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75" r:id="rId3"/>
    <p:sldId id="295" r:id="rId4"/>
    <p:sldId id="297" r:id="rId5"/>
    <p:sldId id="276" r:id="rId6"/>
    <p:sldId id="277" r:id="rId7"/>
    <p:sldId id="302" r:id="rId8"/>
    <p:sldId id="293" r:id="rId9"/>
    <p:sldId id="291" r:id="rId10"/>
    <p:sldId id="290" r:id="rId11"/>
    <p:sldId id="294" r:id="rId12"/>
    <p:sldId id="303" r:id="rId13"/>
    <p:sldId id="298" r:id="rId14"/>
    <p:sldId id="299" r:id="rId15"/>
    <p:sldId id="300" r:id="rId16"/>
    <p:sldId id="301" r:id="rId17"/>
    <p:sldId id="288" r:id="rId18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dre Aparecido da Silva" initials="AS" lastIdx="1" clrIdx="0">
    <p:extLst>
      <p:ext uri="{19B8F6BF-5375-455C-9EA6-DF929625EA0E}">
        <p15:presenceInfo xmlns:p15="http://schemas.microsoft.com/office/powerpoint/2012/main" userId="S::andre.silva2@ufpr.br::8770e28f-c676-4c00-b5a8-8fe59422a06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02B1789-E5DB-4C84-B9BB-DE024F2CEBD4}" v="3" dt="2024-09-09T15:36:27.53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6" autoAdjust="0"/>
    <p:restoredTop sz="77009" autoAdjust="0"/>
  </p:normalViewPr>
  <p:slideViewPr>
    <p:cSldViewPr snapToGrid="0">
      <p:cViewPr varScale="1">
        <p:scale>
          <a:sx n="55" d="100"/>
          <a:sy n="55" d="100"/>
        </p:scale>
        <p:origin x="63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Pasta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pt-BR" sz="1200" dirty="0"/>
              <a:t>QUANTIDADE DE ARTIGOS POR CATEGORIA</a:t>
            </a:r>
          </a:p>
        </c:rich>
      </c:tx>
      <c:layout>
        <c:manualLayout>
          <c:xMode val="edge"/>
          <c:yMode val="edge"/>
          <c:x val="3.213661406445887E-2"/>
          <c:y val="1.3938753768470776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Planilha1!$B$1</c:f>
              <c:strCache>
                <c:ptCount val="1"/>
                <c:pt idx="0">
                  <c:v>Frequência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strRef>
              <c:f>Planilha1!$A$2:$A$8</c:f>
              <c:strCache>
                <c:ptCount val="7"/>
                <c:pt idx="0">
                  <c:v>Formação de Professores</c:v>
                </c:pt>
                <c:pt idx="1">
                  <c:v>Educação Básica</c:v>
                </c:pt>
                <c:pt idx="2">
                  <c:v>Educação </c:v>
                </c:pt>
                <c:pt idx="3">
                  <c:v>IA Plataformas / Sistemas</c:v>
                </c:pt>
                <c:pt idx="4">
                  <c:v>Educação Superior</c:v>
                </c:pt>
                <c:pt idx="5">
                  <c:v>Outros temas</c:v>
                </c:pt>
                <c:pt idx="6">
                  <c:v>Repetidos</c:v>
                </c:pt>
              </c:strCache>
            </c:strRef>
          </c:cat>
          <c:val>
            <c:numRef>
              <c:f>Planilha1!$B$2:$B$8</c:f>
              <c:numCache>
                <c:formatCode>General</c:formatCode>
                <c:ptCount val="7"/>
                <c:pt idx="0">
                  <c:v>7</c:v>
                </c:pt>
                <c:pt idx="1">
                  <c:v>9</c:v>
                </c:pt>
                <c:pt idx="2">
                  <c:v>10</c:v>
                </c:pt>
                <c:pt idx="3">
                  <c:v>28</c:v>
                </c:pt>
                <c:pt idx="4">
                  <c:v>42</c:v>
                </c:pt>
                <c:pt idx="5">
                  <c:v>32</c:v>
                </c:pt>
                <c:pt idx="6">
                  <c:v>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E2F-4E3A-8926-91547C73EF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5"/>
        <c:overlap val="-20"/>
        <c:axId val="1007547504"/>
        <c:axId val="1007558064"/>
      </c:barChart>
      <c:catAx>
        <c:axId val="100754750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007558064"/>
        <c:crosses val="autoZero"/>
        <c:auto val="1"/>
        <c:lblAlgn val="ctr"/>
        <c:lblOffset val="100"/>
        <c:noMultiLvlLbl val="0"/>
      </c:catAx>
      <c:valAx>
        <c:axId val="100755806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0075475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ize="5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65F712-48D8-462C-B225-35348D725E10}" type="datetimeFigureOut">
              <a:rPr lang="pt-BR" smtClean="0"/>
              <a:t>09/09/2024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95C997-ACA7-45A0-BA87-04F22A91DB4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052184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b="1" dirty="0"/>
              <a:t>4. Inclusão e Acessibilidade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b="1" dirty="0"/>
              <a:t>Equidade no Acesso:</a:t>
            </a:r>
            <a:r>
              <a:rPr lang="pt-BR" dirty="0"/>
              <a:t> As ferramentas de IA devem ser acessíveis a todos os alunos, incluindo aqueles com necessidades especiais. Os professores devem estar preparados para usar a IA de forma a garantir que todos os alunos tenham as mesmas oportunidades de aprendizado.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b="1" dirty="0"/>
              <a:t>Diversidade e Inclusão:</a:t>
            </a:r>
            <a:r>
              <a:rPr lang="pt-BR" dirty="0"/>
              <a:t> Garantir que as ferramentas de IA não perpetuem preconceitos ou estereótipos e que promovam um ambiente de aprendizado inclusivo.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95C997-ACA7-45A0-BA87-04F22A91DB4A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866407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Social: </a:t>
            </a:r>
            <a:r>
              <a:rPr lang="pt-BR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investigação dessas questões pode fornecer percepções valiosas sobre como as instituições de ensino elas incorporam eficazmente a tecnologia e preparar os estudantes para a atualidade, onde a integração entre habilidades digitais e a IA será cada vez mais relevante.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95C997-ACA7-45A0-BA87-04F22A91DB4A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59122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b="1" dirty="0"/>
              <a:t>4. Inclusão e Acessibilidade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b="1" dirty="0"/>
              <a:t>Equidade no Acesso:</a:t>
            </a:r>
            <a:r>
              <a:rPr lang="pt-BR" dirty="0"/>
              <a:t> As ferramentas de IA devem ser acessíveis a todos os alunos, incluindo aqueles com necessidades especiais. Os professores devem estar preparados para usar a IA de forma a garantir que todos os alunos tenham as mesmas oportunidades de aprendizado.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b="1" dirty="0"/>
              <a:t>Diversidade e Inclusão:</a:t>
            </a:r>
            <a:r>
              <a:rPr lang="pt-BR" dirty="0"/>
              <a:t> Garantir que as ferramentas de IA não perpetuem preconceitos ou estereótipos e que promovam um ambiente de aprendizado inclusivo.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95C997-ACA7-45A0-BA87-04F22A91DB4A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81654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Social: </a:t>
            </a:r>
            <a:r>
              <a:rPr lang="pt-BR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investigação dessas questões pode fornecer percepções valiosas sobre como as instituições de ensino elas incorporam eficazmente a tecnologia e preparar os estudantes para a atualidade, onde a integração entre habilidades digitais e a IA será cada vez mais relevante.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95C997-ACA7-45A0-BA87-04F22A91DB4A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743124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No caso das Ciências do Design, o propósito do</a:t>
            </a:r>
          </a:p>
          <a:p>
            <a:r>
              <a:rPr lang="pt-BR" dirty="0"/>
              <a:t>paradigma seria o de desenhar, produzir sistemas que</a:t>
            </a:r>
          </a:p>
          <a:p>
            <a:r>
              <a:rPr lang="pt-BR" dirty="0"/>
              <a:t>ainda não existem, modificar situações existentes para</a:t>
            </a:r>
          </a:p>
          <a:p>
            <a:r>
              <a:rPr lang="pt-BR" dirty="0"/>
              <a:t>atingir resultados melhores e a busca por soluções. A meta</a:t>
            </a:r>
          </a:p>
          <a:p>
            <a:r>
              <a:rPr lang="pt-BR" dirty="0"/>
              <a:t>de investigação envolve a prescrição orientada à resolução</a:t>
            </a:r>
          </a:p>
          <a:p>
            <a:r>
              <a:rPr lang="pt-BR" dirty="0"/>
              <a:t>de problemas. Exemplos de áreas que usualmente</a:t>
            </a:r>
          </a:p>
          <a:p>
            <a:r>
              <a:rPr lang="pt-BR" dirty="0"/>
              <a:t>empregam o paradigma seriam Medicina, Engenharia e</a:t>
            </a:r>
          </a:p>
          <a:p>
            <a:r>
              <a:rPr lang="pt-BR" dirty="0"/>
              <a:t>Administração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95C997-ACA7-45A0-BA87-04F22A91DB4A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223151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b="0" i="0" dirty="0">
                <a:solidFill>
                  <a:srgbClr val="040C28"/>
                </a:solidFill>
                <a:effectLst/>
                <a:latin typeface="Google Sans"/>
              </a:rPr>
              <a:t>É um conjunto de tecnologias que permite, principalmente, a transformação de qualquer linguagem ou dado em números, isto é, em zeros e uns (0 e 1)</a:t>
            </a:r>
            <a:r>
              <a:rPr lang="pt-BR" b="0" i="0" dirty="0">
                <a:solidFill>
                  <a:srgbClr val="1F1F1F"/>
                </a:solidFill>
                <a:effectLst/>
                <a:latin typeface="Google Sans"/>
              </a:rPr>
              <a:t>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95C997-ACA7-45A0-BA87-04F22A91DB4A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144560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 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95C997-ACA7-45A0-BA87-04F22A91DB4A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466920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 </a:t>
            </a:r>
            <a:r>
              <a:rPr lang="pt-BR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A próxima onda, de Mustafa </a:t>
            </a:r>
            <a:r>
              <a:rPr lang="pt-BR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Suleyman</a:t>
            </a:r>
            <a:r>
              <a:rPr lang="pt-BR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e Michael </a:t>
            </a:r>
            <a:r>
              <a:rPr lang="pt-BR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Bhaskar</a:t>
            </a:r>
            <a:r>
              <a:rPr lang="pt-BR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, é um alerta urgente sobre os riscos que a inteligência artificial e outras tecnologias em rápido desenvolvimento representam para o mundo, e o que é possível fazer para evitá-los enquanto ainda há tempo. ...................</a:t>
            </a:r>
            <a:r>
              <a:rPr lang="pt-BR" dirty="0"/>
              <a:t>A segurança na inteligência artificial (IA) abrange diversos aspectos cruciais, incluindo a proteção contra vulnerabilidades e ataques cibernéticos, a garantia de que os sistemas de IA operem de maneira ética e transparente, e a mitigação de riscos associados à tomada de decisões autônomas. É essencial assegurar que os algoritmos sejam robustos e resistentes a manipulações, além de implementar mecanismos para garantir a privacidade dos dados e a conformidade com regulamentações. Adicionalmente, é fundamental desenvolver estratégias para evitar o viés nos modelos de IA e assegurar que suas ações sejam previsíveis e controláveis, minimizando impactos negativos e promovendo a confiança pública na tecnologia.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95C997-ACA7-45A0-BA87-04F22A91DB4A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533454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 A segurança na inteligência artificial (IA) abrange diversos aspectos cruciais, incluindo a proteção contra vulnerabilidades e ataques cibernéticos, a garantia de que os sistemas de IA operem de maneira ética e transparente, e a mitigação de riscos associados à tomada de decisões autônomas. É essencial assegurar que os algoritmos sejam robustos e resistentes a manipulações, além de implementar mecanismos para garantir a privacidade dos dados e a conformidade com regulamentações. Adicionalmente, é fundamental desenvolver estratégias para evitar o viés nos modelos de IA e assegurar que suas ações sejam previsíveis e controláveis, minimizando impactos negativos e promovendo a confiança pública na tecnologia.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95C997-ACA7-45A0-BA87-04F22A91DB4A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855730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 A segurança na inteligência artificial (IA) abrange diversos aspectos cruciais, incluindo a proteção contra vulnerabilidades e ataques cibernéticos, a garantia de que os sistemas de IA operem de maneira ética e transparente, e a mitigação de riscos associados à tomada de decisões autônomas. É essencial assegurar que os algoritmos sejam robustos e resistentes a manipulações, além de implementar mecanismos para garantir a privacidade dos dados e a conformidade com regulamentações. Adicionalmente, é fundamental desenvolver estratégias para evitar o viés nos modelos de IA e assegurar que suas ações sejam previsíveis e controláveis, minimizando impactos negativos e promovendo a confiança pública na tecnologia.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95C997-ACA7-45A0-BA87-04F22A91DB4A}" type="slidenum">
              <a:rPr lang="pt-BR" smtClean="0"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1177417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 A segurança na inteligência artificial (IA) abrange diversos aspectos cruciais, incluindo a proteção contra vulnerabilidades e ataques cibernéticos, a garantia de que os sistemas de IA operem de maneira ética e transparente, e a mitigação de riscos associados à tomada de decisões autônomas. É essencial assegurar que os algoritmos sejam robustos e resistentes a manipulações, além de implementar mecanismos para garantir a privacidade dos dados e a conformidade com regulamentações. Adicionalmente, é fundamental desenvolver estratégias para evitar o viés nos modelos de IA e assegurar que suas ações sejam previsíveis e controláveis, minimizando impactos negativos e promovendo a confiança pública na tecnologia.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95C997-ACA7-45A0-BA87-04F22A91DB4A}" type="slidenum">
              <a:rPr lang="pt-BR" smtClean="0"/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5953401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  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95C997-ACA7-45A0-BA87-04F22A91DB4A}" type="slidenum">
              <a:rPr lang="pt-BR" smtClean="0"/>
              <a:t>15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1741926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  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95C997-ACA7-45A0-BA87-04F22A91DB4A}" type="slidenum">
              <a:rPr lang="pt-BR" smtClean="0"/>
              <a:t>16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9309683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p28:notes"/>
          <p:cNvSpPr txBox="1">
            <a:spLocks noGrp="1"/>
          </p:cNvSpPr>
          <p:nvPr>
            <p:ph type="body" idx="1"/>
          </p:nvPr>
        </p:nvSpPr>
        <p:spPr>
          <a:xfrm>
            <a:off x="685800" y="4787126"/>
            <a:ext cx="5486400" cy="391674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3" name="Google Shape;413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444500" y="1243013"/>
            <a:ext cx="5969000" cy="33575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BD392D8-68A3-B4B8-AFD1-237AA3CA6A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C160847-B17A-2E33-3AF4-828A2CEC8A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C496150-6DC9-95F4-C0B3-43E7A1C02E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2178F-94F7-4BE2-953B-2EC8AB2010D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256043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ACEB850-3C4F-C35C-98CE-03035BB20D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AA8EF81-CDC5-F0CB-DF4E-688690A473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80ED2A8-5489-7C94-2770-FB559FFD37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2178F-94F7-4BE2-953B-2EC8AB2010DD}" type="slidenum">
              <a:rPr lang="pt-BR" smtClean="0"/>
              <a:t>‹nº›</a:t>
            </a:fld>
            <a:endParaRPr lang="pt-BR"/>
          </a:p>
        </p:txBody>
      </p:sp>
      <p:cxnSp>
        <p:nvCxnSpPr>
          <p:cNvPr id="9" name="Conector reto 8">
            <a:extLst>
              <a:ext uri="{FF2B5EF4-FFF2-40B4-BE49-F238E27FC236}">
                <a16:creationId xmlns:a16="http://schemas.microsoft.com/office/drawing/2014/main" id="{74EF312A-E722-AD94-D79E-8C37D4E06EB5}"/>
              </a:ext>
            </a:extLst>
          </p:cNvPr>
          <p:cNvCxnSpPr/>
          <p:nvPr userDrawn="1"/>
        </p:nvCxnSpPr>
        <p:spPr>
          <a:xfrm>
            <a:off x="1497106" y="5997388"/>
            <a:ext cx="1069489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90040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8C94DA7-0C49-5680-055A-C722423380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C27B3ED-3087-54DF-B3E4-385A63626E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DF95EE4-DBC1-8CEE-3259-88988EEC8DA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9B2791A-3932-4732-ACED-E94DF3FDBF91}" type="datetimeFigureOut">
              <a:rPr lang="pt-BR" smtClean="0"/>
              <a:t>09/09/2024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B6FC724-9441-87EA-9011-A594D31ADC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13793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7E6301F-7117-FEC2-1595-27DFAB460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2178F-94F7-4BE2-953B-2EC8AB2010D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468012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209D15B-0115-3B5A-6893-FBB4F85181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885801F-5774-BF98-DBD4-FBD065D5B96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BBDE33AD-5A08-A3A0-6469-75055413FE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D46CD01-5C45-DE17-1A05-783AC2856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2178F-94F7-4BE2-953B-2EC8AB2010D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236901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B343DB6-24D2-A2A3-0D4F-72B40F1CE2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3BEF630-ECE6-81F2-8316-E822C7C5B0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7426DD32-2270-C475-A318-9D4A47A7C4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5167B879-357F-E7F6-E67E-4D23E8123B8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E6E6F6D1-C497-5014-3FB5-189C376B853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0AF05074-FF06-638C-61CF-2AB6CA964C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2178F-94F7-4BE2-953B-2EC8AB2010D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288413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D922B5-5127-79E0-B74B-96FF423039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F9485F39-2877-6A15-CC12-7D3819DF010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9B2791A-3932-4732-ACED-E94DF3FDBF91}" type="datetimeFigureOut">
              <a:rPr lang="pt-BR" smtClean="0"/>
              <a:t>09/09/2024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7C66BEFF-2BA4-4A38-29F6-19185DF957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13793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6391ACF2-9FBC-3A98-138E-B005EAC027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2178F-94F7-4BE2-953B-2EC8AB2010D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304759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3B0A6110-7379-725B-3CD8-9CE071C1731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9B2791A-3932-4732-ACED-E94DF3FDBF91}" type="datetimeFigureOut">
              <a:rPr lang="pt-BR" smtClean="0"/>
              <a:t>09/09/2024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E6803F04-46DB-61C9-BD00-F7B2DE1FC6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13793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19E928F1-537D-60AC-234C-2EB535C6A8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2178F-94F7-4BE2-953B-2EC8AB2010D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137051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A080F40-548F-63DE-12DA-D960DFDEDD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2A7B7E1-FF4F-56C4-ABFC-E3A6872487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DF48BBA2-E190-3B97-B1A6-7E6746AA7E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AC37906-1A9E-5660-B3F4-8B43570C3F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9B2791A-3932-4732-ACED-E94DF3FDBF91}" type="datetimeFigureOut">
              <a:rPr lang="pt-BR" smtClean="0"/>
              <a:t>09/09/2024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D2562E4-178D-5B5D-7E0C-07A39F074E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13793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2A9CA4C-9B80-478A-D0F0-9F0634262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2178F-94F7-4BE2-953B-2EC8AB2010D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124585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EAD8443-7BA4-BEC7-7174-B2A2F7ACBD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EFE009A7-193D-6DFA-B22A-0168BB14F9E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140D3487-C214-2940-4866-0FB1EE0596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2574CD6-1D53-2065-43C3-0581174F8D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9B2791A-3932-4732-ACED-E94DF3FDBF91}" type="datetimeFigureOut">
              <a:rPr lang="pt-BR" smtClean="0"/>
              <a:t>09/09/2024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67CA0FB-C382-9E6A-0EB7-3E5DE09D6A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13793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D653D3A-B8F9-F6EF-E311-2D536A8494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2178F-94F7-4BE2-953B-2EC8AB2010D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961071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FC42788-3F59-56D9-E27E-1B3A2CD69D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FA921500-506A-20CB-D2B1-F6EE37352D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079015D-7649-E68F-B24C-593F31ED27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9B2791A-3932-4732-ACED-E94DF3FDBF91}" type="datetimeFigureOut">
              <a:rPr lang="pt-BR" smtClean="0"/>
              <a:t>09/09/2024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F0D3957-ED51-67D7-E7EC-1535AF8B1B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13793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239671A-657C-2A2B-4255-FA061DBEDE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2178F-94F7-4BE2-953B-2EC8AB2010D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38312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5FB55827-6E7A-8D79-E1E1-2E0B9CB33AB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84EDC91D-9B33-194A-C5D4-A33E63E5CA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3C154FD-9D93-8EB7-E467-DCA1290B315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9B2791A-3932-4732-ACED-E94DF3FDBF91}" type="datetimeFigureOut">
              <a:rPr lang="pt-BR" smtClean="0"/>
              <a:t>09/09/2024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51E300F-2CC5-A8BF-8CDD-85D991811D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13793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4866BBA-2AA9-D542-DF54-53FFE85E48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2178F-94F7-4BE2-953B-2EC8AB2010D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86748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07799C4D-FCFC-C666-4584-79414427A4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D74F151-C232-43D1-5572-2B93EBD4F8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7D157B5-6700-15FF-86BA-DFC67BF215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52178F-94F7-4BE2-953B-2EC8AB2010DD}" type="slidenum">
              <a:rPr lang="pt-BR" smtClean="0"/>
              <a:t>‹nº›</a:t>
            </a:fld>
            <a:endParaRPr lang="pt-BR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F2524E45-89D1-F629-80EA-B3D44B4EA0F9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994676" y="6251201"/>
            <a:ext cx="793418" cy="483347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8EC1C139-173A-2BC3-557B-52ADA609ACE4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3581401" y="6349833"/>
            <a:ext cx="1528076" cy="461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89770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706B8E29-CA1E-360A-3917-A860D99907FB}"/>
              </a:ext>
            </a:extLst>
          </p:cNvPr>
          <p:cNvSpPr txBox="1"/>
          <p:nvPr/>
        </p:nvSpPr>
        <p:spPr>
          <a:xfrm>
            <a:off x="8133678" y="6153599"/>
            <a:ext cx="34265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b="1" dirty="0"/>
              <a:t>PROGRAMA DE PÓS GRADUAÇÃO EM GESTÃO DA INFORMAÇÃO </a:t>
            </a:r>
          </a:p>
        </p:txBody>
      </p:sp>
      <p:sp>
        <p:nvSpPr>
          <p:cNvPr id="92" name="Google Shape;92;p1"/>
          <p:cNvSpPr txBox="1">
            <a:spLocks noGrp="1"/>
          </p:cNvSpPr>
          <p:nvPr>
            <p:ph type="ctrTitle"/>
          </p:nvPr>
        </p:nvSpPr>
        <p:spPr>
          <a:xfrm>
            <a:off x="307778" y="1489754"/>
            <a:ext cx="8767144" cy="1894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indent="457200" algn="ctr">
              <a:lnSpc>
                <a:spcPct val="150000"/>
              </a:lnSpc>
              <a:spcBef>
                <a:spcPts val="1200"/>
              </a:spcBef>
            </a:pPr>
            <a:r>
              <a:rPr lang="pt-BR" sz="2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COMPETÊNCIA DOCENTE DIGITAL NA ERA </a:t>
            </a:r>
            <a:br>
              <a:rPr lang="pt-BR" sz="2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pt-BR" sz="2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DA INTELIGÊNCIA ARTIFICIAL</a:t>
            </a:r>
            <a:endParaRPr lang="pt-BR" sz="2800" b="1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93" name="Google Shape;93;p1"/>
          <p:cNvSpPr txBox="1">
            <a:spLocks noGrp="1"/>
          </p:cNvSpPr>
          <p:nvPr>
            <p:ph type="subTitle" idx="1"/>
          </p:nvPr>
        </p:nvSpPr>
        <p:spPr>
          <a:xfrm>
            <a:off x="2542540" y="4476750"/>
            <a:ext cx="8791712" cy="1301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pt-BR" dirty="0"/>
              <a:t>Mestrando: ANDRÉ APARECIDO DA SILVA</a:t>
            </a:r>
            <a:endParaRPr dirty="0"/>
          </a:p>
          <a:p>
            <a:pPr marL="0" lvl="0" indent="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pt-BR" dirty="0"/>
              <a:t>Orientadoras: Profa. Dra. Maria do Carmo Duarte Freitas </a:t>
            </a:r>
            <a:endParaRPr dirty="0"/>
          </a:p>
          <a:p>
            <a:pPr marL="0" lvl="0" indent="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pt-BR" dirty="0"/>
              <a:t>Profa. Dra. Eloni dos Santos Perin</a:t>
            </a:r>
            <a:endParaRPr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68EED33D-444B-B661-9D8A-4F205901FC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74922" y="1444310"/>
            <a:ext cx="2915057" cy="1733229"/>
          </a:xfrm>
          <a:prstGeom prst="rect">
            <a:avLst/>
          </a:prstGeom>
        </p:spPr>
      </p:pic>
      <p:cxnSp>
        <p:nvCxnSpPr>
          <p:cNvPr id="9" name="Conector reto 8">
            <a:extLst>
              <a:ext uri="{FF2B5EF4-FFF2-40B4-BE49-F238E27FC236}">
                <a16:creationId xmlns:a16="http://schemas.microsoft.com/office/drawing/2014/main" id="{B1DF4260-C125-72E9-CB7F-39AE42863854}"/>
              </a:ext>
            </a:extLst>
          </p:cNvPr>
          <p:cNvCxnSpPr/>
          <p:nvPr/>
        </p:nvCxnSpPr>
        <p:spPr>
          <a:xfrm>
            <a:off x="1497106" y="5997388"/>
            <a:ext cx="1069489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Imagem 2">
            <a:extLst>
              <a:ext uri="{FF2B5EF4-FFF2-40B4-BE49-F238E27FC236}">
                <a16:creationId xmlns:a16="http://schemas.microsoft.com/office/drawing/2014/main" id="{39650658-7680-50E0-8936-3AB2EFA78B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6074924"/>
            <a:ext cx="1201533" cy="742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5662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5" name="Google Shape;155;p3"/>
          <p:cNvGrpSpPr/>
          <p:nvPr/>
        </p:nvGrpSpPr>
        <p:grpSpPr>
          <a:xfrm>
            <a:off x="461338" y="1411057"/>
            <a:ext cx="11282643" cy="4456295"/>
            <a:chOff x="0" y="0"/>
            <a:chExt cx="7463971" cy="4064485"/>
          </a:xfrm>
        </p:grpSpPr>
        <p:sp>
          <p:nvSpPr>
            <p:cNvPr id="156" name="Google Shape;156;p3"/>
            <p:cNvSpPr/>
            <p:nvPr/>
          </p:nvSpPr>
          <p:spPr>
            <a:xfrm>
              <a:off x="2985588" y="0"/>
              <a:ext cx="4478383" cy="1270151"/>
            </a:xfrm>
            <a:prstGeom prst="rightArrow">
              <a:avLst>
                <a:gd name="adj1" fmla="val 75000"/>
                <a:gd name="adj2" fmla="val 50000"/>
              </a:avLst>
            </a:prstGeom>
            <a:solidFill>
              <a:srgbClr val="CFDEEF">
                <a:alpha val="89803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57;p3"/>
            <p:cNvSpPr txBox="1"/>
            <p:nvPr/>
          </p:nvSpPr>
          <p:spPr>
            <a:xfrm>
              <a:off x="2985588" y="158769"/>
              <a:ext cx="4002076" cy="95261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150" tIns="10150" rIns="10150" bIns="10150" anchor="t" anchorCtr="0">
              <a:noAutofit/>
            </a:bodyPr>
            <a:lstStyle/>
            <a:p>
              <a:pPr marL="0" marR="0" lvl="1" algn="l" rtl="0">
                <a:lnSpc>
                  <a:spcPct val="90000"/>
                </a:lnSpc>
                <a:spcBef>
                  <a:spcPts val="240"/>
                </a:spcBef>
                <a:spcAft>
                  <a:spcPts val="0"/>
                </a:spcAft>
                <a:buClr>
                  <a:schemeClr val="dk1"/>
                </a:buClr>
                <a:buSzPts val="1600"/>
              </a:pPr>
              <a:r>
                <a:rPr lang="pt-BR" sz="1600" dirty="0">
                  <a:solidFill>
                    <a:schemeClr val="dk1"/>
                  </a:solidFill>
                  <a:latin typeface="Arial"/>
                  <a:cs typeface="Arial"/>
                  <a:sym typeface="Arial"/>
                </a:rPr>
                <a:t>* </a:t>
              </a:r>
              <a:r>
                <a:rPr lang="pt-BR" b="1" dirty="0"/>
                <a:t>Transformações no na sociedade e Papel do Educador</a:t>
              </a:r>
              <a:r>
                <a:rPr lang="pt-BR" dirty="0"/>
                <a:t>; </a:t>
              </a:r>
              <a:r>
                <a:rPr lang="pt-BR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 lang="pt-BR" sz="2000" dirty="0"/>
            </a:p>
            <a:p>
              <a:pPr marL="171450" marR="0" lvl="1" indent="-171450" algn="l" rtl="0">
                <a:lnSpc>
                  <a:spcPct val="90000"/>
                </a:lnSpc>
                <a:spcBef>
                  <a:spcPts val="24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Arial"/>
                <a:buChar char="•"/>
              </a:pPr>
              <a:r>
                <a:rPr lang="pt-BR" dirty="0"/>
                <a:t>Impactos na Aprendizagem e no Ensino;</a:t>
              </a:r>
            </a:p>
            <a:p>
              <a:pPr marL="171450" marR="0" lvl="1" indent="-171450" algn="l" rtl="0">
                <a:lnSpc>
                  <a:spcPct val="90000"/>
                </a:lnSpc>
                <a:spcBef>
                  <a:spcPts val="24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Arial"/>
                <a:buChar char="•"/>
              </a:pPr>
              <a:r>
                <a:rPr lang="pt-BR" dirty="0"/>
                <a:t>Integração com Metodologias Pedagógicas</a:t>
              </a:r>
              <a:endParaRPr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" name="Google Shape;158;p3"/>
            <p:cNvSpPr/>
            <p:nvPr/>
          </p:nvSpPr>
          <p:spPr>
            <a:xfrm>
              <a:off x="0" y="0"/>
              <a:ext cx="2985588" cy="1270151"/>
            </a:xfrm>
            <a:prstGeom prst="roundRect">
              <a:avLst>
                <a:gd name="adj" fmla="val 16667"/>
              </a:avLst>
            </a:prstGeom>
            <a:solidFill>
              <a:srgbClr val="599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59;p3"/>
            <p:cNvSpPr txBox="1"/>
            <p:nvPr/>
          </p:nvSpPr>
          <p:spPr>
            <a:xfrm>
              <a:off x="62004" y="62004"/>
              <a:ext cx="2861580" cy="114614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Arial"/>
                <a:buNone/>
              </a:pPr>
              <a:r>
                <a:rPr lang="pt-BR" sz="2400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Tecnologias digitais </a:t>
              </a:r>
              <a:endParaRPr dirty="0"/>
            </a:p>
          </p:txBody>
        </p:sp>
        <p:sp>
          <p:nvSpPr>
            <p:cNvPr id="160" name="Google Shape;160;p3"/>
            <p:cNvSpPr/>
            <p:nvPr/>
          </p:nvSpPr>
          <p:spPr>
            <a:xfrm>
              <a:off x="2985588" y="1397167"/>
              <a:ext cx="4478383" cy="1270151"/>
            </a:xfrm>
            <a:prstGeom prst="rightArrow">
              <a:avLst>
                <a:gd name="adj1" fmla="val 75000"/>
                <a:gd name="adj2" fmla="val 50000"/>
              </a:avLst>
            </a:prstGeom>
            <a:solidFill>
              <a:srgbClr val="CFDEEF">
                <a:alpha val="89803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61;p3"/>
            <p:cNvSpPr txBox="1"/>
            <p:nvPr/>
          </p:nvSpPr>
          <p:spPr>
            <a:xfrm>
              <a:off x="2985588" y="1555936"/>
              <a:ext cx="4002076" cy="95261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150" tIns="10150" rIns="10150" bIns="10150" anchor="t" anchorCtr="0">
              <a:noAutofit/>
            </a:bodyPr>
            <a:lstStyle/>
            <a:p>
              <a:pPr marL="171450" lvl="1" indent="-171450">
                <a:lnSpc>
                  <a:spcPct val="90000"/>
                </a:lnSpc>
                <a:spcBef>
                  <a:spcPts val="240"/>
                </a:spcBef>
                <a:buClr>
                  <a:schemeClr val="dk1"/>
                </a:buClr>
                <a:buSzPts val="1600"/>
                <a:buFont typeface="Arial"/>
                <a:buChar char="•"/>
              </a:pPr>
              <a:r>
                <a:rPr lang="pt-BR" b="1" dirty="0">
                  <a:sym typeface="Arial"/>
                </a:rPr>
                <a:t>Definição das Competências digitais relacionadas a IA;</a:t>
              </a:r>
              <a:r>
                <a:rPr lang="pt-BR" dirty="0">
                  <a:sym typeface="Arial"/>
                </a:rPr>
                <a:t> </a:t>
              </a:r>
            </a:p>
            <a:p>
              <a:pPr marL="171450" lvl="1" indent="-171450">
                <a:lnSpc>
                  <a:spcPct val="90000"/>
                </a:lnSpc>
                <a:spcBef>
                  <a:spcPts val="240"/>
                </a:spcBef>
                <a:buClr>
                  <a:schemeClr val="dk1"/>
                </a:buClr>
                <a:buSzPts val="1600"/>
                <a:buFont typeface="Arial"/>
                <a:buChar char="•"/>
              </a:pPr>
              <a:r>
                <a:rPr lang="pt-BR" dirty="0">
                  <a:sym typeface="Arial"/>
                </a:rPr>
                <a:t>Uso pedagógico da IA;  </a:t>
              </a:r>
            </a:p>
            <a:p>
              <a:pPr marL="171450" lvl="1" indent="-171450">
                <a:lnSpc>
                  <a:spcPct val="90000"/>
                </a:lnSpc>
                <a:spcBef>
                  <a:spcPts val="240"/>
                </a:spcBef>
                <a:buClr>
                  <a:schemeClr val="dk1"/>
                </a:buClr>
                <a:buSzPts val="1600"/>
                <a:buFont typeface="Arial"/>
                <a:buChar char="•"/>
              </a:pPr>
              <a:r>
                <a:rPr lang="pt-BR" dirty="0">
                  <a:sym typeface="Arial"/>
                </a:rPr>
                <a:t>Ética e privacidade; </a:t>
              </a:r>
            </a:p>
            <a:p>
              <a:pPr marL="171450" marR="0" lvl="1" indent="-171450" algn="l" rtl="0">
                <a:lnSpc>
                  <a:spcPct val="90000"/>
                </a:lnSpc>
                <a:spcBef>
                  <a:spcPts val="24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Arial"/>
                <a:buChar char="•"/>
              </a:pPr>
              <a:endParaRPr dirty="0"/>
            </a:p>
          </p:txBody>
        </p:sp>
        <p:sp>
          <p:nvSpPr>
            <p:cNvPr id="162" name="Google Shape;162;p3"/>
            <p:cNvSpPr/>
            <p:nvPr/>
          </p:nvSpPr>
          <p:spPr>
            <a:xfrm>
              <a:off x="0" y="1397167"/>
              <a:ext cx="2985588" cy="1270151"/>
            </a:xfrm>
            <a:prstGeom prst="roundRect">
              <a:avLst>
                <a:gd name="adj" fmla="val 16667"/>
              </a:avLst>
            </a:prstGeom>
            <a:solidFill>
              <a:srgbClr val="599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63;p3"/>
            <p:cNvSpPr txBox="1"/>
            <p:nvPr/>
          </p:nvSpPr>
          <p:spPr>
            <a:xfrm>
              <a:off x="62004" y="1459171"/>
              <a:ext cx="2861580" cy="114614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Arial"/>
                <a:buNone/>
              </a:pPr>
              <a:r>
                <a:rPr lang="pt-BR" sz="2400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Competências digitais e IA</a:t>
              </a:r>
              <a:endParaRPr dirty="0"/>
            </a:p>
          </p:txBody>
        </p:sp>
        <p:sp>
          <p:nvSpPr>
            <p:cNvPr id="164" name="Google Shape;164;p3"/>
            <p:cNvSpPr/>
            <p:nvPr/>
          </p:nvSpPr>
          <p:spPr>
            <a:xfrm>
              <a:off x="2985588" y="2794334"/>
              <a:ext cx="4478383" cy="1270151"/>
            </a:xfrm>
            <a:prstGeom prst="rightArrow">
              <a:avLst>
                <a:gd name="adj1" fmla="val 75000"/>
                <a:gd name="adj2" fmla="val 50000"/>
              </a:avLst>
            </a:prstGeom>
            <a:solidFill>
              <a:srgbClr val="CFDEEF">
                <a:alpha val="89803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65;p3"/>
            <p:cNvSpPr txBox="1"/>
            <p:nvPr/>
          </p:nvSpPr>
          <p:spPr>
            <a:xfrm>
              <a:off x="2985588" y="2953103"/>
              <a:ext cx="4002076" cy="95261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150" tIns="10150" rIns="10150" bIns="10150" anchor="t" anchorCtr="0">
              <a:noAutofit/>
            </a:bodyPr>
            <a:lstStyle/>
            <a:p>
              <a:pPr marL="171450" marR="0" lvl="1" indent="-17145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Arial"/>
                <a:buChar char="•"/>
              </a:pPr>
              <a:r>
                <a:rPr lang="pt-BR" b="1" dirty="0">
                  <a:sym typeface="Arial"/>
                </a:rPr>
                <a:t>A formação docente que contempla a IA</a:t>
              </a:r>
              <a:r>
                <a:rPr lang="pt-BR" dirty="0">
                  <a:sym typeface="Arial"/>
                </a:rPr>
                <a:t>;</a:t>
              </a:r>
              <a:endParaRPr dirty="0"/>
            </a:p>
            <a:p>
              <a:pPr marL="171450" marR="0" lvl="1" indent="-171450" algn="l" rtl="0">
                <a:lnSpc>
                  <a:spcPct val="90000"/>
                </a:lnSpc>
                <a:spcBef>
                  <a:spcPts val="24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Arial"/>
                <a:buChar char="•"/>
              </a:pPr>
              <a:r>
                <a:rPr lang="pt-BR" dirty="0">
                  <a:sym typeface="Arial"/>
                </a:rPr>
                <a:t>IA como mais um recurso pedagógico; </a:t>
              </a:r>
              <a:endParaRPr dirty="0"/>
            </a:p>
            <a:p>
              <a:pPr marL="171450" marR="0" lvl="1" indent="-171450" algn="l" rtl="0">
                <a:lnSpc>
                  <a:spcPct val="90000"/>
                </a:lnSpc>
                <a:spcBef>
                  <a:spcPts val="24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Arial"/>
                <a:buChar char="•"/>
              </a:pPr>
              <a:r>
                <a:rPr lang="pt-BR" dirty="0">
                  <a:sym typeface="Arial"/>
                </a:rPr>
                <a:t>Possibilidades da IA; </a:t>
              </a:r>
              <a:endParaRPr dirty="0"/>
            </a:p>
          </p:txBody>
        </p:sp>
        <p:sp>
          <p:nvSpPr>
            <p:cNvPr id="166" name="Google Shape;166;p3"/>
            <p:cNvSpPr/>
            <p:nvPr/>
          </p:nvSpPr>
          <p:spPr>
            <a:xfrm>
              <a:off x="0" y="2794334"/>
              <a:ext cx="2985588" cy="1270151"/>
            </a:xfrm>
            <a:prstGeom prst="roundRect">
              <a:avLst>
                <a:gd name="adj" fmla="val 16667"/>
              </a:avLst>
            </a:prstGeom>
            <a:solidFill>
              <a:srgbClr val="599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67;p3"/>
            <p:cNvSpPr txBox="1"/>
            <p:nvPr/>
          </p:nvSpPr>
          <p:spPr>
            <a:xfrm>
              <a:off x="62004" y="2856338"/>
              <a:ext cx="2861580" cy="114614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Arial"/>
                <a:buNone/>
              </a:pPr>
              <a:r>
                <a:rPr lang="pt-BR" sz="2400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Formação continuada e a IA</a:t>
              </a:r>
              <a:endParaRPr dirty="0"/>
            </a:p>
          </p:txBody>
        </p:sp>
      </p:grpSp>
      <p:sp>
        <p:nvSpPr>
          <p:cNvPr id="154" name="Google Shape;154;p3"/>
          <p:cNvSpPr txBox="1">
            <a:spLocks/>
          </p:cNvSpPr>
          <p:nvPr/>
        </p:nvSpPr>
        <p:spPr>
          <a:xfrm>
            <a:off x="323167" y="206680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Bef>
                <a:spcPts val="0"/>
              </a:spcBef>
              <a:buClr>
                <a:srgbClr val="385623"/>
              </a:buClr>
              <a:buSzPts val="3600"/>
              <a:buFont typeface="Aharoni"/>
              <a:buNone/>
            </a:pPr>
            <a:r>
              <a:rPr lang="pt-BR" sz="4400" b="1" dirty="0"/>
              <a:t>Problema</a:t>
            </a:r>
          </a:p>
        </p:txBody>
      </p:sp>
    </p:spTree>
    <p:extLst>
      <p:ext uri="{BB962C8B-B14F-4D97-AF65-F5344CB8AC3E}">
        <p14:creationId xmlns:p14="http://schemas.microsoft.com/office/powerpoint/2010/main" val="15526822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408F1F15-AD0E-6FD4-4B1B-D2320D52EF3A}"/>
              </a:ext>
            </a:extLst>
          </p:cNvPr>
          <p:cNvSpPr txBox="1"/>
          <p:nvPr/>
        </p:nvSpPr>
        <p:spPr>
          <a:xfrm>
            <a:off x="1108193" y="5822270"/>
            <a:ext cx="960954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Fonte: Perin (2021)</a:t>
            </a:r>
          </a:p>
        </p:txBody>
      </p:sp>
      <p:sp>
        <p:nvSpPr>
          <p:cNvPr id="2" name="Google Shape;183;p5">
            <a:extLst>
              <a:ext uri="{FF2B5EF4-FFF2-40B4-BE49-F238E27FC236}">
                <a16:creationId xmlns:a16="http://schemas.microsoft.com/office/drawing/2014/main" id="{7750AD96-5049-DA96-BDFA-E5BFEDB33D32}"/>
              </a:ext>
            </a:extLst>
          </p:cNvPr>
          <p:cNvSpPr txBox="1">
            <a:spLocks/>
          </p:cNvSpPr>
          <p:nvPr/>
        </p:nvSpPr>
        <p:spPr>
          <a:xfrm>
            <a:off x="655163" y="247748"/>
            <a:ext cx="10515600" cy="120663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  <a:buClr>
                <a:srgbClr val="385623"/>
              </a:buClr>
              <a:buSzPts val="3600"/>
              <a:buFont typeface="Aharoni"/>
              <a:buNone/>
            </a:pPr>
            <a:r>
              <a:rPr lang="pt-BR" sz="4400" b="1" dirty="0"/>
              <a:t>Competência Docente Digital – CDD - EB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BA56916E-290D-993C-9255-B72A33B3B9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224492"/>
            <a:ext cx="12192000" cy="3597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0075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3"/>
          <p:cNvSpPr/>
          <p:nvPr/>
        </p:nvSpPr>
        <p:spPr>
          <a:xfrm>
            <a:off x="1138811" y="1895380"/>
            <a:ext cx="10333003" cy="3299449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Quais as competências digitais são necessárias aos docentes para a inserção da IA nos processos de ensino e aprendizagem e para compreensão dos papeis da IA em suas práticas pedagógicas?  </a:t>
            </a:r>
            <a:endParaRPr lang="pt-BR" sz="32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" name="Google Shape;154;p3"/>
          <p:cNvSpPr txBox="1">
            <a:spLocks/>
          </p:cNvSpPr>
          <p:nvPr/>
        </p:nvSpPr>
        <p:spPr>
          <a:xfrm>
            <a:off x="323167" y="470450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Bef>
                <a:spcPts val="0"/>
              </a:spcBef>
              <a:buClr>
                <a:srgbClr val="385623"/>
              </a:buClr>
              <a:buSzPts val="3600"/>
              <a:buFont typeface="Aharoni"/>
              <a:buNone/>
            </a:pPr>
            <a:r>
              <a:rPr lang="pt-BR" sz="4400" b="1" dirty="0"/>
              <a:t>Questão norteadora</a:t>
            </a:r>
          </a:p>
        </p:txBody>
      </p:sp>
    </p:spTree>
    <p:extLst>
      <p:ext uri="{BB962C8B-B14F-4D97-AF65-F5344CB8AC3E}">
        <p14:creationId xmlns:p14="http://schemas.microsoft.com/office/powerpoint/2010/main" val="36788623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174;p4">
            <a:extLst>
              <a:ext uri="{FF2B5EF4-FFF2-40B4-BE49-F238E27FC236}">
                <a16:creationId xmlns:a16="http://schemas.microsoft.com/office/drawing/2014/main" id="{2DEBA371-B5EF-3A2A-75B7-F9332C999EF5}"/>
              </a:ext>
            </a:extLst>
          </p:cNvPr>
          <p:cNvSpPr txBox="1">
            <a:spLocks/>
          </p:cNvSpPr>
          <p:nvPr/>
        </p:nvSpPr>
        <p:spPr>
          <a:xfrm>
            <a:off x="767443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85623"/>
              </a:buClr>
              <a:buSzPts val="1800"/>
              <a:buFont typeface="Aharoni"/>
              <a:buNone/>
              <a:defRPr sz="3600" b="1" i="0" u="none" strike="noStrike" cap="none">
                <a:solidFill>
                  <a:srgbClr val="385623"/>
                </a:solidFill>
                <a:latin typeface="Aharoni"/>
                <a:ea typeface="Aharoni"/>
                <a:cs typeface="Aharoni"/>
                <a:sym typeface="Aharon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SzPts val="3600"/>
            </a:pPr>
            <a:r>
              <a:rPr lang="pt-BR" sz="44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Objetivos Geral</a:t>
            </a:r>
          </a:p>
        </p:txBody>
      </p:sp>
      <p:sp>
        <p:nvSpPr>
          <p:cNvPr id="2" name="Google Shape;168;p3">
            <a:extLst>
              <a:ext uri="{FF2B5EF4-FFF2-40B4-BE49-F238E27FC236}">
                <a16:creationId xmlns:a16="http://schemas.microsoft.com/office/drawing/2014/main" id="{5731D0BB-A5F6-2D54-DC25-0FD99FFBF9E6}"/>
              </a:ext>
            </a:extLst>
          </p:cNvPr>
          <p:cNvSpPr/>
          <p:nvPr/>
        </p:nvSpPr>
        <p:spPr>
          <a:xfrm>
            <a:off x="767443" y="2551978"/>
            <a:ext cx="11023810" cy="1754043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Propor a construção de rubrica sobre competências docentes relacionadas à IA para inserção no modelo CDD-EB.</a:t>
            </a:r>
          </a:p>
        </p:txBody>
      </p:sp>
    </p:spTree>
    <p:extLst>
      <p:ext uri="{BB962C8B-B14F-4D97-AF65-F5344CB8AC3E}">
        <p14:creationId xmlns:p14="http://schemas.microsoft.com/office/powerpoint/2010/main" val="20509391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5"/>
          <p:cNvSpPr txBox="1">
            <a:spLocks/>
          </p:cNvSpPr>
          <p:nvPr/>
        </p:nvSpPr>
        <p:spPr>
          <a:xfrm>
            <a:off x="746025" y="30011"/>
            <a:ext cx="10515600" cy="120663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Bef>
                <a:spcPts val="0"/>
              </a:spcBef>
              <a:buClr>
                <a:srgbClr val="385623"/>
              </a:buClr>
              <a:buSzPts val="3600"/>
              <a:buFont typeface="Aharoni"/>
              <a:buNone/>
            </a:pPr>
            <a:r>
              <a:rPr lang="pt-BR" sz="4400" b="1" dirty="0"/>
              <a:t>Justificativa</a:t>
            </a:r>
          </a:p>
        </p:txBody>
      </p:sp>
      <p:grpSp>
        <p:nvGrpSpPr>
          <p:cNvPr id="185" name="Google Shape;185;p5"/>
          <p:cNvGrpSpPr/>
          <p:nvPr/>
        </p:nvGrpSpPr>
        <p:grpSpPr>
          <a:xfrm>
            <a:off x="388923" y="1454259"/>
            <a:ext cx="11414153" cy="4542095"/>
            <a:chOff x="4294" y="96683"/>
            <a:chExt cx="11414153" cy="4790758"/>
          </a:xfrm>
        </p:grpSpPr>
        <p:sp>
          <p:nvSpPr>
            <p:cNvPr id="186" name="Google Shape;186;p5"/>
            <p:cNvSpPr/>
            <p:nvPr/>
          </p:nvSpPr>
          <p:spPr>
            <a:xfrm>
              <a:off x="4294" y="96683"/>
              <a:ext cx="2582387" cy="547200"/>
            </a:xfrm>
            <a:prstGeom prst="rect">
              <a:avLst/>
            </a:prstGeom>
            <a:solidFill>
              <a:srgbClr val="599BD5"/>
            </a:solidFill>
            <a:ln w="9525" cap="flat" cmpd="sng">
              <a:solidFill>
                <a:srgbClr val="599BD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187" name="Google Shape;187;p5"/>
            <p:cNvSpPr txBox="1"/>
            <p:nvPr/>
          </p:nvSpPr>
          <p:spPr>
            <a:xfrm>
              <a:off x="4294" y="96683"/>
              <a:ext cx="2582387" cy="54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5125" tIns="77200" rIns="135125" bIns="772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900"/>
                <a:buFont typeface="Calibri"/>
                <a:buNone/>
              </a:pPr>
              <a:r>
                <a:rPr lang="pt-BR" sz="1900" b="1" dirty="0">
                  <a:solidFill>
                    <a:schemeClr val="dk1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Calibri"/>
                  <a:sym typeface="Calibri"/>
                </a:rPr>
                <a:t>Social</a:t>
              </a:r>
              <a:endParaRPr b="1" dirty="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188" name="Google Shape;188;p5"/>
            <p:cNvSpPr/>
            <p:nvPr/>
          </p:nvSpPr>
          <p:spPr>
            <a:xfrm>
              <a:off x="4294" y="643883"/>
              <a:ext cx="2582387" cy="4107206"/>
            </a:xfrm>
            <a:prstGeom prst="rect">
              <a:avLst/>
            </a:prstGeom>
            <a:solidFill>
              <a:srgbClr val="CFDEEF">
                <a:alpha val="89803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189" name="Google Shape;189;p5"/>
            <p:cNvSpPr txBox="1"/>
            <p:nvPr/>
          </p:nvSpPr>
          <p:spPr>
            <a:xfrm>
              <a:off x="4294" y="643883"/>
              <a:ext cx="2582387" cy="410720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1325" tIns="101325" rIns="135125" bIns="152000" anchor="t" anchorCtr="0">
              <a:noAutofit/>
            </a:bodyPr>
            <a:lstStyle/>
            <a:p>
              <a:pPr marL="171450" marR="0" lvl="1" indent="-17145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900"/>
                <a:buFont typeface="Calibri"/>
                <a:buChar char="•"/>
              </a:pPr>
              <a:r>
                <a:rPr lang="pt-BR" sz="1800" b="0" i="0" u="none" strike="noStrike" dirty="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preparar o professor para trabalhar com </a:t>
              </a:r>
              <a:r>
                <a:rPr lang="pt-BR" dirty="0">
                  <a:solidFill>
                    <a:srgbClr val="0000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os estudantes na era da IA </a:t>
              </a:r>
              <a:r>
                <a:rPr lang="pt-BR" sz="1800" b="0" i="0" u="none" strike="noStrike" dirty="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endParaRPr dirty="0">
                <a:latin typeface="Cambria" panose="02040503050406030204" pitchFamily="18" charset="0"/>
                <a:ea typeface="Cambria" panose="02040503050406030204" pitchFamily="18" charset="0"/>
              </a:endParaRPr>
            </a:p>
            <a:p>
              <a:pPr marL="171450" marR="0" lvl="1" indent="-50800" algn="l" rtl="0">
                <a:lnSpc>
                  <a:spcPct val="90000"/>
                </a:lnSpc>
                <a:spcBef>
                  <a:spcPts val="285"/>
                </a:spcBef>
                <a:spcAft>
                  <a:spcPts val="0"/>
                </a:spcAft>
                <a:buClr>
                  <a:schemeClr val="dk1"/>
                </a:buClr>
                <a:buSzPts val="1900"/>
                <a:buFont typeface="Calibri"/>
                <a:buNone/>
              </a:pPr>
              <a:endParaRPr sz="1900" b="0" i="0" u="none" strike="noStrike" cap="none" dirty="0">
                <a:solidFill>
                  <a:schemeClr val="dk1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/>
                <a:sym typeface="Calibri"/>
              </a:endParaRPr>
            </a:p>
          </p:txBody>
        </p:sp>
        <p:sp>
          <p:nvSpPr>
            <p:cNvPr id="190" name="Google Shape;190;p5"/>
            <p:cNvSpPr/>
            <p:nvPr/>
          </p:nvSpPr>
          <p:spPr>
            <a:xfrm>
              <a:off x="2948216" y="96683"/>
              <a:ext cx="2582387" cy="547200"/>
            </a:xfrm>
            <a:prstGeom prst="rect">
              <a:avLst/>
            </a:prstGeom>
            <a:solidFill>
              <a:srgbClr val="599BD5"/>
            </a:solidFill>
            <a:ln w="9525" cap="flat" cmpd="sng">
              <a:solidFill>
                <a:srgbClr val="599BD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191" name="Google Shape;191;p5"/>
            <p:cNvSpPr txBox="1"/>
            <p:nvPr/>
          </p:nvSpPr>
          <p:spPr>
            <a:xfrm>
              <a:off x="2948216" y="96683"/>
              <a:ext cx="2582387" cy="54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5125" tIns="77200" rIns="135125" bIns="772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900"/>
                <a:buFont typeface="Calibri"/>
                <a:buNone/>
              </a:pPr>
              <a:r>
                <a:rPr lang="pt-BR" sz="1900" dirty="0">
                  <a:solidFill>
                    <a:schemeClr val="dk1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Calibri"/>
                  <a:sym typeface="Calibri"/>
                </a:rPr>
                <a:t>Teórica</a:t>
              </a:r>
              <a:endParaRPr dirty="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192" name="Google Shape;192;p5"/>
            <p:cNvSpPr/>
            <p:nvPr/>
          </p:nvSpPr>
          <p:spPr>
            <a:xfrm>
              <a:off x="2948216" y="643883"/>
              <a:ext cx="2582387" cy="4107206"/>
            </a:xfrm>
            <a:prstGeom prst="rect">
              <a:avLst/>
            </a:prstGeom>
            <a:solidFill>
              <a:srgbClr val="CFDEEF">
                <a:alpha val="89803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193" name="Google Shape;193;p5"/>
            <p:cNvSpPr txBox="1"/>
            <p:nvPr/>
          </p:nvSpPr>
          <p:spPr>
            <a:xfrm>
              <a:off x="2948216" y="643883"/>
              <a:ext cx="2582387" cy="424355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1325" tIns="101325" rIns="135125" bIns="152000" anchor="t" anchorCtr="0">
              <a:noAutofit/>
            </a:bodyPr>
            <a:lstStyle/>
            <a:p>
              <a:pPr marL="171450" marR="0" lvl="1" indent="-17145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900"/>
                <a:buFont typeface="Calibri"/>
                <a:buChar char="•"/>
              </a:pPr>
              <a:r>
                <a:rPr lang="pt-BR" dirty="0">
                  <a:solidFill>
                    <a:srgbClr val="0000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CDD</a:t>
              </a:r>
              <a:r>
                <a:rPr lang="pt-BR" sz="1800" b="0" i="0" u="none" strike="noStrike" dirty="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relacionadas à IA reúne conceitos e teorias relevantes na literatura acadêmica sobre tecnologia, a IA e a educação;</a:t>
              </a:r>
            </a:p>
            <a:p>
              <a:pPr marL="0" marR="0" lvl="1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900"/>
              </a:pPr>
              <a:r>
                <a:rPr lang="pt-BR" sz="1800" b="0" i="0" u="none" strike="noStrike" dirty="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</a:p>
            <a:p>
              <a:pPr marL="171450" marR="0" lvl="1" indent="-17145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900"/>
                <a:buFont typeface="Calibri"/>
                <a:buChar char="•"/>
              </a:pPr>
              <a:r>
                <a:rPr lang="pt-BR" cap="none" dirty="0">
                  <a:solidFill>
                    <a:srgbClr val="000000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Calibri"/>
                  <a:sym typeface="Calibri"/>
                </a:rPr>
                <a:t>Necessidade de desenvolver as competências digital; </a:t>
              </a:r>
            </a:p>
            <a:p>
              <a:pPr marL="171450" marR="0" lvl="1" indent="-17145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900"/>
                <a:buFont typeface="Calibri"/>
                <a:buChar char="•"/>
              </a:pPr>
              <a:endParaRPr lang="pt-BR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/>
                <a:sym typeface="Calibri"/>
              </a:endParaRPr>
            </a:p>
            <a:p>
              <a:pPr marL="171450" marR="0" lvl="1" indent="-17145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900"/>
                <a:buFont typeface="Calibri"/>
                <a:buChar char="•"/>
              </a:pPr>
              <a:r>
                <a:rPr lang="pt-BR" cap="none" dirty="0">
                  <a:solidFill>
                    <a:srgbClr val="000000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Calibri"/>
                  <a:sym typeface="Calibri"/>
                </a:rPr>
                <a:t> </a:t>
              </a:r>
              <a:r>
                <a:rPr lang="pt-BR" sz="1800" b="0" i="0" u="none" strike="noStrike" dirty="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A IA tem o potencial de transformar a educação  </a:t>
              </a:r>
              <a:endParaRPr lang="pt-BR" sz="1900" b="0" i="0" u="none" strike="noStrike" cap="none" dirty="0">
                <a:solidFill>
                  <a:schemeClr val="dk1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/>
                <a:sym typeface="Calibri"/>
              </a:endParaRPr>
            </a:p>
          </p:txBody>
        </p:sp>
        <p:sp>
          <p:nvSpPr>
            <p:cNvPr id="194" name="Google Shape;194;p5"/>
            <p:cNvSpPr/>
            <p:nvPr/>
          </p:nvSpPr>
          <p:spPr>
            <a:xfrm>
              <a:off x="5892138" y="96683"/>
              <a:ext cx="2582387" cy="547200"/>
            </a:xfrm>
            <a:prstGeom prst="rect">
              <a:avLst/>
            </a:prstGeom>
            <a:solidFill>
              <a:srgbClr val="599BD5"/>
            </a:solidFill>
            <a:ln w="9525" cap="flat" cmpd="sng">
              <a:solidFill>
                <a:srgbClr val="599BD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195" name="Google Shape;195;p5"/>
            <p:cNvSpPr txBox="1"/>
            <p:nvPr/>
          </p:nvSpPr>
          <p:spPr>
            <a:xfrm>
              <a:off x="5892138" y="96683"/>
              <a:ext cx="2582387" cy="54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5125" tIns="77200" rIns="135125" bIns="772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900"/>
                <a:buFont typeface="Calibri"/>
                <a:buNone/>
              </a:pPr>
              <a:r>
                <a:rPr lang="pt-BR" sz="1900">
                  <a:solidFill>
                    <a:schemeClr val="dk1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Calibri"/>
                  <a:sym typeface="Calibri"/>
                </a:rPr>
                <a:t>Pessoal</a:t>
              </a:r>
              <a:endParaRPr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196" name="Google Shape;196;p5"/>
            <p:cNvSpPr/>
            <p:nvPr/>
          </p:nvSpPr>
          <p:spPr>
            <a:xfrm>
              <a:off x="5892138" y="643883"/>
              <a:ext cx="2582387" cy="4107206"/>
            </a:xfrm>
            <a:prstGeom prst="rect">
              <a:avLst/>
            </a:prstGeom>
            <a:solidFill>
              <a:srgbClr val="CFDEEF">
                <a:alpha val="89803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197" name="Google Shape;197;p5"/>
            <p:cNvSpPr txBox="1"/>
            <p:nvPr/>
          </p:nvSpPr>
          <p:spPr>
            <a:xfrm>
              <a:off x="5892138" y="643883"/>
              <a:ext cx="2582387" cy="410720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1325" tIns="101325" rIns="135125" bIns="152000" anchor="t" anchorCtr="0">
              <a:noAutofit/>
            </a:bodyPr>
            <a:lstStyle/>
            <a:p>
              <a:pPr marL="171450" marR="0" lvl="1" indent="-17145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900"/>
                <a:buFont typeface="Calibri"/>
                <a:buChar char="•"/>
              </a:pPr>
              <a:r>
                <a:rPr lang="pt-BR" sz="1900" b="0" i="0" u="none" strike="noStrike" cap="none" dirty="0">
                  <a:solidFill>
                    <a:schemeClr val="dk1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  <a:sym typeface="Calibri"/>
                </a:rPr>
                <a:t>Trabalho com educação e com tecnologia; </a:t>
              </a:r>
            </a:p>
            <a:p>
              <a:pPr marL="171450" marR="0" lvl="1" indent="-171450" algn="l" rtl="0">
                <a:lnSpc>
                  <a:spcPct val="90000"/>
                </a:lnSpc>
                <a:spcBef>
                  <a:spcPts val="285"/>
                </a:spcBef>
                <a:spcAft>
                  <a:spcPts val="0"/>
                </a:spcAft>
                <a:buClr>
                  <a:schemeClr val="dk1"/>
                </a:buClr>
                <a:buSzPts val="1900"/>
                <a:buFont typeface="Calibri"/>
                <a:buChar char="•"/>
              </a:pPr>
              <a:endParaRPr lang="pt-BR" sz="1900" b="0" i="0" u="none" strike="noStrike" cap="none" dirty="0">
                <a:solidFill>
                  <a:schemeClr val="dk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  <a:sym typeface="Calibri"/>
              </a:endParaRPr>
            </a:p>
            <a:p>
              <a:pPr marL="171450" marR="0" lvl="1" indent="-171450" algn="l" rtl="0">
                <a:lnSpc>
                  <a:spcPct val="90000"/>
                </a:lnSpc>
                <a:spcBef>
                  <a:spcPts val="285"/>
                </a:spcBef>
                <a:spcAft>
                  <a:spcPts val="0"/>
                </a:spcAft>
                <a:buClr>
                  <a:schemeClr val="dk1"/>
                </a:buClr>
                <a:buSzPts val="1900"/>
                <a:buFont typeface="Calibri"/>
                <a:buChar char="•"/>
              </a:pPr>
              <a:r>
                <a:rPr lang="pt-BR" sz="1900" b="0" i="0" u="none" strike="noStrike" cap="none" dirty="0">
                  <a:solidFill>
                    <a:schemeClr val="dk1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  <a:sym typeface="Calibri"/>
                </a:rPr>
                <a:t>Entusiasta do uso das tecnologias na educação; </a:t>
              </a:r>
              <a:endParaRPr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endParaRPr>
            </a:p>
            <a:p>
              <a:pPr marL="171450" marR="0" lvl="1" indent="-171450" algn="l" rtl="0">
                <a:lnSpc>
                  <a:spcPct val="90000"/>
                </a:lnSpc>
                <a:spcBef>
                  <a:spcPts val="285"/>
                </a:spcBef>
                <a:spcAft>
                  <a:spcPts val="0"/>
                </a:spcAft>
                <a:buClr>
                  <a:schemeClr val="dk1"/>
                </a:buClr>
                <a:buSzPts val="1900"/>
                <a:buFont typeface="Calibri"/>
                <a:buChar char="•"/>
              </a:pPr>
              <a:endParaRPr lang="pt-BR" sz="1900" b="0" i="0" u="none" strike="noStrike" cap="none" dirty="0">
                <a:solidFill>
                  <a:schemeClr val="dk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  <a:sym typeface="Calibri"/>
              </a:endParaRPr>
            </a:p>
            <a:p>
              <a:pPr marL="171450" marR="0" lvl="1" indent="-171450" algn="l" rtl="0">
                <a:lnSpc>
                  <a:spcPct val="90000"/>
                </a:lnSpc>
                <a:spcBef>
                  <a:spcPts val="285"/>
                </a:spcBef>
                <a:spcAft>
                  <a:spcPts val="0"/>
                </a:spcAft>
                <a:buClr>
                  <a:schemeClr val="dk1"/>
                </a:buClr>
                <a:buSzPts val="1900"/>
                <a:buFont typeface="Calibri"/>
                <a:buChar char="•"/>
              </a:pPr>
              <a:r>
                <a:rPr lang="pt-BR" sz="1900" b="0" i="0" u="none" strike="noStrike" cap="none" dirty="0">
                  <a:solidFill>
                    <a:schemeClr val="dk1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  <a:sym typeface="Calibri"/>
                </a:rPr>
                <a:t> Conhecer mais sobre a IA e suas possibilidades</a:t>
              </a:r>
              <a:r>
                <a:rPr lang="pt-BR" sz="1900" b="0" i="0" u="none" strike="noStrike" cap="none" dirty="0">
                  <a:solidFill>
                    <a:schemeClr val="dk1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Calibri"/>
                  <a:sym typeface="Calibri"/>
                </a:rPr>
                <a:t>;</a:t>
              </a:r>
              <a:endParaRPr dirty="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198" name="Google Shape;198;p5"/>
            <p:cNvSpPr/>
            <p:nvPr/>
          </p:nvSpPr>
          <p:spPr>
            <a:xfrm>
              <a:off x="8836060" y="96683"/>
              <a:ext cx="2582387" cy="547200"/>
            </a:xfrm>
            <a:prstGeom prst="rect">
              <a:avLst/>
            </a:prstGeom>
            <a:solidFill>
              <a:srgbClr val="599BD5"/>
            </a:solidFill>
            <a:ln w="9525" cap="flat" cmpd="sng">
              <a:solidFill>
                <a:srgbClr val="599BD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199" name="Google Shape;199;p5"/>
            <p:cNvSpPr txBox="1"/>
            <p:nvPr/>
          </p:nvSpPr>
          <p:spPr>
            <a:xfrm>
              <a:off x="8836060" y="96683"/>
              <a:ext cx="2582387" cy="54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5125" tIns="77200" rIns="135125" bIns="772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900"/>
                <a:buFont typeface="Calibri"/>
                <a:buNone/>
              </a:pPr>
              <a:r>
                <a:rPr lang="pt-BR" sz="1900" dirty="0">
                  <a:solidFill>
                    <a:schemeClr val="dk1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Calibri"/>
                  <a:sym typeface="Calibri"/>
                </a:rPr>
                <a:t>PPGGI</a:t>
              </a:r>
              <a:endParaRPr dirty="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200" name="Google Shape;200;p5"/>
            <p:cNvSpPr/>
            <p:nvPr/>
          </p:nvSpPr>
          <p:spPr>
            <a:xfrm>
              <a:off x="8836060" y="643883"/>
              <a:ext cx="2582387" cy="4107206"/>
            </a:xfrm>
            <a:prstGeom prst="rect">
              <a:avLst/>
            </a:prstGeom>
            <a:solidFill>
              <a:srgbClr val="CFDEEF">
                <a:alpha val="89803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201" name="Google Shape;201;p5"/>
            <p:cNvSpPr txBox="1"/>
            <p:nvPr/>
          </p:nvSpPr>
          <p:spPr>
            <a:xfrm>
              <a:off x="8836060" y="643883"/>
              <a:ext cx="2582387" cy="410720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1325" tIns="101325" rIns="135125" bIns="152000" anchor="t" anchorCtr="0">
              <a:noAutofit/>
            </a:bodyPr>
            <a:lstStyle/>
            <a:p>
              <a:pPr marL="171450" marR="0" lvl="1" indent="-17145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900"/>
                <a:buFont typeface="Calibri"/>
                <a:buChar char="•"/>
              </a:pPr>
              <a:r>
                <a:rPr lang="pt-BR" b="0" i="0" u="none" strike="noStrike" cap="none" dirty="0">
                  <a:solidFill>
                    <a:schemeClr val="dk1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  <a:sym typeface="Calibri"/>
                </a:rPr>
                <a:t>Integração da IA as competências digitais; </a:t>
              </a:r>
            </a:p>
            <a:p>
              <a:pPr marL="0" marR="0" lvl="1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900"/>
              </a:pPr>
              <a:endParaRPr lang="pt-BR" b="0" i="0" u="none" strike="noStrike" cap="none" dirty="0">
                <a:solidFill>
                  <a:schemeClr val="dk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  <a:sym typeface="Calibri"/>
              </a:endParaRPr>
            </a:p>
            <a:p>
              <a:pPr marL="171450" marR="0" lvl="1" indent="-17145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900"/>
                <a:buFont typeface="Calibri"/>
                <a:buChar char="•"/>
              </a:pPr>
              <a:r>
                <a:rPr lang="pt-BR" dirty="0">
                  <a:solidFill>
                    <a:schemeClr val="dk1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  <a:sym typeface="Calibri"/>
                </a:rPr>
                <a:t> </a:t>
              </a:r>
              <a:r>
                <a:rPr lang="pt-BR" b="0" i="0" u="none" strike="noStrike" dirty="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</a:rPr>
                <a:t> Análise aprofundada das inovações tecnológicas; </a:t>
              </a:r>
              <a:endParaRPr lang="pt-BR" dirty="0">
                <a:solidFill>
                  <a:schemeClr val="dk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  <a:sym typeface="Calibri"/>
              </a:endParaRPr>
            </a:p>
            <a:p>
              <a:pPr marL="171450" marR="0" lvl="1" indent="-17145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900"/>
                <a:buFont typeface="Calibri"/>
                <a:buChar char="•"/>
              </a:pPr>
              <a:endParaRPr lang="pt-BR" b="0" i="0" u="none" strike="noStrike" cap="none" dirty="0">
                <a:solidFill>
                  <a:schemeClr val="dk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  <a:sym typeface="Calibri"/>
              </a:endParaRPr>
            </a:p>
            <a:p>
              <a:pPr marL="171450" marR="0" lvl="1" indent="-17145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900"/>
                <a:buFont typeface="Calibri"/>
                <a:buChar char="•"/>
              </a:pPr>
              <a:r>
                <a:rPr lang="pt-BR" b="0" i="0" u="none" strike="noStrike" cap="none" dirty="0">
                  <a:solidFill>
                    <a:schemeClr val="dk1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  <a:sym typeface="Calibri"/>
                </a:rPr>
                <a:t>Ampliação as discussões de:    Perin(2017 e 2021); Freitas (2016)</a:t>
              </a:r>
              <a:endParaRPr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146728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174;p4">
            <a:extLst>
              <a:ext uri="{FF2B5EF4-FFF2-40B4-BE49-F238E27FC236}">
                <a16:creationId xmlns:a16="http://schemas.microsoft.com/office/drawing/2014/main" id="{2DEBA371-B5EF-3A2A-75B7-F9332C999EF5}"/>
              </a:ext>
            </a:extLst>
          </p:cNvPr>
          <p:cNvSpPr txBox="1">
            <a:spLocks/>
          </p:cNvSpPr>
          <p:nvPr/>
        </p:nvSpPr>
        <p:spPr>
          <a:xfrm>
            <a:off x="767443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85623"/>
              </a:buClr>
              <a:buSzPts val="1800"/>
              <a:buFont typeface="Aharoni"/>
              <a:buNone/>
              <a:defRPr sz="3600" b="1" i="0" u="none" strike="noStrike" cap="none">
                <a:solidFill>
                  <a:srgbClr val="385623"/>
                </a:solidFill>
                <a:latin typeface="Aharoni"/>
                <a:ea typeface="Aharoni"/>
                <a:cs typeface="Aharoni"/>
                <a:sym typeface="Aharon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SzPts val="3600"/>
            </a:pPr>
            <a:r>
              <a:rPr lang="pt-BR" sz="44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Procedimentos Metodológicos</a:t>
            </a:r>
          </a:p>
        </p:txBody>
      </p:sp>
      <p:sp>
        <p:nvSpPr>
          <p:cNvPr id="8" name="Google Shape;176;p4">
            <a:extLst>
              <a:ext uri="{FF2B5EF4-FFF2-40B4-BE49-F238E27FC236}">
                <a16:creationId xmlns:a16="http://schemas.microsoft.com/office/drawing/2014/main" id="{51FD321E-B16C-A0D5-28A9-848DA1F2415D}"/>
              </a:ext>
            </a:extLst>
          </p:cNvPr>
          <p:cNvSpPr txBox="1">
            <a:spLocks/>
          </p:cNvSpPr>
          <p:nvPr/>
        </p:nvSpPr>
        <p:spPr>
          <a:xfrm>
            <a:off x="7919933" y="1885453"/>
            <a:ext cx="4474044" cy="26314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800100">
              <a:lnSpc>
                <a:spcPct val="170000"/>
              </a:lnSpc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pt-BR" sz="2000" b="1" dirty="0">
                <a:solidFill>
                  <a:schemeClr val="accent5">
                    <a:lumMod val="50000"/>
                  </a:schemeClr>
                </a:solidFill>
                <a:highlight>
                  <a:srgbClr val="FFFFFF"/>
                </a:highlight>
                <a:latin typeface="Cambria" panose="02040503050406030204" pitchFamily="18" charset="0"/>
                <a:ea typeface="Cambria" panose="02040503050406030204" pitchFamily="18" charset="0"/>
              </a:rPr>
              <a:t>Análise bibliométrica</a:t>
            </a:r>
            <a:r>
              <a:rPr lang="pt-BR" sz="2000" dirty="0">
                <a:highlight>
                  <a:srgbClr val="FFFFFF"/>
                </a:highlight>
                <a:latin typeface="Cambria" panose="02040503050406030204" pitchFamily="18" charset="0"/>
                <a:ea typeface="Cambria" panose="02040503050406030204" pitchFamily="18" charset="0"/>
              </a:rPr>
              <a:t>;  </a:t>
            </a:r>
          </a:p>
          <a:p>
            <a:pPr marL="800100">
              <a:lnSpc>
                <a:spcPct val="170000"/>
              </a:lnSpc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pt-BR" sz="2000" b="1" dirty="0">
                <a:solidFill>
                  <a:schemeClr val="accent5">
                    <a:lumMod val="50000"/>
                  </a:schemeClr>
                </a:solidFill>
                <a:highlight>
                  <a:srgbClr val="FFFFFF"/>
                </a:highlight>
                <a:latin typeface="Cambria" panose="02040503050406030204" pitchFamily="18" charset="0"/>
                <a:ea typeface="Cambria" panose="02040503050406030204" pitchFamily="18" charset="0"/>
              </a:rPr>
              <a:t>Pesquisa bibliográfica </a:t>
            </a:r>
          </a:p>
          <a:p>
            <a:pPr marL="800100">
              <a:lnSpc>
                <a:spcPct val="170000"/>
              </a:lnSpc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pt-BR" sz="2000" dirty="0">
                <a:highlight>
                  <a:srgbClr val="FFFFFF"/>
                </a:highlight>
                <a:latin typeface="Cambria" panose="02040503050406030204" pitchFamily="18" charset="0"/>
                <a:ea typeface="Cambria" panose="02040503050406030204" pitchFamily="18" charset="0"/>
              </a:rPr>
              <a:t>Design Science </a:t>
            </a:r>
            <a:r>
              <a:rPr lang="pt-BR" sz="2000" dirty="0" err="1">
                <a:highlight>
                  <a:srgbClr val="FFFFFF"/>
                </a:highlight>
                <a:latin typeface="Cambria" panose="02040503050406030204" pitchFamily="18" charset="0"/>
                <a:ea typeface="Cambria" panose="02040503050406030204" pitchFamily="18" charset="0"/>
              </a:rPr>
              <a:t>Research</a:t>
            </a:r>
            <a:endParaRPr lang="pt-BR" sz="2000" dirty="0">
              <a:highlight>
                <a:srgbClr val="FFFFFF"/>
              </a:highligh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2" name="Google Shape;176;p4">
            <a:extLst>
              <a:ext uri="{FF2B5EF4-FFF2-40B4-BE49-F238E27FC236}">
                <a16:creationId xmlns:a16="http://schemas.microsoft.com/office/drawing/2014/main" id="{51FD321E-B16C-A0D5-28A9-848DA1F2415D}"/>
              </a:ext>
            </a:extLst>
          </p:cNvPr>
          <p:cNvSpPr txBox="1">
            <a:spLocks/>
          </p:cNvSpPr>
          <p:nvPr/>
        </p:nvSpPr>
        <p:spPr>
          <a:xfrm>
            <a:off x="107990" y="1885454"/>
            <a:ext cx="7460598" cy="31823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75600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pt-BR" sz="2000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pt-BR" sz="2000" dirty="0">
                <a:effectLst/>
                <a:highlight>
                  <a:srgbClr val="FFFFFF"/>
                </a:highlight>
                <a:latin typeface="Cambria" panose="02040503050406030204" pitchFamily="18" charset="0"/>
                <a:ea typeface="Cambria" panose="02040503050406030204" pitchFamily="18" charset="0"/>
              </a:rPr>
              <a:t>Analisar as </a:t>
            </a:r>
            <a:r>
              <a:rPr lang="pt-BR" sz="2000" b="1" dirty="0">
                <a:effectLst/>
                <a:highlight>
                  <a:srgbClr val="FFFFFF"/>
                </a:highlight>
                <a:latin typeface="Cambria" panose="02040503050406030204" pitchFamily="18" charset="0"/>
                <a:ea typeface="Cambria" panose="02040503050406030204" pitchFamily="18" charset="0"/>
              </a:rPr>
              <a:t>competências docentes digitais quanto ao uso da inteligência artificial </a:t>
            </a:r>
            <a:r>
              <a:rPr lang="pt-BR" sz="2000" dirty="0">
                <a:effectLst/>
                <a:highlight>
                  <a:srgbClr val="FFFFFF"/>
                </a:highlight>
                <a:latin typeface="Cambria" panose="02040503050406030204" pitchFamily="18" charset="0"/>
                <a:ea typeface="Cambria" panose="02040503050406030204" pitchFamily="18" charset="0"/>
              </a:rPr>
              <a:t>nas práticas educacionais.</a:t>
            </a:r>
          </a:p>
          <a:p>
            <a:pPr marL="75600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pt-BR" sz="2000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Investigar a</a:t>
            </a:r>
            <a:r>
              <a:rPr lang="pt-BR" sz="2000" b="1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integração da Inteligência Artificial  nas práticas pedagógicas e didáticas dos educadores,</a:t>
            </a:r>
            <a:r>
              <a:rPr lang="pt-BR" sz="2000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categorizando a busca  com foco nos aspectos éticos e na questão da desinformação.</a:t>
            </a:r>
          </a:p>
          <a:p>
            <a:pPr marL="75600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pt-BR" sz="2000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Identificar </a:t>
            </a:r>
            <a:r>
              <a:rPr lang="pt-BR" sz="2000" b="1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os riscos associados ao uso da IA no contexto educativo</a:t>
            </a:r>
            <a:r>
              <a:rPr lang="pt-BR" sz="2000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,  das práticas pedagógicas e didáticas dos educadores, com foco na segurança da informação;</a:t>
            </a:r>
            <a:endParaRPr lang="pt-BR" sz="20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42296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5"/>
          <p:cNvSpPr txBox="1">
            <a:spLocks/>
          </p:cNvSpPr>
          <p:nvPr/>
        </p:nvSpPr>
        <p:spPr>
          <a:xfrm>
            <a:off x="779075" y="0"/>
            <a:ext cx="10515600" cy="120663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Bef>
                <a:spcPts val="0"/>
              </a:spcBef>
              <a:buClr>
                <a:srgbClr val="385623"/>
              </a:buClr>
              <a:buSzPts val="3600"/>
              <a:buFont typeface="Aharoni"/>
              <a:buNone/>
            </a:pPr>
            <a:r>
              <a:rPr lang="pt-BR" sz="4400" b="1" dirty="0"/>
              <a:t>Tecnologias digitais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7F829D07-060B-BF54-AC54-0124F72B99EC}"/>
              </a:ext>
            </a:extLst>
          </p:cNvPr>
          <p:cNvSpPr txBox="1"/>
          <p:nvPr/>
        </p:nvSpPr>
        <p:spPr>
          <a:xfrm>
            <a:off x="998882" y="1416141"/>
            <a:ext cx="10084087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just">
              <a:lnSpc>
                <a:spcPct val="90000"/>
              </a:lnSpc>
              <a:buClr>
                <a:schemeClr val="dk1"/>
              </a:buClr>
              <a:buSzPts val="1900"/>
            </a:pPr>
            <a:r>
              <a:rPr lang="pt-BR" sz="2400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As </a:t>
            </a:r>
            <a:r>
              <a:rPr lang="pt-BR" sz="2400" dirty="0" err="1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TDs</a:t>
            </a:r>
            <a:r>
              <a:rPr lang="pt-BR" sz="2400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trazem mudanças no comportamento humano, nas relações entre pessoas, nas relações de trabalho, nas comunicações, nas formas de transporte e mudam consideravelmente os hábitos de vida das pessoas. (CASTELLS, M. A; 2018 e BAUMAN; 2001).</a:t>
            </a:r>
          </a:p>
          <a:p>
            <a:pPr marL="171450" lvl="1" indent="-171450" algn="just">
              <a:lnSpc>
                <a:spcPct val="90000"/>
              </a:lnSpc>
              <a:buClr>
                <a:schemeClr val="dk1"/>
              </a:buClr>
              <a:buSzPts val="1900"/>
              <a:buFont typeface="Calibri"/>
              <a:buChar char="•"/>
            </a:pPr>
            <a:endParaRPr lang="pt-BR" sz="2400" dirty="0"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 marL="171450" lvl="1" indent="-171450" algn="just">
              <a:lnSpc>
                <a:spcPct val="90000"/>
              </a:lnSpc>
              <a:buClr>
                <a:schemeClr val="dk1"/>
              </a:buClr>
              <a:buSzPts val="1900"/>
              <a:buFont typeface="Calibri"/>
              <a:buChar char="•"/>
            </a:pPr>
            <a:endParaRPr lang="pt-BR" sz="2400" dirty="0"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 marL="171450" lvl="1" indent="-171450" algn="just">
              <a:lnSpc>
                <a:spcPct val="90000"/>
              </a:lnSpc>
              <a:buClr>
                <a:schemeClr val="dk1"/>
              </a:buClr>
              <a:buSzPts val="1900"/>
              <a:buFont typeface="Calibri"/>
              <a:buChar char="•"/>
            </a:pPr>
            <a:r>
              <a:rPr lang="pt-BR" sz="2400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O computador e o acesso à Internet promoveram mudanças nas ações humanas desde o suporte as ferramentas e equipamentos na criação, promoção e divulgação da informação em todas as áreas do conhecimento. (CASTELLS, 1999; LÉVY, 1999).</a:t>
            </a:r>
          </a:p>
          <a:p>
            <a:endParaRPr lang="pt-BR" sz="2000" dirty="0"/>
          </a:p>
        </p:txBody>
      </p:sp>
    </p:spTree>
    <p:extLst>
      <p:ext uri="{BB962C8B-B14F-4D97-AF65-F5344CB8AC3E}">
        <p14:creationId xmlns:p14="http://schemas.microsoft.com/office/powerpoint/2010/main" val="32085683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5"/>
          <p:cNvSpPr txBox="1"/>
          <p:nvPr/>
        </p:nvSpPr>
        <p:spPr>
          <a:xfrm>
            <a:off x="1233294" y="1229349"/>
            <a:ext cx="9563235" cy="44994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101325" tIns="101325" rIns="135125" bIns="152000" anchor="t" anchorCtr="0">
            <a:noAutofit/>
          </a:bodyPr>
          <a:lstStyle/>
          <a:p>
            <a:pPr marL="171450" lvl="1" indent="-171450" algn="just">
              <a:lnSpc>
                <a:spcPct val="90000"/>
              </a:lnSpc>
              <a:buClr>
                <a:schemeClr val="dk1"/>
              </a:buClr>
              <a:buSzPts val="1900"/>
              <a:buFont typeface="Calibri"/>
              <a:buChar char="•"/>
            </a:pPr>
            <a:r>
              <a:rPr lang="pt-BR" sz="20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Referem-se ao conjunto de habilidades e conhecimentos necessários para o uso eficiente e crítico das tecnologias digitais no contexto contemporâneo. Essas competências englobam a capacidade de acessar, avaliar, utilizar e criar informações digitais de maneira eficaz e ética. (EUROPEAN COMMISSION, 2017).</a:t>
            </a:r>
          </a:p>
          <a:p>
            <a:pPr marL="0" lvl="1" algn="just">
              <a:lnSpc>
                <a:spcPct val="90000"/>
              </a:lnSpc>
              <a:buClr>
                <a:schemeClr val="dk1"/>
              </a:buClr>
              <a:buSzPts val="1900"/>
            </a:pPr>
            <a:endParaRPr lang="pt-BR" sz="2000" dirty="0">
              <a:effectLst/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 marL="171450" lvl="1" indent="-171450" algn="just">
              <a:lnSpc>
                <a:spcPct val="90000"/>
              </a:lnSpc>
              <a:buClr>
                <a:schemeClr val="dk1"/>
              </a:buClr>
              <a:buSzPts val="1900"/>
              <a:buFont typeface="Calibri"/>
              <a:buChar char="•"/>
            </a:pPr>
            <a:r>
              <a:rPr lang="pt-BR" sz="20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pt-BR" sz="2000" dirty="0" err="1">
                <a:effectLst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CDDs</a:t>
            </a:r>
            <a:r>
              <a:rPr lang="pt-BR" sz="20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importantes para o sucesso e a adaptação tanto em contextos profissionais quanto pessoais mediados por tecnologias digitais (CAMPOS, 2015; FLECHA et al., 2017).</a:t>
            </a:r>
          </a:p>
          <a:p>
            <a:pPr marL="171450" lvl="1" indent="-171450" algn="just">
              <a:lnSpc>
                <a:spcPct val="90000"/>
              </a:lnSpc>
              <a:buClr>
                <a:schemeClr val="dk1"/>
              </a:buClr>
              <a:buSzPts val="1900"/>
              <a:buFont typeface="Calibri"/>
              <a:buChar char="•"/>
            </a:pPr>
            <a:endParaRPr lang="pt-BR" sz="2000" dirty="0"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 marL="171450" lvl="1" indent="-171450" algn="just">
              <a:lnSpc>
                <a:spcPct val="90000"/>
              </a:lnSpc>
              <a:buClr>
                <a:schemeClr val="dk1"/>
              </a:buClr>
              <a:buSzPts val="1900"/>
              <a:buFont typeface="Calibri"/>
              <a:buChar char="•"/>
            </a:pPr>
            <a:r>
              <a:rPr lang="pt-BR" sz="20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pt-BR" sz="2000" i="0" dirty="0">
                <a:solidFill>
                  <a:srgbClr val="333333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A integração da categoria sociocultural ao modelo de autoavaliação de competências docentes digitais para a educação básica – Eloni dos </a:t>
            </a:r>
            <a:r>
              <a:rPr lang="pt-BR" sz="2000" dirty="0">
                <a:solidFill>
                  <a:srgbClr val="333333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Santos </a:t>
            </a:r>
            <a:r>
              <a:rPr lang="pt-BR" sz="2000" i="0" dirty="0">
                <a:solidFill>
                  <a:srgbClr val="333333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Perin (2021)</a:t>
            </a:r>
          </a:p>
          <a:p>
            <a:pPr marL="0" lvl="1" algn="just">
              <a:lnSpc>
                <a:spcPct val="90000"/>
              </a:lnSpc>
              <a:buClr>
                <a:schemeClr val="dk1"/>
              </a:buClr>
              <a:buSzPts val="1900"/>
            </a:pPr>
            <a:endParaRPr lang="pt-BR" sz="2000" dirty="0">
              <a:effectLst/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 marL="171450" lvl="1" indent="-171450" algn="just">
              <a:lnSpc>
                <a:spcPct val="90000"/>
              </a:lnSpc>
              <a:buClr>
                <a:schemeClr val="dk1"/>
              </a:buClr>
              <a:buSzPts val="1900"/>
              <a:buFont typeface="Calibri"/>
              <a:buChar char="•"/>
            </a:pPr>
            <a:r>
              <a:rPr lang="pt-BR" sz="20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Pesquisas de Perin e Freitas (2017).</a:t>
            </a:r>
            <a:endParaRPr sz="1900" b="0" i="0" u="none" strike="noStrike" cap="none" dirty="0">
              <a:solidFill>
                <a:schemeClr val="dk1"/>
              </a:solidFill>
              <a:latin typeface="Cambria" panose="02040503050406030204" pitchFamily="18" charset="0"/>
              <a:ea typeface="Cambria" panose="02040503050406030204" pitchFamily="18" charset="0"/>
              <a:cs typeface="Calibri"/>
              <a:sym typeface="Calibri"/>
            </a:endParaRPr>
          </a:p>
        </p:txBody>
      </p:sp>
      <p:sp>
        <p:nvSpPr>
          <p:cNvPr id="2" name="Google Shape;183;p5">
            <a:extLst>
              <a:ext uri="{FF2B5EF4-FFF2-40B4-BE49-F238E27FC236}">
                <a16:creationId xmlns:a16="http://schemas.microsoft.com/office/drawing/2014/main" id="{A6B098D6-BF92-2377-5434-4BD05E05F074}"/>
              </a:ext>
            </a:extLst>
          </p:cNvPr>
          <p:cNvSpPr txBox="1">
            <a:spLocks/>
          </p:cNvSpPr>
          <p:nvPr/>
        </p:nvSpPr>
        <p:spPr>
          <a:xfrm>
            <a:off x="443106" y="73262"/>
            <a:ext cx="10515600" cy="120663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Bef>
                <a:spcPts val="0"/>
              </a:spcBef>
              <a:buClr>
                <a:srgbClr val="385623"/>
              </a:buClr>
              <a:buSzPts val="3600"/>
              <a:buFont typeface="Aharoni"/>
              <a:buNone/>
            </a:pPr>
            <a:r>
              <a:rPr lang="pt-BR" sz="4400" b="1" dirty="0"/>
              <a:t>Competência Docente Digital</a:t>
            </a:r>
          </a:p>
        </p:txBody>
      </p:sp>
    </p:spTree>
    <p:extLst>
      <p:ext uri="{BB962C8B-B14F-4D97-AF65-F5344CB8AC3E}">
        <p14:creationId xmlns:p14="http://schemas.microsoft.com/office/powerpoint/2010/main" val="20149556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89;p5"/>
          <p:cNvSpPr txBox="1"/>
          <p:nvPr/>
        </p:nvSpPr>
        <p:spPr>
          <a:xfrm>
            <a:off x="806940" y="2939096"/>
            <a:ext cx="10578120" cy="27645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101325" tIns="101325" rIns="135125" bIns="152000" anchor="t" anchorCtr="0">
            <a:noAutofit/>
          </a:bodyPr>
          <a:lstStyle/>
          <a:p>
            <a:pPr marL="171450" marR="0" lvl="1" indent="-1714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alibri"/>
              <a:buChar char="•"/>
            </a:pPr>
            <a:r>
              <a:rPr lang="pt-BR" sz="2000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Segurança da Informação em Inteligência Artificial – CINQUE, A. (2018).</a:t>
            </a:r>
          </a:p>
          <a:p>
            <a:pPr marL="171450" marR="0" lvl="1" indent="-1714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alibri"/>
              <a:buChar char="•"/>
            </a:pPr>
            <a:endParaRPr lang="pt-BR" sz="2000" dirty="0"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 marL="171450" lvl="1" indent="-171450">
              <a:lnSpc>
                <a:spcPct val="90000"/>
              </a:lnSpc>
              <a:buClr>
                <a:schemeClr val="dk1"/>
              </a:buClr>
              <a:buSzPts val="1900"/>
              <a:buFont typeface="Calibri"/>
              <a:buChar char="•"/>
            </a:pPr>
            <a:r>
              <a:rPr lang="pt-BR" sz="2000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A próxima onda: Inteligência artificial, poder e o maior dilema do século XXI -   MUSTAFA SULEYMAN (2023).</a:t>
            </a:r>
          </a:p>
          <a:p>
            <a:pPr marL="0" lvl="1">
              <a:lnSpc>
                <a:spcPct val="90000"/>
              </a:lnSpc>
              <a:buClr>
                <a:schemeClr val="dk1"/>
              </a:buClr>
              <a:buSzPts val="1900"/>
            </a:pPr>
            <a:endParaRPr lang="pt-BR" sz="2000" dirty="0"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 marL="171450" lvl="1" indent="-171450">
              <a:lnSpc>
                <a:spcPct val="90000"/>
              </a:lnSpc>
              <a:buClr>
                <a:schemeClr val="dk1"/>
              </a:buClr>
              <a:buSzPts val="1900"/>
              <a:buFont typeface="Calibri"/>
              <a:buChar char="•"/>
            </a:pPr>
            <a:r>
              <a:rPr lang="pt-BR" sz="2000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Riscos da Inteligência artificial: as implicações de segurança do ChatGPT e outras tecnologias (</a:t>
            </a:r>
            <a:r>
              <a:rPr lang="pt-BR" sz="2000" dirty="0" err="1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Docusign</a:t>
            </a:r>
            <a:r>
              <a:rPr lang="pt-BR" sz="2000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- 2023)</a:t>
            </a:r>
          </a:p>
          <a:p>
            <a:pPr marL="0" lvl="1">
              <a:lnSpc>
                <a:spcPct val="90000"/>
              </a:lnSpc>
              <a:buClr>
                <a:schemeClr val="dk1"/>
              </a:buClr>
              <a:buSzPts val="1900"/>
            </a:pPr>
            <a:endParaRPr lang="pt-BR" sz="2000" dirty="0"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 marL="171450" lvl="1" indent="-171450">
              <a:lnSpc>
                <a:spcPct val="90000"/>
              </a:lnSpc>
              <a:buClr>
                <a:schemeClr val="dk1"/>
              </a:buClr>
              <a:buSzPts val="1900"/>
              <a:buFont typeface="Calibri"/>
              <a:buChar char="•"/>
            </a:pPr>
            <a:r>
              <a:rPr lang="pt-BR" sz="2000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O papel transformador da inteligência artificial na segurança (LEITE, E.; RIBEIRO, D.; 2023)</a:t>
            </a:r>
            <a:endParaRPr sz="19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E891CFE8-6858-C565-1F72-F8BBFD18E2FE}"/>
              </a:ext>
            </a:extLst>
          </p:cNvPr>
          <p:cNvSpPr txBox="1"/>
          <p:nvPr/>
        </p:nvSpPr>
        <p:spPr>
          <a:xfrm>
            <a:off x="0" y="371534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b="1" dirty="0">
                <a:latin typeface="+mj-lt"/>
                <a:ea typeface="+mj-ea"/>
                <a:cs typeface="+mj-cs"/>
              </a:rPr>
              <a:t>Inteligência Artificial</a:t>
            </a:r>
            <a:endParaRPr lang="pt-BR" dirty="0"/>
          </a:p>
        </p:txBody>
      </p:sp>
      <p:sp>
        <p:nvSpPr>
          <p:cNvPr id="4" name="Google Shape;189;p5">
            <a:extLst>
              <a:ext uri="{FF2B5EF4-FFF2-40B4-BE49-F238E27FC236}">
                <a16:creationId xmlns:a16="http://schemas.microsoft.com/office/drawing/2014/main" id="{F8B5AB9E-2686-CCEE-D822-AA5B41117510}"/>
              </a:ext>
            </a:extLst>
          </p:cNvPr>
          <p:cNvSpPr txBox="1"/>
          <p:nvPr/>
        </p:nvSpPr>
        <p:spPr>
          <a:xfrm>
            <a:off x="1528927" y="1422959"/>
            <a:ext cx="8298546" cy="117259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101325" tIns="101325" rIns="135125" bIns="152000" anchor="t" anchorCtr="0">
            <a:noAutofit/>
          </a:bodyPr>
          <a:lstStyle/>
          <a:p>
            <a:pPr marL="342900" marR="0" lvl="1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Wingdings" panose="05000000000000000000" pitchFamily="2" charset="2"/>
              <a:buChar char="à"/>
            </a:pPr>
            <a:r>
              <a:rPr lang="pt-BR" sz="2000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Privacidade dos Dados.		</a:t>
            </a:r>
            <a:r>
              <a:rPr lang="pt-BR" sz="2000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 </a:t>
            </a:r>
            <a:r>
              <a:rPr lang="pt-BR" sz="2000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Segurança dos Dados</a:t>
            </a:r>
          </a:p>
          <a:p>
            <a:pPr marL="342900" marR="0" lvl="1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Wingdings" panose="05000000000000000000" pitchFamily="2" charset="2"/>
              <a:buChar char="à"/>
            </a:pPr>
            <a:r>
              <a:rPr lang="pt-BR" sz="2000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Transparência e </a:t>
            </a:r>
            <a:r>
              <a:rPr lang="pt-BR" sz="2000" dirty="0" err="1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Explicabilidade</a:t>
            </a:r>
            <a:r>
              <a:rPr lang="pt-BR" sz="2000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.	</a:t>
            </a:r>
            <a:r>
              <a:rPr lang="pt-BR" sz="2000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 </a:t>
            </a:r>
            <a:r>
              <a:rPr lang="pt-BR" sz="2000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Vieses e Discriminação: </a:t>
            </a:r>
          </a:p>
          <a:p>
            <a:pPr marL="342900" marR="0" lvl="1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Wingdings" panose="05000000000000000000" pitchFamily="2" charset="2"/>
              <a:buChar char="à"/>
            </a:pPr>
            <a:r>
              <a:rPr lang="pt-BR" sz="2000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Segurança Física e Digital.		</a:t>
            </a:r>
            <a:r>
              <a:rPr lang="pt-BR" sz="2000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 </a:t>
            </a:r>
            <a:r>
              <a:rPr lang="pt-BR" sz="2000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Impacto Psicológico e Social</a:t>
            </a:r>
          </a:p>
          <a:p>
            <a:pPr marL="342900" marR="0" lvl="1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Wingdings" panose="05000000000000000000" pitchFamily="2" charset="2"/>
              <a:buChar char="à"/>
            </a:pPr>
            <a:r>
              <a:rPr lang="pt-BR" sz="2000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Treinamento e Capacitação</a:t>
            </a:r>
            <a:endParaRPr lang="pt-BR" sz="20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1450" marR="0" lvl="1" indent="-1714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alibri"/>
              <a:buChar char="•"/>
            </a:pPr>
            <a:endParaRPr lang="pt-BR" sz="2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1450" marR="0" lvl="1" indent="-1714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alibri"/>
              <a:buChar char="•"/>
            </a:pPr>
            <a:endParaRPr lang="pt-BR" sz="20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1450" marR="0" lvl="1" indent="-50800" algn="l" rtl="0">
              <a:lnSpc>
                <a:spcPct val="90000"/>
              </a:lnSpc>
              <a:spcBef>
                <a:spcPts val="285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alibri"/>
              <a:buNone/>
            </a:pPr>
            <a:endParaRPr sz="19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450388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226E2BE8-CD07-BA65-C21C-1D74F57A51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3969" y="2167873"/>
            <a:ext cx="8845026" cy="3295650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CF20776A-4BC1-0C54-ECFA-2BAC2DA7F334}"/>
              </a:ext>
            </a:extLst>
          </p:cNvPr>
          <p:cNvSpPr txBox="1"/>
          <p:nvPr/>
        </p:nvSpPr>
        <p:spPr>
          <a:xfrm>
            <a:off x="187287" y="239781"/>
            <a:ext cx="11358390" cy="13942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</a:pPr>
            <a:r>
              <a:rPr lang="pt-BR" sz="1100" dirty="0"/>
              <a:t> </a:t>
            </a:r>
            <a:r>
              <a:rPr lang="pt-BR" sz="4400" b="1" dirty="0">
                <a:latin typeface="+mj-lt"/>
                <a:ea typeface="+mj-ea"/>
                <a:cs typeface="+mj-cs"/>
              </a:rPr>
              <a:t>Superinteligência</a:t>
            </a:r>
          </a:p>
          <a:p>
            <a:pPr marL="0" marR="0" lvl="1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</a:pPr>
            <a:r>
              <a:rPr lang="pt-BR" sz="3200" b="1" dirty="0">
                <a:latin typeface="+mj-lt"/>
                <a:ea typeface="+mj-ea"/>
                <a:cs typeface="+mj-cs"/>
              </a:rPr>
              <a:t>Caminhos, Perigos  Estratégias para um Novo Mundo </a:t>
            </a:r>
          </a:p>
          <a:p>
            <a:pPr marL="0" marR="0" lvl="1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</a:pPr>
            <a:r>
              <a:rPr lang="pt-BR" b="1" dirty="0" err="1">
                <a:latin typeface="+mj-lt"/>
                <a:ea typeface="+mj-ea"/>
                <a:cs typeface="+mj-cs"/>
              </a:rPr>
              <a:t>Bostron</a:t>
            </a:r>
            <a:r>
              <a:rPr lang="pt-BR" b="1" dirty="0">
                <a:latin typeface="+mj-lt"/>
                <a:ea typeface="+mj-ea"/>
                <a:cs typeface="+mj-cs"/>
              </a:rPr>
              <a:t>, N.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505543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44561E3-3074-EE55-7868-B03B4EE8B3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sz="6000" b="1" dirty="0">
                <a:latin typeface="+mj-lt"/>
                <a:ea typeface="+mj-ea"/>
                <a:cs typeface="+mj-cs"/>
              </a:rPr>
              <a:t>Estudo bibliométrico na base de periódicos CAPES </a:t>
            </a:r>
            <a:endParaRPr lang="pt-BR" b="1" dirty="0"/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1185BE5B-86C8-5AC3-768D-5677AD9893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008981"/>
            <a:ext cx="10515600" cy="558799"/>
          </a:xfrm>
        </p:spPr>
        <p:txBody>
          <a:bodyPr/>
          <a:lstStyle/>
          <a:p>
            <a:pPr algn="ctr"/>
            <a:r>
              <a:rPr lang="pt-BR" dirty="0"/>
              <a:t>O que já realizamos de Pesquisa?</a:t>
            </a:r>
          </a:p>
        </p:txBody>
      </p:sp>
    </p:spTree>
    <p:extLst>
      <p:ext uri="{BB962C8B-B14F-4D97-AF65-F5344CB8AC3E}">
        <p14:creationId xmlns:p14="http://schemas.microsoft.com/office/powerpoint/2010/main" val="41806179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Gráfico 7">
            <a:extLst>
              <a:ext uri="{FF2B5EF4-FFF2-40B4-BE49-F238E27FC236}">
                <a16:creationId xmlns:a16="http://schemas.microsoft.com/office/drawing/2014/main" id="{C690F035-C4BF-6707-C4D8-8518C751BE3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56801256"/>
              </p:ext>
            </p:extLst>
          </p:nvPr>
        </p:nvGraphicFramePr>
        <p:xfrm>
          <a:off x="1418474" y="1633588"/>
          <a:ext cx="9146701" cy="44135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CaixaDeTexto 1">
            <a:extLst>
              <a:ext uri="{FF2B5EF4-FFF2-40B4-BE49-F238E27FC236}">
                <a16:creationId xmlns:a16="http://schemas.microsoft.com/office/drawing/2014/main" id="{8D72D9C8-23FC-A4E4-A44D-4D51C20F850D}"/>
              </a:ext>
            </a:extLst>
          </p:cNvPr>
          <p:cNvSpPr txBox="1"/>
          <p:nvPr/>
        </p:nvSpPr>
        <p:spPr>
          <a:xfrm>
            <a:off x="594911" y="156759"/>
            <a:ext cx="11358390" cy="10341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</a:pPr>
            <a:r>
              <a:rPr lang="pt-BR" sz="1050" dirty="0"/>
              <a:t> </a:t>
            </a:r>
            <a:r>
              <a:rPr lang="pt-BR" sz="4000" b="1" dirty="0">
                <a:latin typeface="+mj-lt"/>
                <a:ea typeface="+mj-ea"/>
                <a:cs typeface="+mj-cs"/>
              </a:rPr>
              <a:t>Inteligência Artificial e Educação</a:t>
            </a:r>
          </a:p>
          <a:p>
            <a:pPr marL="0" marR="0" lvl="1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</a:pPr>
            <a:r>
              <a:rPr lang="pt-BR" sz="2800" b="1" dirty="0">
                <a:latin typeface="+mj-lt"/>
                <a:ea typeface="+mj-ea"/>
                <a:cs typeface="+mj-cs"/>
              </a:rPr>
              <a:t>Número de Artigos por Categoria </a:t>
            </a:r>
          </a:p>
        </p:txBody>
      </p:sp>
    </p:spTree>
    <p:extLst>
      <p:ext uri="{BB962C8B-B14F-4D97-AF65-F5344CB8AC3E}">
        <p14:creationId xmlns:p14="http://schemas.microsoft.com/office/powerpoint/2010/main" val="26804253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41C0B20B-F6B3-FF8A-054A-900DFE47B66A}"/>
              </a:ext>
            </a:extLst>
          </p:cNvPr>
          <p:cNvSpPr txBox="1"/>
          <p:nvPr/>
        </p:nvSpPr>
        <p:spPr>
          <a:xfrm>
            <a:off x="0" y="184210"/>
            <a:ext cx="11358390" cy="10341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</a:pPr>
            <a:r>
              <a:rPr lang="pt-BR" sz="1050" dirty="0"/>
              <a:t> </a:t>
            </a:r>
            <a:r>
              <a:rPr lang="pt-BR" sz="4000" b="1" dirty="0">
                <a:latin typeface="+mj-lt"/>
                <a:ea typeface="+mj-ea"/>
                <a:cs typeface="+mj-cs"/>
              </a:rPr>
              <a:t>Inteligência Artificial e Educação</a:t>
            </a:r>
          </a:p>
          <a:p>
            <a:pPr marL="0" marR="0" lvl="1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</a:pPr>
            <a:r>
              <a:rPr lang="pt-BR" sz="2800" b="1" dirty="0">
                <a:latin typeface="+mj-lt"/>
                <a:ea typeface="+mj-ea"/>
                <a:cs typeface="+mj-cs"/>
              </a:rPr>
              <a:t>Palavras-Chave:</a:t>
            </a:r>
          </a:p>
        </p:txBody>
      </p:sp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id="{002CE88D-3394-593E-B0CA-7591C440F7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1048605"/>
              </p:ext>
            </p:extLst>
          </p:nvPr>
        </p:nvGraphicFramePr>
        <p:xfrm>
          <a:off x="2722318" y="1218339"/>
          <a:ext cx="5762625" cy="49155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762625">
                  <a:extLst>
                    <a:ext uri="{9D8B030D-6E8A-4147-A177-3AD203B41FA5}">
                      <a16:colId xmlns:a16="http://schemas.microsoft.com/office/drawing/2014/main" val="182812082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indent="457200" algn="l">
                        <a:lnSpc>
                          <a:spcPct val="60000"/>
                        </a:lnSpc>
                        <a:spcBef>
                          <a:spcPts val="1200"/>
                        </a:spcBef>
                      </a:pPr>
                      <a:endParaRPr lang="pt-BR" sz="1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9779163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indent="457200" algn="ctr">
                        <a:lnSpc>
                          <a:spcPct val="6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pt-BR" sz="1000" dirty="0">
                          <a:effectLst/>
                        </a:rPr>
                        <a:t>Fonte. Os autores (2024).</a:t>
                      </a:r>
                      <a:endParaRPr lang="pt-BR" sz="12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11801372"/>
                  </a:ext>
                </a:extLst>
              </a:tr>
            </a:tbl>
          </a:graphicData>
        </a:graphic>
      </p:graphicFrame>
      <p:pic>
        <p:nvPicPr>
          <p:cNvPr id="1025" name="image2.png">
            <a:extLst>
              <a:ext uri="{FF2B5EF4-FFF2-40B4-BE49-F238E27FC236}">
                <a16:creationId xmlns:a16="http://schemas.microsoft.com/office/drawing/2014/main" id="{5D865D73-C75E-C0E5-69F9-283011A5CA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445" y="1244287"/>
            <a:ext cx="9143617" cy="5613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64937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409;p27">
            <a:extLst>
              <a:ext uri="{FF2B5EF4-FFF2-40B4-BE49-F238E27FC236}">
                <a16:creationId xmlns:a16="http://schemas.microsoft.com/office/drawing/2014/main" id="{DF4322F8-38A4-8033-2930-868D0B4C2979}"/>
              </a:ext>
            </a:extLst>
          </p:cNvPr>
          <p:cNvSpPr txBox="1">
            <a:spLocks/>
          </p:cNvSpPr>
          <p:nvPr/>
        </p:nvSpPr>
        <p:spPr>
          <a:xfrm>
            <a:off x="740975" y="1928565"/>
            <a:ext cx="10353011" cy="32827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2950" indent="-285750" algn="just">
              <a:spcBef>
                <a:spcPts val="1200"/>
              </a:spcBef>
              <a:buFont typeface="Wingdings" panose="05000000000000000000" pitchFamily="2" charset="2"/>
              <a:buChar char="à"/>
            </a:pPr>
            <a:r>
              <a:rPr lang="pt-BR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BR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Obtenção da relação entre a </a:t>
            </a:r>
            <a:r>
              <a:rPr lang="pt-BR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competências digitais e o uso da IA no contexto escolar, </a:t>
            </a:r>
          </a:p>
          <a:p>
            <a:pPr marL="742950" indent="-285750" algn="just">
              <a:spcBef>
                <a:spcPts val="1200"/>
              </a:spcBef>
              <a:buFont typeface="Wingdings" panose="05000000000000000000" pitchFamily="2" charset="2"/>
              <a:buChar char="à"/>
            </a:pPr>
            <a:endParaRPr lang="pt-BR" dirty="0"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 marL="742950" indent="-285750" algn="just">
              <a:spcBef>
                <a:spcPts val="1200"/>
              </a:spcBef>
              <a:buFont typeface="Wingdings" panose="05000000000000000000" pitchFamily="2" charset="2"/>
              <a:buChar char="à"/>
            </a:pPr>
            <a:r>
              <a:rPr lang="pt-BR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Criação de RUBRICAS de orientação para que professores usem nas aulas a IA.; </a:t>
            </a:r>
          </a:p>
          <a:p>
            <a:pPr marL="742950" indent="-285750" algn="just">
              <a:spcBef>
                <a:spcPts val="1200"/>
              </a:spcBef>
              <a:buFont typeface="Wingdings" panose="05000000000000000000" pitchFamily="2" charset="2"/>
              <a:buChar char="à"/>
            </a:pPr>
            <a:endParaRPr lang="pt-BR" dirty="0"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 marL="742950" indent="-285750" algn="just">
              <a:spcBef>
                <a:spcPts val="1200"/>
              </a:spcBef>
              <a:buFont typeface="Wingdings" panose="05000000000000000000" pitchFamily="2" charset="2"/>
              <a:buChar char="à"/>
            </a:pPr>
            <a:r>
              <a:rPr lang="pt-BR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Elaboração do Guia (rubricas) para Uso da IA em sala;</a:t>
            </a:r>
          </a:p>
          <a:p>
            <a:pPr marL="800100" indent="-342900" algn="just">
              <a:spcBef>
                <a:spcPts val="1200"/>
              </a:spcBef>
              <a:buFont typeface="Wingdings" panose="05000000000000000000" pitchFamily="2" charset="2"/>
              <a:buChar char="à"/>
            </a:pPr>
            <a:endParaRPr lang="pt-BR" sz="2400" dirty="0"/>
          </a:p>
          <a:p>
            <a:pPr indent="-50800">
              <a:buClr>
                <a:schemeClr val="dk1"/>
              </a:buClr>
              <a:buSzPts val="2800"/>
              <a:buFont typeface="Arial" panose="020B0604020202020204" pitchFamily="34" charset="0"/>
              <a:buNone/>
            </a:pPr>
            <a:endParaRPr lang="pt-BR" dirty="0"/>
          </a:p>
          <a:p>
            <a:pPr indent="-50800">
              <a:buClr>
                <a:schemeClr val="dk1"/>
              </a:buClr>
              <a:buSzPts val="2800"/>
              <a:buFont typeface="Arial" panose="020B0604020202020204" pitchFamily="34" charset="0"/>
              <a:buNone/>
            </a:pPr>
            <a:endParaRPr lang="pt-BR" dirty="0"/>
          </a:p>
        </p:txBody>
      </p:sp>
      <p:sp>
        <p:nvSpPr>
          <p:cNvPr id="2" name="Google Shape;183;p5">
            <a:extLst>
              <a:ext uri="{FF2B5EF4-FFF2-40B4-BE49-F238E27FC236}">
                <a16:creationId xmlns:a16="http://schemas.microsoft.com/office/drawing/2014/main" id="{00D4637D-A63D-1B0B-7A67-4B2066466CCE}"/>
              </a:ext>
            </a:extLst>
          </p:cNvPr>
          <p:cNvSpPr txBox="1">
            <a:spLocks/>
          </p:cNvSpPr>
          <p:nvPr/>
        </p:nvSpPr>
        <p:spPr>
          <a:xfrm>
            <a:off x="349416" y="92588"/>
            <a:ext cx="10515600" cy="120663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Bef>
                <a:spcPts val="0"/>
              </a:spcBef>
              <a:buClr>
                <a:srgbClr val="385623"/>
              </a:buClr>
              <a:buSzPts val="3600"/>
              <a:buFont typeface="Aharoni"/>
              <a:buNone/>
            </a:pPr>
            <a:r>
              <a:rPr lang="pt-BR" sz="4400" b="1" dirty="0"/>
              <a:t>Resultados Esperados</a:t>
            </a:r>
          </a:p>
        </p:txBody>
      </p:sp>
    </p:spTree>
    <p:extLst>
      <p:ext uri="{BB962C8B-B14F-4D97-AF65-F5344CB8AC3E}">
        <p14:creationId xmlns:p14="http://schemas.microsoft.com/office/powerpoint/2010/main" val="42079365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408;p27">
            <a:extLst>
              <a:ext uri="{FF2B5EF4-FFF2-40B4-BE49-F238E27FC236}">
                <a16:creationId xmlns:a16="http://schemas.microsoft.com/office/drawing/2014/main" id="{0C87D097-F587-3182-3A8E-E226F689DD4B}"/>
              </a:ext>
            </a:extLst>
          </p:cNvPr>
          <p:cNvSpPr txBox="1">
            <a:spLocks/>
          </p:cNvSpPr>
          <p:nvPr/>
        </p:nvSpPr>
        <p:spPr>
          <a:xfrm>
            <a:off x="838200" y="407235"/>
            <a:ext cx="10515600" cy="9202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  <a:buClr>
                <a:srgbClr val="385623"/>
              </a:buClr>
              <a:buSzPts val="3600"/>
              <a:buFont typeface="Aharoni"/>
              <a:buNone/>
            </a:pPr>
            <a:r>
              <a:rPr lang="pt-BR" sz="4400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BR" b="1" dirty="0"/>
              <a:t>Próximos Passos</a:t>
            </a:r>
          </a:p>
        </p:txBody>
      </p:sp>
      <p:sp>
        <p:nvSpPr>
          <p:cNvPr id="5" name="Google Shape;409;p27">
            <a:extLst>
              <a:ext uri="{FF2B5EF4-FFF2-40B4-BE49-F238E27FC236}">
                <a16:creationId xmlns:a16="http://schemas.microsoft.com/office/drawing/2014/main" id="{DF4322F8-38A4-8033-2930-868D0B4C2979}"/>
              </a:ext>
            </a:extLst>
          </p:cNvPr>
          <p:cNvSpPr txBox="1">
            <a:spLocks/>
          </p:cNvSpPr>
          <p:nvPr/>
        </p:nvSpPr>
        <p:spPr>
          <a:xfrm>
            <a:off x="838200" y="1688470"/>
            <a:ext cx="9782980" cy="41968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2950" indent="-285750" algn="just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Font typeface="Wingdings" panose="05000000000000000000" pitchFamily="2" charset="2"/>
              <a:buChar char="à"/>
            </a:pPr>
            <a:r>
              <a:rPr lang="pt-BR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Repetição da pesquisa nas bases Web </a:t>
            </a:r>
            <a:r>
              <a:rPr lang="pt-BR" dirty="0" err="1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Of</a:t>
            </a:r>
            <a:r>
              <a:rPr lang="pt-BR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Science e Scopus;</a:t>
            </a:r>
          </a:p>
          <a:p>
            <a:pPr marL="742950" indent="-285750" algn="just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Font typeface="Wingdings" panose="05000000000000000000" pitchFamily="2" charset="2"/>
              <a:buChar char="à"/>
            </a:pPr>
            <a:endParaRPr lang="pt-BR" dirty="0"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 marL="742950" indent="-285750" algn="just">
              <a:lnSpc>
                <a:spcPct val="110000"/>
              </a:lnSpc>
              <a:spcBef>
                <a:spcPts val="1200"/>
              </a:spcBef>
              <a:buFont typeface="Wingdings" panose="05000000000000000000" pitchFamily="2" charset="2"/>
              <a:buChar char="à"/>
            </a:pPr>
            <a:r>
              <a:rPr lang="pt-BR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Inclusão da rubrica sobre IA na plataforma CDD-EB;</a:t>
            </a:r>
            <a:br>
              <a:rPr lang="pt-BR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</a:br>
            <a:endParaRPr lang="pt-BR" dirty="0"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 marL="742950" indent="-285750" algn="just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Font typeface="Wingdings" panose="05000000000000000000" pitchFamily="2" charset="2"/>
              <a:buChar char="à"/>
            </a:pPr>
            <a:r>
              <a:rPr lang="pt-BR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Elaboração do manual para inserção da IA na sala de aula, para criação será utilizada a metodologia DSR.</a:t>
            </a:r>
            <a:endParaRPr lang="pt-BR" sz="900" dirty="0"/>
          </a:p>
        </p:txBody>
      </p:sp>
    </p:spTree>
    <p:extLst>
      <p:ext uri="{BB962C8B-B14F-4D97-AF65-F5344CB8AC3E}">
        <p14:creationId xmlns:p14="http://schemas.microsoft.com/office/powerpoint/2010/main" val="2053468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28"/>
          <p:cNvSpPr txBox="1">
            <a:spLocks noGrp="1"/>
          </p:cNvSpPr>
          <p:nvPr>
            <p:ph type="title"/>
          </p:nvPr>
        </p:nvSpPr>
        <p:spPr>
          <a:xfrm>
            <a:off x="722086" y="1538514"/>
            <a:ext cx="10515600" cy="29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85623"/>
              </a:buClr>
              <a:buSzPts val="5400"/>
              <a:buFont typeface="Aharoni"/>
              <a:buNone/>
            </a:pPr>
            <a:r>
              <a:rPr lang="pt-BR" sz="5400" dirty="0"/>
              <a:t>Obrigado a todos e todas!</a:t>
            </a:r>
            <a:endParaRPr dirty="0"/>
          </a:p>
        </p:txBody>
      </p:sp>
      <p:sp>
        <p:nvSpPr>
          <p:cNvPr id="416" name="Google Shape;416;p28"/>
          <p:cNvSpPr txBox="1">
            <a:spLocks noGrp="1"/>
          </p:cNvSpPr>
          <p:nvPr>
            <p:ph type="sldNum" idx="12"/>
          </p:nvPr>
        </p:nvSpPr>
        <p:spPr>
          <a:xfrm>
            <a:off x="10223500" y="6337300"/>
            <a:ext cx="1130300" cy="384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17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8190</TotalTime>
  <Words>1693</Words>
  <Application>Microsoft Office PowerPoint</Application>
  <PresentationFormat>Widescreen</PresentationFormat>
  <Paragraphs>140</Paragraphs>
  <Slides>17</Slides>
  <Notes>14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17</vt:i4>
      </vt:variant>
    </vt:vector>
  </HeadingPairs>
  <TitlesOfParts>
    <vt:vector size="25" baseType="lpstr">
      <vt:lpstr>Aharoni</vt:lpstr>
      <vt:lpstr>Arial</vt:lpstr>
      <vt:lpstr>Calibri</vt:lpstr>
      <vt:lpstr>Calibri Light</vt:lpstr>
      <vt:lpstr>Cambria</vt:lpstr>
      <vt:lpstr>Google Sans</vt:lpstr>
      <vt:lpstr>Wingdings</vt:lpstr>
      <vt:lpstr>Tema do Office</vt:lpstr>
      <vt:lpstr>COMPETÊNCIA DOCENTE DIGITAL NA ERA  DA INTELIGÊNCIA ARTIFICIAL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Estudo bibliométrico na base de periódicos CAPES </vt:lpstr>
      <vt:lpstr>Apresentação do PowerPoint</vt:lpstr>
      <vt:lpstr>Apresentação do PowerPoint</vt:lpstr>
      <vt:lpstr>Apresentação do PowerPoint</vt:lpstr>
      <vt:lpstr>Apresentação do PowerPoint</vt:lpstr>
      <vt:lpstr>Obrigado a todos e todas!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COMPETÊNCIA DOCENTE DIGITAL NA ERA  DA INTELIGÊNCIA ARTIFICIAL</dc:title>
  <dc:creator>Andre Aparecido da Silva</dc:creator>
  <cp:lastModifiedBy>Andre Aparecido da Silva</cp:lastModifiedBy>
  <cp:revision>17</cp:revision>
  <dcterms:created xsi:type="dcterms:W3CDTF">2024-09-01T01:20:54Z</dcterms:created>
  <dcterms:modified xsi:type="dcterms:W3CDTF">2024-09-09T20:57:30Z</dcterms:modified>
</cp:coreProperties>
</file>