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7643E-AD17-4C2C-BB33-6E8B3A748C40}" type="datetimeFigureOut">
              <a:rPr lang="pt-BR" smtClean="0"/>
              <a:pPr/>
              <a:t>13/10/2014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90D2E-CEAD-4711-8867-3DD4C353F74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ndrepr@yahoo.com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596" y="1357298"/>
            <a:ext cx="8170766" cy="1828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Equações Biquadradas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0063" y="3786188"/>
            <a:ext cx="7854950" cy="1752600"/>
          </a:xfrm>
        </p:spPr>
        <p:txBody>
          <a:bodyPr>
            <a:normAutofit fontScale="85000" lnSpcReduction="20000"/>
          </a:bodyPr>
          <a:lstStyle/>
          <a:p>
            <a:pPr marR="0" eaLnBrk="1" hangingPunct="1"/>
            <a:endParaRPr lang="pt-BR" smtClean="0"/>
          </a:p>
          <a:p>
            <a:pPr marR="0" eaLnBrk="1" hangingPunct="1"/>
            <a:endParaRPr lang="pt-BR" smtClean="0"/>
          </a:p>
          <a:p>
            <a:pPr marR="0" eaLnBrk="1" hangingPunct="1"/>
            <a:r>
              <a:rPr lang="pt-BR" smtClean="0">
                <a:latin typeface="Arial" charset="0"/>
                <a:cs typeface="Arial" charset="0"/>
              </a:rPr>
              <a:t>Prof. André Aparecido da Silva</a:t>
            </a:r>
          </a:p>
          <a:p>
            <a:pPr marR="0" eaLnBrk="1" hangingPunct="1"/>
            <a:r>
              <a:rPr lang="pt-BR" smtClean="0">
                <a:latin typeface="Arial" charset="0"/>
                <a:cs typeface="Arial" charset="0"/>
                <a:hlinkClick r:id="rId2"/>
              </a:rPr>
              <a:t>anndrepr@yahoo.com.br</a:t>
            </a:r>
            <a:r>
              <a:rPr lang="pt-BR" smtClean="0">
                <a:latin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z="4000" smtClean="0">
                <a:latin typeface="Arial" charset="0"/>
                <a:cs typeface="Arial" charset="0"/>
              </a:rPr>
              <a:t>O que é uma equação biquadrada?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lang="pt-BR" sz="3600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pt-BR" sz="3600" smtClean="0">
                <a:latin typeface="Arial" charset="0"/>
                <a:cs typeface="Arial" charset="0"/>
              </a:rPr>
              <a:t>Equação biquadrada é uma equação de quarto grau, que para achar os valores de suas raízes é preciso transformá-la em uma equação de 2º grau.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785813"/>
            <a:ext cx="86868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</a:rPr>
              <a:t>Forma geral de uma Equação Biquadrada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  <a:p>
            <a:pPr eaLnBrk="1" hangingPunct="1"/>
            <a:r>
              <a:rPr lang="pt-BR" sz="3600" smtClean="0">
                <a:latin typeface="Arial" charset="0"/>
                <a:cs typeface="Arial" charset="0"/>
              </a:rPr>
              <a:t>Onde a ≠ 0 e b e c devem assumir valores reais. 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1643063" y="4286250"/>
          <a:ext cx="5133975" cy="998538"/>
        </p:xfrm>
        <a:graphic>
          <a:graphicData uri="http://schemas.openxmlformats.org/presentationml/2006/ole">
            <p:oleObj spid="_x0000_s1026" name="Equation" r:id="rId3" imgW="1028254" imgH="203112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785813"/>
            <a:ext cx="8686800" cy="1143000"/>
          </a:xfrm>
        </p:spPr>
        <p:txBody>
          <a:bodyPr/>
          <a:lstStyle/>
          <a:p>
            <a:pPr eaLnBrk="1" hangingPunct="1"/>
            <a:r>
              <a:rPr lang="pt-BR" sz="4000" smtClean="0">
                <a:latin typeface="Arial" charset="0"/>
                <a:cs typeface="Arial" charset="0"/>
              </a:rPr>
              <a:t>Exemplo de Equação Biquadrada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  <a:p>
            <a:pPr eaLnBrk="1" hangingPunct="1"/>
            <a:endParaRPr lang="pt-BR" sz="3600" smtClean="0"/>
          </a:p>
          <a:p>
            <a:pPr eaLnBrk="1" hangingPunct="1"/>
            <a:r>
              <a:rPr lang="pt-BR" sz="3600" smtClean="0">
                <a:latin typeface="Arial" charset="0"/>
                <a:cs typeface="Arial" charset="0"/>
              </a:rPr>
              <a:t>A) 9x</a:t>
            </a:r>
            <a:r>
              <a:rPr lang="pt-BR" sz="3600" baseline="30000" smtClean="0">
                <a:latin typeface="Arial" charset="0"/>
                <a:cs typeface="Arial" charset="0"/>
              </a:rPr>
              <a:t>4</a:t>
            </a:r>
            <a:r>
              <a:rPr lang="pt-BR" sz="3600" smtClean="0">
                <a:latin typeface="Arial" charset="0"/>
                <a:cs typeface="Arial" charset="0"/>
              </a:rPr>
              <a:t> - 13x</a:t>
            </a:r>
            <a:r>
              <a:rPr lang="pt-BR" sz="3600" baseline="30000" smtClean="0">
                <a:latin typeface="Arial" charset="0"/>
                <a:cs typeface="Arial" charset="0"/>
              </a:rPr>
              <a:t>2</a:t>
            </a:r>
            <a:r>
              <a:rPr lang="pt-BR" sz="3600" smtClean="0">
                <a:latin typeface="Arial" charset="0"/>
                <a:cs typeface="Arial" charset="0"/>
              </a:rPr>
              <a:t> + 4 = 0 </a:t>
            </a:r>
          </a:p>
          <a:p>
            <a:pPr eaLnBrk="1" hangingPunct="1"/>
            <a:endParaRPr lang="pt-BR" sz="3600" smtClean="0">
              <a:latin typeface="Arial" charset="0"/>
              <a:cs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pt-BR" sz="3600" smtClean="0">
                <a:latin typeface="Arial" charset="0"/>
                <a:cs typeface="Arial" charset="0"/>
              </a:rPr>
              <a:t>Onde a = 9, b = -13 e c = 4</a:t>
            </a:r>
          </a:p>
          <a:p>
            <a:pPr eaLnBrk="1" hangingPunct="1">
              <a:buFont typeface="Wingdings 2" pitchFamily="18" charset="2"/>
              <a:buNone/>
            </a:pPr>
            <a:endParaRPr lang="pt-BR" sz="3600" smtClean="0"/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785813"/>
            <a:ext cx="8686800" cy="1143000"/>
          </a:xfrm>
        </p:spPr>
        <p:txBody>
          <a:bodyPr/>
          <a:lstStyle/>
          <a:p>
            <a:pPr eaLnBrk="1" hangingPunct="1"/>
            <a:r>
              <a:rPr lang="pt-BR" sz="4000" smtClean="0">
                <a:latin typeface="Arial" charset="0"/>
                <a:cs typeface="Arial" charset="0"/>
              </a:rPr>
              <a:t>Exemplos de Equações Biquadradas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smtClean="0"/>
          </a:p>
          <a:p>
            <a:pPr eaLnBrk="1" hangingPunct="1">
              <a:buFont typeface="Wingdings 2" pitchFamily="18" charset="2"/>
              <a:buNone/>
            </a:pPr>
            <a:endParaRPr lang="pt-BR" sz="3600" smtClean="0"/>
          </a:p>
          <a:p>
            <a:pPr eaLnBrk="1" hangingPunct="1"/>
            <a:r>
              <a:rPr lang="pt-BR" sz="3600" smtClean="0">
                <a:latin typeface="Arial" charset="0"/>
                <a:cs typeface="Arial" charset="0"/>
              </a:rPr>
              <a:t>b) x</a:t>
            </a:r>
            <a:r>
              <a:rPr lang="pt-BR" sz="3600" baseline="30000" smtClean="0">
                <a:latin typeface="Arial" charset="0"/>
                <a:cs typeface="Arial" charset="0"/>
              </a:rPr>
              <a:t>4</a:t>
            </a:r>
            <a:r>
              <a:rPr lang="pt-BR" sz="3600" smtClean="0">
                <a:latin typeface="Arial" charset="0"/>
                <a:cs typeface="Arial" charset="0"/>
              </a:rPr>
              <a:t> - 13x</a:t>
            </a:r>
            <a:r>
              <a:rPr lang="pt-BR" sz="3600" baseline="30000" smtClean="0">
                <a:latin typeface="Arial" charset="0"/>
                <a:cs typeface="Arial" charset="0"/>
              </a:rPr>
              <a:t>2</a:t>
            </a:r>
            <a:r>
              <a:rPr lang="pt-BR" sz="3600" smtClean="0">
                <a:latin typeface="Arial" charset="0"/>
                <a:cs typeface="Arial" charset="0"/>
              </a:rPr>
              <a:t> + 36 = 0</a:t>
            </a:r>
          </a:p>
          <a:p>
            <a:pPr eaLnBrk="1" hangingPunct="1">
              <a:buFont typeface="Wingdings 2" pitchFamily="18" charset="2"/>
              <a:buNone/>
            </a:pPr>
            <a:r>
              <a:rPr lang="pt-BR" sz="3600" smtClean="0">
                <a:latin typeface="Arial" charset="0"/>
                <a:cs typeface="Arial" charset="0"/>
              </a:rPr>
              <a:t>Onde a = 1; b = -13 e c = 36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2938" y="500063"/>
            <a:ext cx="8229600" cy="1371600"/>
          </a:xfrm>
        </p:spPr>
        <p:txBody>
          <a:bodyPr/>
          <a:lstStyle/>
          <a:p>
            <a:pPr eaLnBrk="1" hangingPunct="1"/>
            <a:r>
              <a:rPr lang="pt-BR" dirty="0" smtClean="0">
                <a:latin typeface="Arial" charset="0"/>
                <a:cs typeface="Arial" charset="0"/>
              </a:rPr>
              <a:t>Como resolver a Equação?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71500" y="2060575"/>
            <a:ext cx="8177213" cy="3578225"/>
          </a:xfrm>
        </p:spPr>
        <p:txBody>
          <a:bodyPr/>
          <a:lstStyle/>
          <a:p>
            <a:pPr marL="0" indent="0" algn="just" eaLnBrk="1" hangingPunct="1">
              <a:buFont typeface="Wingdings" charset="2"/>
              <a:buNone/>
            </a:pPr>
            <a:r>
              <a:rPr lang="pt-BR" sz="3600" smtClean="0">
                <a:latin typeface="Arial" charset="0"/>
                <a:cs typeface="Arial" charset="0"/>
              </a:rPr>
              <a:t>Para resolver (encontrarmos as sua raízes) é preciso transformá-las em uma equação do segundo grau. Isso ocorre através de uma transformação e substituição de incógnitas.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Exemplo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endParaRPr lang="pt-BR" smtClean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graphicFrame>
        <p:nvGraphicFramePr>
          <p:cNvPr id="11268" name="Object 4"/>
          <p:cNvGraphicFramePr>
            <a:graphicFrameLocks noChangeAspect="1"/>
          </p:cNvGraphicFramePr>
          <p:nvPr/>
        </p:nvGraphicFramePr>
        <p:xfrm>
          <a:off x="1619250" y="2498725"/>
          <a:ext cx="5761038" cy="1938338"/>
        </p:xfrm>
        <a:graphic>
          <a:graphicData uri="http://schemas.openxmlformats.org/presentationml/2006/ole">
            <p:oleObj spid="_x0000_s2050" name="Equation" r:id="rId3" imgW="1129810" imgH="431613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Como resolver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BR" smtClean="0"/>
              <a:t>Primeiramente transformamos a equação biquadrada em uma equação do segundo grau.</a:t>
            </a:r>
          </a:p>
          <a:p>
            <a:pPr eaLnBrk="1" hangingPunct="1"/>
            <a:r>
              <a:rPr lang="pt-BR" smtClean="0"/>
              <a:t>Vamos trabalhar com a seguinte igualdade: x</a:t>
            </a:r>
            <a:r>
              <a:rPr lang="pt-BR" baseline="30000" smtClean="0"/>
              <a:t>2</a:t>
            </a:r>
            <a:r>
              <a:rPr lang="pt-BR" smtClean="0"/>
              <a:t> = y.</a:t>
            </a:r>
          </a:p>
          <a:p>
            <a:pPr eaLnBrk="1" hangingPunct="1"/>
            <a:r>
              <a:rPr lang="pt-BR" smtClean="0"/>
              <a:t>Essa igualdade será utilizada para determinar suas raízes.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13315" name="CaixaDeTexto 7"/>
          <p:cNvSpPr txBox="1">
            <a:spLocks noChangeArrowheads="1"/>
          </p:cNvSpPr>
          <p:nvPr/>
        </p:nvSpPr>
        <p:spPr bwMode="auto">
          <a:xfrm>
            <a:off x="642938" y="1143000"/>
            <a:ext cx="7572375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4x</a:t>
            </a:r>
            <a:r>
              <a:rPr lang="pt-BR" sz="3600" baseline="30000"/>
              <a:t>4</a:t>
            </a:r>
            <a:r>
              <a:rPr lang="pt-BR" sz="3600"/>
              <a:t> – 17x² + 4 =0</a:t>
            </a:r>
          </a:p>
          <a:p>
            <a:endParaRPr lang="pt-BR" sz="3600"/>
          </a:p>
          <a:p>
            <a:r>
              <a:rPr lang="pt-BR" sz="3600"/>
              <a:t>Temos como definição que x² = y </a:t>
            </a:r>
          </a:p>
          <a:p>
            <a:endParaRPr lang="pt-BR" sz="3600"/>
          </a:p>
          <a:p>
            <a:r>
              <a:rPr lang="pt-BR" sz="3600"/>
              <a:t>Decompomos x</a:t>
            </a:r>
            <a:r>
              <a:rPr lang="pt-BR" sz="3600" baseline="30000"/>
              <a:t>4</a:t>
            </a:r>
            <a:r>
              <a:rPr lang="pt-BR" sz="3600"/>
              <a:t> em (x²)² </a:t>
            </a:r>
          </a:p>
          <a:p>
            <a:endParaRPr lang="pt-BR" sz="3600"/>
          </a:p>
          <a:p>
            <a:r>
              <a:rPr lang="pt-BR" sz="3600"/>
              <a:t>Temos agora: </a:t>
            </a:r>
          </a:p>
          <a:p>
            <a:r>
              <a:rPr lang="pt-BR" sz="3600"/>
              <a:t>4 (x²)²  - 17 x² + 4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14339" name="CaixaDeTexto 4"/>
          <p:cNvSpPr txBox="1">
            <a:spLocks noChangeArrowheads="1"/>
          </p:cNvSpPr>
          <p:nvPr/>
        </p:nvSpPr>
        <p:spPr bwMode="auto">
          <a:xfrm>
            <a:off x="857250" y="928688"/>
            <a:ext cx="7429500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 (x²)²  - 17 x² + 4 = 0</a:t>
            </a:r>
          </a:p>
          <a:p>
            <a:endParaRPr lang="pt-BR" sz="3600"/>
          </a:p>
          <a:p>
            <a:r>
              <a:rPr lang="pt-BR" sz="3600"/>
              <a:t>Substituindo: 4y² - 17y  + 4 = 0</a:t>
            </a:r>
          </a:p>
          <a:p>
            <a:endParaRPr lang="pt-BR" sz="3600"/>
          </a:p>
          <a:p>
            <a:r>
              <a:rPr lang="pt-BR" sz="3600"/>
              <a:t>Temos agora uma equação do 2° grau com os coeficientes: </a:t>
            </a:r>
          </a:p>
          <a:p>
            <a:r>
              <a:rPr lang="pt-BR" sz="3600"/>
              <a:t>A = 4 B = -17 e C = 4. </a:t>
            </a:r>
          </a:p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3714750"/>
            <a:ext cx="61341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sp>
        <p:nvSpPr>
          <p:cNvPr id="16387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3786188"/>
            <a:ext cx="58674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sp>
        <p:nvSpPr>
          <p:cNvPr id="17411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3929063"/>
            <a:ext cx="42767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sp>
        <p:nvSpPr>
          <p:cNvPr id="18435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929063"/>
            <a:ext cx="42767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3857625"/>
            <a:ext cx="29813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ector de seta reta 6"/>
          <p:cNvCxnSpPr/>
          <p:nvPr/>
        </p:nvCxnSpPr>
        <p:spPr>
          <a:xfrm>
            <a:off x="4714875" y="4714875"/>
            <a:ext cx="64293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sp>
        <p:nvSpPr>
          <p:cNvPr id="19459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3500438"/>
            <a:ext cx="679132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Resolvendo por Bhaskara</a:t>
            </a:r>
          </a:p>
        </p:txBody>
      </p:sp>
      <p:sp>
        <p:nvSpPr>
          <p:cNvPr id="20483" name="CaixaDeTexto 4"/>
          <p:cNvSpPr txBox="1">
            <a:spLocks noChangeArrowheads="1"/>
          </p:cNvSpPr>
          <p:nvPr/>
        </p:nvSpPr>
        <p:spPr bwMode="auto">
          <a:xfrm>
            <a:off x="428625" y="2428875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4y² - 17y  + 4 = 0	 A = 4 B = -17 e C = 4. </a:t>
            </a:r>
          </a:p>
          <a:p>
            <a:endParaRPr lang="pt-BR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857625"/>
            <a:ext cx="69532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Encontrando as Raízes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pt-BR" sz="3600" smtClean="0">
                <a:latin typeface="Arial" charset="0"/>
                <a:cs typeface="Arial" charset="0"/>
              </a:rPr>
              <a:t>Para determinar as raízes de uma equação biquadrada, vamos utilizar a relação de igualdade: </a:t>
            </a:r>
          </a:p>
          <a:p>
            <a:pPr algn="just" eaLnBrk="1" hangingPunct="1">
              <a:buFont typeface="Wingdings 2" pitchFamily="18" charset="2"/>
              <a:buNone/>
            </a:pPr>
            <a:endParaRPr lang="pt-BR" sz="3600" smtClean="0"/>
          </a:p>
          <a:p>
            <a:pPr algn="just" eaLnBrk="1" hangingPunct="1">
              <a:buFont typeface="Wingdings 2" pitchFamily="18" charset="2"/>
              <a:buNone/>
            </a:pPr>
            <a:r>
              <a:rPr lang="pt-BR" sz="3600" smtClean="0"/>
              <a:t>					x</a:t>
            </a:r>
            <a:r>
              <a:rPr lang="pt-BR" sz="3600" baseline="30000" smtClean="0"/>
              <a:t>2</a:t>
            </a:r>
            <a:r>
              <a:rPr lang="pt-BR" sz="3600" smtClean="0"/>
              <a:t>=y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50" y="704850"/>
            <a:ext cx="8643938" cy="1143000"/>
          </a:xfrm>
        </p:spPr>
        <p:txBody>
          <a:bodyPr/>
          <a:lstStyle/>
          <a:p>
            <a:pPr eaLnBrk="1" hangingPunct="1"/>
            <a:r>
              <a:rPr lang="pt-BR" smtClean="0"/>
              <a:t>Aplicando a solução Biquadrada</a:t>
            </a: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785938"/>
            <a:ext cx="70866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50" y="704850"/>
            <a:ext cx="8643938" cy="1143000"/>
          </a:xfrm>
        </p:spPr>
        <p:txBody>
          <a:bodyPr/>
          <a:lstStyle/>
          <a:p>
            <a:pPr eaLnBrk="1" hangingPunct="1"/>
            <a:r>
              <a:rPr lang="pt-BR" smtClean="0"/>
              <a:t>Aplicando a solução Biquadrada</a:t>
            </a:r>
          </a:p>
        </p:txBody>
      </p:sp>
      <p:pic>
        <p:nvPicPr>
          <p:cNvPr id="2355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25" y="1785938"/>
            <a:ext cx="70866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50" y="704850"/>
            <a:ext cx="8643938" cy="1143000"/>
          </a:xfrm>
        </p:spPr>
        <p:txBody>
          <a:bodyPr/>
          <a:lstStyle/>
          <a:p>
            <a:pPr eaLnBrk="1" hangingPunct="1"/>
            <a:r>
              <a:rPr lang="pt-BR" smtClean="0"/>
              <a:t>Aplicando a solução Biquadrada</a:t>
            </a: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2857500"/>
            <a:ext cx="7007225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>
          <a:xfrm>
            <a:off x="285750" y="704850"/>
            <a:ext cx="8643938" cy="1143000"/>
          </a:xfrm>
        </p:spPr>
        <p:txBody>
          <a:bodyPr/>
          <a:lstStyle/>
          <a:p>
            <a:pPr eaLnBrk="1" hangingPunct="1"/>
            <a:r>
              <a:rPr lang="pt-BR" smtClean="0"/>
              <a:t>Aplicando a solução Biquadrada</a:t>
            </a:r>
          </a:p>
        </p:txBody>
      </p:sp>
      <p:sp>
        <p:nvSpPr>
          <p:cNvPr id="25603" name="CaixaDeTexto 3"/>
          <p:cNvSpPr txBox="1">
            <a:spLocks noChangeArrowheads="1"/>
          </p:cNvSpPr>
          <p:nvPr/>
        </p:nvSpPr>
        <p:spPr bwMode="auto">
          <a:xfrm>
            <a:off x="642938" y="2143125"/>
            <a:ext cx="8001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/>
              <a:t>A resolução da equação nos retorna de  0 a 4 resultados:</a:t>
            </a:r>
          </a:p>
          <a:p>
            <a:endParaRPr lang="pt-BR" sz="3600"/>
          </a:p>
          <a:p>
            <a:endParaRPr lang="pt-BR" sz="3600"/>
          </a:p>
          <a:p>
            <a:r>
              <a:rPr lang="pt-BR" sz="3600"/>
              <a:t>S = {2; -2; 0,5; -0,5}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Solução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pt-BR" sz="3600" smtClean="0"/>
          </a:p>
          <a:p>
            <a:pPr algn="just" eaLnBrk="1" hangingPunct="1">
              <a:lnSpc>
                <a:spcPct val="90000"/>
              </a:lnSpc>
            </a:pPr>
            <a:r>
              <a:rPr lang="pt-BR" sz="3600" smtClean="0">
                <a:latin typeface="Arial" charset="0"/>
                <a:cs typeface="Arial" charset="0"/>
              </a:rPr>
              <a:t>Observando a resolução pode-se observar que encontramos 4 soluções</a:t>
            </a:r>
            <a:r>
              <a:rPr lang="pt-BR" sz="36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smtClean="0"/>
              <a:t>Solução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pt-BR" sz="3600" smtClean="0">
                <a:latin typeface="Arial" charset="0"/>
                <a:cs typeface="Arial" charset="0"/>
              </a:rPr>
              <a:t>A equação biquadrada nem sempre terá quatro soluções. Se o valor encontrado na resolução da equação do segundo grau for negativo não teremos como calcular a raiz quadrada da solução (Na situação acima descrita).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278605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8000" dirty="0" smtClean="0">
                <a:latin typeface="Arial" pitchFamily="34" charset="0"/>
                <a:cs typeface="Arial" pitchFamily="34" charset="0"/>
              </a:rPr>
              <a:t>ATENÇÃO</a:t>
            </a:r>
            <a:endParaRPr lang="pt-BR" sz="8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Observe as equações abaixo: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35163"/>
            <a:ext cx="8686800" cy="4389437"/>
          </a:xfrm>
        </p:spPr>
        <p:txBody>
          <a:bodyPr/>
          <a:lstStyle/>
          <a:p>
            <a:pPr>
              <a:buNone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a)x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- 2x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+ 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+ 1 = 0</a:t>
            </a:r>
          </a:p>
          <a:p>
            <a:pPr>
              <a:buNone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b)6x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+ 2x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- 2x = 0</a:t>
            </a:r>
          </a:p>
          <a:p>
            <a:pPr>
              <a:buNone/>
            </a:pPr>
            <a:r>
              <a:rPr lang="pt-BR" sz="3600" dirty="0" smtClean="0">
                <a:latin typeface="Arial" pitchFamily="34" charset="0"/>
                <a:cs typeface="Arial" pitchFamily="34" charset="0"/>
              </a:rPr>
              <a:t>c)x</a:t>
            </a:r>
            <a:r>
              <a:rPr lang="pt-BR" sz="36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 - 3x = 0</a:t>
            </a:r>
          </a:p>
          <a:p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3600" dirty="0" smtClean="0">
                <a:latin typeface="Arial" pitchFamily="34" charset="0"/>
                <a:cs typeface="Arial" pitchFamily="34" charset="0"/>
              </a:rPr>
              <a:t>As equações acima </a:t>
            </a:r>
            <a:r>
              <a:rPr lang="pt-BR" sz="3600" b="1" dirty="0" smtClean="0">
                <a:latin typeface="Arial" pitchFamily="34" charset="0"/>
                <a:cs typeface="Arial" pitchFamily="34" charset="0"/>
              </a:rPr>
              <a:t>não são biquadradas!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461</Words>
  <Application>Microsoft Office PowerPoint</Application>
  <PresentationFormat>Apresentação na tela (4:3)</PresentationFormat>
  <Paragraphs>79</Paragraphs>
  <Slides>25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7" baseType="lpstr">
      <vt:lpstr>Tema do Office</vt:lpstr>
      <vt:lpstr>Equation</vt:lpstr>
      <vt:lpstr>Equações Biquadradas</vt:lpstr>
      <vt:lpstr>O que é uma equação biquadrada?</vt:lpstr>
      <vt:lpstr>Forma geral de uma Equação Biquadrada</vt:lpstr>
      <vt:lpstr>Exemplo de Equação Biquadrada</vt:lpstr>
      <vt:lpstr>Exemplos de Equações Biquadradas</vt:lpstr>
      <vt:lpstr>Como resolver a Equação?</vt:lpstr>
      <vt:lpstr>Exemplo</vt:lpstr>
      <vt:lpstr>Como resolver</vt:lpstr>
      <vt:lpstr>Slide 9</vt:lpstr>
      <vt:lpstr>Slide 10</vt:lpstr>
      <vt:lpstr>Resolvendo por Bhaskara</vt:lpstr>
      <vt:lpstr>Resolvendo por Bhaskara</vt:lpstr>
      <vt:lpstr>Resolvendo por Bhaskara</vt:lpstr>
      <vt:lpstr>Resolvendo por Bhaskara</vt:lpstr>
      <vt:lpstr>Resolvendo por Bhaskara</vt:lpstr>
      <vt:lpstr>Resolvendo por Bhaskara</vt:lpstr>
      <vt:lpstr>Encontrando as Raízes</vt:lpstr>
      <vt:lpstr>Aplicando a solução Biquadrada</vt:lpstr>
      <vt:lpstr>Aplicando a solução Biquadrada</vt:lpstr>
      <vt:lpstr>Aplicando a solução Biquadrada</vt:lpstr>
      <vt:lpstr>Aplicando a solução Biquadrada</vt:lpstr>
      <vt:lpstr>Solução</vt:lpstr>
      <vt:lpstr>Solução</vt:lpstr>
      <vt:lpstr>ATENÇÃO</vt:lpstr>
      <vt:lpstr>Observe as equações abaixo: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Oxnar</dc:creator>
  <cp:lastModifiedBy>Oxnar</cp:lastModifiedBy>
  <cp:revision>3</cp:revision>
  <dcterms:created xsi:type="dcterms:W3CDTF">2014-07-27T18:09:16Z</dcterms:created>
  <dcterms:modified xsi:type="dcterms:W3CDTF">2014-10-14T02:35:30Z</dcterms:modified>
</cp:coreProperties>
</file>