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75.png" ContentType="image/png"/>
  <Override PartName="/ppt/media/image9.png" ContentType="image/png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3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81.jpeg" ContentType="image/jpe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2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_rels/slide53.xml.rels" ContentType="application/vnd.openxmlformats-package.relationships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38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50.xml.rels" ContentType="application/vnd.openxmlformats-package.relationships+xml"/>
  <Override PartName="/ppt/slides/_rels/slide6.xml.rels" ContentType="application/vnd.openxmlformats-package.relationships+xml"/>
  <Override PartName="/ppt/slides/_rels/slide51.xml.rels" ContentType="application/vnd.openxmlformats-package.relationships+xml"/>
  <Override PartName="/ppt/slides/_rels/slide7.xml.rels" ContentType="application/vnd.openxmlformats-package.relationships+xml"/>
  <Override PartName="/ppt/slides/_rels/slide52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slides/_rels/slide54.xml.rels" ContentType="application/vnd.openxmlformats-package.relationships+xml"/>
  <Override PartName="/ppt/slides/_rels/slide55.xml.rels" ContentType="application/vnd.openxmlformats-package.relationships+xml"/>
  <Override PartName="/ppt/slides/_rels/slide56.xml.rels" ContentType="application/vnd.openxmlformats-package.relationships+xml"/>
  <Override PartName="/ppt/slides/_rels/slide57.xml.rels" ContentType="application/vnd.openxmlformats-package.relationships+xml"/>
  <Override PartName="/ppt/slides/_rels/slide58.xml.rels" ContentType="application/vnd.openxmlformats-package.relationships+xml"/>
  <Override PartName="/ppt/slides/_rels/slide59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65.xml.rels" ContentType="application/vnd.openxmlformats-package.relationships+xml"/>
  <Override PartName="/ppt/slides/_rels/slide66.xml.rels" ContentType="application/vnd.openxmlformats-package.relationships+xml"/>
  <Override PartName="/ppt/slides/_rels/slide67.xml.rels" ContentType="application/vnd.openxmlformats-package.relationships+xml"/>
  <Override PartName="/ppt/slides/_rels/slide68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75.xml.rels" ContentType="application/vnd.openxmlformats-package.relationships+xml"/>
  <Override PartName="/ppt/slides/_rels/slide76.xml.rels" ContentType="application/vnd.openxmlformats-package.relationships+xml"/>
  <Override PartName="/ppt/slides/_rels/slide77.xml.rels" ContentType="application/vnd.openxmlformats-package.relationships+xml"/>
  <Override PartName="/ppt/slides/_rels/slide78.xml.rels" ContentType="application/vnd.openxmlformats-package.relationships+xml"/>
  <Override PartName="/ppt/slides/_rels/slide79.xml.rels" ContentType="application/vnd.openxmlformats-package.relationships+xml"/>
  <Override PartName="/ppt/slides/_rels/slide80.xml.rels" ContentType="application/vnd.openxmlformats-package.relationships+xml"/>
  <Override PartName="/ppt/slides/_rels/slide81.xml.rels" ContentType="application/vnd.openxmlformats-package.relationships+xml"/>
  <Override PartName="/ppt/slides/_rels/slide82.xml.rels" ContentType="application/vnd.openxmlformats-package.relationships+xml"/>
  <Override PartName="/ppt/slides/_rels/slide83.xml.rels" ContentType="application/vnd.openxmlformats-package.relationships+xml"/>
  <Override PartName="/ppt/slides/_rels/slide84.xml.rels" ContentType="application/vnd.openxmlformats-package.relationships+xml"/>
  <Override PartName="/ppt/slides/_rels/slide85.xml.rels" ContentType="application/vnd.openxmlformats-package.relationships+xml"/>
  <Override PartName="/ppt/slides/_rels/slide86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slide" Target="slides/slide64.xml"/><Relationship Id="rId68" Type="http://schemas.openxmlformats.org/officeDocument/2006/relationships/slide" Target="slides/slide65.xml"/><Relationship Id="rId69" Type="http://schemas.openxmlformats.org/officeDocument/2006/relationships/slide" Target="slides/slide66.xml"/><Relationship Id="rId70" Type="http://schemas.openxmlformats.org/officeDocument/2006/relationships/slide" Target="slides/slide67.xml"/><Relationship Id="rId71" Type="http://schemas.openxmlformats.org/officeDocument/2006/relationships/slide" Target="slides/slide68.xml"/><Relationship Id="rId72" Type="http://schemas.openxmlformats.org/officeDocument/2006/relationships/slide" Target="slides/slide69.xml"/><Relationship Id="rId73" Type="http://schemas.openxmlformats.org/officeDocument/2006/relationships/slide" Target="slides/slide70.xml"/><Relationship Id="rId74" Type="http://schemas.openxmlformats.org/officeDocument/2006/relationships/slide" Target="slides/slide71.xml"/><Relationship Id="rId75" Type="http://schemas.openxmlformats.org/officeDocument/2006/relationships/slide" Target="slides/slide72.xml"/><Relationship Id="rId76" Type="http://schemas.openxmlformats.org/officeDocument/2006/relationships/slide" Target="slides/slide73.xml"/><Relationship Id="rId77" Type="http://schemas.openxmlformats.org/officeDocument/2006/relationships/slide" Target="slides/slide74.xml"/><Relationship Id="rId78" Type="http://schemas.openxmlformats.org/officeDocument/2006/relationships/slide" Target="slides/slide75.xml"/><Relationship Id="rId79" Type="http://schemas.openxmlformats.org/officeDocument/2006/relationships/slide" Target="slides/slide76.xml"/><Relationship Id="rId80" Type="http://schemas.openxmlformats.org/officeDocument/2006/relationships/slide" Target="slides/slide77.xml"/><Relationship Id="rId81" Type="http://schemas.openxmlformats.org/officeDocument/2006/relationships/slide" Target="slides/slide78.xml"/><Relationship Id="rId82" Type="http://schemas.openxmlformats.org/officeDocument/2006/relationships/slide" Target="slides/slide79.xml"/><Relationship Id="rId83" Type="http://schemas.openxmlformats.org/officeDocument/2006/relationships/slide" Target="slides/slide80.xml"/><Relationship Id="rId84" Type="http://schemas.openxmlformats.org/officeDocument/2006/relationships/slide" Target="slides/slide81.xml"/><Relationship Id="rId85" Type="http://schemas.openxmlformats.org/officeDocument/2006/relationships/slide" Target="slides/slide82.xml"/><Relationship Id="rId86" Type="http://schemas.openxmlformats.org/officeDocument/2006/relationships/slide" Target="slides/slide83.xml"/><Relationship Id="rId87" Type="http://schemas.openxmlformats.org/officeDocument/2006/relationships/slide" Target="slides/slide84.xml"/><Relationship Id="rId88" Type="http://schemas.openxmlformats.org/officeDocument/2006/relationships/slide" Target="slides/slide85.xml"/><Relationship Id="rId89" Type="http://schemas.openxmlformats.org/officeDocument/2006/relationships/slide" Target="slides/slide8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"/>
          <p:cNvPicPr/>
          <p:nvPr/>
        </p:nvPicPr>
        <p:blipFill>
          <a:blip r:embed="rId2"/>
          <a:stretch/>
        </p:blipFill>
        <p:spPr>
          <a:xfrm>
            <a:off x="-7920" y="7920"/>
            <a:ext cx="9143640" cy="684972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Clique para editar o título mestre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355644F6-A450-449E-A199-B78888F218FF}" type="datetime1">
              <a:rPr b="0" lang="pt-BR" sz="1200" spc="-1" strike="noStrike">
                <a:solidFill>
                  <a:srgbClr val="8b8b8b"/>
                </a:solidFill>
                <a:latin typeface="Calibri"/>
              </a:rPr>
              <a:t>11/11/2022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66BD77F-66D3-4E1C-B4F2-425EF47078C9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2.º nível da estrutura de tópicos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3.º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"/>
          <p:cNvPicPr/>
          <p:nvPr/>
        </p:nvPicPr>
        <p:blipFill>
          <a:blip r:embed="rId2"/>
          <a:stretch/>
        </p:blipFill>
        <p:spPr>
          <a:xfrm>
            <a:off x="25920" y="7920"/>
            <a:ext cx="9143640" cy="6849720"/>
          </a:xfrm>
          <a:prstGeom prst="rect">
            <a:avLst/>
          </a:prstGeom>
          <a:ln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Clique para editar o título mestre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para editar o texto mestre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E8E9A65E-6157-4E7E-98ED-AA7DFE97D341}" type="datetime1">
              <a:rPr b="0" lang="pt-BR" sz="1200" spc="-1" strike="noStrike">
                <a:solidFill>
                  <a:srgbClr val="8b8b8b"/>
                </a:solidFill>
                <a:latin typeface="Calibri"/>
              </a:rPr>
              <a:t>11/11/2022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F72077E-179E-40EA-B49C-6BFB1702AFD9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8" name="Imagem 8" descr=""/>
          <p:cNvPicPr/>
          <p:nvPr/>
        </p:nvPicPr>
        <p:blipFill>
          <a:blip r:embed="rId3"/>
          <a:stretch/>
        </p:blipFill>
        <p:spPr>
          <a:xfrm>
            <a:off x="8316360" y="138240"/>
            <a:ext cx="572400" cy="77580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oxnar.com.br/aulas" TargetMode="Externa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3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slideLayout" Target="../slideLayouts/slideLayout13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slideLayout" Target="../slideLayouts/slideLayout13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1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1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1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1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slideLayout" Target="../slideLayouts/slideLayout1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hyperlink" Target="https://www.google.com/intl/pt-BR/sheets/about/" TargetMode="External"/><Relationship Id="rId2" Type="http://schemas.openxmlformats.org/officeDocument/2006/relationships/slideLayout" Target="../slideLayouts/slideLayout1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slideLayout" Target="../slideLayouts/slideLayout13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13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3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slideLayout" Target="../slideLayouts/slideLayout13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slideLayout" Target="../slideLayouts/slideLayout13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slideLayout" Target="../slideLayouts/slideLayout13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slideLayout" Target="../slideLayouts/slideLayout13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slideLayout" Target="../slideLayouts/slideLayout1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3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13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13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3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3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3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13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13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72.png"/><Relationship Id="rId3" Type="http://schemas.openxmlformats.org/officeDocument/2006/relationships/slideLayout" Target="../slideLayouts/slideLayout13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slideLayout" Target="../slideLayouts/slideLayout13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13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13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slideLayout" Target="../slideLayouts/slideLayout13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slideLayout" Target="../slideLayouts/slideLayout13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slideLayout" Target="../slideLayouts/slideLayout13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slideLayout" Target="../slideLayouts/slideLayout13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slideLayout" Target="../slideLayouts/slideLayout13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image" Target="../media/image81.jpeg"/><Relationship Id="rId2" Type="http://schemas.openxmlformats.org/officeDocument/2006/relationships/slideLayout" Target="../slideLayouts/slideLayout13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963360" y="13618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Excel 2013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1619640" y="6043680"/>
            <a:ext cx="5181120" cy="6253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Prof. André Aparecido da Silva</a:t>
            </a:r>
            <a:endParaRPr b="0" lang="pt-BR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Disponível em: </a:t>
            </a:r>
            <a:r>
              <a:rPr b="0" lang="pt-BR" sz="1600" spc="-1" strike="noStrike" u="sng">
                <a:solidFill>
                  <a:srgbClr val="0000ff"/>
                </a:solidFill>
                <a:uFillTx/>
                <a:latin typeface="Calibri"/>
                <a:hlinkClick r:id="rId1"/>
              </a:rPr>
              <a:t>http://www.oxnar.com.br/aulas</a:t>
            </a: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    </a:t>
            </a:r>
            <a:endParaRPr b="0" lang="pt-BR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endParaRPr b="0" lang="pt-BR" sz="1600" spc="-1" strike="noStrike">
              <a:latin typeface="Arial"/>
            </a:endParaRPr>
          </a:p>
        </p:txBody>
      </p:sp>
      <p:sp>
        <p:nvSpPr>
          <p:cNvPr id="8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CA18C14-2E25-4C47-B1F2-7A74AAD68435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88" name="Imagem 4" descr=""/>
          <p:cNvPicPr/>
          <p:nvPr/>
        </p:nvPicPr>
        <p:blipFill>
          <a:blip r:embed="rId2"/>
          <a:stretch/>
        </p:blipFill>
        <p:spPr>
          <a:xfrm>
            <a:off x="466200" y="1109880"/>
            <a:ext cx="8677440" cy="4901760"/>
          </a:xfrm>
          <a:prstGeom prst="rect">
            <a:avLst/>
          </a:prstGeom>
          <a:ln>
            <a:noFill/>
          </a:ln>
        </p:spPr>
      </p:pic>
      <p:pic>
        <p:nvPicPr>
          <p:cNvPr id="89" name="Imagem 6" descr=""/>
          <p:cNvPicPr/>
          <p:nvPr/>
        </p:nvPicPr>
        <p:blipFill>
          <a:blip r:embed="rId3"/>
          <a:stretch/>
        </p:blipFill>
        <p:spPr>
          <a:xfrm>
            <a:off x="-17640" y="-26640"/>
            <a:ext cx="713880" cy="6898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programa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O Excel 2013 é um software (programa) capaz de elaborar planilhas de cálculos com fórmulas complexas, bem como representar as informações inseridas através de gráficos, proporcionando uma visão mais ampla dos valores contidos na planilha.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93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2B7B515-94B9-4A86-B2AB-9A7872DC02E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programa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É muito utilizado nos dias atuais, pois é um aplicativo que pode ser utilizado por todos os funcionários de uma empresa, independente do setor de trabalho.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Um funcionário do estoque de uma loja, por exemplo, pode perfeitamente utilizar o Excel para controlar a entrada e saída dos produtos de um estoque.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97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4CD3A54-7D75-4CB2-9F49-0EEADB2EA89E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Para iniciar o Excel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457200" y="1600200"/>
            <a:ext cx="556236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no Botão Iniciar, posicione o mouse ou clique sobre a opção Todos os Programas, clique em Microsoft Office 2013 e por fim selecione Excel 2013.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01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AE002F2-462C-4413-BE4C-F8B089235F3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02" name="Imagem 5" descr=""/>
          <p:cNvPicPr/>
          <p:nvPr/>
        </p:nvPicPr>
        <p:blipFill>
          <a:blip r:embed="rId1"/>
          <a:stretch/>
        </p:blipFill>
        <p:spPr>
          <a:xfrm>
            <a:off x="6100920" y="1600200"/>
            <a:ext cx="3038040" cy="5038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Em alguns instantes, a janela do Excel 2013 será aberta.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05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B15782F-C25D-4176-981B-3C6A4AFD5CA3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06" name="Imagem 5" descr=""/>
          <p:cNvPicPr/>
          <p:nvPr/>
        </p:nvPicPr>
        <p:blipFill>
          <a:blip r:embed="rId1"/>
          <a:stretch/>
        </p:blipFill>
        <p:spPr>
          <a:xfrm>
            <a:off x="1403640" y="1556640"/>
            <a:ext cx="6480360" cy="4670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Dê um clique em Pasta de trabalho em branco.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0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FAF5665-AF46-487B-A342-9EBF0B082596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10" name="Imagem 5" descr=""/>
          <p:cNvPicPr/>
          <p:nvPr/>
        </p:nvPicPr>
        <p:blipFill>
          <a:blip r:embed="rId1"/>
          <a:stretch/>
        </p:blipFill>
        <p:spPr>
          <a:xfrm>
            <a:off x="1403640" y="1475280"/>
            <a:ext cx="6696360" cy="4814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Tela também constituída de linhas e colunas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12" name="Espaço Reservado para Conteúdo 5" descr=""/>
          <p:cNvPicPr/>
          <p:nvPr/>
        </p:nvPicPr>
        <p:blipFill>
          <a:blip r:embed="rId1"/>
          <a:stretch/>
        </p:blipFill>
        <p:spPr>
          <a:xfrm>
            <a:off x="1043640" y="1417680"/>
            <a:ext cx="7272360" cy="5356440"/>
          </a:xfrm>
          <a:prstGeom prst="rect">
            <a:avLst/>
          </a:prstGeom>
          <a:ln>
            <a:noFill/>
          </a:ln>
        </p:spPr>
      </p:pic>
      <p:sp>
        <p:nvSpPr>
          <p:cNvPr id="113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1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9956CFE-895A-4BEF-90F5-A3CE77641248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115" name="CustomShape 4"/>
          <p:cNvSpPr/>
          <p:nvPr/>
        </p:nvSpPr>
        <p:spPr>
          <a:xfrm>
            <a:off x="7668360" y="3717000"/>
            <a:ext cx="360" cy="20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5"/>
          <p:cNvSpPr/>
          <p:nvPr/>
        </p:nvSpPr>
        <p:spPr>
          <a:xfrm flipH="1" flipV="1">
            <a:off x="1618920" y="6165360"/>
            <a:ext cx="1659240" cy="11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ustomShape 6"/>
          <p:cNvSpPr/>
          <p:nvPr/>
        </p:nvSpPr>
        <p:spPr>
          <a:xfrm>
            <a:off x="1763640" y="5796000"/>
            <a:ext cx="1007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Linhas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18" name="CustomShape 7"/>
          <p:cNvSpPr/>
          <p:nvPr/>
        </p:nvSpPr>
        <p:spPr>
          <a:xfrm>
            <a:off x="7310880" y="3347640"/>
            <a:ext cx="1007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Colunas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tela também é composta por diversas “pastinhas”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EFCBEBF-3E88-47C9-9AF4-7B916C0F4C2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22" name="Imagem 5" descr=""/>
          <p:cNvPicPr/>
          <p:nvPr/>
        </p:nvPicPr>
        <p:blipFill>
          <a:blip r:embed="rId1"/>
          <a:stretch/>
        </p:blipFill>
        <p:spPr>
          <a:xfrm>
            <a:off x="1223640" y="1425600"/>
            <a:ext cx="6696360" cy="4932360"/>
          </a:xfrm>
          <a:prstGeom prst="rect">
            <a:avLst/>
          </a:prstGeom>
          <a:ln>
            <a:noFill/>
          </a:ln>
        </p:spPr>
      </p:pic>
      <p:sp>
        <p:nvSpPr>
          <p:cNvPr id="123" name="CustomShape 4"/>
          <p:cNvSpPr/>
          <p:nvPr/>
        </p:nvSpPr>
        <p:spPr>
          <a:xfrm flipH="1">
            <a:off x="2194920" y="4077000"/>
            <a:ext cx="1151640" cy="172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5"/>
          <p:cNvSpPr/>
          <p:nvPr/>
        </p:nvSpPr>
        <p:spPr>
          <a:xfrm flipH="1">
            <a:off x="2842920" y="4077000"/>
            <a:ext cx="503640" cy="172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6"/>
          <p:cNvSpPr/>
          <p:nvPr/>
        </p:nvSpPr>
        <p:spPr>
          <a:xfrm>
            <a:off x="3348000" y="4077000"/>
            <a:ext cx="360" cy="172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CustomShape 7"/>
          <p:cNvSpPr/>
          <p:nvPr/>
        </p:nvSpPr>
        <p:spPr>
          <a:xfrm>
            <a:off x="3348000" y="4077000"/>
            <a:ext cx="575640" cy="172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8"/>
          <p:cNvSpPr/>
          <p:nvPr/>
        </p:nvSpPr>
        <p:spPr>
          <a:xfrm>
            <a:off x="3348000" y="4077000"/>
            <a:ext cx="1007640" cy="172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Área de Trabalho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TextShape 2"/>
          <p:cNvSpPr txBox="1"/>
          <p:nvPr/>
        </p:nvSpPr>
        <p:spPr>
          <a:xfrm>
            <a:off x="457200" y="1600200"/>
            <a:ext cx="8229240" cy="1180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Através desta área, podemos elaborar nossas planilhas de cálculo, inserir gráficos e figuras.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31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EEA78B5-DC55-4B08-B0C9-D2AAB797945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32" name="Imagem 5" descr=""/>
          <p:cNvPicPr/>
          <p:nvPr/>
        </p:nvPicPr>
        <p:blipFill>
          <a:blip r:embed="rId1"/>
          <a:stretch/>
        </p:blipFill>
        <p:spPr>
          <a:xfrm>
            <a:off x="2195640" y="2557440"/>
            <a:ext cx="5545800" cy="4084920"/>
          </a:xfrm>
          <a:prstGeom prst="rect">
            <a:avLst/>
          </a:prstGeom>
          <a:ln>
            <a:noFill/>
          </a:ln>
        </p:spPr>
      </p:pic>
      <p:sp>
        <p:nvSpPr>
          <p:cNvPr id="133" name="CustomShape 5"/>
          <p:cNvSpPr/>
          <p:nvPr/>
        </p:nvSpPr>
        <p:spPr>
          <a:xfrm>
            <a:off x="2555640" y="3789000"/>
            <a:ext cx="4968360" cy="256680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Barra de Fórmulas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TextShape 2"/>
          <p:cNvSpPr txBox="1"/>
          <p:nvPr/>
        </p:nvSpPr>
        <p:spPr>
          <a:xfrm>
            <a:off x="457200" y="1600200"/>
            <a:ext cx="8229240" cy="1108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Nela podemos inserir fórmulas para realização de cálculos.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37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339EE93-BE45-4B7C-B3A2-9C5A5162438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38" name="Imagem 6" descr=""/>
          <p:cNvPicPr/>
          <p:nvPr/>
        </p:nvPicPr>
        <p:blipFill>
          <a:blip r:embed="rId1"/>
          <a:stretch/>
        </p:blipFill>
        <p:spPr>
          <a:xfrm>
            <a:off x="107640" y="2891520"/>
            <a:ext cx="9254160" cy="1884600"/>
          </a:xfrm>
          <a:prstGeom prst="rect">
            <a:avLst/>
          </a:prstGeom>
          <a:ln>
            <a:noFill/>
          </a:ln>
        </p:spPr>
      </p:pic>
      <p:sp>
        <p:nvSpPr>
          <p:cNvPr id="139" name="CustomShape 5"/>
          <p:cNvSpPr/>
          <p:nvPr/>
        </p:nvSpPr>
        <p:spPr>
          <a:xfrm flipH="1" flipV="1">
            <a:off x="2194920" y="4581000"/>
            <a:ext cx="6264360" cy="1656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barra de formulas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1" name="Espaço Reservado para Conteúdo 5" descr=""/>
          <p:cNvPicPr/>
          <p:nvPr/>
        </p:nvPicPr>
        <p:blipFill>
          <a:blip r:embed="rId1"/>
          <a:stretch/>
        </p:blipFill>
        <p:spPr>
          <a:xfrm>
            <a:off x="1499760" y="1600200"/>
            <a:ext cx="6144120" cy="4525560"/>
          </a:xfrm>
          <a:prstGeom prst="rect">
            <a:avLst/>
          </a:prstGeom>
          <a:ln>
            <a:noFill/>
          </a:ln>
        </p:spPr>
      </p:pic>
      <p:sp>
        <p:nvSpPr>
          <p:cNvPr id="14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4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D51A848-3E82-4E20-8E1D-DD2EF81BF0D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144" name="CustomShape 4"/>
          <p:cNvSpPr/>
          <p:nvPr/>
        </p:nvSpPr>
        <p:spPr>
          <a:xfrm>
            <a:off x="2339640" y="2565000"/>
            <a:ext cx="5112360" cy="21564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Indicativo de células selecionadas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6" name="Espaço Reservado para Conteúdo 5" descr=""/>
          <p:cNvPicPr/>
          <p:nvPr/>
        </p:nvPicPr>
        <p:blipFill>
          <a:blip r:embed="rId1"/>
          <a:stretch/>
        </p:blipFill>
        <p:spPr>
          <a:xfrm>
            <a:off x="1499760" y="1600200"/>
            <a:ext cx="6144120" cy="4525560"/>
          </a:xfrm>
          <a:prstGeom prst="rect">
            <a:avLst/>
          </a:prstGeom>
          <a:ln>
            <a:noFill/>
          </a:ln>
        </p:spPr>
      </p:pic>
      <p:sp>
        <p:nvSpPr>
          <p:cNvPr id="14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4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6763707-BCE4-4E01-B589-BDA035CC7FC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149" name="CustomShape 4"/>
          <p:cNvSpPr/>
          <p:nvPr/>
        </p:nvSpPr>
        <p:spPr>
          <a:xfrm flipH="1" flipV="1">
            <a:off x="1907640" y="2780280"/>
            <a:ext cx="2664000" cy="3940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Vamos conhecer um pouco a área de trabalho do Excel e algumas funções de suas guias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5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85CA46BB-FE63-4A2C-8B65-CDE3627292A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Botão de Arquivo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TextShape 2"/>
          <p:cNvSpPr txBox="1"/>
          <p:nvPr/>
        </p:nvSpPr>
        <p:spPr>
          <a:xfrm>
            <a:off x="457200" y="1600200"/>
            <a:ext cx="8229240" cy="2332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Através do botão Arquivo é possível criar um novo documento, abrir, salvar, imprimir, compartilhar e ainda opções gerais de trabalho do Excel.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5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481A8A7-3755-4653-BA24-E2F9AEEA935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57" name="Imagem 5" descr=""/>
          <p:cNvPicPr/>
          <p:nvPr/>
        </p:nvPicPr>
        <p:blipFill>
          <a:blip r:embed="rId1"/>
          <a:stretch/>
        </p:blipFill>
        <p:spPr>
          <a:xfrm>
            <a:off x="4679640" y="3690000"/>
            <a:ext cx="4464000" cy="316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Botão Arquivo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9" name="Espaço Reservado para Conteúdo 5" descr=""/>
          <p:cNvPicPr/>
          <p:nvPr/>
        </p:nvPicPr>
        <p:blipFill>
          <a:blip r:embed="rId1"/>
          <a:stretch/>
        </p:blipFill>
        <p:spPr>
          <a:xfrm>
            <a:off x="4716000" y="1700640"/>
            <a:ext cx="3831840" cy="4525560"/>
          </a:xfrm>
          <a:prstGeom prst="rect">
            <a:avLst/>
          </a:prstGeom>
          <a:ln>
            <a:noFill/>
          </a:ln>
        </p:spPr>
      </p:pic>
      <p:sp>
        <p:nvSpPr>
          <p:cNvPr id="16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6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80BE4A37-10B9-46AC-88C4-4CDF004B48DE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Barra de ferramentas de acesso Rápido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TextShape 2"/>
          <p:cNvSpPr txBox="1"/>
          <p:nvPr/>
        </p:nvSpPr>
        <p:spPr>
          <a:xfrm>
            <a:off x="449640" y="1556640"/>
            <a:ext cx="8229240" cy="1612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Possui por padrão alguns comandos executados com frequência, como Salvar, Desfazer e Refazer.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6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A480574-A524-49E7-9034-C417C3EE5A9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66" name="Imagem 5" descr=""/>
          <p:cNvPicPr/>
          <p:nvPr/>
        </p:nvPicPr>
        <p:blipFill>
          <a:blip r:embed="rId1"/>
          <a:stretch/>
        </p:blipFill>
        <p:spPr>
          <a:xfrm>
            <a:off x="3924000" y="3645000"/>
            <a:ext cx="4865400" cy="25682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457200" y="476640"/>
            <a:ext cx="8229240" cy="2232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Você pode adicionar ou retirar comandos se Barra de Ferramentas de Acesso Rápido, observe a imagem abaixo explicando como fazer.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6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425DCA9-3B90-4078-9A86-B0F7356E24E4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70" name="Imagem 5" descr=""/>
          <p:cNvPicPr/>
          <p:nvPr/>
        </p:nvPicPr>
        <p:blipFill>
          <a:blip r:embed="rId1"/>
          <a:stretch/>
        </p:blipFill>
        <p:spPr>
          <a:xfrm>
            <a:off x="3527280" y="2129400"/>
            <a:ext cx="5616360" cy="4806000"/>
          </a:xfrm>
          <a:prstGeom prst="rect">
            <a:avLst/>
          </a:prstGeom>
          <a:ln>
            <a:noFill/>
          </a:ln>
        </p:spPr>
      </p:pic>
      <p:sp>
        <p:nvSpPr>
          <p:cNvPr id="171" name="CustomShape 4"/>
          <p:cNvSpPr/>
          <p:nvPr/>
        </p:nvSpPr>
        <p:spPr>
          <a:xfrm flipV="1">
            <a:off x="2339640" y="3679200"/>
            <a:ext cx="2952000" cy="99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2" name="CustomShape 5"/>
          <p:cNvSpPr/>
          <p:nvPr/>
        </p:nvSpPr>
        <p:spPr>
          <a:xfrm>
            <a:off x="251640" y="3141000"/>
            <a:ext cx="2088000" cy="14619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Selecione os ícones que você desejar que apareçam na barra de acesso rápido.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Barra de Fórmulas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457200" y="1600200"/>
            <a:ext cx="8229240" cy="1108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Nela podemos inserir fórmulas para realização de cálculos.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7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E4E209C-0D8C-4C19-9826-4C3B2F7A6234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77" name="Imagem 6" descr=""/>
          <p:cNvPicPr/>
          <p:nvPr/>
        </p:nvPicPr>
        <p:blipFill>
          <a:blip r:embed="rId1"/>
          <a:stretch/>
        </p:blipFill>
        <p:spPr>
          <a:xfrm>
            <a:off x="107640" y="2891520"/>
            <a:ext cx="9254160" cy="1884600"/>
          </a:xfrm>
          <a:prstGeom prst="rect">
            <a:avLst/>
          </a:prstGeom>
          <a:ln>
            <a:noFill/>
          </a:ln>
        </p:spPr>
      </p:pic>
      <p:sp>
        <p:nvSpPr>
          <p:cNvPr id="178" name="CustomShape 5"/>
          <p:cNvSpPr/>
          <p:nvPr/>
        </p:nvSpPr>
        <p:spPr>
          <a:xfrm flipH="1" flipV="1">
            <a:off x="2194920" y="4581000"/>
            <a:ext cx="6264360" cy="1656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assistente de funções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8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986088A-5ABA-4830-AC1F-AE46E899F68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82" name="Imagem 6" descr=""/>
          <p:cNvPicPr/>
          <p:nvPr/>
        </p:nvPicPr>
        <p:blipFill>
          <a:blip r:embed="rId1"/>
          <a:stretch/>
        </p:blipFill>
        <p:spPr>
          <a:xfrm>
            <a:off x="611640" y="1389240"/>
            <a:ext cx="2447640" cy="2009520"/>
          </a:xfrm>
          <a:prstGeom prst="rect">
            <a:avLst/>
          </a:prstGeom>
          <a:ln>
            <a:noFill/>
          </a:ln>
        </p:spPr>
      </p:pic>
      <p:sp>
        <p:nvSpPr>
          <p:cNvPr id="183" name="CustomShape 4"/>
          <p:cNvSpPr/>
          <p:nvPr/>
        </p:nvSpPr>
        <p:spPr>
          <a:xfrm>
            <a:off x="2555280" y="2853000"/>
            <a:ext cx="503640" cy="33048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CustomShape 5"/>
          <p:cNvSpPr/>
          <p:nvPr/>
        </p:nvSpPr>
        <p:spPr>
          <a:xfrm flipV="1">
            <a:off x="251640" y="213120"/>
            <a:ext cx="2376000" cy="3071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85" name="Imagem 11" descr=""/>
          <p:cNvPicPr/>
          <p:nvPr/>
        </p:nvPicPr>
        <p:blipFill>
          <a:blip r:embed="rId2"/>
          <a:stretch/>
        </p:blipFill>
        <p:spPr>
          <a:xfrm>
            <a:off x="4716000" y="2889360"/>
            <a:ext cx="4152600" cy="3466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Funções por categoria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8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81623291-CC10-4E08-A3EE-40376189177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89" name="Imagem 5" descr=""/>
          <p:cNvPicPr/>
          <p:nvPr/>
        </p:nvPicPr>
        <p:blipFill>
          <a:blip r:embed="rId1"/>
          <a:stretch/>
        </p:blipFill>
        <p:spPr>
          <a:xfrm>
            <a:off x="2843640" y="2421000"/>
            <a:ext cx="4152600" cy="3466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Barra de Zoom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TextShape 2"/>
          <p:cNvSpPr txBox="1"/>
          <p:nvPr/>
        </p:nvSpPr>
        <p:spPr>
          <a:xfrm>
            <a:off x="485280" y="1628640"/>
            <a:ext cx="8229240" cy="2548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Pode-se arrastar o controle deslizante ou clicar nos botões Ampliar, para modo a ter uma melhor visualização, ou Reduzir o tamanho do conteúdo na folha de cálculo, de modo a visualizar mais conteúdo.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93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2D2BFAE-2B13-4DBC-8BC4-CCDE51A8455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194" name="Imagem 5" descr=""/>
          <p:cNvPicPr/>
          <p:nvPr/>
        </p:nvPicPr>
        <p:blipFill>
          <a:blip r:embed="rId1"/>
          <a:stretch/>
        </p:blipFill>
        <p:spPr>
          <a:xfrm>
            <a:off x="990360" y="5394240"/>
            <a:ext cx="7219440" cy="961560"/>
          </a:xfrm>
          <a:prstGeom prst="rect">
            <a:avLst/>
          </a:prstGeom>
          <a:ln>
            <a:noFill/>
          </a:ln>
        </p:spPr>
      </p:pic>
      <p:sp>
        <p:nvSpPr>
          <p:cNvPr id="195" name="CustomShape 5"/>
          <p:cNvSpPr/>
          <p:nvPr/>
        </p:nvSpPr>
        <p:spPr>
          <a:xfrm>
            <a:off x="6660360" y="6165360"/>
            <a:ext cx="1493280" cy="19080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" name="CustomShape 6"/>
          <p:cNvSpPr/>
          <p:nvPr/>
        </p:nvSpPr>
        <p:spPr>
          <a:xfrm>
            <a:off x="5220000" y="3789000"/>
            <a:ext cx="1800000" cy="2376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FORMATANDO AS CELULAS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19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F8140B56-5F94-4A45-9573-C4F4581D6925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00" name="Imagem 5" descr=""/>
          <p:cNvPicPr/>
          <p:nvPr/>
        </p:nvPicPr>
        <p:blipFill>
          <a:blip r:embed="rId1"/>
          <a:stretch/>
        </p:blipFill>
        <p:spPr>
          <a:xfrm>
            <a:off x="2105280" y="1100160"/>
            <a:ext cx="7041960" cy="5733000"/>
          </a:xfrm>
          <a:prstGeom prst="rect">
            <a:avLst/>
          </a:prstGeom>
          <a:ln>
            <a:noFill/>
          </a:ln>
        </p:spPr>
      </p:pic>
      <p:sp>
        <p:nvSpPr>
          <p:cNvPr id="201" name="CustomShape 4"/>
          <p:cNvSpPr/>
          <p:nvPr/>
        </p:nvSpPr>
        <p:spPr>
          <a:xfrm>
            <a:off x="5868000" y="5445360"/>
            <a:ext cx="1872000" cy="261360"/>
          </a:xfrm>
          <a:prstGeom prst="rect">
            <a:avLst/>
          </a:prstGeom>
          <a:noFill/>
          <a:ln w="666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Shape 1"/>
          <p:cNvSpPr txBox="1"/>
          <p:nvPr/>
        </p:nvSpPr>
        <p:spPr>
          <a:xfrm>
            <a:off x="421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FORMATANDO COMO NÚMEROS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0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D43B0B8-0764-4BB3-9DA2-D0A4D37626F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05" name="Imagem 5" descr=""/>
          <p:cNvPicPr/>
          <p:nvPr/>
        </p:nvPicPr>
        <p:blipFill>
          <a:blip r:embed="rId1"/>
          <a:stretch/>
        </p:blipFill>
        <p:spPr>
          <a:xfrm>
            <a:off x="4068000" y="1882800"/>
            <a:ext cx="5285880" cy="4466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ALTERANDO A QUANTIDADE DE CASAS DECIMAIS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0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F74BCDA-37F3-4998-8DEC-F2A8A41C8E7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09" name="Imagem 5" descr=""/>
          <p:cNvPicPr/>
          <p:nvPr/>
        </p:nvPicPr>
        <p:blipFill>
          <a:blip r:embed="rId1"/>
          <a:stretch/>
        </p:blipFill>
        <p:spPr>
          <a:xfrm>
            <a:off x="3838680" y="2428920"/>
            <a:ext cx="5304960" cy="4428720"/>
          </a:xfrm>
          <a:prstGeom prst="rect">
            <a:avLst/>
          </a:prstGeom>
          <a:ln>
            <a:noFill/>
          </a:ln>
        </p:spPr>
      </p:pic>
      <p:sp>
        <p:nvSpPr>
          <p:cNvPr id="210" name="CustomShape 4"/>
          <p:cNvSpPr/>
          <p:nvPr/>
        </p:nvSpPr>
        <p:spPr>
          <a:xfrm>
            <a:off x="1619640" y="206100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" name="CustomShape 5"/>
          <p:cNvSpPr/>
          <p:nvPr/>
        </p:nvSpPr>
        <p:spPr>
          <a:xfrm>
            <a:off x="3420000" y="2355840"/>
            <a:ext cx="1889640" cy="1555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6"/>
          <p:cNvSpPr/>
          <p:nvPr/>
        </p:nvSpPr>
        <p:spPr>
          <a:xfrm flipH="1">
            <a:off x="6512040" y="1525320"/>
            <a:ext cx="1197720" cy="2003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CustomShape 7"/>
          <p:cNvSpPr/>
          <p:nvPr/>
        </p:nvSpPr>
        <p:spPr>
          <a:xfrm flipV="1">
            <a:off x="3124080" y="1780920"/>
            <a:ext cx="3247560" cy="2574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ALINHAMENTO DO TEXTO NAS CELULAS E MESCLA DE CELULAS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1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8BF6A03-F2EB-448A-8D8C-51A6F6C4F34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17" name="Imagem 6" descr=""/>
          <p:cNvPicPr/>
          <p:nvPr/>
        </p:nvPicPr>
        <p:blipFill>
          <a:blip r:embed="rId1"/>
          <a:stretch/>
        </p:blipFill>
        <p:spPr>
          <a:xfrm>
            <a:off x="2339640" y="1510200"/>
            <a:ext cx="6624360" cy="5413320"/>
          </a:xfrm>
          <a:prstGeom prst="rect">
            <a:avLst/>
          </a:prstGeom>
          <a:ln>
            <a:noFill/>
          </a:ln>
        </p:spPr>
      </p:pic>
      <p:sp>
        <p:nvSpPr>
          <p:cNvPr id="218" name="CustomShape 4"/>
          <p:cNvSpPr/>
          <p:nvPr/>
        </p:nvSpPr>
        <p:spPr>
          <a:xfrm>
            <a:off x="1619640" y="2061000"/>
            <a:ext cx="1800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CustomShape 5"/>
          <p:cNvSpPr/>
          <p:nvPr/>
        </p:nvSpPr>
        <p:spPr>
          <a:xfrm>
            <a:off x="431640" y="360504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0" name="CustomShape 6"/>
          <p:cNvSpPr/>
          <p:nvPr/>
        </p:nvSpPr>
        <p:spPr>
          <a:xfrm>
            <a:off x="3643560" y="299700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FORMATANDO A FONTE NAS CÉLULAS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2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93FF462-8110-43DC-8D75-71A9A2DD4B6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24" name="Imagem 5" descr=""/>
          <p:cNvPicPr/>
          <p:nvPr/>
        </p:nvPicPr>
        <p:blipFill>
          <a:blip r:embed="rId1"/>
          <a:stretch/>
        </p:blipFill>
        <p:spPr>
          <a:xfrm>
            <a:off x="2339640" y="1202040"/>
            <a:ext cx="6949080" cy="5655600"/>
          </a:xfrm>
          <a:prstGeom prst="rect">
            <a:avLst/>
          </a:prstGeom>
          <a:ln>
            <a:noFill/>
          </a:ln>
        </p:spPr>
      </p:pic>
      <p:sp>
        <p:nvSpPr>
          <p:cNvPr id="225" name="CustomShape 4"/>
          <p:cNvSpPr/>
          <p:nvPr/>
        </p:nvSpPr>
        <p:spPr>
          <a:xfrm>
            <a:off x="475920" y="232380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CustomShape 5"/>
          <p:cNvSpPr/>
          <p:nvPr/>
        </p:nvSpPr>
        <p:spPr>
          <a:xfrm>
            <a:off x="2852280" y="322992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CustomShape 6"/>
          <p:cNvSpPr/>
          <p:nvPr/>
        </p:nvSpPr>
        <p:spPr>
          <a:xfrm>
            <a:off x="2880360" y="227628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8" name="CustomShape 7"/>
          <p:cNvSpPr/>
          <p:nvPr/>
        </p:nvSpPr>
        <p:spPr>
          <a:xfrm>
            <a:off x="475920" y="3570120"/>
            <a:ext cx="2376000" cy="122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FORMATANDO AS BORDAS DAS CÉLULAS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3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B279443-D0DC-4A52-A717-D3AE3AC7669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32" name="Imagem 5" descr=""/>
          <p:cNvPicPr/>
          <p:nvPr/>
        </p:nvPicPr>
        <p:blipFill>
          <a:blip r:embed="rId1"/>
          <a:stretch/>
        </p:blipFill>
        <p:spPr>
          <a:xfrm>
            <a:off x="2123640" y="1417680"/>
            <a:ext cx="6912360" cy="5440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FORMATANDO O PLANO DE FUNDO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35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B93843A-81EF-4BD6-9CA7-86081F5F03C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36" name="Imagem 6" descr=""/>
          <p:cNvPicPr/>
          <p:nvPr/>
        </p:nvPicPr>
        <p:blipFill>
          <a:blip r:embed="rId1"/>
          <a:stretch/>
        </p:blipFill>
        <p:spPr>
          <a:xfrm>
            <a:off x="2235960" y="1180080"/>
            <a:ext cx="6907680" cy="56779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PROTEÇÃO DAS CELULAS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3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F8A7B8F-BF4D-41E5-BF5B-0D20F3B1193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40" name="Imagem 5" descr=""/>
          <p:cNvPicPr/>
          <p:nvPr/>
        </p:nvPicPr>
        <p:blipFill>
          <a:blip r:embed="rId1"/>
          <a:stretch/>
        </p:blipFill>
        <p:spPr>
          <a:xfrm>
            <a:off x="2267640" y="1594080"/>
            <a:ext cx="6777000" cy="5263560"/>
          </a:xfrm>
          <a:prstGeom prst="rect">
            <a:avLst/>
          </a:prstGeom>
          <a:ln>
            <a:noFill/>
          </a:ln>
        </p:spPr>
      </p:pic>
      <p:pic>
        <p:nvPicPr>
          <p:cNvPr id="241" name="Imagem 6" descr=""/>
          <p:cNvPicPr/>
          <p:nvPr/>
        </p:nvPicPr>
        <p:blipFill>
          <a:blip r:embed="rId2"/>
          <a:stretch/>
        </p:blipFill>
        <p:spPr>
          <a:xfrm>
            <a:off x="2267640" y="1576800"/>
            <a:ext cx="6570000" cy="5280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Shape 1"/>
          <p:cNvSpPr txBox="1"/>
          <p:nvPr/>
        </p:nvSpPr>
        <p:spPr>
          <a:xfrm>
            <a:off x="426600" y="27090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ALGUMAS FUNÇÕES E FORMULAS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4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11C621E-A576-4E68-A9B0-76E38691AA86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FUNÇÃO MÉDIA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4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2E2F369-04F1-40C7-AD32-B5E677FC399E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48" name="Imagem 5" descr=""/>
          <p:cNvPicPr/>
          <p:nvPr/>
        </p:nvPicPr>
        <p:blipFill>
          <a:blip r:embed="rId1"/>
          <a:stretch/>
        </p:blipFill>
        <p:spPr>
          <a:xfrm>
            <a:off x="683640" y="1917000"/>
            <a:ext cx="8229240" cy="3397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EXECUTANDO A FUNÇÃO MÉDIA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5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E4D5ACC-28B8-446D-A2AE-80CA9587608C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52" name="Imagem 6" descr=""/>
          <p:cNvPicPr/>
          <p:nvPr/>
        </p:nvPicPr>
        <p:blipFill>
          <a:blip r:embed="rId1"/>
          <a:stretch/>
        </p:blipFill>
        <p:spPr>
          <a:xfrm>
            <a:off x="131400" y="1124640"/>
            <a:ext cx="9012240" cy="5675400"/>
          </a:xfrm>
          <a:prstGeom prst="rect">
            <a:avLst/>
          </a:prstGeom>
          <a:ln>
            <a:noFill/>
          </a:ln>
        </p:spPr>
      </p:pic>
      <p:sp>
        <p:nvSpPr>
          <p:cNvPr id="253" name="CustomShape 4"/>
          <p:cNvSpPr/>
          <p:nvPr/>
        </p:nvSpPr>
        <p:spPr>
          <a:xfrm flipV="1">
            <a:off x="1547640" y="1485000"/>
            <a:ext cx="2448000" cy="180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49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CustomShape 5"/>
          <p:cNvSpPr/>
          <p:nvPr/>
        </p:nvSpPr>
        <p:spPr>
          <a:xfrm flipV="1">
            <a:off x="3996000" y="4195080"/>
            <a:ext cx="1587960" cy="984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49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63" dur="indefinite" restart="never" nodeType="tmRoot">
          <p:childTnLst>
            <p:seq>
              <p:cTn id="6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FORMULA MÁXIMO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5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6CEC72E-1F4B-4323-BFF1-DDEC33EDD81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58" name="Imagem 6" descr=""/>
          <p:cNvPicPr/>
          <p:nvPr/>
        </p:nvPicPr>
        <p:blipFill>
          <a:blip r:embed="rId1"/>
          <a:stretch/>
        </p:blipFill>
        <p:spPr>
          <a:xfrm>
            <a:off x="18360" y="1542960"/>
            <a:ext cx="9111960" cy="3685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5" dur="indefinite" restart="never" nodeType="tmRoot">
          <p:childTnLst>
            <p:seq>
              <p:cTn id="6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EXECUTANDO A FORMULA MÁXIMO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6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3435704-3754-4438-9E18-15D959BABCA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62" name="Imagem 5" descr=""/>
          <p:cNvPicPr/>
          <p:nvPr/>
        </p:nvPicPr>
        <p:blipFill>
          <a:blip r:embed="rId1"/>
          <a:stretch/>
        </p:blipFill>
        <p:spPr>
          <a:xfrm>
            <a:off x="251640" y="1124640"/>
            <a:ext cx="8784720" cy="5585760"/>
          </a:xfrm>
          <a:prstGeom prst="rect">
            <a:avLst/>
          </a:prstGeom>
          <a:ln>
            <a:noFill/>
          </a:ln>
        </p:spPr>
      </p:pic>
      <p:sp>
        <p:nvSpPr>
          <p:cNvPr id="263" name="CustomShape 4"/>
          <p:cNvSpPr/>
          <p:nvPr/>
        </p:nvSpPr>
        <p:spPr>
          <a:xfrm flipV="1">
            <a:off x="1547640" y="1485000"/>
            <a:ext cx="2448000" cy="1800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49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CustomShape 5"/>
          <p:cNvSpPr/>
          <p:nvPr/>
        </p:nvSpPr>
        <p:spPr>
          <a:xfrm flipV="1">
            <a:off x="1547640" y="4925160"/>
            <a:ext cx="4028400" cy="79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49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67" dur="indefinite" restart="never" nodeType="tmRoot">
          <p:childTnLst>
            <p:seq>
              <p:cTn id="6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FUNÇÃO MAIOR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6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324ED13-84A9-43E5-84BC-C5568FB663D9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68" name="Imagem 5" descr=""/>
          <p:cNvPicPr/>
          <p:nvPr/>
        </p:nvPicPr>
        <p:blipFill>
          <a:blip r:embed="rId1"/>
          <a:stretch/>
        </p:blipFill>
        <p:spPr>
          <a:xfrm>
            <a:off x="179640" y="2349000"/>
            <a:ext cx="8765280" cy="360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EXECUTANDO A FUNÇÃO MAIOR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7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C84D38F-4EA8-4029-861D-6C578B66360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72" name="Imagem 5" descr=""/>
          <p:cNvPicPr/>
          <p:nvPr/>
        </p:nvPicPr>
        <p:blipFill>
          <a:blip r:embed="rId1"/>
          <a:stretch/>
        </p:blipFill>
        <p:spPr>
          <a:xfrm>
            <a:off x="827640" y="1388880"/>
            <a:ext cx="7992360" cy="5370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1" dur="indefinite" restart="never" nodeType="tmRoot">
          <p:childTnLst>
            <p:seq>
              <p:cTn id="7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Elaborando a planilha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75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3AAD29A-D20E-42D0-8DE9-33D54CF4D775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76" name="Imagem 6" descr=""/>
          <p:cNvPicPr/>
          <p:nvPr/>
        </p:nvPicPr>
        <p:blipFill>
          <a:blip r:embed="rId1"/>
          <a:stretch/>
        </p:blipFill>
        <p:spPr>
          <a:xfrm>
            <a:off x="971640" y="1417680"/>
            <a:ext cx="7457760" cy="47667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3" dur="indefinite" restart="never" nodeType="tmRoot">
          <p:childTnLst>
            <p:seq>
              <p:cTn id="7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Selecione a célula A3. Com a célula selecionada, digite Renda Familiar e pressione ENTER.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7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7403A818-8A78-4932-B920-98030B1DDC3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80" name="Imagem 5" descr=""/>
          <p:cNvPicPr/>
          <p:nvPr/>
        </p:nvPicPr>
        <p:blipFill>
          <a:blip r:embed="rId1"/>
          <a:stretch/>
        </p:blipFill>
        <p:spPr>
          <a:xfrm>
            <a:off x="2347560" y="1845000"/>
            <a:ext cx="4205520" cy="3604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Digite os dados da coluna A, como mostra a imagem abaixo.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8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3BFC901-F8A3-44BE-9D83-D0AFD65749A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84" name="Imagem 5" descr=""/>
          <p:cNvPicPr/>
          <p:nvPr/>
        </p:nvPicPr>
        <p:blipFill>
          <a:blip r:embed="rId1"/>
          <a:stretch/>
        </p:blipFill>
        <p:spPr>
          <a:xfrm>
            <a:off x="926640" y="1432440"/>
            <a:ext cx="3888000" cy="5197320"/>
          </a:xfrm>
          <a:prstGeom prst="rect">
            <a:avLst/>
          </a:prstGeom>
          <a:ln>
            <a:noFill/>
          </a:ln>
        </p:spPr>
      </p:pic>
      <p:pic>
        <p:nvPicPr>
          <p:cNvPr id="285" name="Imagem 6" descr=""/>
          <p:cNvPicPr/>
          <p:nvPr/>
        </p:nvPicPr>
        <p:blipFill>
          <a:blip r:embed="rId2"/>
          <a:stretch/>
        </p:blipFill>
        <p:spPr>
          <a:xfrm>
            <a:off x="5580000" y="3141000"/>
            <a:ext cx="3266640" cy="2371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7" dur="indefinite" restart="never" nodeType="tmRoot">
          <p:childTnLst>
            <p:seq>
              <p:cTn id="7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Shape 1"/>
          <p:cNvSpPr txBox="1"/>
          <p:nvPr/>
        </p:nvSpPr>
        <p:spPr>
          <a:xfrm>
            <a:off x="457200" y="764640"/>
            <a:ext cx="8229240" cy="2232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Quando uma nova planilha é iniciada no Excel todas as colunas possuem a mesma largura. Observe que o texto da célula A1 chega até a coluna B1.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8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E44FA45-3E9B-40FB-B2AC-1381B18DABA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89" name="Imagem 7" descr=""/>
          <p:cNvPicPr/>
          <p:nvPr/>
        </p:nvPicPr>
        <p:blipFill>
          <a:blip r:embed="rId1"/>
          <a:stretch/>
        </p:blipFill>
        <p:spPr>
          <a:xfrm>
            <a:off x="2843640" y="3016800"/>
            <a:ext cx="4541760" cy="2715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9" dur="indefinite" restart="never" nodeType="tmRoot">
          <p:childTnLst>
            <p:seq>
              <p:cTn id="8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457200" y="692640"/>
            <a:ext cx="8229240" cy="1656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Posicione a seta do mouse entre as colunas A e B, Quando surgir duas setas, clique e segure o clique arrastando para o lado que desejar.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9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2D6BE94-4BCC-496A-8668-D271CEE3B8D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93" name="Imagem 5" descr=""/>
          <p:cNvPicPr/>
          <p:nvPr/>
        </p:nvPicPr>
        <p:blipFill>
          <a:blip r:embed="rId1"/>
          <a:stretch/>
        </p:blipFill>
        <p:spPr>
          <a:xfrm>
            <a:off x="2267640" y="2709000"/>
            <a:ext cx="5355000" cy="3357360"/>
          </a:xfrm>
          <a:prstGeom prst="rect">
            <a:avLst/>
          </a:prstGeom>
          <a:ln>
            <a:noFill/>
          </a:ln>
        </p:spPr>
      </p:pic>
      <p:sp>
        <p:nvSpPr>
          <p:cNvPr id="294" name="CustomShape 4"/>
          <p:cNvSpPr/>
          <p:nvPr/>
        </p:nvSpPr>
        <p:spPr>
          <a:xfrm flipH="1" flipV="1">
            <a:off x="5147280" y="4796280"/>
            <a:ext cx="3538440" cy="1741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81" dur="indefinite" restart="never" nodeType="tmRoot">
          <p:childTnLst>
            <p:seq>
              <p:cTn id="8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Salvando o documento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29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58F47DD-C240-42C7-8721-F6CC04E0D1F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298" name="Imagem 6" descr=""/>
          <p:cNvPicPr/>
          <p:nvPr/>
        </p:nvPicPr>
        <p:blipFill>
          <a:blip r:embed="rId1"/>
          <a:stretch/>
        </p:blipFill>
        <p:spPr>
          <a:xfrm>
            <a:off x="1547640" y="2061000"/>
            <a:ext cx="6624360" cy="4151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3" dur="indefinite" restart="never" nodeType="tmRoot">
          <p:childTnLst>
            <p:seq>
              <p:cTn id="8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0" name="TextShape 2"/>
          <p:cNvSpPr txBox="1"/>
          <p:nvPr/>
        </p:nvSpPr>
        <p:spPr>
          <a:xfrm>
            <a:off x="457200" y="1600200"/>
            <a:ext cx="8229240" cy="1324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Após salvar a planilha, o Excel exibe na Barra de Título o nome da pasta de trabalho.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02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B8C648C-FF8F-4F93-BE68-C8B112885736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03" name="Imagem 6" descr=""/>
          <p:cNvPicPr/>
          <p:nvPr/>
        </p:nvPicPr>
        <p:blipFill>
          <a:blip r:embed="rId1"/>
          <a:stretch/>
        </p:blipFill>
        <p:spPr>
          <a:xfrm>
            <a:off x="611640" y="2925000"/>
            <a:ext cx="8382600" cy="2375280"/>
          </a:xfrm>
          <a:prstGeom prst="rect">
            <a:avLst/>
          </a:prstGeom>
          <a:ln>
            <a:noFill/>
          </a:ln>
        </p:spPr>
      </p:pic>
      <p:sp>
        <p:nvSpPr>
          <p:cNvPr id="304" name="CustomShape 5"/>
          <p:cNvSpPr/>
          <p:nvPr/>
        </p:nvSpPr>
        <p:spPr>
          <a:xfrm>
            <a:off x="3636000" y="2925000"/>
            <a:ext cx="2232000" cy="28764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85" dur="indefinite" restart="never" nodeType="tmRoot">
          <p:childTnLst>
            <p:seq>
              <p:cTn id="8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Apenas na primeira vez que a pasta de trabalho está sendo salva é necessário esse procedimento, a partir de agora basta clicar em Salvar da Barra de Ferramentas de Acesso Rápido ou pressionando as teclas CTRL + B.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08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CAF2B9C-D488-42F9-8967-825BCB8FB25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87" dur="indefinite" restart="never" nodeType="tmRoot">
          <p:childTnLst>
            <p:seq>
              <p:cTn id="8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457200" y="404640"/>
            <a:ext cx="8229240" cy="230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Vamos somar a Renda Familiar, e isso requer uma fórmula que utilize os valores do Salário, 13° Salário e Outro, conforme mostra figura abaixo.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1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9C31FF0-DCD0-40BA-8578-DF5575864A7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12" name="Imagem 5" descr=""/>
          <p:cNvPicPr/>
          <p:nvPr/>
        </p:nvPicPr>
        <p:blipFill>
          <a:blip r:embed="rId1"/>
          <a:stretch/>
        </p:blipFill>
        <p:spPr>
          <a:xfrm>
            <a:off x="2411640" y="2349000"/>
            <a:ext cx="5508720" cy="2952000"/>
          </a:xfrm>
          <a:prstGeom prst="rect">
            <a:avLst/>
          </a:prstGeom>
          <a:ln>
            <a:noFill/>
          </a:ln>
        </p:spPr>
      </p:pic>
      <p:sp>
        <p:nvSpPr>
          <p:cNvPr id="313" name="CustomShape 4"/>
          <p:cNvSpPr/>
          <p:nvPr/>
        </p:nvSpPr>
        <p:spPr>
          <a:xfrm>
            <a:off x="529200" y="5589360"/>
            <a:ext cx="8002800" cy="821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Não podemos esquecer que toda e qualquer fórmula inserida no Excel deverá ser iniciada pelo sinal de igual "=". </a:t>
            </a:r>
            <a:endParaRPr b="0" lang="pt-BR" sz="2400" spc="-1" strike="noStrike">
              <a:latin typeface="Arial"/>
            </a:endParaRPr>
          </a:p>
        </p:txBody>
      </p:sp>
    </p:spTree>
  </p:cSld>
  <p:timing>
    <p:tnLst>
      <p:par>
        <p:cTn id="89" dur="indefinite" restart="never" nodeType="tmRoot">
          <p:childTnLst>
            <p:seq>
              <p:cTn id="9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Para finalizar pressione ENTER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1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F19402F-0437-4582-9678-4BFB8AC1705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17" name="Imagem 6" descr=""/>
          <p:cNvPicPr/>
          <p:nvPr/>
        </p:nvPicPr>
        <p:blipFill>
          <a:blip r:embed="rId1"/>
          <a:stretch/>
        </p:blipFill>
        <p:spPr>
          <a:xfrm>
            <a:off x="2523960" y="2493000"/>
            <a:ext cx="4095360" cy="2533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1" dur="indefinite" restart="never" nodeType="tmRoot">
          <p:childTnLst>
            <p:seq>
              <p:cTn id="9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Observe como irá ficar sua planilha após inserir a fórmula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2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B4B56190-DD48-4DD8-9538-FEAA687AD5C8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21" name="Imagem 5" descr=""/>
          <p:cNvPicPr/>
          <p:nvPr/>
        </p:nvPicPr>
        <p:blipFill>
          <a:blip r:embed="rId1"/>
          <a:stretch/>
        </p:blipFill>
        <p:spPr>
          <a:xfrm>
            <a:off x="899640" y="1917000"/>
            <a:ext cx="7272360" cy="3990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3" dur="indefinite" restart="never" nodeType="tmRoot">
          <p:childTnLst>
            <p:seq>
              <p:cTn id="9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Agora teríamos que fazer o mesmo cálculo para os outros meses. Existe outra maneira de fazer isso que é copiando a fórmula para as outras células. É um processo mais rápido, além de evitaria o risco de digitação errada da fórmula.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4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25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3429948-18C1-44D5-852A-EE573760D97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95" dur="indefinite" restart="never" nodeType="tmRoot">
          <p:childTnLst>
            <p:seq>
              <p:cTn id="9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Ao copiar as fórmulas, o próprio Excel faz o ajuste necessário das mesmas. Se estivermos copiando uma linha para baixo, todas as linhas que aparecem na fórmula também serão ajustadas, o mesmo ocorre para colunas.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29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49913F5-503F-42BD-9F1E-C82E2F37A97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97" dur="indefinite" restart="never" nodeType="tmRoot">
          <p:childTnLst>
            <p:seq>
              <p:cTn id="9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Células copiadas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3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A587964E-8C4A-4EDF-9573-318422396598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33" name="Imagem 5" descr=""/>
          <p:cNvPicPr/>
          <p:nvPr/>
        </p:nvPicPr>
        <p:blipFill>
          <a:blip r:embed="rId1"/>
          <a:stretch/>
        </p:blipFill>
        <p:spPr>
          <a:xfrm>
            <a:off x="971640" y="1484640"/>
            <a:ext cx="4809600" cy="2076120"/>
          </a:xfrm>
          <a:prstGeom prst="rect">
            <a:avLst/>
          </a:prstGeom>
          <a:ln>
            <a:noFill/>
          </a:ln>
        </p:spPr>
      </p:pic>
      <p:pic>
        <p:nvPicPr>
          <p:cNvPr id="334" name="Imagem 6" descr=""/>
          <p:cNvPicPr/>
          <p:nvPr/>
        </p:nvPicPr>
        <p:blipFill>
          <a:blip r:embed="rId2"/>
          <a:stretch/>
        </p:blipFill>
        <p:spPr>
          <a:xfrm>
            <a:off x="3914640" y="3914640"/>
            <a:ext cx="5229000" cy="2943000"/>
          </a:xfrm>
          <a:prstGeom prst="rect">
            <a:avLst/>
          </a:prstGeom>
          <a:ln>
            <a:noFill/>
          </a:ln>
        </p:spPr>
      </p:pic>
      <p:sp>
        <p:nvSpPr>
          <p:cNvPr id="335" name="CustomShape 4"/>
          <p:cNvSpPr/>
          <p:nvPr/>
        </p:nvSpPr>
        <p:spPr>
          <a:xfrm>
            <a:off x="2771640" y="6237360"/>
            <a:ext cx="3528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6" name="CustomShape 5"/>
          <p:cNvSpPr/>
          <p:nvPr/>
        </p:nvSpPr>
        <p:spPr>
          <a:xfrm>
            <a:off x="1071000" y="6004440"/>
            <a:ext cx="2016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Célula copiada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99" dur="indefinite" restart="never" nodeType="tmRoot">
          <p:childTnLst>
            <p:seq>
              <p:cTn id="10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9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40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48AA42A-1113-45AF-9463-4909A198B994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01" dur="indefinite" restart="never" nodeType="tmRoot">
          <p:childTnLst>
            <p:seq>
              <p:cTn id="10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TextShape 1"/>
          <p:cNvSpPr txBox="1"/>
          <p:nvPr/>
        </p:nvSpPr>
        <p:spPr>
          <a:xfrm>
            <a:off x="1371600" y="5013000"/>
            <a:ext cx="5181120" cy="6253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Prof. André Aparecido da Silva</a:t>
            </a:r>
            <a:endParaRPr b="0" lang="pt-BR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Disponível em: http://www.oxnar.com.br/aulas </a:t>
            </a:r>
            <a:endParaRPr b="0" lang="pt-BR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b="0" lang="pt-BR" sz="16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34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4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531EB9C-7440-4953-A641-095011D00016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344" name="CustomShape 4"/>
          <p:cNvSpPr/>
          <p:nvPr/>
        </p:nvSpPr>
        <p:spPr>
          <a:xfrm>
            <a:off x="996120" y="2620080"/>
            <a:ext cx="7772040" cy="1469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PLANILHAS DO GOOGLE DOCS</a:t>
            </a:r>
            <a:endParaRPr b="0" lang="pt-BR" sz="4400" spc="-1" strike="noStrike">
              <a:latin typeface="Arial"/>
            </a:endParaRPr>
          </a:p>
        </p:txBody>
      </p:sp>
      <p:pic>
        <p:nvPicPr>
          <p:cNvPr id="345" name="Imagem 4" descr=""/>
          <p:cNvPicPr/>
          <p:nvPr/>
        </p:nvPicPr>
        <p:blipFill>
          <a:blip r:embed="rId1"/>
          <a:stretch/>
        </p:blipFill>
        <p:spPr>
          <a:xfrm>
            <a:off x="6294960" y="4365000"/>
            <a:ext cx="2395080" cy="1995840"/>
          </a:xfrm>
          <a:prstGeom prst="rect">
            <a:avLst/>
          </a:prstGeom>
          <a:ln>
            <a:noFill/>
          </a:ln>
        </p:spPr>
      </p:pic>
      <p:pic>
        <p:nvPicPr>
          <p:cNvPr id="346" name="Imagem 9" descr=""/>
          <p:cNvPicPr/>
          <p:nvPr/>
        </p:nvPicPr>
        <p:blipFill>
          <a:blip r:embed="rId2"/>
          <a:stretch/>
        </p:blipFill>
        <p:spPr>
          <a:xfrm>
            <a:off x="-17640" y="-26640"/>
            <a:ext cx="713880" cy="6898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3" dur="indefinite" restart="never" nodeType="tmRoot">
          <p:childTnLst>
            <p:seq>
              <p:cTn id="10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EDITOR DE PLANILHAS DO GOOGLE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8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É visualmente semelhante a outros programas do gênero, e da mesma maneira possui recursos como: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9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50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A5E08C6-8766-4299-8597-7C32DB3914D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05" dur="indefinite" restart="never" nodeType="tmRoot">
          <p:childTnLst>
            <p:seq>
              <p:cTn id="10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EDITOR DE PLANILHAS DO GOOGLE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Escolher cor de fonte e de plano de fundo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bordas 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Formatar células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imagens e desenhos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comentários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gráficos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pequenos aplicativos chamados de gadgets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Inserir fórmulas e funções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3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54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92A9F55-CB47-4CE3-B710-2674D81D54D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07" dur="indefinite" restart="never" nodeType="tmRoot">
          <p:childTnLst>
            <p:seq>
              <p:cTn id="10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PLANILHAS DO GOOGLE DOCS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ACESSE O SITE: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7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58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747E860-974D-4379-94C1-CC2B6F8E061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359" name="CustomShape 5"/>
          <p:cNvSpPr/>
          <p:nvPr/>
        </p:nvSpPr>
        <p:spPr>
          <a:xfrm>
            <a:off x="662760" y="3105720"/>
            <a:ext cx="822924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2800" spc="-1" strike="noStrike" u="sng">
                <a:solidFill>
                  <a:srgbClr val="0000ff"/>
                </a:solidFill>
                <a:uFillTx/>
                <a:latin typeface="Calibri"/>
                <a:hlinkClick r:id="rId1"/>
              </a:rPr>
              <a:t>https://www.google.com/intl/pt-BR/sheets/about/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pt-BR" sz="2800" spc="-1" strike="noStrike">
              <a:latin typeface="Arial"/>
            </a:endParaRPr>
          </a:p>
        </p:txBody>
      </p:sp>
    </p:spTree>
  </p:cSld>
  <p:timing>
    <p:tnLst>
      <p:par>
        <p:cTn id="109" dur="indefinite" restart="never" nodeType="tmRoot">
          <p:childTnLst>
            <p:seq>
              <p:cTn id="1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SEGUINTE TELA SERÁ EXIBIDA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6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59C9F82-9855-4849-A55C-A1B34B14E38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63" name="Imagem 6" descr=""/>
          <p:cNvPicPr/>
          <p:nvPr/>
        </p:nvPicPr>
        <p:blipFill>
          <a:blip r:embed="rId1"/>
          <a:stretch/>
        </p:blipFill>
        <p:spPr>
          <a:xfrm>
            <a:off x="1259640" y="2594880"/>
            <a:ext cx="8013960" cy="4270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1" dur="indefinite" restart="never" nodeType="tmRoot">
          <p:childTnLst>
            <p:seq>
              <p:cTn id="1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EFETUE LOGIN COM SUA CONTA DO GMAIL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6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77298F1-7CEB-443C-B56D-C48E22B466A3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67" name="Imagem 5" descr=""/>
          <p:cNvPicPr/>
          <p:nvPr/>
        </p:nvPicPr>
        <p:blipFill>
          <a:blip r:embed="rId1"/>
          <a:stretch/>
        </p:blipFill>
        <p:spPr>
          <a:xfrm>
            <a:off x="451800" y="1417680"/>
            <a:ext cx="4291200" cy="4732200"/>
          </a:xfrm>
          <a:prstGeom prst="rect">
            <a:avLst/>
          </a:prstGeom>
          <a:ln>
            <a:noFill/>
          </a:ln>
        </p:spPr>
      </p:pic>
      <p:pic>
        <p:nvPicPr>
          <p:cNvPr id="368" name="Imagem 6" descr=""/>
          <p:cNvPicPr/>
          <p:nvPr/>
        </p:nvPicPr>
        <p:blipFill>
          <a:blip r:embed="rId2"/>
          <a:stretch/>
        </p:blipFill>
        <p:spPr>
          <a:xfrm>
            <a:off x="5292000" y="2612880"/>
            <a:ext cx="3757680" cy="4143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3" dur="indefinite" restart="never" nodeType="tmRoot">
          <p:childTnLst>
            <p:seq>
              <p:cTn id="1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ESCOLHA AGORA QUE TIPO DE DOCUMENTO DESEJA ELABORAR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7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C00B4B05-F0BE-4399-91E5-5393067A474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72" name="Imagem 5" descr=""/>
          <p:cNvPicPr/>
          <p:nvPr/>
        </p:nvPicPr>
        <p:blipFill>
          <a:blip r:embed="rId1"/>
          <a:stretch/>
        </p:blipFill>
        <p:spPr>
          <a:xfrm>
            <a:off x="4140000" y="1396800"/>
            <a:ext cx="5003640" cy="5460840"/>
          </a:xfrm>
          <a:prstGeom prst="rect">
            <a:avLst/>
          </a:prstGeom>
          <a:ln>
            <a:noFill/>
          </a:ln>
        </p:spPr>
      </p:pic>
      <p:sp>
        <p:nvSpPr>
          <p:cNvPr id="373" name="CustomShape 4"/>
          <p:cNvSpPr/>
          <p:nvPr/>
        </p:nvSpPr>
        <p:spPr>
          <a:xfrm>
            <a:off x="4140000" y="3141000"/>
            <a:ext cx="2160000" cy="503640"/>
          </a:xfrm>
          <a:prstGeom prst="rect">
            <a:avLst/>
          </a:prstGeom>
          <a:noFill/>
          <a:ln w="5076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15" dur="indefinite" restart="never" nodeType="tmRoot">
          <p:childTnLst>
            <p:seq>
              <p:cTn id="1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seguinte tela será exibida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7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3F56260-7613-47C9-9EBA-C5142BBE44B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77" name="Imagem 5" descr=""/>
          <p:cNvPicPr/>
          <p:nvPr/>
        </p:nvPicPr>
        <p:blipFill>
          <a:blip r:embed="rId1"/>
          <a:stretch/>
        </p:blipFill>
        <p:spPr>
          <a:xfrm>
            <a:off x="471600" y="1171800"/>
            <a:ext cx="4809240" cy="5303520"/>
          </a:xfrm>
          <a:prstGeom prst="rect">
            <a:avLst/>
          </a:prstGeom>
          <a:ln>
            <a:noFill/>
          </a:ln>
        </p:spPr>
      </p:pic>
      <p:sp>
        <p:nvSpPr>
          <p:cNvPr id="378" name="CustomShape 4"/>
          <p:cNvSpPr/>
          <p:nvPr/>
        </p:nvSpPr>
        <p:spPr>
          <a:xfrm>
            <a:off x="251640" y="2493000"/>
            <a:ext cx="5328360" cy="1439640"/>
          </a:xfrm>
          <a:prstGeom prst="rect">
            <a:avLst/>
          </a:prstGeom>
          <a:noFill/>
          <a:ln w="540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9" name="CustomShape 5"/>
          <p:cNvSpPr/>
          <p:nvPr/>
        </p:nvSpPr>
        <p:spPr>
          <a:xfrm>
            <a:off x="178200" y="5450760"/>
            <a:ext cx="5328360" cy="1024560"/>
          </a:xfrm>
          <a:prstGeom prst="rect">
            <a:avLst/>
          </a:prstGeom>
          <a:noFill/>
          <a:ln w="540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0" name="CustomShape 6"/>
          <p:cNvSpPr/>
          <p:nvPr/>
        </p:nvSpPr>
        <p:spPr>
          <a:xfrm>
            <a:off x="6553080" y="5686200"/>
            <a:ext cx="259056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PLANILHAS SALVAS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381" name="CustomShape 7"/>
          <p:cNvSpPr/>
          <p:nvPr/>
        </p:nvSpPr>
        <p:spPr>
          <a:xfrm>
            <a:off x="6553080" y="2843640"/>
            <a:ext cx="260532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MODELOS DE PLANILHAS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382" name="CustomShape 8"/>
          <p:cNvSpPr/>
          <p:nvPr/>
        </p:nvSpPr>
        <p:spPr>
          <a:xfrm flipV="1">
            <a:off x="5580000" y="2844000"/>
            <a:ext cx="97272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383" name="CustomShape 9"/>
          <p:cNvSpPr/>
          <p:nvPr/>
        </p:nvSpPr>
        <p:spPr>
          <a:xfrm flipV="1">
            <a:off x="5501160" y="5694480"/>
            <a:ext cx="97272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</p:spTree>
  </p:cSld>
  <p:timing>
    <p:tnLst>
      <p:par>
        <p:cTn id="117" dur="indefinite" restart="never" nodeType="tmRoot">
          <p:childTnLst>
            <p:seq>
              <p:cTn id="1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seguinte tela será exibida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8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2F5AA3E-63BA-42BA-ADB0-B30FE979990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87" name="Imagem 5" descr=""/>
          <p:cNvPicPr/>
          <p:nvPr/>
        </p:nvPicPr>
        <p:blipFill>
          <a:blip r:embed="rId1"/>
          <a:stretch/>
        </p:blipFill>
        <p:spPr>
          <a:xfrm>
            <a:off x="471600" y="1171800"/>
            <a:ext cx="4809240" cy="5303520"/>
          </a:xfrm>
          <a:prstGeom prst="rect">
            <a:avLst/>
          </a:prstGeom>
          <a:ln>
            <a:noFill/>
          </a:ln>
        </p:spPr>
      </p:pic>
      <p:sp>
        <p:nvSpPr>
          <p:cNvPr id="388" name="CustomShape 4"/>
          <p:cNvSpPr/>
          <p:nvPr/>
        </p:nvSpPr>
        <p:spPr>
          <a:xfrm>
            <a:off x="251640" y="2493000"/>
            <a:ext cx="5328360" cy="1439640"/>
          </a:xfrm>
          <a:prstGeom prst="rect">
            <a:avLst/>
          </a:prstGeom>
          <a:noFill/>
          <a:ln w="540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9" name="CustomShape 5"/>
          <p:cNvSpPr/>
          <p:nvPr/>
        </p:nvSpPr>
        <p:spPr>
          <a:xfrm>
            <a:off x="178200" y="5450760"/>
            <a:ext cx="5328360" cy="1024560"/>
          </a:xfrm>
          <a:prstGeom prst="rect">
            <a:avLst/>
          </a:prstGeom>
          <a:noFill/>
          <a:ln w="540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CustomShape 6"/>
          <p:cNvSpPr/>
          <p:nvPr/>
        </p:nvSpPr>
        <p:spPr>
          <a:xfrm>
            <a:off x="6553080" y="5686200"/>
            <a:ext cx="259056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PLANILHAS SALVAS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391" name="CustomShape 7"/>
          <p:cNvSpPr/>
          <p:nvPr/>
        </p:nvSpPr>
        <p:spPr>
          <a:xfrm>
            <a:off x="6553080" y="2843640"/>
            <a:ext cx="2605320" cy="639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PLANILHA EM BRANCO E MODELOS DE PLANILHAS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392" name="CustomShape 8"/>
          <p:cNvSpPr/>
          <p:nvPr/>
        </p:nvSpPr>
        <p:spPr>
          <a:xfrm flipV="1">
            <a:off x="5580000" y="3120480"/>
            <a:ext cx="972720" cy="45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393" name="CustomShape 9"/>
          <p:cNvSpPr/>
          <p:nvPr/>
        </p:nvSpPr>
        <p:spPr>
          <a:xfrm flipV="1">
            <a:off x="5501160" y="5694480"/>
            <a:ext cx="97272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</p:spTree>
  </p:cSld>
  <p:timing>
    <p:tnLst>
      <p:par>
        <p:cTn id="119" dur="indefinite" restart="never" nodeType="tmRoot">
          <p:childTnLst>
            <p:seq>
              <p:cTn id="1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SELECIONANDO A OPÇÃO PLANILHA EM BRANCO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9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6225F20-B62D-4BDA-97EA-AD51FFFF801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397" name="Imagem 5" descr=""/>
          <p:cNvPicPr/>
          <p:nvPr/>
        </p:nvPicPr>
        <p:blipFill>
          <a:blip r:embed="rId1"/>
          <a:stretch/>
        </p:blipFill>
        <p:spPr>
          <a:xfrm>
            <a:off x="4210560" y="1417680"/>
            <a:ext cx="4933080" cy="5439960"/>
          </a:xfrm>
          <a:prstGeom prst="rect">
            <a:avLst/>
          </a:prstGeom>
          <a:ln>
            <a:noFill/>
          </a:ln>
        </p:spPr>
      </p:pic>
      <p:sp>
        <p:nvSpPr>
          <p:cNvPr id="398" name="CustomShape 4"/>
          <p:cNvSpPr/>
          <p:nvPr/>
        </p:nvSpPr>
        <p:spPr>
          <a:xfrm>
            <a:off x="3780000" y="2781000"/>
            <a:ext cx="1800000" cy="1007640"/>
          </a:xfrm>
          <a:prstGeom prst="rect">
            <a:avLst/>
          </a:prstGeom>
          <a:noFill/>
          <a:ln w="540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9" name="CustomShape 5"/>
          <p:cNvSpPr/>
          <p:nvPr/>
        </p:nvSpPr>
        <p:spPr>
          <a:xfrm flipV="1">
            <a:off x="1763640" y="2060640"/>
            <a:ext cx="2016000" cy="1367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00" name="CustomShape 6"/>
          <p:cNvSpPr/>
          <p:nvPr/>
        </p:nvSpPr>
        <p:spPr>
          <a:xfrm>
            <a:off x="457200" y="4869000"/>
            <a:ext cx="2962440" cy="639000"/>
          </a:xfrm>
          <a:prstGeom prst="rect">
            <a:avLst/>
          </a:prstGeom>
          <a:solidFill>
            <a:schemeClr val="bg1">
              <a:alpha val="92000"/>
            </a:schemeClr>
          </a:solidFill>
          <a:ln w="50760">
            <a:solidFill>
              <a:schemeClr val="accent2">
                <a:shade val="95000"/>
                <a:satMod val="105000"/>
              </a:scheme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COM O MOUSE SELECIONE ESTA OPÇÃO.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121" dur="indefinite" restart="never" nodeType="tmRoot">
          <p:childTnLst>
            <p:seq>
              <p:cTn id="1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SEGUINTE TELA SERÁ MOSTRADA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0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C348C91-5640-4C58-ACA9-E189F46779EC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04" name="Imagem 5" descr=""/>
          <p:cNvPicPr/>
          <p:nvPr/>
        </p:nvPicPr>
        <p:blipFill>
          <a:blip r:embed="rId1"/>
          <a:stretch/>
        </p:blipFill>
        <p:spPr>
          <a:xfrm>
            <a:off x="3987360" y="1175040"/>
            <a:ext cx="5128920" cy="5655960"/>
          </a:xfrm>
          <a:prstGeom prst="rect">
            <a:avLst/>
          </a:prstGeom>
          <a:ln>
            <a:noFill/>
          </a:ln>
        </p:spPr>
      </p:pic>
      <p:sp>
        <p:nvSpPr>
          <p:cNvPr id="405" name="CustomShape 4"/>
          <p:cNvSpPr/>
          <p:nvPr/>
        </p:nvSpPr>
        <p:spPr>
          <a:xfrm>
            <a:off x="395640" y="2709000"/>
            <a:ext cx="107964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LINHAS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06" name="CustomShape 5"/>
          <p:cNvSpPr/>
          <p:nvPr/>
        </p:nvSpPr>
        <p:spPr>
          <a:xfrm>
            <a:off x="576360" y="6398640"/>
            <a:ext cx="107964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LINHAS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07" name="CustomShape 6"/>
          <p:cNvSpPr/>
          <p:nvPr/>
        </p:nvSpPr>
        <p:spPr>
          <a:xfrm>
            <a:off x="1475640" y="2853000"/>
            <a:ext cx="2511360" cy="431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08" name="CustomShape 7"/>
          <p:cNvSpPr/>
          <p:nvPr/>
        </p:nvSpPr>
        <p:spPr>
          <a:xfrm flipV="1">
            <a:off x="1582560" y="6472800"/>
            <a:ext cx="2268720" cy="66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</p:spTree>
  </p:cSld>
  <p:timing>
    <p:tnLst>
      <p:par>
        <p:cTn id="123" dur="indefinite" restart="never" nodeType="tmRoot">
          <p:childTnLst>
            <p:seq>
              <p:cTn id="1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Imagem 2" descr=""/>
          <p:cNvPicPr/>
          <p:nvPr/>
        </p:nvPicPr>
        <p:blipFill>
          <a:blip r:embed="rId1"/>
          <a:stretch/>
        </p:blipFill>
        <p:spPr>
          <a:xfrm>
            <a:off x="3953520" y="1124640"/>
            <a:ext cx="5190120" cy="5723280"/>
          </a:xfrm>
          <a:prstGeom prst="rect">
            <a:avLst/>
          </a:prstGeom>
          <a:ln>
            <a:noFill/>
          </a:ln>
        </p:spPr>
      </p:pic>
      <p:sp>
        <p:nvSpPr>
          <p:cNvPr id="41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SEGUINTE TELA SERÁ MOSTRADA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1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567E8BD-854D-4A69-8026-41F3768AD07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13" name="CustomShape 4"/>
          <p:cNvSpPr/>
          <p:nvPr/>
        </p:nvSpPr>
        <p:spPr>
          <a:xfrm>
            <a:off x="502560" y="3804840"/>
            <a:ext cx="3450600" cy="1553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O ARQUIVO SÓ VEM COM 1000 LINHAS, MAS CASO NECESSÁRIO, VOCÊ PODE ADICIONAR MAIS LINHAS.</a:t>
            </a:r>
            <a:endParaRPr b="0" lang="pt-BR" sz="2400" spc="-1" strike="noStrike">
              <a:latin typeface="Arial"/>
            </a:endParaRPr>
          </a:p>
        </p:txBody>
      </p:sp>
      <p:sp>
        <p:nvSpPr>
          <p:cNvPr id="414" name="CustomShape 5"/>
          <p:cNvSpPr/>
          <p:nvPr/>
        </p:nvSpPr>
        <p:spPr>
          <a:xfrm>
            <a:off x="2228040" y="5374440"/>
            <a:ext cx="2258640" cy="770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15" name="CustomShape 6"/>
          <p:cNvSpPr/>
          <p:nvPr/>
        </p:nvSpPr>
        <p:spPr>
          <a:xfrm>
            <a:off x="2228040" y="5374440"/>
            <a:ext cx="2055600" cy="480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</p:spTree>
  </p:cSld>
  <p:timing>
    <p:tnLst>
      <p:par>
        <p:cTn id="125" dur="indefinite" restart="never" nodeType="tmRoot">
          <p:childTnLst>
            <p:seq>
              <p:cTn id="1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AS COLUNAS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1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B1BF3F1-1752-464C-973B-CBDD30A337B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19" name="Imagem 5" descr=""/>
          <p:cNvPicPr/>
          <p:nvPr/>
        </p:nvPicPr>
        <p:blipFill>
          <a:blip r:embed="rId1"/>
          <a:stretch/>
        </p:blipFill>
        <p:spPr>
          <a:xfrm>
            <a:off x="3987360" y="1175040"/>
            <a:ext cx="5128920" cy="5655960"/>
          </a:xfrm>
          <a:prstGeom prst="rect">
            <a:avLst/>
          </a:prstGeom>
          <a:ln>
            <a:noFill/>
          </a:ln>
        </p:spPr>
      </p:pic>
      <p:sp>
        <p:nvSpPr>
          <p:cNvPr id="420" name="CustomShape 4"/>
          <p:cNvSpPr/>
          <p:nvPr/>
        </p:nvSpPr>
        <p:spPr>
          <a:xfrm>
            <a:off x="251640" y="1917000"/>
            <a:ext cx="3735360" cy="234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AS COLUNAS SÃO IDENTIFICA-DAS DA LETRAS A ATÉ A LETRA Z</a:t>
            </a:r>
            <a:r>
              <a:rPr b="0" lang="pt-BR" sz="40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421" name="CustomShape 5"/>
          <p:cNvSpPr/>
          <p:nvPr/>
        </p:nvSpPr>
        <p:spPr>
          <a:xfrm>
            <a:off x="6197760" y="846000"/>
            <a:ext cx="71640" cy="20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2" name="CustomShape 6"/>
          <p:cNvSpPr/>
          <p:nvPr/>
        </p:nvSpPr>
        <p:spPr>
          <a:xfrm>
            <a:off x="7762320" y="872640"/>
            <a:ext cx="71640" cy="20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7"/>
          <p:cNvSpPr/>
          <p:nvPr/>
        </p:nvSpPr>
        <p:spPr>
          <a:xfrm>
            <a:off x="6944040" y="846000"/>
            <a:ext cx="71640" cy="20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4" name="CustomShape 8"/>
          <p:cNvSpPr/>
          <p:nvPr/>
        </p:nvSpPr>
        <p:spPr>
          <a:xfrm>
            <a:off x="8722800" y="878040"/>
            <a:ext cx="71640" cy="208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44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27" dur="indefinite" restart="never" nodeType="tmRoot">
          <p:childTnLst>
            <p:seq>
              <p:cTn id="1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AS COLUNAS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2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446966C-2260-4191-9108-26CD75595DE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28" name="Imagem 5" descr=""/>
          <p:cNvPicPr/>
          <p:nvPr/>
        </p:nvPicPr>
        <p:blipFill>
          <a:blip r:embed="rId1"/>
          <a:stretch/>
        </p:blipFill>
        <p:spPr>
          <a:xfrm>
            <a:off x="3987360" y="1175040"/>
            <a:ext cx="5128920" cy="5655960"/>
          </a:xfrm>
          <a:prstGeom prst="rect">
            <a:avLst/>
          </a:prstGeom>
          <a:ln>
            <a:noFill/>
          </a:ln>
        </p:spPr>
      </p:pic>
      <p:sp>
        <p:nvSpPr>
          <p:cNvPr id="429" name="CustomShape 4"/>
          <p:cNvSpPr/>
          <p:nvPr/>
        </p:nvSpPr>
        <p:spPr>
          <a:xfrm>
            <a:off x="457200" y="3818880"/>
            <a:ext cx="122472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COLUNA 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30" name="CustomShape 5"/>
          <p:cNvSpPr/>
          <p:nvPr/>
        </p:nvSpPr>
        <p:spPr>
          <a:xfrm>
            <a:off x="323640" y="6398640"/>
            <a:ext cx="1332360" cy="364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COLUNAS F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31" name="CustomShape 6"/>
          <p:cNvSpPr/>
          <p:nvPr/>
        </p:nvSpPr>
        <p:spPr>
          <a:xfrm flipV="1">
            <a:off x="1682280" y="2422080"/>
            <a:ext cx="3105360" cy="790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32" name="CustomShape 7"/>
          <p:cNvSpPr/>
          <p:nvPr/>
        </p:nvSpPr>
        <p:spPr>
          <a:xfrm flipV="1">
            <a:off x="1582560" y="-178920"/>
            <a:ext cx="6984720" cy="3391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</p:spTree>
  </p:cSld>
  <p:timing>
    <p:tnLst>
      <p:par>
        <p:cTn id="129" dur="indefinite" restart="never" nodeType="tmRoot">
          <p:childTnLst>
            <p:seq>
              <p:cTn id="1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Congelando Células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4" name="TextShape 2"/>
          <p:cNvSpPr txBox="1"/>
          <p:nvPr/>
        </p:nvSpPr>
        <p:spPr>
          <a:xfrm>
            <a:off x="490320" y="27090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Selecione as linhas/colunas que deseja congelar e acesse o menu Visualizar na opção congelar linhas e/ou congelar colunas.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5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3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760A1892-01C7-4C40-AA63-0A984553A523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31" dur="indefinite" restart="never" nodeType="tmRoot">
          <p:childTnLst>
            <p:seq>
              <p:cTn id="1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 TELA COMPLETA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3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7BDB2B7E-9B1C-45E4-834B-AC0F9DE81E0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40" name="Imagem 5" descr=""/>
          <p:cNvPicPr/>
          <p:nvPr/>
        </p:nvPicPr>
        <p:blipFill>
          <a:blip r:embed="rId1"/>
          <a:stretch/>
        </p:blipFill>
        <p:spPr>
          <a:xfrm>
            <a:off x="424080" y="1952640"/>
            <a:ext cx="8229240" cy="4651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3" dur="indefinite" restart="never" nodeType="tmRoot">
          <p:childTnLst>
            <p:seq>
              <p:cTn id="1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Gráficos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O procedimento para construir gráficos a partir de uma tabela de folha de cálculo do Google Docs é o mesmo usado em qualquer outro editor de planilhas.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Ele oferece 8 diferentes tipos de gráficos e 28 subtipos.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3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44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3734044-1982-4F1C-BF3C-21ECA2C48314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35" dur="indefinite" restart="never" nodeType="tmRoot">
          <p:childTnLst>
            <p:seq>
              <p:cTn id="1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SELECIONE OS DADOS QUE VOCÊ QUER DEMONSTRAR NO GRÁFICO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4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99B1153-7C69-4076-8B73-1DCF052118AF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48" name="Imagem 5" descr=""/>
          <p:cNvPicPr/>
          <p:nvPr/>
        </p:nvPicPr>
        <p:blipFill>
          <a:blip r:embed="rId1"/>
          <a:stretch/>
        </p:blipFill>
        <p:spPr>
          <a:xfrm>
            <a:off x="1049040" y="1446480"/>
            <a:ext cx="5505120" cy="5114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7" dur="indefinite" restart="never" nodeType="tmRoot">
          <p:childTnLst>
            <p:seq>
              <p:cTn id="1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NO MENU INSERT E DEPOIS EM CHART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5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F7E7AE9-9A7A-4603-8E58-158F46F2C7A8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52" name="Imagem 5" descr=""/>
          <p:cNvPicPr/>
          <p:nvPr/>
        </p:nvPicPr>
        <p:blipFill>
          <a:blip r:embed="rId1"/>
          <a:stretch/>
        </p:blipFill>
        <p:spPr>
          <a:xfrm>
            <a:off x="2051640" y="1268640"/>
            <a:ext cx="5904360" cy="5485320"/>
          </a:xfrm>
          <a:prstGeom prst="rect">
            <a:avLst/>
          </a:prstGeom>
          <a:ln>
            <a:noFill/>
          </a:ln>
        </p:spPr>
      </p:pic>
      <p:sp>
        <p:nvSpPr>
          <p:cNvPr id="453" name="CustomShape 4"/>
          <p:cNvSpPr/>
          <p:nvPr/>
        </p:nvSpPr>
        <p:spPr>
          <a:xfrm>
            <a:off x="3924000" y="2709000"/>
            <a:ext cx="503640" cy="287640"/>
          </a:xfrm>
          <a:prstGeom prst="rect">
            <a:avLst/>
          </a:prstGeom>
          <a:noFill/>
          <a:ln w="5076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4" name="CustomShape 5"/>
          <p:cNvSpPr/>
          <p:nvPr/>
        </p:nvSpPr>
        <p:spPr>
          <a:xfrm>
            <a:off x="3934800" y="5085360"/>
            <a:ext cx="2084760" cy="372600"/>
          </a:xfrm>
          <a:prstGeom prst="rect">
            <a:avLst/>
          </a:prstGeom>
          <a:noFill/>
          <a:ln w="5076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39" dur="indefinite" restart="never" nodeType="tmRoot">
          <p:childTnLst>
            <p:seq>
              <p:cTn id="1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 GRÁFICO FICA ASSIM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5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25A1F98F-CDC1-421B-95FE-ECEE8600307C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58" name="Imagem 5" descr=""/>
          <p:cNvPicPr/>
          <p:nvPr/>
        </p:nvPicPr>
        <p:blipFill>
          <a:blip r:embed="rId1"/>
          <a:stretch/>
        </p:blipFill>
        <p:spPr>
          <a:xfrm>
            <a:off x="1475640" y="1690200"/>
            <a:ext cx="7668000" cy="5173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1" dur="indefinite" restart="never" nodeType="tmRoot">
          <p:childTnLst>
            <p:seq>
              <p:cTn id="1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FILTROS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0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Ainda dentro das planilhas existe uma ferramenta chamada Filtro que possibilita ver e analisar facilmente os dados de uma planilha.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Os filtros permitem ocultar os dados desnecessários.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Ao desativar o filtro, você ainda poderá ver todos os dados.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1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62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76E3323-F0B6-4198-9D82-25F839F8429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43" dur="indefinite" restart="never" nodeType="tmRoot">
          <p:childTnLst>
            <p:seq>
              <p:cTn id="1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Os filtros básicos podem ser úteis nos seguintes casos: 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Se você quiser que todos vejam um filtro específico ao abrir a planilha para visualização. 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41"/>
              </a:spcBef>
            </a:pP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 algn="just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Se você quiser manter a classificação dos dados após usar o filtro.</a:t>
            </a:r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5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66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F0C1712-47F2-4B2F-9B3C-F370AF1A5B2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timing>
    <p:tnLst>
      <p:par>
        <p:cTn id="145" dur="indefinite" restart="never" nodeType="tmRoot">
          <p:childTnLst>
            <p:seq>
              <p:cTn id="1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Para acessar Filtros acesse o menu Dados. 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6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98F95748-49A3-40AA-BEEA-F12D9EECFBB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70" name="Imagem 5" descr=""/>
          <p:cNvPicPr/>
          <p:nvPr/>
        </p:nvPicPr>
        <p:blipFill>
          <a:blip r:embed="rId1"/>
          <a:stretch/>
        </p:blipFill>
        <p:spPr>
          <a:xfrm>
            <a:off x="0" y="1861560"/>
            <a:ext cx="9143640" cy="4859640"/>
          </a:xfrm>
          <a:prstGeom prst="rect">
            <a:avLst/>
          </a:prstGeom>
          <a:ln>
            <a:noFill/>
          </a:ln>
        </p:spPr>
      </p:pic>
    </p:spTree>
  </p:cSld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ALGUMAS FORMULAS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7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D9BCCE8E-B81B-41F8-A490-656DA4796A6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74" name="Imagem 5" descr=""/>
          <p:cNvPicPr/>
          <p:nvPr/>
        </p:nvPicPr>
        <p:blipFill>
          <a:blip r:embed="rId1"/>
          <a:stretch/>
        </p:blipFill>
        <p:spPr>
          <a:xfrm>
            <a:off x="495720" y="2277000"/>
            <a:ext cx="8207280" cy="2693520"/>
          </a:xfrm>
          <a:prstGeom prst="rect">
            <a:avLst/>
          </a:prstGeom>
          <a:ln>
            <a:noFill/>
          </a:ln>
        </p:spPr>
      </p:pic>
    </p:spTree>
  </p:cSld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TextShape 1"/>
          <p:cNvSpPr txBox="1"/>
          <p:nvPr/>
        </p:nvSpPr>
        <p:spPr>
          <a:xfrm>
            <a:off x="457200" y="2466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EXEMPLO DE FORMULAS COM MÉDIA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7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6819BF8-8B18-4FB9-A1AE-3721CB7A071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78" name="Imagem 5" descr=""/>
          <p:cNvPicPr/>
          <p:nvPr/>
        </p:nvPicPr>
        <p:blipFill>
          <a:blip r:embed="rId1"/>
          <a:stretch/>
        </p:blipFill>
        <p:spPr>
          <a:xfrm>
            <a:off x="248400" y="1124640"/>
            <a:ext cx="4038480" cy="4464000"/>
          </a:xfrm>
          <a:prstGeom prst="rect">
            <a:avLst/>
          </a:prstGeom>
          <a:ln>
            <a:noFill/>
          </a:ln>
        </p:spPr>
      </p:pic>
      <p:pic>
        <p:nvPicPr>
          <p:cNvPr id="479" name="Imagem 6" descr=""/>
          <p:cNvPicPr/>
          <p:nvPr/>
        </p:nvPicPr>
        <p:blipFill>
          <a:blip r:embed="rId2"/>
          <a:stretch/>
        </p:blipFill>
        <p:spPr>
          <a:xfrm>
            <a:off x="4758480" y="2709000"/>
            <a:ext cx="4465440" cy="4148640"/>
          </a:xfrm>
          <a:prstGeom prst="rect">
            <a:avLst/>
          </a:prstGeom>
          <a:ln>
            <a:noFill/>
          </a:ln>
        </p:spPr>
      </p:pic>
      <p:sp>
        <p:nvSpPr>
          <p:cNvPr id="480" name="CustomShape 4"/>
          <p:cNvSpPr/>
          <p:nvPr/>
        </p:nvSpPr>
        <p:spPr>
          <a:xfrm>
            <a:off x="4701240" y="1693800"/>
            <a:ext cx="34668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latin typeface="Inconsolata"/>
              </a:rPr>
              <a:t>=AVERAGE(</a:t>
            </a:r>
            <a:r>
              <a:rPr b="0" lang="pt-BR" sz="2800" spc="-1" strike="noStrike">
                <a:solidFill>
                  <a:srgbClr val="f7981d"/>
                </a:solidFill>
                <a:latin typeface="Inconsolata"/>
              </a:rPr>
              <a:t>B3:B8</a:t>
            </a:r>
            <a:r>
              <a:rPr b="0" lang="pt-BR" sz="2800" spc="-1" strike="noStrike">
                <a:solidFill>
                  <a:srgbClr val="000000"/>
                </a:solidFill>
                <a:latin typeface="Inconsolata"/>
              </a:rPr>
              <a:t>)</a:t>
            </a:r>
            <a:endParaRPr b="0" lang="pt-BR" sz="2800" spc="-1" strike="noStrike">
              <a:latin typeface="Arial"/>
            </a:endParaRPr>
          </a:p>
        </p:txBody>
      </p:sp>
    </p:spTree>
  </p:cSld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EXEMPLO DE FORMULA COM SOMA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8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F004DDA-D4AA-4C0B-A384-4B48B08D7C65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84" name="Imagem 5" descr=""/>
          <p:cNvPicPr/>
          <p:nvPr/>
        </p:nvPicPr>
        <p:blipFill>
          <a:blip r:embed="rId1"/>
          <a:stretch/>
        </p:blipFill>
        <p:spPr>
          <a:xfrm>
            <a:off x="3624480" y="1700640"/>
            <a:ext cx="5547240" cy="5153400"/>
          </a:xfrm>
          <a:prstGeom prst="rect">
            <a:avLst/>
          </a:prstGeom>
          <a:ln>
            <a:noFill/>
          </a:ln>
        </p:spPr>
      </p:pic>
      <p:sp>
        <p:nvSpPr>
          <p:cNvPr id="485" name="CustomShape 4"/>
          <p:cNvSpPr/>
          <p:nvPr/>
        </p:nvSpPr>
        <p:spPr>
          <a:xfrm>
            <a:off x="251640" y="2421000"/>
            <a:ext cx="3372480" cy="1430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Inconsolata"/>
              </a:rPr>
              <a:t>=SUM(</a:t>
            </a:r>
            <a:r>
              <a:rPr b="0" lang="pt-BR" sz="4400" spc="-1" strike="noStrike">
                <a:solidFill>
                  <a:srgbClr val="f7981d"/>
                </a:solidFill>
                <a:latin typeface="Inconsolata"/>
              </a:rPr>
              <a:t>B3:B8</a:t>
            </a:r>
            <a:r>
              <a:rPr b="0" lang="pt-BR" sz="4400" spc="-1" strike="noStrike">
                <a:solidFill>
                  <a:srgbClr val="000000"/>
                </a:solidFill>
                <a:latin typeface="Inconsolata"/>
              </a:rPr>
              <a:t>)</a:t>
            </a:r>
            <a:endParaRPr b="0" lang="pt-BR" sz="4400" spc="-1" strike="noStrike">
              <a:latin typeface="Arial"/>
            </a:endParaRPr>
          </a:p>
        </p:txBody>
      </p:sp>
    </p:spTree>
  </p:cSld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EXEMPLO FORMULA =SE(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8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15A20943-BFAB-402F-BD3E-A98675B85B9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89" name="Imagem 5" descr=""/>
          <p:cNvPicPr/>
          <p:nvPr/>
        </p:nvPicPr>
        <p:blipFill>
          <a:blip r:embed="rId1"/>
          <a:stretch/>
        </p:blipFill>
        <p:spPr>
          <a:xfrm>
            <a:off x="3901680" y="1989000"/>
            <a:ext cx="5213880" cy="4844160"/>
          </a:xfrm>
          <a:prstGeom prst="rect">
            <a:avLst/>
          </a:prstGeom>
          <a:ln>
            <a:noFill/>
          </a:ln>
        </p:spPr>
      </p:pic>
      <p:sp>
        <p:nvSpPr>
          <p:cNvPr id="490" name="CustomShape 4"/>
          <p:cNvSpPr/>
          <p:nvPr/>
        </p:nvSpPr>
        <p:spPr>
          <a:xfrm>
            <a:off x="971640" y="1342440"/>
            <a:ext cx="720036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=IF(</a:t>
            </a:r>
            <a:r>
              <a:rPr b="1" lang="pt-BR" sz="1800" spc="-1" strike="noStrike">
                <a:solidFill>
                  <a:srgbClr val="f7981d"/>
                </a:solidFill>
                <a:latin typeface="Inconsolata"/>
              </a:rPr>
              <a:t>B9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&gt;= </a:t>
            </a:r>
            <a:r>
              <a:rPr b="1" lang="pt-BR" sz="1800" spc="-1" strike="noStrike">
                <a:solidFill>
                  <a:srgbClr val="1155cc"/>
                </a:solidFill>
                <a:latin typeface="Inconsolata"/>
              </a:rPr>
              <a:t>30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, </a:t>
            </a:r>
            <a:r>
              <a:rPr b="1" lang="pt-BR" sz="1800" spc="-1" strike="noStrike">
                <a:solidFill>
                  <a:srgbClr val="008000"/>
                </a:solidFill>
                <a:latin typeface="Inconsolata"/>
              </a:rPr>
              <a:t>"VALOR SUFICIENTE"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, </a:t>
            </a:r>
            <a:r>
              <a:rPr b="1" lang="pt-BR" sz="1800" spc="-1" strike="noStrike">
                <a:solidFill>
                  <a:srgbClr val="008000"/>
                </a:solidFill>
                <a:latin typeface="Inconsolata"/>
              </a:rPr>
              <a:t>"VALOR INSUFICIENTE"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)</a:t>
            </a:r>
            <a:endParaRPr b="0" lang="pt-BR" sz="1800" spc="-1" strike="noStrike">
              <a:latin typeface="Arial"/>
            </a:endParaRPr>
          </a:p>
        </p:txBody>
      </p:sp>
    </p:spTree>
  </p:cSld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FORMULA MÁXIMO E MÍNIMO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9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63B25DD-DD2A-43DB-AFF0-DF91B992BC6B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94" name="TextShape 4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95" name="Imagem 8" descr=""/>
          <p:cNvPicPr/>
          <p:nvPr/>
        </p:nvPicPr>
        <p:blipFill>
          <a:blip r:embed="rId1"/>
          <a:stretch/>
        </p:blipFill>
        <p:spPr>
          <a:xfrm>
            <a:off x="457200" y="1011960"/>
            <a:ext cx="6144840" cy="5709240"/>
          </a:xfrm>
          <a:prstGeom prst="rect">
            <a:avLst/>
          </a:prstGeom>
          <a:ln>
            <a:noFill/>
          </a:ln>
        </p:spPr>
      </p:pic>
      <p:sp>
        <p:nvSpPr>
          <p:cNvPr id="496" name="CustomShape 5"/>
          <p:cNvSpPr/>
          <p:nvPr/>
        </p:nvSpPr>
        <p:spPr>
          <a:xfrm flipV="1">
            <a:off x="5055480" y="3733560"/>
            <a:ext cx="1503360" cy="415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97" name="CustomShape 6"/>
          <p:cNvSpPr/>
          <p:nvPr/>
        </p:nvSpPr>
        <p:spPr>
          <a:xfrm flipV="1">
            <a:off x="3149640" y="5391360"/>
            <a:ext cx="3403080" cy="126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98" name="CustomShape 7"/>
          <p:cNvSpPr/>
          <p:nvPr/>
        </p:nvSpPr>
        <p:spPr>
          <a:xfrm flipV="1">
            <a:off x="5652000" y="4939560"/>
            <a:ext cx="950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be4b48"/>
            </a:solidFill>
            <a:round/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99" name="CustomShape 8"/>
          <p:cNvSpPr/>
          <p:nvPr/>
        </p:nvSpPr>
        <p:spPr>
          <a:xfrm>
            <a:off x="6625440" y="3964320"/>
            <a:ext cx="2133360" cy="36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=MIN(B3:B8)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500" name="CustomShape 9"/>
          <p:cNvSpPr/>
          <p:nvPr/>
        </p:nvSpPr>
        <p:spPr>
          <a:xfrm>
            <a:off x="6622200" y="4790880"/>
            <a:ext cx="2133360" cy="36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=MAX(B3:B8)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501" name="CustomShape 10"/>
          <p:cNvSpPr/>
          <p:nvPr/>
        </p:nvSpPr>
        <p:spPr>
          <a:xfrm>
            <a:off x="6553080" y="5308560"/>
            <a:ext cx="2133360" cy="364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=SUM(B3:B8)</a:t>
            </a:r>
            <a:endParaRPr b="0" lang="pt-BR" sz="1800" spc="-1" strike="noStrike">
              <a:latin typeface="Arial"/>
            </a:endParaRPr>
          </a:p>
        </p:txBody>
      </p:sp>
    </p:spTree>
  </p:cSld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MUDANDO O ALINHAMENTO DO TEXTO NAS CÉLULAS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3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04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47F5E838-6D48-4F87-B8AF-7610C253BCF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505" name="TextShape 4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06" name="Imagem 9" descr=""/>
          <p:cNvPicPr/>
          <p:nvPr/>
        </p:nvPicPr>
        <p:blipFill>
          <a:blip r:embed="rId1"/>
          <a:stretch/>
        </p:blipFill>
        <p:spPr>
          <a:xfrm>
            <a:off x="461880" y="1013040"/>
            <a:ext cx="6270120" cy="5825520"/>
          </a:xfrm>
          <a:prstGeom prst="rect">
            <a:avLst/>
          </a:prstGeom>
          <a:ln>
            <a:noFill/>
          </a:ln>
        </p:spPr>
      </p:pic>
      <p:sp>
        <p:nvSpPr>
          <p:cNvPr id="507" name="CustomShape 5"/>
          <p:cNvSpPr/>
          <p:nvPr/>
        </p:nvSpPr>
        <p:spPr>
          <a:xfrm>
            <a:off x="971640" y="4005000"/>
            <a:ext cx="2016000" cy="287640"/>
          </a:xfrm>
          <a:prstGeom prst="rect">
            <a:avLst/>
          </a:prstGeom>
          <a:noFill/>
          <a:ln w="4428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8" name="CustomShape 6"/>
          <p:cNvSpPr/>
          <p:nvPr/>
        </p:nvSpPr>
        <p:spPr>
          <a:xfrm>
            <a:off x="2988000" y="5031720"/>
            <a:ext cx="2448000" cy="349920"/>
          </a:xfrm>
          <a:prstGeom prst="rect">
            <a:avLst/>
          </a:prstGeom>
          <a:noFill/>
          <a:ln w="4428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FORMULA MAIOR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1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5D932630-741F-49B5-B547-0912CEBB09E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512" name="CustomShape 4"/>
          <p:cNvSpPr/>
          <p:nvPr/>
        </p:nvSpPr>
        <p:spPr>
          <a:xfrm>
            <a:off x="611640" y="1196640"/>
            <a:ext cx="82292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FORMULA EQUIVALENTE A FUNÇÃO MAIOR DO EXCEL, SENDO 2 O SEGUNDO MAIOR VALOR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=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LARGE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(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B2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: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B10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;</a:t>
            </a:r>
            <a:r>
              <a:rPr b="1" lang="pt-BR" sz="1800" spc="-1" strike="noStrike">
                <a:solidFill>
                  <a:srgbClr val="006666"/>
                </a:solidFill>
                <a:latin typeface="Inconsolata"/>
              </a:rPr>
              <a:t>2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)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513" name="Imagem 6" descr=""/>
          <p:cNvPicPr/>
          <p:nvPr/>
        </p:nvPicPr>
        <p:blipFill>
          <a:blip r:embed="rId1"/>
          <a:stretch/>
        </p:blipFill>
        <p:spPr>
          <a:xfrm>
            <a:off x="4851000" y="1780200"/>
            <a:ext cx="3386160" cy="4755240"/>
          </a:xfrm>
          <a:prstGeom prst="rect">
            <a:avLst/>
          </a:prstGeom>
          <a:ln>
            <a:noFill/>
          </a:ln>
        </p:spPr>
      </p:pic>
    </p:spTree>
  </p:cSld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MESCLANDO AS CÉLULAS NO GOOGLE DOCS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1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F24AB74-573C-4915-87F1-42277FA340AE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517" name="Imagem 5" descr=""/>
          <p:cNvPicPr/>
          <p:nvPr/>
        </p:nvPicPr>
        <p:blipFill>
          <a:blip r:embed="rId1"/>
          <a:stretch/>
        </p:blipFill>
        <p:spPr>
          <a:xfrm>
            <a:off x="1108080" y="1417680"/>
            <a:ext cx="8015760" cy="5408280"/>
          </a:xfrm>
          <a:prstGeom prst="rect">
            <a:avLst/>
          </a:prstGeom>
          <a:ln>
            <a:noFill/>
          </a:ln>
        </p:spPr>
      </p:pic>
      <p:sp>
        <p:nvSpPr>
          <p:cNvPr id="518" name="CustomShape 4"/>
          <p:cNvSpPr/>
          <p:nvPr/>
        </p:nvSpPr>
        <p:spPr>
          <a:xfrm>
            <a:off x="2988000" y="4581000"/>
            <a:ext cx="3031560" cy="287640"/>
          </a:xfrm>
          <a:prstGeom prst="rect">
            <a:avLst/>
          </a:prstGeom>
          <a:noFill/>
          <a:ln w="41400"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ASSIM FICARAM AS CÉLULAS MESCLADAS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0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1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22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36139937-B632-467B-B644-EFFCE63881E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523" name="Imagem 5" descr=""/>
          <p:cNvPicPr/>
          <p:nvPr/>
        </p:nvPicPr>
        <p:blipFill>
          <a:blip r:embed="rId1"/>
          <a:stretch/>
        </p:blipFill>
        <p:spPr>
          <a:xfrm>
            <a:off x="918000" y="1586520"/>
            <a:ext cx="7812360" cy="5271120"/>
          </a:xfrm>
          <a:prstGeom prst="rect">
            <a:avLst/>
          </a:prstGeom>
          <a:ln>
            <a:noFill/>
          </a:ln>
        </p:spPr>
      </p:pic>
      <p:sp>
        <p:nvSpPr>
          <p:cNvPr id="524" name="CustomShape 5"/>
          <p:cNvSpPr/>
          <p:nvPr/>
        </p:nvSpPr>
        <p:spPr>
          <a:xfrm flipH="1">
            <a:off x="4212000" y="1268640"/>
            <a:ext cx="4680000" cy="2304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47520">
            <a:solidFill>
              <a:srgbClr val="c0000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EXERCÍCIO PLANILHA GOOGLE DOCS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2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E6E1256A-4927-42AD-A1A7-B15890E63FC1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528" name="Picture 2" descr=""/>
          <p:cNvPicPr/>
          <p:nvPr/>
        </p:nvPicPr>
        <p:blipFill>
          <a:blip r:embed="rId1"/>
          <a:stretch/>
        </p:blipFill>
        <p:spPr>
          <a:xfrm>
            <a:off x="0" y="1268640"/>
            <a:ext cx="9126360" cy="3888000"/>
          </a:xfrm>
          <a:prstGeom prst="rect">
            <a:avLst/>
          </a:prstGeom>
          <a:ln>
            <a:noFill/>
          </a:ln>
        </p:spPr>
      </p:pic>
      <p:sp>
        <p:nvSpPr>
          <p:cNvPr id="529" name="CustomShape 4"/>
          <p:cNvSpPr/>
          <p:nvPr/>
        </p:nvSpPr>
        <p:spPr>
          <a:xfrm>
            <a:off x="827640" y="5301360"/>
            <a:ext cx="7858800" cy="63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CALCULE A COMISSÃO DE 10% E INSIRA UM GRÁFICO COM OS VENDEDORES E TOTAL EM VENDAS</a:t>
            </a:r>
            <a:endParaRPr b="0" lang="pt-BR" sz="1800" spc="-1" strike="noStrike">
              <a:latin typeface="Arial"/>
            </a:endParaRPr>
          </a:p>
        </p:txBody>
      </p:sp>
    </p:spTree>
  </p:cSld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CRIE A PLANILHA ABAIXO (VALORES E NOMES PODEM SER DIFERENTES)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3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D33B2C3-DEBF-468C-8506-5C0823A9D4FA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533" name="Picture 2" descr=""/>
          <p:cNvPicPr/>
          <p:nvPr/>
        </p:nvPicPr>
        <p:blipFill>
          <a:blip r:embed="rId1"/>
          <a:stretch/>
        </p:blipFill>
        <p:spPr>
          <a:xfrm>
            <a:off x="1547640" y="1523160"/>
            <a:ext cx="6048360" cy="5198040"/>
          </a:xfrm>
          <a:prstGeom prst="rect">
            <a:avLst/>
          </a:prstGeom>
          <a:ln>
            <a:noFill/>
          </a:ln>
        </p:spPr>
      </p:pic>
      <p:sp>
        <p:nvSpPr>
          <p:cNvPr id="534" name="CustomShape 4"/>
          <p:cNvSpPr/>
          <p:nvPr/>
        </p:nvSpPr>
        <p:spPr>
          <a:xfrm>
            <a:off x="4672800" y="5433120"/>
            <a:ext cx="37602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FORMULA EQUIVALENTE A FUNÇÃO MAIOR DO EXCEL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=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LARGE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(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B2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:</a:t>
            </a:r>
            <a:r>
              <a:rPr b="1" lang="pt-BR" sz="1800" spc="-1" strike="noStrike">
                <a:solidFill>
                  <a:srgbClr val="000000"/>
                </a:solidFill>
                <a:latin typeface="Inconsolata"/>
              </a:rPr>
              <a:t>B10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;</a:t>
            </a:r>
            <a:r>
              <a:rPr b="1" lang="pt-BR" sz="1800" spc="-1" strike="noStrike">
                <a:solidFill>
                  <a:srgbClr val="006666"/>
                </a:solidFill>
                <a:latin typeface="Inconsolata"/>
              </a:rPr>
              <a:t>2</a:t>
            </a:r>
            <a:r>
              <a:rPr b="1" lang="pt-BR" sz="1800" spc="-1" strike="noStrike">
                <a:solidFill>
                  <a:srgbClr val="666600"/>
                </a:solidFill>
                <a:latin typeface="Inconsolata"/>
              </a:rPr>
              <a:t>)</a:t>
            </a:r>
            <a:endParaRPr b="0" lang="pt-BR" sz="1800" spc="-1" strike="noStrike">
              <a:latin typeface="Arial"/>
            </a:endParaRPr>
          </a:p>
        </p:txBody>
      </p:sp>
    </p:spTree>
  </p:cSld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"/>
              </a:rPr>
              <a:t>Crie a tabela e formulas abaixo no google docs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pt-BR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7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38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6F0C9AE4-394B-4009-B3FD-05018CD709E6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539" name="Imagem 5" descr=""/>
          <p:cNvPicPr/>
          <p:nvPr/>
        </p:nvPicPr>
        <p:blipFill>
          <a:blip r:embed="rId1"/>
          <a:stretch/>
        </p:blipFill>
        <p:spPr>
          <a:xfrm>
            <a:off x="0" y="1560960"/>
            <a:ext cx="8820000" cy="520236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13347</TotalTime>
  <Application>LibreOffice/6.0.5.2$Windows_X86_64 LibreOffice_project/54c8cbb85f300ac59db32fe8a675ff7683cd5a16</Application>
  <Words>1424</Words>
  <Paragraphs>249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2015-09-21T11:15:04Z</dcterms:created>
  <dc:creator>Oxnar-4</dc:creator>
  <dc:description/>
  <dc:language>pt-BR</dc:language>
  <cp:lastModifiedBy/>
  <dcterms:modified xsi:type="dcterms:W3CDTF">2022-11-11T19:31:09Z</dcterms:modified>
  <cp:revision>318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86</vt:i4>
  </property>
</Properties>
</file>