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314" r:id="rId4"/>
    <p:sldId id="305" r:id="rId5"/>
    <p:sldId id="306" r:id="rId6"/>
    <p:sldId id="309" r:id="rId7"/>
    <p:sldId id="312" r:id="rId8"/>
    <p:sldId id="313" r:id="rId9"/>
    <p:sldId id="310" r:id="rId10"/>
    <p:sldId id="308" r:id="rId11"/>
    <p:sldId id="311" r:id="rId12"/>
    <p:sldId id="315" r:id="rId13"/>
    <p:sldId id="260" r:id="rId14"/>
    <p:sldId id="316" r:id="rId15"/>
    <p:sldId id="317" r:id="rId16"/>
    <p:sldId id="318" r:id="rId17"/>
    <p:sldId id="320" r:id="rId18"/>
    <p:sldId id="319" r:id="rId19"/>
    <p:sldId id="321" r:id="rId20"/>
    <p:sldId id="322" r:id="rId21"/>
    <p:sldId id="323" r:id="rId22"/>
    <p:sldId id="324" r:id="rId23"/>
    <p:sldId id="263" r:id="rId24"/>
    <p:sldId id="275" r:id="rId25"/>
    <p:sldId id="280" r:id="rId26"/>
    <p:sldId id="276" r:id="rId27"/>
    <p:sldId id="277" r:id="rId28"/>
    <p:sldId id="278" r:id="rId29"/>
    <p:sldId id="279" r:id="rId30"/>
    <p:sldId id="281" r:id="rId31"/>
    <p:sldId id="291" r:id="rId32"/>
    <p:sldId id="292" r:id="rId33"/>
    <p:sldId id="293" r:id="rId34"/>
    <p:sldId id="294" r:id="rId35"/>
    <p:sldId id="283" r:id="rId36"/>
    <p:sldId id="284" r:id="rId37"/>
    <p:sldId id="285" r:id="rId38"/>
    <p:sldId id="286" r:id="rId39"/>
    <p:sldId id="287" r:id="rId40"/>
    <p:sldId id="288" r:id="rId41"/>
    <p:sldId id="295" r:id="rId42"/>
    <p:sldId id="296" r:id="rId43"/>
    <p:sldId id="297" r:id="rId44"/>
    <p:sldId id="290" r:id="rId45"/>
    <p:sldId id="289" r:id="rId46"/>
    <p:sldId id="282" r:id="rId47"/>
    <p:sldId id="301" r:id="rId48"/>
    <p:sldId id="298" r:id="rId49"/>
    <p:sldId id="299" r:id="rId50"/>
    <p:sldId id="300" r:id="rId51"/>
    <p:sldId id="267" r:id="rId52"/>
    <p:sldId id="270" r:id="rId53"/>
    <p:sldId id="274" r:id="rId54"/>
    <p:sldId id="303" r:id="rId55"/>
    <p:sldId id="304" r:id="rId56"/>
    <p:sldId id="272" r:id="rId57"/>
    <p:sldId id="273" r:id="rId58"/>
    <p:sldId id="262" r:id="rId59"/>
    <p:sldId id="325" r:id="rId60"/>
    <p:sldId id="327" r:id="rId61"/>
    <p:sldId id="326" r:id="rId62"/>
    <p:sldId id="328" r:id="rId63"/>
    <p:sldId id="329" r:id="rId64"/>
    <p:sldId id="330" r:id="rId65"/>
    <p:sldId id="332" r:id="rId66"/>
    <p:sldId id="333" r:id="rId67"/>
    <p:sldId id="334" r:id="rId68"/>
    <p:sldId id="335" r:id="rId69"/>
    <p:sldId id="336" r:id="rId70"/>
    <p:sldId id="337" r:id="rId71"/>
    <p:sldId id="338" r:id="rId72"/>
    <p:sldId id="339" r:id="rId73"/>
    <p:sldId id="340" r:id="rId7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F4961-C782-4DFA-9669-C3AB96F28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A7297F-9674-40FB-9231-2D0BE627E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4A4E94-CD93-4900-9C83-20E419421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B5C858-0687-41C9-89DF-8C5B17540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D6D4AD-6EC5-4244-816C-29BC3C31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72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452A-5565-4B0E-A4F2-A61873AADDD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05043F-CADB-4057-9416-0B5A5BE8BC8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A918FE-E336-4EB2-9E6A-9D793E40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6E7C48-042A-4048-B900-1266AFC4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7A1B5D-51A9-4223-ADE8-0140F40C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51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B248C-7625-429E-AB5C-F67A982E8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E0F023-286B-48FE-87BA-DFFC253F3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7B29C3-1EFC-4E66-ADC7-6EA2EC8A1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031ADD-9093-4D1E-BC87-1DCEB3505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0F57A8-AEEB-46A8-BF51-1D1DDC4D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051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DAC2B8-B27C-4D05-82D9-9AE6E6DC7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89CB76-E1E0-4D85-9FCE-254B4B84F3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B0D2F5-0770-469C-91F8-9566B51BD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397E46-FCD9-48BB-8E59-1B2F0FDBC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516DD7-2BB7-42D8-BA5F-0DB076ECA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B36A91-7F56-4D7F-A726-10580555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51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6E651-9F46-46BD-B9DB-6C8D385CD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865E21-3593-4FDC-BCB5-230B3D933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F71F7B-054C-479A-85F0-A1BC92E6A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AEDD5C2-0D7C-4C85-9C5F-4A271C8546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8D75FD-A22D-4094-BC53-0D0629AB7D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4AF56D5-4044-4FEF-9F31-F7E0003A6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43AC16F-9C70-4826-910B-1EFABB327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B7DF03E-3053-4BC5-B7F9-88066F55B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3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7B21D-C43D-4419-9309-AAB15281B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DC4D1AE-DBC0-4F9D-9CFA-1F6C268F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80190BC-8B36-4538-97F5-FC282712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E8D4A9D-3B0C-4058-AEC5-649A10D23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72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16CDECD-67AC-4A37-9C44-1B9C8693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6E22A9-4FF1-45CF-9454-54510CE8A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C82630-0157-4DB7-A789-9B46ED43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521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53A1C-AFC3-43EA-83B5-435D9461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6FFCFD-871C-45B5-A49B-ABE4BD27B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7D6948-F41E-45DD-8556-7D6FA5F34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9F32BD-8640-4D43-9FAC-678CB7C3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CC663E-64F0-4295-8357-EDF735C5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03DD50-963D-481F-89AF-A4CBB2C2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75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07AA8-C544-4A48-830A-8C317F9DC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05F8E15-7DB2-4651-A3D6-FF834190EE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3221FB-2185-43C9-A0FB-A90B37D65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4D6FDE-041F-4A6C-98F0-6AA928593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A319EA-A134-489E-A327-B1C0BD39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82DD77-ECA1-48B0-8683-52812284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57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05127-4C5A-4707-BE2A-D340C4A6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D1D658-316F-4196-95B2-43945DFD3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FF0FBE-D63C-4727-A9FD-A453574B0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A5EE49-B5F3-4F33-9349-BE01952E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5DF131-70D2-4F13-9929-0DC187F2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12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EE1435-7548-44D4-A0AF-A8A92B421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E8CCB16-DF73-4DC9-9731-0EA5545F8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9715DA-F6E5-4E77-BC86-C85412AAD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7D758C-D922-4822-B944-97DE74723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6E3784-D4F5-4CA4-BA07-11D7A72E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543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6466A56-262B-4DAC-994C-5C2A7A7B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9CA97D-50EC-4D1C-A18C-BB9157056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D38E3C-F645-49F6-BA2F-06E66259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4A7E5-E853-4F59-9EB7-A352AE339483}" type="datetimeFigureOut">
              <a:rPr lang="pt-BR" smtClean="0"/>
              <a:t>07/08/2018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E1C12C-C1EF-4C1B-ABAA-44F5F7D59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BD30E5-6B90-496E-8C73-F7E2D3A46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93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aulas/algoritmo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casdeprogramacao.com.br/o-que-e-algoritmo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dicasdeprogramacao.com.br/o-que-e-variavel-e-constante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sourceforge.net/projects/visualg30/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043DEA5-14DE-44E8-8686-6494CAF93C95}"/>
              </a:ext>
            </a:extLst>
          </p:cNvPr>
          <p:cNvSpPr txBox="1"/>
          <p:nvPr/>
        </p:nvSpPr>
        <p:spPr>
          <a:xfrm rot="16200000">
            <a:off x="-3167390" y="3167391"/>
            <a:ext cx="68580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COL. ESTADUAL MARIA AGUIAR TEIXEIRA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50EC194-A360-42C6-975F-D7904F5DCEC5}"/>
              </a:ext>
            </a:extLst>
          </p:cNvPr>
          <p:cNvSpPr/>
          <p:nvPr/>
        </p:nvSpPr>
        <p:spPr>
          <a:xfrm>
            <a:off x="6020440" y="6076743"/>
            <a:ext cx="5682133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pt-BR" dirty="0"/>
              <a:t>Prof. André Aparecido da Silva</a:t>
            </a:r>
          </a:p>
          <a:p>
            <a:pPr algn="ctr"/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http://www.oxnar.com.br/aulas/algoritmos</a:t>
            </a:r>
            <a:r>
              <a:rPr lang="pt-BR" dirty="0"/>
              <a:t> 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92CEDF7D-3672-4D67-A38F-F40CEE943C7C}"/>
              </a:ext>
            </a:extLst>
          </p:cNvPr>
          <p:cNvSpPr txBox="1">
            <a:spLocks/>
          </p:cNvSpPr>
          <p:nvPr/>
        </p:nvSpPr>
        <p:spPr>
          <a:xfrm>
            <a:off x="523221" y="2437765"/>
            <a:ext cx="11668779" cy="254063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LÓGICA DE PROGRAMAÇÃO E ALGORITMOS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B371A9A-D778-4958-9343-8389ED5D08C4}"/>
              </a:ext>
            </a:extLst>
          </p:cNvPr>
          <p:cNvCxnSpPr/>
          <p:nvPr/>
        </p:nvCxnSpPr>
        <p:spPr>
          <a:xfrm>
            <a:off x="401674" y="0"/>
            <a:ext cx="0" cy="6858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92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ABCE0A-16E1-47BD-A350-C81A5D2DA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5" y="2883038"/>
            <a:ext cx="10515600" cy="1325563"/>
          </a:xfrm>
        </p:spPr>
        <p:txBody>
          <a:bodyPr/>
          <a:lstStyle/>
          <a:p>
            <a:r>
              <a:rPr lang="pt-BR" dirty="0"/>
              <a:t>O que são algoritmos? </a:t>
            </a:r>
          </a:p>
        </p:txBody>
      </p:sp>
    </p:spTree>
    <p:extLst>
      <p:ext uri="{BB962C8B-B14F-4D97-AF65-F5344CB8AC3E}">
        <p14:creationId xmlns:p14="http://schemas.microsoft.com/office/powerpoint/2010/main" val="1607192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105A448-F044-4B18-B27C-3BAAB4954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365125"/>
            <a:ext cx="10515600" cy="1325563"/>
          </a:xfrm>
        </p:spPr>
        <p:txBody>
          <a:bodyPr/>
          <a:lstStyle/>
          <a:p>
            <a:r>
              <a:rPr lang="pt-BR" dirty="0"/>
              <a:t>Define: Algoritmo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AD787E0-E64D-45B4-9350-66FC42CB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6" y="1690688"/>
            <a:ext cx="10720754" cy="448627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Na matemática: </a:t>
            </a:r>
          </a:p>
          <a:p>
            <a:pPr marL="0" indent="0">
              <a:buNone/>
            </a:pPr>
            <a:r>
              <a:rPr lang="pt-BR" dirty="0"/>
              <a:t>Sequência finita de regras, raciocínios ou operações que, aplicada a um número finito de dados, permite solucionar classes semelhantes de problemas.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Na informática: </a:t>
            </a:r>
          </a:p>
          <a:p>
            <a:pPr marL="0" indent="0">
              <a:buNone/>
            </a:pPr>
            <a:r>
              <a:rPr lang="pt-BR" dirty="0"/>
              <a:t>Conjunto das regras e procedimentos lógicos perfeitamente definidos que levam à solução de um problema em um número finito de etapas.</a:t>
            </a:r>
          </a:p>
        </p:txBody>
      </p:sp>
    </p:spTree>
    <p:extLst>
      <p:ext uri="{BB962C8B-B14F-4D97-AF65-F5344CB8AC3E}">
        <p14:creationId xmlns:p14="http://schemas.microsoft.com/office/powerpoint/2010/main" val="102368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B6822-F666-4B06-A50C-235167A5F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583937-9D63-4692-9936-3AF2AA4D1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D6717C-4790-4DAD-BD81-24DE787DE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13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BE9F7E-4BB9-459F-B41F-D8CE2AB0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EXEMPLOS DE ALGORITMO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3055216-AB61-412A-95FD-28F3079FA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690688"/>
            <a:ext cx="11477625" cy="51530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C9B62E5-C747-4AEC-A470-1271772BD31B}"/>
              </a:ext>
            </a:extLst>
          </p:cNvPr>
          <p:cNvSpPr txBox="1"/>
          <p:nvPr/>
        </p:nvSpPr>
        <p:spPr>
          <a:xfrm>
            <a:off x="5287617" y="5698435"/>
            <a:ext cx="6533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ESTE EXEMPLO DE ALGORITMO FOI  RETIRADO DO YOUTUBE NO CANAL CURSO EM VÍDEO.</a:t>
            </a:r>
          </a:p>
        </p:txBody>
      </p:sp>
    </p:spTree>
    <p:extLst>
      <p:ext uri="{BB962C8B-B14F-4D97-AF65-F5344CB8AC3E}">
        <p14:creationId xmlns:p14="http://schemas.microsoft.com/office/powerpoint/2010/main" val="276316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562DC-30D5-4BD3-B115-6D2D1833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OPÇÕES A ESTE ALGORITMO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F8FBAA2-1777-427F-9195-4343EC65A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552575"/>
            <a:ext cx="11439525" cy="53054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1AE9BED-96C3-4292-BB26-FAC0575E44D4}"/>
              </a:ext>
            </a:extLst>
          </p:cNvPr>
          <p:cNvSpPr txBox="1"/>
          <p:nvPr/>
        </p:nvSpPr>
        <p:spPr>
          <a:xfrm>
            <a:off x="2703444" y="6308209"/>
            <a:ext cx="9740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ESTE EXEMPLO DE ALGORITMO FOI  RETIRADO DO YOUTUBE NO CANAL CURSO EM VÍDEO.</a:t>
            </a:r>
          </a:p>
        </p:txBody>
      </p:sp>
    </p:spTree>
    <p:extLst>
      <p:ext uri="{BB962C8B-B14F-4D97-AF65-F5344CB8AC3E}">
        <p14:creationId xmlns:p14="http://schemas.microsoft.com/office/powerpoint/2010/main" val="3375783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0DA24E-2623-4269-A330-F9E3D7C9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68285"/>
            <a:ext cx="10515600" cy="1325563"/>
          </a:xfrm>
        </p:spPr>
        <p:txBody>
          <a:bodyPr/>
          <a:lstStyle/>
          <a:p>
            <a:r>
              <a:rPr lang="pt-BR" dirty="0"/>
              <a:t>MUDANDO ALGUMAS LINHAS O ALGORITMO PRODUZIRÁ RESULTADO DIFERENTE</a:t>
            </a:r>
          </a:p>
        </p:txBody>
      </p:sp>
    </p:spTree>
    <p:extLst>
      <p:ext uri="{BB962C8B-B14F-4D97-AF65-F5344CB8AC3E}">
        <p14:creationId xmlns:p14="http://schemas.microsoft.com/office/powerpoint/2010/main" val="636348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7DEAACB-F379-4C8F-A790-F8619CFB3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617"/>
            <a:ext cx="12192000" cy="601105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16C5C8F-C607-41B1-B901-59E03A0CB91F}"/>
              </a:ext>
            </a:extLst>
          </p:cNvPr>
          <p:cNvSpPr txBox="1"/>
          <p:nvPr/>
        </p:nvSpPr>
        <p:spPr>
          <a:xfrm>
            <a:off x="2610678" y="6226341"/>
            <a:ext cx="958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ESTE EXEMPLO DE ALGORITMO FOI  RETIRADO DO YOUTUBE NO CANAL CURSO EM VÍDEO.</a:t>
            </a:r>
          </a:p>
        </p:txBody>
      </p:sp>
    </p:spTree>
    <p:extLst>
      <p:ext uri="{BB962C8B-B14F-4D97-AF65-F5344CB8AC3E}">
        <p14:creationId xmlns:p14="http://schemas.microsoft.com/office/powerpoint/2010/main" val="4264647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F2374-A237-4EFD-B6ED-3D6914F5B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OUTRO EXEMPLO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8011E3-F401-48C7-99A5-BB1D47BE2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109" y="1285362"/>
            <a:ext cx="7784892" cy="5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2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AFD91-5391-47B1-BCB6-558C5374A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ALGORITMO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4EC82616-9891-459B-AF73-8E1946AF5F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6977" y="1690688"/>
            <a:ext cx="9005023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73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AFA498-E311-4E81-9584-996F4188A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altLang="pt-BR" sz="3600" b="1" dirty="0">
                <a:solidFill>
                  <a:srgbClr val="0000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 algoritmo para preparar um Bolo de Chocolate</a:t>
            </a:r>
            <a:br>
              <a:rPr lang="pt-BR" altLang="pt-BR" b="1" dirty="0">
                <a:solidFill>
                  <a:srgbClr val="0000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517B14B-8B0D-4B66-8F18-2243FDF069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199" y="1231305"/>
            <a:ext cx="945874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Aqueca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 forno a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Century Schoolbook" panose="02040604050505020304" pitchFamily="18" charset="0"/>
                <a:cs typeface="Times New Roman" panose="02020603050405020304" pitchFamily="18" charset="0"/>
              </a:rPr>
              <a:t>180</a:t>
            </a:r>
            <a:r>
              <a:rPr kumimoji="0" lang="pt-BR" altLang="pt-BR" b="0" i="0" u="none" strike="noStrike" cap="none" normalizeH="0" baseline="30000" dirty="0">
                <a:ln>
                  <a:noFill/>
                </a:ln>
                <a:solidFill>
                  <a:srgbClr val="00008B"/>
                </a:solidFill>
                <a:effectLst/>
                <a:latin typeface="Century Schoolbook" panose="02040604050505020304" pitchFamily="18" charset="0"/>
                <a:cs typeface="Times New Roman" panose="02020603050405020304" pitchFamily="18" charset="0"/>
              </a:rPr>
              <a:t>o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Unte uma forma redonda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Numa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vasília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Bata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75g de manteiga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250g de açúcar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pt-BR" altLang="pt-BR" dirty="0">
                <a:solidFill>
                  <a:srgbClr val="0000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ficar cremoso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Junte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ovos, um a um</a:t>
            </a: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100g de chocolate derretido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Adicione aos poucos 250g de farinha peneirada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Deite a massa na forma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Leve ao forno durante 40 minutos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169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7788C9-CA8E-4B27-9DB2-297678308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ALGORITMO QUANDO ACORDO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AC209D4-061F-4A3E-BDAA-1BA44D5762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94376"/>
            <a:ext cx="8777304" cy="38138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12639" tIns="44436" rIns="91440" bIns="444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Entrada: Meu cérebro disse que eu estou acordado!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lang="pt-BR" altLang="pt-BR" dirty="0">
                <a:solidFill>
                  <a:srgbClr val="FF0000"/>
                </a:solidFill>
                <a:latin typeface="Georgia" panose="02040502050405020303" pitchFamily="18" charset="0"/>
              </a:rPr>
              <a:t>Ainda não são 6:30 </a:t>
            </a:r>
            <a:r>
              <a:rPr lang="pt-BR" altLang="pt-BR" dirty="0" err="1">
                <a:solidFill>
                  <a:srgbClr val="FF0000"/>
                </a:solidFill>
                <a:latin typeface="Georgia" panose="02040502050405020303" pitchFamily="18" charset="0"/>
              </a:rPr>
              <a:t>hs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. Espero um pouco.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Saída: Abrir os olhos.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Saída: Se espreguiçar.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Saída: Tirar a coberta.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Saída: Sentar na cama.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eorgia" panose="02040502050405020303" pitchFamily="18" charset="0"/>
              </a:rPr>
              <a:t>Saída: Sair da cama.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759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D78C4A4-BB6C-462A-BEE4-8E5DDA4C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OUTROS ALGORITMOS DA VIDA REAL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F1A7DE4-1298-4196-8911-D2186B36F279}"/>
              </a:ext>
            </a:extLst>
          </p:cNvPr>
          <p:cNvSpPr txBox="1"/>
          <p:nvPr/>
        </p:nvSpPr>
        <p:spPr>
          <a:xfrm>
            <a:off x="967409" y="1563757"/>
            <a:ext cx="8931965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FAZER UMA LIGAÇÃO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FAZER UM SAQUE NO CAIXA ELETRÔNICO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IR DA SUA CASA AO TRABALHO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EFETURAR UMA COMPRA EM UM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CALCULAR 10% DE UM VALOR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SOMAR “N” NÚMEROS.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CALCULAR DESCONTO OU ACRESCIMO DE UM VALOR</a:t>
            </a:r>
          </a:p>
        </p:txBody>
      </p:sp>
    </p:spTree>
    <p:extLst>
      <p:ext uri="{BB962C8B-B14F-4D97-AF65-F5344CB8AC3E}">
        <p14:creationId xmlns:p14="http://schemas.microsoft.com/office/powerpoint/2010/main" val="3167294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83E74-BC62-4FF3-9AF2-47CA23B3C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8659"/>
            <a:ext cx="10515600" cy="1325563"/>
          </a:xfrm>
        </p:spPr>
        <p:txBody>
          <a:bodyPr/>
          <a:lstStyle/>
          <a:p>
            <a:pPr algn="ctr"/>
            <a:r>
              <a:rPr lang="pt-BR"/>
              <a:t>ALGORITMOS COMPUTACIONAIS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0330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B9C4819-4721-47E1-A146-F3A48B5B1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88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81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6AB36-F0CD-4E8E-86D3-F3D1128F4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/>
              <a:t>EXEMPLO DE ALGORITMOS COMPUTACIONAIS</a:t>
            </a:r>
          </a:p>
        </p:txBody>
      </p:sp>
      <p:pic>
        <p:nvPicPr>
          <p:cNvPr id="4098" name="Picture 2" descr="Image result for SISTEMAS DE GESTAO EMPRES">
            <a:extLst>
              <a:ext uri="{FF2B5EF4-FFF2-40B4-BE49-F238E27FC236}">
                <a16:creationId xmlns:a16="http://schemas.microsoft.com/office/drawing/2014/main" id="{A5DDE15A-6FF2-4222-B96F-D9AAD2062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956" y="3102965"/>
            <a:ext cx="5157131" cy="375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7DB2C3A-0A55-4C8F-B618-08DB1DF92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54" y="1530393"/>
            <a:ext cx="5157131" cy="277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25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7DBC0-D4A1-40A0-8408-1D27877C7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/>
              <a:t>COMO CRIAR ESTAS ROTINAS OU ALGORITMOS?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2F69BC-A08E-4B5D-9FB4-DB6D957D5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PENSAR O NO PROGRAMA</a:t>
            </a:r>
          </a:p>
          <a:p>
            <a:r>
              <a:rPr lang="pt-BR" dirty="0"/>
              <a:t>SUAS VARIÁVEIS</a:t>
            </a:r>
          </a:p>
          <a:p>
            <a:r>
              <a:rPr lang="pt-BR" dirty="0"/>
              <a:t>SUAS ROTINAS</a:t>
            </a:r>
          </a:p>
          <a:p>
            <a:r>
              <a:rPr lang="pt-BR" dirty="0"/>
              <a:t>PENSAR NOS CALCULOS QUE AS VARIAVEIS FARAO </a:t>
            </a:r>
          </a:p>
          <a:p>
            <a:r>
              <a:rPr lang="pt-BR" dirty="0"/>
              <a:t>POSSIVEIS CAMINHOS ALTERNATIVOS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692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6AB36-F0CD-4E8E-86D3-F3D1128F4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/>
              <a:t>EXEMPLO DE ALGORITMOS COMPUTACIONAIS</a:t>
            </a:r>
          </a:p>
        </p:txBody>
      </p:sp>
      <p:pic>
        <p:nvPicPr>
          <p:cNvPr id="4098" name="Picture 2" descr="Image result for SISTEMAS DE GESTAO EMPRES">
            <a:extLst>
              <a:ext uri="{FF2B5EF4-FFF2-40B4-BE49-F238E27FC236}">
                <a16:creationId xmlns:a16="http://schemas.microsoft.com/office/drawing/2014/main" id="{A5DDE15A-6FF2-4222-B96F-D9AAD2062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076" y="1777402"/>
            <a:ext cx="6490924" cy="472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caixa eletronico">
            <a:extLst>
              <a:ext uri="{FF2B5EF4-FFF2-40B4-BE49-F238E27FC236}">
                <a16:creationId xmlns:a16="http://schemas.microsoft.com/office/drawing/2014/main" id="{72D62983-E061-4230-AEC4-544E05409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1341120"/>
            <a:ext cx="4724900" cy="265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need for speed">
            <a:extLst>
              <a:ext uri="{FF2B5EF4-FFF2-40B4-BE49-F238E27FC236}">
                <a16:creationId xmlns:a16="http://schemas.microsoft.com/office/drawing/2014/main" id="{E078F6E6-DE7F-4973-990A-39E42DAFC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3889"/>
            <a:ext cx="5090660" cy="266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731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751478-C28F-45DD-B896-959C34E5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SURGEM OS PROGRMAS DE COMPUTADOR?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5D1DC70-D8C8-47CD-9D9C-5913F277F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14" y="2884045"/>
            <a:ext cx="3186971" cy="318697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D3C059A-9007-46FE-876D-C373C3B77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462" y="2884046"/>
            <a:ext cx="3752538" cy="318697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26A95D9-6716-484E-83DD-3D8DA2D68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846" y="2884045"/>
            <a:ext cx="1742307" cy="3186970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B15B753-64CE-425B-BABA-99874E66F32D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296585" y="4477531"/>
            <a:ext cx="1607308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7036D80-A50F-4FCB-937B-0126A739AC62}"/>
              </a:ext>
            </a:extLst>
          </p:cNvPr>
          <p:cNvCxnSpPr>
            <a:cxnSpLocks/>
          </p:cNvCxnSpPr>
          <p:nvPr/>
        </p:nvCxnSpPr>
        <p:spPr>
          <a:xfrm>
            <a:off x="6967153" y="4430530"/>
            <a:ext cx="1607308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616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88C2A-E5AC-48B8-B3A1-0BED5DD8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560" y="3062605"/>
            <a:ext cx="10515600" cy="1325563"/>
          </a:xfrm>
        </p:spPr>
        <p:txBody>
          <a:bodyPr/>
          <a:lstStyle/>
          <a:p>
            <a:r>
              <a:rPr lang="pt-BR"/>
              <a:t>FLUXOGRAMA</a:t>
            </a:r>
            <a:endParaRPr lang="pt-BR" dirty="0"/>
          </a:p>
        </p:txBody>
      </p:sp>
      <p:pic>
        <p:nvPicPr>
          <p:cNvPr id="6146" name="Picture 2" descr="http://www.macoratti.net/vb_eq2g4.gif">
            <a:extLst>
              <a:ext uri="{FF2B5EF4-FFF2-40B4-BE49-F238E27FC236}">
                <a16:creationId xmlns:a16="http://schemas.microsoft.com/office/drawing/2014/main" id="{19BE23FB-4686-4607-AC5E-3A61BB3AF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0"/>
            <a:ext cx="70977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500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E4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D0748A-3E4D-4661-8B58-FDB2F142F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74362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PORTUGOL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81B7C5F-6E6D-42FE-A6F6-E7980CA3F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337" y="0"/>
            <a:ext cx="911368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03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478E6-B840-4331-ADE9-5FD93299E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IMPORTANTE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BA477D-7FD3-4243-9B88-D295757C6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pPr algn="just"/>
            <a:r>
              <a:rPr lang="pt-BR" sz="3200" dirty="0"/>
              <a:t>ALGORITMOS E PORTUGOL NÃO SÃO LINGUAGENS DE PROGRAMAÇÃO. </a:t>
            </a:r>
          </a:p>
          <a:p>
            <a:pPr marL="0" indent="0" algn="just">
              <a:buNone/>
            </a:pPr>
            <a:endParaRPr lang="pt-BR" sz="3200" dirty="0"/>
          </a:p>
          <a:p>
            <a:pPr algn="just"/>
            <a:r>
              <a:rPr lang="pt-BR" sz="3200" dirty="0"/>
              <a:t>ALGORITMOS SÃO PSEUDO CÓDIGOS QUE SERÃO POSTERIORMENTE CONVERTIDOS NAS LINGUAGENS DE PROGRAMAÇÃO, COMO POR EXEMPLO: O Java, o PHP, C entre muitas outas. </a:t>
            </a:r>
          </a:p>
        </p:txBody>
      </p:sp>
    </p:spTree>
    <p:extLst>
      <p:ext uri="{BB962C8B-B14F-4D97-AF65-F5344CB8AC3E}">
        <p14:creationId xmlns:p14="http://schemas.microsoft.com/office/powerpoint/2010/main" val="3591974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37C21-0CAE-40C4-B59E-F0FC9444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Voltando ao exemplo da aula passada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B77336-5EDF-408A-8158-4B28517B4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3600" dirty="0"/>
          </a:p>
          <a:p>
            <a:endParaRPr lang="pt-BR" sz="3600" dirty="0"/>
          </a:p>
          <a:p>
            <a:r>
              <a:rPr lang="pt-BR" sz="3600" dirty="0"/>
              <a:t>x² + 3x – 4 = 0</a:t>
            </a:r>
          </a:p>
        </p:txBody>
      </p:sp>
    </p:spTree>
    <p:extLst>
      <p:ext uri="{BB962C8B-B14F-4D97-AF65-F5344CB8AC3E}">
        <p14:creationId xmlns:p14="http://schemas.microsoft.com/office/powerpoint/2010/main" val="1265199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3A3B22-AED4-49F4-AF0D-634AA0712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270" y="0"/>
            <a:ext cx="5878286" cy="740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35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59E8C0-242E-4693-890B-0AEEDF0FF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26" y="0"/>
            <a:ext cx="6694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95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E15AD-FF42-411A-9373-F7135CC62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Explicando o código gerado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B19FE5C-E616-44A6-9D45-B94823BB2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62" y="4224315"/>
            <a:ext cx="12058960" cy="248272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D9F778D-385B-4B0F-A394-A8E9A5C67337}"/>
              </a:ext>
            </a:extLst>
          </p:cNvPr>
          <p:cNvSpPr/>
          <p:nvPr/>
        </p:nvSpPr>
        <p:spPr>
          <a:xfrm>
            <a:off x="0" y="4376839"/>
            <a:ext cx="4923692" cy="49237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242F60C-BC5B-4C6E-82E6-BEB189BB4C0D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743202" y="3536722"/>
            <a:ext cx="3851868" cy="84011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7ADEC0E4-B157-4765-9327-1DFA0A24575F}"/>
              </a:ext>
            </a:extLst>
          </p:cNvPr>
          <p:cNvSpPr txBox="1"/>
          <p:nvPr/>
        </p:nvSpPr>
        <p:spPr>
          <a:xfrm>
            <a:off x="6595070" y="3244334"/>
            <a:ext cx="425780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NOME DO ALGORITMO</a:t>
            </a:r>
          </a:p>
        </p:txBody>
      </p:sp>
    </p:spTree>
    <p:extLst>
      <p:ext uri="{BB962C8B-B14F-4D97-AF65-F5344CB8AC3E}">
        <p14:creationId xmlns:p14="http://schemas.microsoft.com/office/powerpoint/2010/main" val="2835733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E15AD-FF42-411A-9373-F7135CC62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Explicando o código gerado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B19FE5C-E616-44A6-9D45-B94823BB2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62" y="4224315"/>
            <a:ext cx="12058960" cy="248272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D9F778D-385B-4B0F-A394-A8E9A5C67337}"/>
              </a:ext>
            </a:extLst>
          </p:cNvPr>
          <p:cNvSpPr/>
          <p:nvPr/>
        </p:nvSpPr>
        <p:spPr>
          <a:xfrm>
            <a:off x="156102" y="4818246"/>
            <a:ext cx="9887308" cy="1888795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242F60C-BC5B-4C6E-82E6-BEB189BB4C0D}"/>
              </a:ext>
            </a:extLst>
          </p:cNvPr>
          <p:cNvCxnSpPr>
            <a:cxnSpLocks/>
          </p:cNvCxnSpPr>
          <p:nvPr/>
        </p:nvCxnSpPr>
        <p:spPr>
          <a:xfrm flipH="1">
            <a:off x="3057994" y="2674229"/>
            <a:ext cx="2128603" cy="188879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7ADEC0E4-B157-4765-9327-1DFA0A24575F}"/>
              </a:ext>
            </a:extLst>
          </p:cNvPr>
          <p:cNvSpPr txBox="1"/>
          <p:nvPr/>
        </p:nvSpPr>
        <p:spPr>
          <a:xfrm>
            <a:off x="5186597" y="2066797"/>
            <a:ext cx="6365821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// Define que o conteúdo desta linha é um comentário.</a:t>
            </a:r>
          </a:p>
        </p:txBody>
      </p:sp>
    </p:spTree>
    <p:extLst>
      <p:ext uri="{BB962C8B-B14F-4D97-AF65-F5344CB8AC3E}">
        <p14:creationId xmlns:p14="http://schemas.microsoft.com/office/powerpoint/2010/main" val="1495612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5B958-2585-41C3-9216-110F6C78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Ainda sobre comentários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311DE5-CDC7-4F91-A815-B96E713EF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3600" dirty="0"/>
          </a:p>
          <a:p>
            <a:endParaRPr lang="pt-BR" sz="3600" dirty="0"/>
          </a:p>
          <a:p>
            <a:r>
              <a:rPr lang="pt-BR" sz="3600" dirty="0"/>
              <a:t>Em algumas linguagens você pode fazer comentários de diversas linhas usando /* comentários /*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9890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5B958-2585-41C3-9216-110F6C780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4102"/>
            <a:ext cx="10515600" cy="1325563"/>
          </a:xfrm>
        </p:spPr>
        <p:txBody>
          <a:bodyPr/>
          <a:lstStyle/>
          <a:p>
            <a:r>
              <a:rPr lang="pt-BR" dirty="0"/>
              <a:t>Por que é importante colocar comentários no seu código ?</a:t>
            </a:r>
          </a:p>
        </p:txBody>
      </p:sp>
    </p:spTree>
    <p:extLst>
      <p:ext uri="{BB962C8B-B14F-4D97-AF65-F5344CB8AC3E}">
        <p14:creationId xmlns:p14="http://schemas.microsoft.com/office/powerpoint/2010/main" val="657530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F89EC-17B1-4872-8D59-584940E9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Definição das variáveis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CB6E2A0-DE6D-4B40-A990-F7CAA4B6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7" y="1826234"/>
            <a:ext cx="9437176" cy="364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880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5B958-2585-41C3-9216-110F6C780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4102"/>
            <a:ext cx="10515600" cy="1325563"/>
          </a:xfrm>
        </p:spPr>
        <p:txBody>
          <a:bodyPr/>
          <a:lstStyle/>
          <a:p>
            <a:r>
              <a:rPr lang="pt-BR" dirty="0"/>
              <a:t> O QUE SÃO VARIÁVEIS ?</a:t>
            </a:r>
          </a:p>
        </p:txBody>
      </p:sp>
    </p:spTree>
    <p:extLst>
      <p:ext uri="{BB962C8B-B14F-4D97-AF65-F5344CB8AC3E}">
        <p14:creationId xmlns:p14="http://schemas.microsoft.com/office/powerpoint/2010/main" val="18563062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38500E-8E75-4C0C-95E4-45252017E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500"/>
            <a:ext cx="10515600" cy="5986463"/>
          </a:xfrm>
        </p:spPr>
        <p:txBody>
          <a:bodyPr/>
          <a:lstStyle/>
          <a:p>
            <a:pPr fontAlgn="base"/>
            <a:endParaRPr lang="pt-BR" dirty="0"/>
          </a:p>
          <a:p>
            <a:pPr fontAlgn="base"/>
            <a:endParaRPr lang="pt-BR" dirty="0"/>
          </a:p>
          <a:p>
            <a:pPr algn="just" fontAlgn="base"/>
            <a:r>
              <a:rPr lang="pt-BR" sz="4000" dirty="0"/>
              <a:t>Programas de computador utilizam os recursos de hardware mais básicos para executar </a:t>
            </a:r>
            <a:r>
              <a:rPr lang="pt-BR" sz="4000" b="1" dirty="0">
                <a:hlinkClick r:id="rId2" tooltip="O que é Algoritmo?"/>
              </a:rPr>
              <a:t>algoritmos</a:t>
            </a:r>
            <a:r>
              <a:rPr lang="pt-BR" sz="4000" dirty="0"/>
              <a:t>. </a:t>
            </a:r>
          </a:p>
          <a:p>
            <a:pPr marL="0" indent="0" algn="just" fontAlgn="base">
              <a:buNone/>
            </a:pPr>
            <a:r>
              <a:rPr lang="pt-BR" sz="4000" dirty="0"/>
              <a:t>Enquanto o processador executa os cálculos, a memória é responsável por armazenar dados e servi-los ao processador. </a:t>
            </a:r>
          </a:p>
        </p:txBody>
      </p:sp>
    </p:spTree>
    <p:extLst>
      <p:ext uri="{BB962C8B-B14F-4D97-AF65-F5344CB8AC3E}">
        <p14:creationId xmlns:p14="http://schemas.microsoft.com/office/powerpoint/2010/main" val="1948303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38500E-8E75-4C0C-95E4-45252017E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500"/>
            <a:ext cx="10515600" cy="5986463"/>
          </a:xfrm>
        </p:spPr>
        <p:txBody>
          <a:bodyPr/>
          <a:lstStyle/>
          <a:p>
            <a:pPr marL="0" indent="0" fontAlgn="base">
              <a:buNone/>
            </a:pPr>
            <a:endParaRPr lang="pt-BR" dirty="0"/>
          </a:p>
          <a:p>
            <a:pPr marL="0" indent="0" fontAlgn="base">
              <a:buNone/>
            </a:pPr>
            <a:endParaRPr lang="pt-BR" dirty="0"/>
          </a:p>
          <a:p>
            <a:pPr marL="0" indent="0" fontAlgn="base">
              <a:buNone/>
            </a:pPr>
            <a:r>
              <a:rPr lang="pt-BR" dirty="0"/>
              <a:t> </a:t>
            </a:r>
          </a:p>
          <a:p>
            <a:pPr algn="just" fontAlgn="base"/>
            <a:r>
              <a:rPr lang="pt-BR" sz="4000" dirty="0"/>
              <a:t>O recurso utilizado nos programas para escrever e ler dados da memória do computador é conhecido como </a:t>
            </a:r>
            <a:r>
              <a:rPr lang="pt-BR" sz="4000" u="sng" dirty="0"/>
              <a:t>variável</a:t>
            </a:r>
            <a:r>
              <a:rPr lang="pt-BR" sz="4000" dirty="0"/>
              <a:t>, que é simplesmente um espaço na memória o qual reservamos e damos um nome.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5EE80E-7AAB-4DF6-B83A-423E4A32D3CD}"/>
              </a:ext>
            </a:extLst>
          </p:cNvPr>
          <p:cNvSpPr txBox="1"/>
          <p:nvPr/>
        </p:nvSpPr>
        <p:spPr>
          <a:xfrm>
            <a:off x="2781300" y="5853797"/>
            <a:ext cx="9410700" cy="92333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Esta definição de variável foi retirada integralmente do site: </a:t>
            </a:r>
            <a:r>
              <a:rPr lang="pt-BR" dirty="0">
                <a:hlinkClick r:id="rId2"/>
              </a:rPr>
              <a:t>https://dicasdeprogramacao.com.br/o-que-e-variavel-e-constante/</a:t>
            </a:r>
            <a:r>
              <a:rPr lang="pt-BR" dirty="0"/>
              <a:t> </a:t>
            </a:r>
          </a:p>
          <a:p>
            <a:r>
              <a:rPr lang="pt-BR" dirty="0"/>
              <a:t>Acessado em:05/08/2018</a:t>
            </a:r>
          </a:p>
        </p:txBody>
      </p:sp>
    </p:spTree>
    <p:extLst>
      <p:ext uri="{BB962C8B-B14F-4D97-AF65-F5344CB8AC3E}">
        <p14:creationId xmlns:p14="http://schemas.microsoft.com/office/powerpoint/2010/main" val="14285398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38500E-8E75-4C0C-95E4-45252017E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500"/>
            <a:ext cx="10515600" cy="5986463"/>
          </a:xfrm>
        </p:spPr>
        <p:txBody>
          <a:bodyPr/>
          <a:lstStyle/>
          <a:p>
            <a:pPr marL="0" indent="0" fontAlgn="base">
              <a:buNone/>
            </a:pPr>
            <a:r>
              <a:rPr lang="pt-BR" dirty="0"/>
              <a:t> </a:t>
            </a:r>
          </a:p>
          <a:p>
            <a:pPr algn="just" fontAlgn="base"/>
            <a:r>
              <a:rPr lang="pt-BR" sz="4000" dirty="0"/>
              <a:t>Por exemplo, podemos criar uma variável chamada "idade" para armazenar a idade de uma pessoa. Você pode imaginar uma variável como uma gaveta "etiquetada" em um armário.</a:t>
            </a:r>
          </a:p>
        </p:txBody>
      </p:sp>
      <p:pic>
        <p:nvPicPr>
          <p:cNvPr id="8194" name="Picture 2" descr="gaveta">
            <a:extLst>
              <a:ext uri="{FF2B5EF4-FFF2-40B4-BE49-F238E27FC236}">
                <a16:creationId xmlns:a16="http://schemas.microsoft.com/office/drawing/2014/main" id="{838A78C9-51C0-431D-B16D-2EE3BC497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3429000"/>
            <a:ext cx="4229100" cy="343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241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6206E-C3A2-4B9F-93A6-6C512B69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VARIÁVEIS USADAS EM PORTUGOL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EF717DD-CB51-408C-966C-86B97542B7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191011"/>
              </p:ext>
            </p:extLst>
          </p:nvPr>
        </p:nvGraphicFramePr>
        <p:xfrm>
          <a:off x="252044" y="1441939"/>
          <a:ext cx="11330356" cy="5258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1163">
                  <a:extLst>
                    <a:ext uri="{9D8B030D-6E8A-4147-A177-3AD203B41FA5}">
                      <a16:colId xmlns:a16="http://schemas.microsoft.com/office/drawing/2014/main" val="3660840985"/>
                    </a:ext>
                  </a:extLst>
                </a:gridCol>
                <a:gridCol w="4619654">
                  <a:extLst>
                    <a:ext uri="{9D8B030D-6E8A-4147-A177-3AD203B41FA5}">
                      <a16:colId xmlns:a16="http://schemas.microsoft.com/office/drawing/2014/main" val="846679281"/>
                    </a:ext>
                  </a:extLst>
                </a:gridCol>
                <a:gridCol w="2907324">
                  <a:extLst>
                    <a:ext uri="{9D8B030D-6E8A-4147-A177-3AD203B41FA5}">
                      <a16:colId xmlns:a16="http://schemas.microsoft.com/office/drawing/2014/main" val="1100060099"/>
                    </a:ext>
                  </a:extLst>
                </a:gridCol>
                <a:gridCol w="2192215">
                  <a:extLst>
                    <a:ext uri="{9D8B030D-6E8A-4147-A177-3AD203B41FA5}">
                      <a16:colId xmlns:a16="http://schemas.microsoft.com/office/drawing/2014/main" val="2390666446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dirty="0">
                          <a:effectLst/>
                        </a:rPr>
                        <a:t>Tipo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dirty="0">
                          <a:effectLst/>
                        </a:rPr>
                        <a:t>Descrição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dirty="0">
                          <a:effectLst/>
                        </a:rPr>
                        <a:t>Valores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>
                          <a:effectLst/>
                        </a:rPr>
                        <a:t>Valor Padrão</a:t>
                      </a:r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1921471"/>
                  </a:ext>
                </a:extLst>
              </a:tr>
              <a:tr h="16848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Inteiro</a:t>
                      </a:r>
                      <a:endParaRPr lang="pt-BR" sz="2800" b="0" i="0" u="none" strike="noStrike" dirty="0"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Valores ordinais definidos com quatro bits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-2147483648 </a:t>
                      </a:r>
                    </a:p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até </a:t>
                      </a:r>
                    </a:p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2147483647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>
                          <a:effectLst/>
                        </a:rPr>
                        <a:t>0</a:t>
                      </a:r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4421196"/>
                  </a:ext>
                </a:extLst>
              </a:tr>
              <a:tr h="16848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>
                          <a:effectLst/>
                        </a:rPr>
                        <a:t>Real</a:t>
                      </a:r>
                      <a:endParaRPr lang="pt-BR" sz="2800" b="0" i="0" u="none" strike="noStrike"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Valores com parte decimal definidos com 64 bits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 -1.7 E 308 a 1.7 E 308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>
                          <a:effectLst/>
                        </a:rPr>
                        <a:t>0.0</a:t>
                      </a:r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3664177"/>
                  </a:ext>
                </a:extLst>
              </a:tr>
              <a:tr h="11264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>
                          <a:effectLst/>
                        </a:rPr>
                        <a:t>Lógico</a:t>
                      </a:r>
                      <a:endParaRPr lang="pt-BR" sz="2800" b="0" i="0" u="none" strike="noStrike"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Valores lógicos - 1 bit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VERDADEIRO ou FALSO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FALSO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9892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0148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6206E-C3A2-4B9F-93A6-6C512B69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VARIÁVEIS USADAS EM PORTUGOL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EF717DD-CB51-408C-966C-86B97542B7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954725"/>
              </p:ext>
            </p:extLst>
          </p:nvPr>
        </p:nvGraphicFramePr>
        <p:xfrm>
          <a:off x="252044" y="1441939"/>
          <a:ext cx="11330356" cy="4131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1163">
                  <a:extLst>
                    <a:ext uri="{9D8B030D-6E8A-4147-A177-3AD203B41FA5}">
                      <a16:colId xmlns:a16="http://schemas.microsoft.com/office/drawing/2014/main" val="3660840985"/>
                    </a:ext>
                  </a:extLst>
                </a:gridCol>
                <a:gridCol w="4619654">
                  <a:extLst>
                    <a:ext uri="{9D8B030D-6E8A-4147-A177-3AD203B41FA5}">
                      <a16:colId xmlns:a16="http://schemas.microsoft.com/office/drawing/2014/main" val="846679281"/>
                    </a:ext>
                  </a:extLst>
                </a:gridCol>
                <a:gridCol w="2907324">
                  <a:extLst>
                    <a:ext uri="{9D8B030D-6E8A-4147-A177-3AD203B41FA5}">
                      <a16:colId xmlns:a16="http://schemas.microsoft.com/office/drawing/2014/main" val="1100060099"/>
                    </a:ext>
                  </a:extLst>
                </a:gridCol>
                <a:gridCol w="2192215">
                  <a:extLst>
                    <a:ext uri="{9D8B030D-6E8A-4147-A177-3AD203B41FA5}">
                      <a16:colId xmlns:a16="http://schemas.microsoft.com/office/drawing/2014/main" val="2390666446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dirty="0">
                          <a:effectLst/>
                        </a:rPr>
                        <a:t>Tipo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dirty="0">
                          <a:effectLst/>
                        </a:rPr>
                        <a:t>Descrição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 dirty="0">
                          <a:effectLst/>
                        </a:rPr>
                        <a:t>Valores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u="none" strike="noStrike">
                          <a:effectLst/>
                        </a:rPr>
                        <a:t>Valor Padrão</a:t>
                      </a:r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1921471"/>
                  </a:ext>
                </a:extLst>
              </a:tr>
              <a:tr h="16848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Carácter</a:t>
                      </a:r>
                      <a:endParaRPr lang="pt-BR" sz="2800" b="0" i="0" u="none" strike="noStrike" dirty="0"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Caracteres da Tabela ASCII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ASCII(0) ATÉ ASCII(255)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" " (espaço)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977945"/>
                  </a:ext>
                </a:extLst>
              </a:tr>
              <a:tr h="16848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>
                          <a:effectLst/>
                        </a:rPr>
                        <a:t>Texto</a:t>
                      </a:r>
                      <a:endParaRPr lang="pt-BR" sz="2800" b="0" i="0" u="none" strike="noStrike"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>
                          <a:effectLst/>
                        </a:rPr>
                        <a:t>Conjuntos de caracteres</a:t>
                      </a:r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"Sequências de caracteres"  "entre aspas"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u="none" strike="noStrike" dirty="0">
                          <a:effectLst/>
                        </a:rPr>
                        <a:t>"" (vazio)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67026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2937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FBADC-5715-4190-B260-3FEE21F6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3475"/>
            <a:ext cx="10515600" cy="1325563"/>
          </a:xfrm>
        </p:spPr>
        <p:txBody>
          <a:bodyPr/>
          <a:lstStyle/>
          <a:p>
            <a:r>
              <a:rPr lang="pt-BR" dirty="0"/>
              <a:t>EXEMPLO DE CRIAÇÃO DE VARIÁVEIS</a:t>
            </a:r>
          </a:p>
        </p:txBody>
      </p:sp>
    </p:spTree>
    <p:extLst>
      <p:ext uri="{BB962C8B-B14F-4D97-AF65-F5344CB8AC3E}">
        <p14:creationId xmlns:p14="http://schemas.microsoft.com/office/powerpoint/2010/main" val="37764798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AFD44CB-7340-4532-B4A6-AD84A887F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12" y="0"/>
            <a:ext cx="9329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528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AFD44CB-7340-4532-B4A6-AD84A887F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12" y="0"/>
            <a:ext cx="9329738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DE91001-4924-48AA-8C00-963EBEBFD53F}"/>
              </a:ext>
            </a:extLst>
          </p:cNvPr>
          <p:cNvSpPr/>
          <p:nvPr/>
        </p:nvSpPr>
        <p:spPr>
          <a:xfrm>
            <a:off x="1657350" y="2228850"/>
            <a:ext cx="2495550" cy="14097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D220B3A-15F1-4542-B605-77EC15475688}"/>
              </a:ext>
            </a:extLst>
          </p:cNvPr>
          <p:cNvSpPr txBox="1"/>
          <p:nvPr/>
        </p:nvSpPr>
        <p:spPr>
          <a:xfrm>
            <a:off x="8267700" y="1676400"/>
            <a:ext cx="2947988" cy="120032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DECLARAÇÃO DAS VARIÁVEIS COM SEUS RESPECITIVOS TIPOS.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395E5D7-9751-4364-B2EC-636AB77B7082}"/>
              </a:ext>
            </a:extLst>
          </p:cNvPr>
          <p:cNvCxnSpPr>
            <a:cxnSpLocks/>
          </p:cNvCxnSpPr>
          <p:nvPr/>
        </p:nvCxnSpPr>
        <p:spPr>
          <a:xfrm flipH="1">
            <a:off x="4267199" y="2381250"/>
            <a:ext cx="4000501" cy="55245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54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AFD44CB-7340-4532-B4A6-AD84A887F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12" y="0"/>
            <a:ext cx="9329738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DE91001-4924-48AA-8C00-963EBEBFD53F}"/>
              </a:ext>
            </a:extLst>
          </p:cNvPr>
          <p:cNvSpPr/>
          <p:nvPr/>
        </p:nvSpPr>
        <p:spPr>
          <a:xfrm>
            <a:off x="2076450" y="4362450"/>
            <a:ext cx="3848100" cy="19050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D220B3A-15F1-4542-B605-77EC15475688}"/>
              </a:ext>
            </a:extLst>
          </p:cNvPr>
          <p:cNvSpPr txBox="1"/>
          <p:nvPr/>
        </p:nvSpPr>
        <p:spPr>
          <a:xfrm>
            <a:off x="8267700" y="1676400"/>
            <a:ext cx="3505200" cy="267765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ATRIBUIÇÃO DE VALORES AS VARIÁVEIS DECLARADAS NO INICIO DO ALGORITMO.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ISTO É FEITO ATRAVÉS DA LEITURA DO TECLADO. 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395E5D7-9751-4364-B2EC-636AB77B7082}"/>
              </a:ext>
            </a:extLst>
          </p:cNvPr>
          <p:cNvCxnSpPr>
            <a:cxnSpLocks/>
          </p:cNvCxnSpPr>
          <p:nvPr/>
        </p:nvCxnSpPr>
        <p:spPr>
          <a:xfrm flipH="1">
            <a:off x="4267200" y="2381250"/>
            <a:ext cx="4000501" cy="190500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8939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0CCC93C-FE93-4C40-AC8E-2AF7F091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1091"/>
            <a:ext cx="10515600" cy="1325563"/>
          </a:xfrm>
        </p:spPr>
        <p:txBody>
          <a:bodyPr/>
          <a:lstStyle/>
          <a:p>
            <a:r>
              <a:rPr lang="pt-BR" dirty="0"/>
              <a:t>EXECUTANDO ESTE ALGORITMO TEREMOS: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17609D7-4A16-42CB-8563-9AAD05B0A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247"/>
            <a:ext cx="12192000" cy="5391753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A21D519-C7F2-4358-AEA3-486A302A7042}"/>
              </a:ext>
            </a:extLst>
          </p:cNvPr>
          <p:cNvSpPr/>
          <p:nvPr/>
        </p:nvSpPr>
        <p:spPr>
          <a:xfrm>
            <a:off x="342900" y="2590800"/>
            <a:ext cx="3848100" cy="12573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2E5F81E4-C4F0-4173-877A-F2C89A15836E}"/>
              </a:ext>
            </a:extLst>
          </p:cNvPr>
          <p:cNvCxnSpPr>
            <a:cxnSpLocks/>
          </p:cNvCxnSpPr>
          <p:nvPr/>
        </p:nvCxnSpPr>
        <p:spPr>
          <a:xfrm flipH="1">
            <a:off x="4229101" y="2838450"/>
            <a:ext cx="2933699" cy="59055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4BD3B95-E39D-48A9-89E6-E2CE729ADD37}"/>
              </a:ext>
            </a:extLst>
          </p:cNvPr>
          <p:cNvSpPr txBox="1"/>
          <p:nvPr/>
        </p:nvSpPr>
        <p:spPr>
          <a:xfrm>
            <a:off x="7162800" y="2672060"/>
            <a:ext cx="1562100" cy="46166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VARIÁVEIS</a:t>
            </a:r>
          </a:p>
        </p:txBody>
      </p:sp>
    </p:spTree>
    <p:extLst>
      <p:ext uri="{BB962C8B-B14F-4D97-AF65-F5344CB8AC3E}">
        <p14:creationId xmlns:p14="http://schemas.microsoft.com/office/powerpoint/2010/main" val="17067779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0CCC93C-FE93-4C40-AC8E-2AF7F091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1091"/>
            <a:ext cx="10515600" cy="1325563"/>
          </a:xfrm>
        </p:spPr>
        <p:txBody>
          <a:bodyPr/>
          <a:lstStyle/>
          <a:p>
            <a:r>
              <a:rPr lang="pt-BR" dirty="0"/>
              <a:t>EXECUTANDO ESTE ALGORITMO TEREMOS: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17609D7-4A16-42CB-8563-9AAD05B0A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247"/>
            <a:ext cx="12192000" cy="5391753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A21D519-C7F2-4358-AEA3-486A302A7042}"/>
              </a:ext>
            </a:extLst>
          </p:cNvPr>
          <p:cNvSpPr/>
          <p:nvPr/>
        </p:nvSpPr>
        <p:spPr>
          <a:xfrm>
            <a:off x="552450" y="4134452"/>
            <a:ext cx="3848100" cy="1885347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2E5F81E4-C4F0-4173-877A-F2C89A15836E}"/>
              </a:ext>
            </a:extLst>
          </p:cNvPr>
          <p:cNvCxnSpPr>
            <a:cxnSpLocks/>
          </p:cNvCxnSpPr>
          <p:nvPr/>
        </p:nvCxnSpPr>
        <p:spPr>
          <a:xfrm flipH="1">
            <a:off x="3657600" y="2838450"/>
            <a:ext cx="3505201" cy="1296002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4BD3B95-E39D-48A9-89E6-E2CE729ADD37}"/>
              </a:ext>
            </a:extLst>
          </p:cNvPr>
          <p:cNvSpPr txBox="1"/>
          <p:nvPr/>
        </p:nvSpPr>
        <p:spPr>
          <a:xfrm>
            <a:off x="7162800" y="2672060"/>
            <a:ext cx="2876550" cy="46166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PROCESSAMENTO</a:t>
            </a:r>
          </a:p>
        </p:txBody>
      </p:sp>
    </p:spTree>
    <p:extLst>
      <p:ext uri="{BB962C8B-B14F-4D97-AF65-F5344CB8AC3E}">
        <p14:creationId xmlns:p14="http://schemas.microsoft.com/office/powerpoint/2010/main" val="33994223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0CCC93C-FE93-4C40-AC8E-2AF7F091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1091"/>
            <a:ext cx="10515600" cy="1325563"/>
          </a:xfrm>
        </p:spPr>
        <p:txBody>
          <a:bodyPr/>
          <a:lstStyle/>
          <a:p>
            <a:r>
              <a:rPr lang="pt-BR" dirty="0"/>
              <a:t>EXECUTANDO ESTE ALGORITMO TEREMOS: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17609D7-4A16-42CB-8563-9AAD05B0A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247"/>
            <a:ext cx="12192000" cy="5391753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A21D519-C7F2-4358-AEA3-486A302A7042}"/>
              </a:ext>
            </a:extLst>
          </p:cNvPr>
          <p:cNvSpPr/>
          <p:nvPr/>
        </p:nvSpPr>
        <p:spPr>
          <a:xfrm>
            <a:off x="6677026" y="3358168"/>
            <a:ext cx="5514974" cy="3666222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2E5F81E4-C4F0-4173-877A-F2C89A15836E}"/>
              </a:ext>
            </a:extLst>
          </p:cNvPr>
          <p:cNvCxnSpPr>
            <a:cxnSpLocks/>
          </p:cNvCxnSpPr>
          <p:nvPr/>
        </p:nvCxnSpPr>
        <p:spPr>
          <a:xfrm>
            <a:off x="4876800" y="4162123"/>
            <a:ext cx="1800226" cy="752777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4BD3B95-E39D-48A9-89E6-E2CE729ADD37}"/>
              </a:ext>
            </a:extLst>
          </p:cNvPr>
          <p:cNvSpPr txBox="1"/>
          <p:nvPr/>
        </p:nvSpPr>
        <p:spPr>
          <a:xfrm>
            <a:off x="1604963" y="3751600"/>
            <a:ext cx="34671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INTERFACE DE EXECUÇÃO DO CÓDIGO </a:t>
            </a:r>
          </a:p>
        </p:txBody>
      </p:sp>
    </p:spTree>
    <p:extLst>
      <p:ext uri="{BB962C8B-B14F-4D97-AF65-F5344CB8AC3E}">
        <p14:creationId xmlns:p14="http://schemas.microsoft.com/office/powerpoint/2010/main" val="16028824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FBADC-5715-4190-B260-3FEE21F6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3475"/>
            <a:ext cx="10515600" cy="1325563"/>
          </a:xfrm>
        </p:spPr>
        <p:txBody>
          <a:bodyPr/>
          <a:lstStyle/>
          <a:p>
            <a:r>
              <a:rPr lang="pt-BR" dirty="0"/>
              <a:t>Por que é importante definir o tipo correto das variáveis ?</a:t>
            </a:r>
          </a:p>
        </p:txBody>
      </p:sp>
    </p:spTree>
    <p:extLst>
      <p:ext uri="{BB962C8B-B14F-4D97-AF65-F5344CB8AC3E}">
        <p14:creationId xmlns:p14="http://schemas.microsoft.com/office/powerpoint/2010/main" val="40258208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C7D617-126A-4089-A2A8-5DEC4A995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6825"/>
            <a:ext cx="10515600" cy="1325563"/>
          </a:xfrm>
        </p:spPr>
        <p:txBody>
          <a:bodyPr/>
          <a:lstStyle/>
          <a:p>
            <a:r>
              <a:rPr lang="pt-BR" dirty="0"/>
              <a:t>VOLTANDO AO NOSSO CÓDIGO DA EQUAÇÃO DO SEGUNDO GRAU. </a:t>
            </a:r>
          </a:p>
        </p:txBody>
      </p:sp>
    </p:spTree>
    <p:extLst>
      <p:ext uri="{BB962C8B-B14F-4D97-AF65-F5344CB8AC3E}">
        <p14:creationId xmlns:p14="http://schemas.microsoft.com/office/powerpoint/2010/main" val="27892043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59E8C0-242E-4693-890B-0AEEDF0FF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26" y="0"/>
            <a:ext cx="6694157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DA7554D-923F-4852-BBB5-213634ECA7C1}"/>
              </a:ext>
            </a:extLst>
          </p:cNvPr>
          <p:cNvSpPr/>
          <p:nvPr/>
        </p:nvSpPr>
        <p:spPr>
          <a:xfrm>
            <a:off x="1504950" y="2152650"/>
            <a:ext cx="5200650" cy="470534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99DFE65-84D5-4A6D-884B-74A50F0649F0}"/>
              </a:ext>
            </a:extLst>
          </p:cNvPr>
          <p:cNvCxnSpPr>
            <a:cxnSpLocks/>
          </p:cNvCxnSpPr>
          <p:nvPr/>
        </p:nvCxnSpPr>
        <p:spPr>
          <a:xfrm flipH="1" flipV="1">
            <a:off x="6705600" y="3243352"/>
            <a:ext cx="1261783" cy="379748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3EA471-233A-4739-AB5F-1587A4ECFA15}"/>
              </a:ext>
            </a:extLst>
          </p:cNvPr>
          <p:cNvSpPr txBox="1"/>
          <p:nvPr/>
        </p:nvSpPr>
        <p:spPr>
          <a:xfrm>
            <a:off x="7967382" y="3243352"/>
            <a:ext cx="3938867" cy="304698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TODA A PARTE DE ATRIBUIÇÃO DE VALORES AS VARIÁVEIS, O PROCESSAMENTO DA LÓGICA NO ALGORITMO E EVENTUAIS EXIBIÇÕES SERÃO FEITAS NESTA PARTE DO ALGORITMO. </a:t>
            </a:r>
          </a:p>
        </p:txBody>
      </p:sp>
    </p:spTree>
    <p:extLst>
      <p:ext uri="{BB962C8B-B14F-4D97-AF65-F5344CB8AC3E}">
        <p14:creationId xmlns:p14="http://schemas.microsoft.com/office/powerpoint/2010/main" val="32397749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59E8C0-242E-4693-890B-0AEEDF0FF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26" y="0"/>
            <a:ext cx="6694157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DA7554D-923F-4852-BBB5-213634ECA7C1}"/>
              </a:ext>
            </a:extLst>
          </p:cNvPr>
          <p:cNvSpPr/>
          <p:nvPr/>
        </p:nvSpPr>
        <p:spPr>
          <a:xfrm>
            <a:off x="2000250" y="2486327"/>
            <a:ext cx="4705350" cy="1552273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99DFE65-84D5-4A6D-884B-74A50F0649F0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5600701" y="4038601"/>
            <a:ext cx="2366682" cy="795248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3EA471-233A-4739-AB5F-1587A4ECFA15}"/>
              </a:ext>
            </a:extLst>
          </p:cNvPr>
          <p:cNvSpPr txBox="1"/>
          <p:nvPr/>
        </p:nvSpPr>
        <p:spPr>
          <a:xfrm>
            <a:off x="7967383" y="4418350"/>
            <a:ext cx="34671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ATRIBUIÇÃO DE VALORES AS VARIÁVEIS</a:t>
            </a:r>
          </a:p>
        </p:txBody>
      </p:sp>
    </p:spTree>
    <p:extLst>
      <p:ext uri="{BB962C8B-B14F-4D97-AF65-F5344CB8AC3E}">
        <p14:creationId xmlns:p14="http://schemas.microsoft.com/office/powerpoint/2010/main" val="38129136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59E8C0-242E-4693-890B-0AEEDF0FF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26" y="0"/>
            <a:ext cx="6694157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DA7554D-923F-4852-BBB5-213634ECA7C1}"/>
              </a:ext>
            </a:extLst>
          </p:cNvPr>
          <p:cNvSpPr/>
          <p:nvPr/>
        </p:nvSpPr>
        <p:spPr>
          <a:xfrm>
            <a:off x="2000250" y="4019550"/>
            <a:ext cx="4705350" cy="8143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99DFE65-84D5-4A6D-884B-74A50F0649F0}"/>
              </a:ext>
            </a:extLst>
          </p:cNvPr>
          <p:cNvCxnSpPr>
            <a:cxnSpLocks/>
            <a:stCxn id="6" idx="1"/>
            <a:endCxn id="3" idx="3"/>
          </p:cNvCxnSpPr>
          <p:nvPr/>
        </p:nvCxnSpPr>
        <p:spPr>
          <a:xfrm flipH="1">
            <a:off x="6705600" y="3830211"/>
            <a:ext cx="1261782" cy="596489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3EA471-233A-4739-AB5F-1587A4ECFA15}"/>
              </a:ext>
            </a:extLst>
          </p:cNvPr>
          <p:cNvSpPr txBox="1"/>
          <p:nvPr/>
        </p:nvSpPr>
        <p:spPr>
          <a:xfrm>
            <a:off x="7967382" y="2399050"/>
            <a:ext cx="3996018" cy="286232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Modificação do valor da variável delta através dos cálculos com as outras variáveis.</a:t>
            </a:r>
          </a:p>
        </p:txBody>
      </p:sp>
    </p:spTree>
    <p:extLst>
      <p:ext uri="{BB962C8B-B14F-4D97-AF65-F5344CB8AC3E}">
        <p14:creationId xmlns:p14="http://schemas.microsoft.com/office/powerpoint/2010/main" val="33387468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59E8C0-242E-4693-890B-0AEEDF0FF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26" y="0"/>
            <a:ext cx="6694157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DA7554D-923F-4852-BBB5-213634ECA7C1}"/>
              </a:ext>
            </a:extLst>
          </p:cNvPr>
          <p:cNvSpPr/>
          <p:nvPr/>
        </p:nvSpPr>
        <p:spPr>
          <a:xfrm>
            <a:off x="2000250" y="4854222"/>
            <a:ext cx="4705350" cy="72742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99DFE65-84D5-4A6D-884B-74A50F0649F0}"/>
              </a:ext>
            </a:extLst>
          </p:cNvPr>
          <p:cNvCxnSpPr>
            <a:cxnSpLocks/>
            <a:stCxn id="6" idx="1"/>
            <a:endCxn id="3" idx="3"/>
          </p:cNvCxnSpPr>
          <p:nvPr/>
        </p:nvCxnSpPr>
        <p:spPr>
          <a:xfrm flipH="1">
            <a:off x="6705600" y="3830211"/>
            <a:ext cx="1261782" cy="1387725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3EA471-233A-4739-AB5F-1587A4ECFA15}"/>
              </a:ext>
            </a:extLst>
          </p:cNvPr>
          <p:cNvSpPr txBox="1"/>
          <p:nvPr/>
        </p:nvSpPr>
        <p:spPr>
          <a:xfrm>
            <a:off x="7967382" y="2399050"/>
            <a:ext cx="3996018" cy="286232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Atribuição de valores a variável x1 através de cálculos  e posterior exibição da mesma.</a:t>
            </a:r>
          </a:p>
        </p:txBody>
      </p:sp>
    </p:spTree>
    <p:extLst>
      <p:ext uri="{BB962C8B-B14F-4D97-AF65-F5344CB8AC3E}">
        <p14:creationId xmlns:p14="http://schemas.microsoft.com/office/powerpoint/2010/main" val="37874231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59E8C0-242E-4693-890B-0AEEDF0FF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26" y="0"/>
            <a:ext cx="6694157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DA7554D-923F-4852-BBB5-213634ECA7C1}"/>
              </a:ext>
            </a:extLst>
          </p:cNvPr>
          <p:cNvSpPr/>
          <p:nvPr/>
        </p:nvSpPr>
        <p:spPr>
          <a:xfrm>
            <a:off x="2000250" y="5482872"/>
            <a:ext cx="4705350" cy="72742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99DFE65-84D5-4A6D-884B-74A50F0649F0}"/>
              </a:ext>
            </a:extLst>
          </p:cNvPr>
          <p:cNvCxnSpPr>
            <a:cxnSpLocks/>
            <a:stCxn id="6" idx="1"/>
            <a:endCxn id="3" idx="3"/>
          </p:cNvCxnSpPr>
          <p:nvPr/>
        </p:nvCxnSpPr>
        <p:spPr>
          <a:xfrm flipH="1">
            <a:off x="6705600" y="3830211"/>
            <a:ext cx="1261782" cy="2016375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3EA471-233A-4739-AB5F-1587A4ECFA15}"/>
              </a:ext>
            </a:extLst>
          </p:cNvPr>
          <p:cNvSpPr txBox="1"/>
          <p:nvPr/>
        </p:nvSpPr>
        <p:spPr>
          <a:xfrm>
            <a:off x="7967382" y="2399050"/>
            <a:ext cx="3996018" cy="286232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Atribuição de valores a variável x2 através de cálculos  e posterior exibição da mesma.</a:t>
            </a:r>
          </a:p>
        </p:txBody>
      </p:sp>
    </p:spTree>
    <p:extLst>
      <p:ext uri="{BB962C8B-B14F-4D97-AF65-F5344CB8AC3E}">
        <p14:creationId xmlns:p14="http://schemas.microsoft.com/office/powerpoint/2010/main" val="4254513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B77336-5EDF-408A-8158-4B28517B4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0518"/>
            <a:ext cx="10515600" cy="6176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3600" dirty="0">
                <a:solidFill>
                  <a:srgbClr val="FF0000"/>
                </a:solidFill>
              </a:rPr>
              <a:t>Quase tudo certo, mas você deverá fazer o tratamento dos eventuais problemas que podem acontecer. </a:t>
            </a:r>
          </a:p>
          <a:p>
            <a:pPr marL="0" indent="0">
              <a:buNone/>
            </a:pPr>
            <a:r>
              <a:rPr lang="pt-BR" sz="3600" dirty="0">
                <a:solidFill>
                  <a:srgbClr val="FF0000"/>
                </a:solidFill>
              </a:rPr>
              <a:t>Exemplo: </a:t>
            </a:r>
          </a:p>
          <a:p>
            <a:r>
              <a:rPr lang="pt-BR" sz="3600" dirty="0">
                <a:solidFill>
                  <a:srgbClr val="FF0000"/>
                </a:solidFill>
              </a:rPr>
              <a:t>Se delta for negativo a equação não terá soluções reais </a:t>
            </a:r>
          </a:p>
          <a:p>
            <a:r>
              <a:rPr lang="pt-BR" sz="3600" dirty="0">
                <a:solidFill>
                  <a:srgbClr val="FF0000"/>
                </a:solidFill>
              </a:rPr>
              <a:t>Ou se for informado valor para a for igual a zero.  </a:t>
            </a:r>
          </a:p>
          <a:p>
            <a:pPr marL="0" indent="0">
              <a:buNone/>
            </a:pPr>
            <a:r>
              <a:rPr lang="pt-BR" sz="3600" dirty="0"/>
              <a:t>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0E1E140-3D78-4627-A492-C6CEE3DB736F}"/>
              </a:ext>
            </a:extLst>
          </p:cNvPr>
          <p:cNvCxnSpPr>
            <a:cxnSpLocks/>
          </p:cNvCxnSpPr>
          <p:nvPr/>
        </p:nvCxnSpPr>
        <p:spPr>
          <a:xfrm>
            <a:off x="1089122" y="1582615"/>
            <a:ext cx="0" cy="34114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6603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EC687BC-4D5E-477D-BCBA-EAB7D4909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107"/>
            <a:ext cx="12191999" cy="6189786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BBBAB3A-1C64-42DE-A220-FE6C14CBCA04}"/>
              </a:ext>
            </a:extLst>
          </p:cNvPr>
          <p:cNvSpPr/>
          <p:nvPr/>
        </p:nvSpPr>
        <p:spPr>
          <a:xfrm>
            <a:off x="1200150" y="3939822"/>
            <a:ext cx="10668000" cy="114652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C0BD021E-0CEC-4F80-9005-BDAAA7DF62F2}"/>
              </a:ext>
            </a:extLst>
          </p:cNvPr>
          <p:cNvCxnSpPr>
            <a:cxnSpLocks/>
          </p:cNvCxnSpPr>
          <p:nvPr/>
        </p:nvCxnSpPr>
        <p:spPr>
          <a:xfrm flipH="1">
            <a:off x="4834219" y="2000250"/>
            <a:ext cx="1699931" cy="1939572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3A83A3C6-0F9B-483E-9ABD-197E9E481BDF}"/>
              </a:ext>
            </a:extLst>
          </p:cNvPr>
          <p:cNvSpPr txBox="1"/>
          <p:nvPr/>
        </p:nvSpPr>
        <p:spPr>
          <a:xfrm>
            <a:off x="6534150" y="1215710"/>
            <a:ext cx="4319867" cy="175432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Trata a eventualidade da variável a ter valor zero</a:t>
            </a:r>
          </a:p>
        </p:txBody>
      </p:sp>
    </p:spTree>
    <p:extLst>
      <p:ext uri="{BB962C8B-B14F-4D97-AF65-F5344CB8AC3E}">
        <p14:creationId xmlns:p14="http://schemas.microsoft.com/office/powerpoint/2010/main" val="10097014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D2E1B37-F545-450B-96BB-F5AB372A7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4958"/>
            <a:ext cx="12183318" cy="5447934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F236CF8-F6D5-4E04-8944-5133AF4E4BF0}"/>
              </a:ext>
            </a:extLst>
          </p:cNvPr>
          <p:cNvSpPr/>
          <p:nvPr/>
        </p:nvSpPr>
        <p:spPr>
          <a:xfrm>
            <a:off x="1200150" y="1123950"/>
            <a:ext cx="10668000" cy="39624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BCEA0F51-3748-452D-A3C5-E944E1BFA80D}"/>
              </a:ext>
            </a:extLst>
          </p:cNvPr>
          <p:cNvCxnSpPr>
            <a:cxnSpLocks/>
          </p:cNvCxnSpPr>
          <p:nvPr/>
        </p:nvCxnSpPr>
        <p:spPr>
          <a:xfrm flipH="1" flipV="1">
            <a:off x="4895851" y="5086350"/>
            <a:ext cx="2438399" cy="64770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58C789-C807-43EE-8400-32453488E6EF}"/>
              </a:ext>
            </a:extLst>
          </p:cNvPr>
          <p:cNvSpPr txBox="1"/>
          <p:nvPr/>
        </p:nvSpPr>
        <p:spPr>
          <a:xfrm>
            <a:off x="7334250" y="5095243"/>
            <a:ext cx="4849068" cy="175432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Trata a eventualidade da variável delta ter valor negativo. </a:t>
            </a:r>
          </a:p>
        </p:txBody>
      </p:sp>
    </p:spTree>
    <p:extLst>
      <p:ext uri="{BB962C8B-B14F-4D97-AF65-F5344CB8AC3E}">
        <p14:creationId xmlns:p14="http://schemas.microsoft.com/office/powerpoint/2010/main" val="4525380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98D92-C931-4741-9DD9-5FAC252AD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92000" cy="1325563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pt-BR" dirty="0"/>
              <a:t>EXERCÍCIOS</a:t>
            </a:r>
          </a:p>
        </p:txBody>
      </p:sp>
    </p:spTree>
    <p:extLst>
      <p:ext uri="{BB962C8B-B14F-4D97-AF65-F5344CB8AC3E}">
        <p14:creationId xmlns:p14="http://schemas.microsoft.com/office/powerpoint/2010/main" val="7609387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4FC26-61CF-499D-B55D-B9209120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B1BFE-78B8-4F92-970D-DD601628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CRIE UMA CLASSE QUE RECEBE E IMPRIME SEUS DADOS EM VARIAVEIS ESPEFIFICA E POSTERIORMENTE OS IMPRIMA; </a:t>
            </a:r>
          </a:p>
          <a:p>
            <a:pPr marL="0" indent="0">
              <a:buNone/>
            </a:pPr>
            <a:r>
              <a:rPr lang="pt-BR" dirty="0"/>
              <a:t>(Dados:  Nome, Telefone, Endereço, Idade, Cargo e salário)</a:t>
            </a:r>
          </a:p>
          <a:p>
            <a:pPr marL="0" indent="0">
              <a:buNone/>
            </a:pPr>
            <a:r>
              <a:rPr lang="pt-BR" dirty="0" err="1"/>
              <a:t>System.out.println</a:t>
            </a:r>
            <a:r>
              <a:rPr lang="pt-BR" dirty="0"/>
              <a:t>(“”+nome da variável);</a:t>
            </a:r>
          </a:p>
        </p:txBody>
      </p:sp>
    </p:spTree>
    <p:extLst>
      <p:ext uri="{BB962C8B-B14F-4D97-AF65-F5344CB8AC3E}">
        <p14:creationId xmlns:p14="http://schemas.microsoft.com/office/powerpoint/2010/main" val="2609219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4FC26-61CF-499D-B55D-B9209120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02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B1BFE-78B8-4F92-970D-DD601628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CRIE UMA CLASSE QUE: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CRIE UMA CLASSE QUE CONVERTA QUE CONVERTA  UM CERTO NUMRO CELSIUS PARA FAHRENHEIT.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F = C * (9/5)  + 32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Sendo C a quantidade de graus Celsius.</a:t>
            </a:r>
          </a:p>
        </p:txBody>
      </p:sp>
      <p:pic>
        <p:nvPicPr>
          <p:cNvPr id="1026" name="Picture 2" descr="Image result for formula para transformar celsius para fahrenheit">
            <a:extLst>
              <a:ext uri="{FF2B5EF4-FFF2-40B4-BE49-F238E27FC236}">
                <a16:creationId xmlns:a16="http://schemas.microsoft.com/office/drawing/2014/main" id="{F5AE5F24-B9D7-4B91-9129-0A22B048D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072" y="3805072"/>
            <a:ext cx="3052928" cy="30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3090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3F718-9FD0-4855-A58C-453CCF825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D5732B-202C-4E87-BD6D-5A3C86EBA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/>
              <a:t>CRUIE  UMA </a:t>
            </a:r>
            <a:r>
              <a:rPr lang="pt-BR" dirty="0"/>
              <a:t>CLASSE QUE RETORNE A MEDIA ENTRE 5 NUMEROS</a:t>
            </a:r>
          </a:p>
        </p:txBody>
      </p:sp>
    </p:spTree>
    <p:extLst>
      <p:ext uri="{BB962C8B-B14F-4D97-AF65-F5344CB8AC3E}">
        <p14:creationId xmlns:p14="http://schemas.microsoft.com/office/powerpoint/2010/main" val="38589949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DD9A2-DC40-48B4-9757-7E3A68445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EA2326-306D-4207-9487-CF23FBA6D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7751C4-378E-400E-8BCB-69B349CCD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179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7C3754-3A1F-47E5-AD9E-6777991A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Baixar o </a:t>
            </a:r>
            <a:r>
              <a:rPr lang="pt-BR" dirty="0" err="1"/>
              <a:t>visualg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569578-D79A-47DA-ADA6-B18B6E3E9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" y="6151458"/>
            <a:ext cx="10515600" cy="639279"/>
          </a:xfrm>
        </p:spPr>
        <p:txBody>
          <a:bodyPr/>
          <a:lstStyle/>
          <a:p>
            <a:r>
              <a:rPr lang="pt-BR" dirty="0">
                <a:hlinkClick r:id="rId2"/>
              </a:rPr>
              <a:t>https://sourceforge.net/projects/visualg30/</a:t>
            </a:r>
            <a:r>
              <a:rPr lang="pt-BR" dirty="0"/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2826BBC-B047-430F-B674-24BB3CD6F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35" y="387427"/>
            <a:ext cx="7442165" cy="575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292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E3A08-B44B-4171-95A9-9A55CA977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F9BD74-2FBD-4198-887A-D4EE28ED3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DESCOMPACTE O ARQUIVOS E EXECUTE O ARQUIVO VISUALG.EXE (ELE NÃO SERÁ INSTALADO).</a:t>
            </a:r>
          </a:p>
          <a:p>
            <a:endParaRPr lang="pt-BR" dirty="0"/>
          </a:p>
          <a:p>
            <a:r>
              <a:rPr lang="pt-BR" dirty="0"/>
              <a:t>ESTE SOFTWARE ESTA EM DOMINIO PUBLICO.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82138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4D1652-A1B3-4F4D-BDE3-5BF5C25A2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TELA DO VISUALG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113913-B690-48C4-BB42-97C89FCEE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922" y="1749122"/>
            <a:ext cx="9248078" cy="492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458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A2A0E-2095-47EF-9A84-77D07117F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193A1F-2EE5-48ED-AF5A-1DBE18F79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A473980-8F4F-4F69-A892-D5B75F25B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147"/>
            <a:ext cx="12188963" cy="649602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A0A8715-199F-4607-B8A1-0B7348BE0DE1}"/>
              </a:ext>
            </a:extLst>
          </p:cNvPr>
          <p:cNvSpPr/>
          <p:nvPr/>
        </p:nvSpPr>
        <p:spPr>
          <a:xfrm>
            <a:off x="441434" y="1825625"/>
            <a:ext cx="3421118" cy="74415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1136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DA5A88-A132-4267-8E91-1830A56F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COMANDOS DE SAÍDA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F909BF-2667-4D3F-A66E-FFB81A228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ESCREVA (“ESCREVA UMA MENSAGEM”)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ATENÇÃO: SÓ PODE FALTAR AS ASPAS DA MENSAGEM A SER ESCRITA</a:t>
            </a:r>
          </a:p>
        </p:txBody>
      </p:sp>
    </p:spTree>
    <p:extLst>
      <p:ext uri="{BB962C8B-B14F-4D97-AF65-F5344CB8AC3E}">
        <p14:creationId xmlns:p14="http://schemas.microsoft.com/office/powerpoint/2010/main" val="23613733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E07C2-6ED5-47B4-917B-1622EF66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NO VISUALG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C64083C-A8DE-45F7-8A4C-A44A72500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643" y="1477651"/>
            <a:ext cx="10123357" cy="538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665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DA5A88-A132-4267-8E91-1830A56F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COMANDOS DE SAÍDA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F909BF-2667-4D3F-A66E-FFB81A228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ESCREVA (“ESCREVA UMA MENSAGEM”)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ATENÇÃO: SÓ PODE FALTAR AS ASPAS DA MENSAGEM A SER ESCRITA</a:t>
            </a:r>
          </a:p>
        </p:txBody>
      </p:sp>
    </p:spTree>
    <p:extLst>
      <p:ext uri="{BB962C8B-B14F-4D97-AF65-F5344CB8AC3E}">
        <p14:creationId xmlns:p14="http://schemas.microsoft.com/office/powerpoint/2010/main" val="28227028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E07C2-6ED5-47B4-917B-1622EF66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NO VISUALG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C64083C-A8DE-45F7-8A4C-A44A72500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643" y="1477651"/>
            <a:ext cx="10123357" cy="538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606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1F0369-A69C-4848-BED4-B08110CA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ESCREVER E PULAR LINHA USE O COMANDO ESCREVAL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096A0B4-0034-411C-8E63-BC2507928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544320"/>
            <a:ext cx="11195060" cy="531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091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61ED3-E4E8-4B57-8BE7-258EC83C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RESULTADO TEREMOS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41FB84-D5C0-4826-8E87-4FCE90404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1" y="1658271"/>
            <a:ext cx="7924800" cy="519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716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12D07-E957-4ED3-AA2D-DDA9D28CD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AREA VAR DO MEU ALGORITMO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F2FE6F7-EBED-40D7-B071-D8D25AA5E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0704868" cy="516731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CA24BD5-60EE-4438-A8F5-29DB791429CE}"/>
              </a:ext>
            </a:extLst>
          </p:cNvPr>
          <p:cNvSpPr/>
          <p:nvPr/>
        </p:nvSpPr>
        <p:spPr>
          <a:xfrm>
            <a:off x="1404730" y="3429000"/>
            <a:ext cx="6003235" cy="1116496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629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54494-7D46-40FA-B89C-A41A3E207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VARIÁVEIS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13F6BD-EECC-4954-89F4-65799CE36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85005C-EA3F-43F6-B6B6-F57C15AD1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0" y="2401737"/>
            <a:ext cx="5054600" cy="391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246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013F8-92D3-4392-9E83-3F78497E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DE VARIAVEIS E ALOCAÇÃO DE DADOS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C6FF6E1-DEAF-4E4B-8A09-59AA2192A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071" y="1690687"/>
            <a:ext cx="10169826" cy="516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736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57DE2-4A21-4864-8BF7-A7857EC16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DECLARANDO VARIAVEIS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7E7910-3E3B-4B84-8DB6-E69FF73A0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VAR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IDENTIFICADOR : TIPO</a:t>
            </a:r>
          </a:p>
          <a:p>
            <a:pPr marL="0" indent="0">
              <a:buNone/>
            </a:pPr>
            <a:r>
              <a:rPr lang="pt-BR" dirty="0"/>
              <a:t>IDENTIFICADOR : TIPO</a:t>
            </a:r>
          </a:p>
          <a:p>
            <a:pPr marL="0" indent="0">
              <a:buNone/>
            </a:pPr>
            <a:r>
              <a:rPr lang="pt-BR" dirty="0"/>
              <a:t>IDENTIFICADOR : TIPO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EFCEEDE-EC8E-4246-A820-3D0D03C11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846" y="1573967"/>
            <a:ext cx="3392774" cy="508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2679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1D3548-0DD3-47B3-81A4-6D0DD85B6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478390-1AAE-4779-812D-A7637E89C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23E40AE-4F81-4476-8A05-0143DB600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4"/>
            <a:ext cx="10592279" cy="584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958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1039</Words>
  <Application>Microsoft Office PowerPoint</Application>
  <PresentationFormat>Widescreen</PresentationFormat>
  <Paragraphs>203</Paragraphs>
  <Slides>73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73</vt:i4>
      </vt:variant>
    </vt:vector>
  </HeadingPairs>
  <TitlesOfParts>
    <vt:vector size="80" baseType="lpstr">
      <vt:lpstr>Arial</vt:lpstr>
      <vt:lpstr>Calibri</vt:lpstr>
      <vt:lpstr>Calibri Light</vt:lpstr>
      <vt:lpstr>Century Schoolbook</vt:lpstr>
      <vt:lpstr>Georgia</vt:lpstr>
      <vt:lpstr>Times New Roman</vt:lpstr>
      <vt:lpstr>Tema do Office</vt:lpstr>
      <vt:lpstr>Apresentação do PowerPoint</vt:lpstr>
      <vt:lpstr>O que são algoritmos? </vt:lpstr>
      <vt:lpstr>Define: Algoritmo</vt:lpstr>
      <vt:lpstr>Apresentação do PowerPoint</vt:lpstr>
      <vt:lpstr>EXEMPLOS DE ALGORITMO</vt:lpstr>
      <vt:lpstr>OPÇÕES A ESTE ALGORITMO</vt:lpstr>
      <vt:lpstr>MUDANDO ALGUMAS LINHAS O ALGORITMO PRODUZIRÁ RESULTADO DIFERENTE</vt:lpstr>
      <vt:lpstr>Apresentação do PowerPoint</vt:lpstr>
      <vt:lpstr>OUTRO EXEMPLO</vt:lpstr>
      <vt:lpstr>EXEMPLO DE ALGORITMO</vt:lpstr>
      <vt:lpstr>Um algoritmo para preparar um Bolo de Chocolate </vt:lpstr>
      <vt:lpstr>ALGORITMO QUANDO ACORDO</vt:lpstr>
      <vt:lpstr>OUTROS ALGORITMOS DA VIDA REAL</vt:lpstr>
      <vt:lpstr>ALGORITMOS COMPUTACIONAIS </vt:lpstr>
      <vt:lpstr>Apresentação do PowerPoint</vt:lpstr>
      <vt:lpstr>EXEMPLO DE ALGORITMOS COMPUTACIONAIS</vt:lpstr>
      <vt:lpstr>COMO CRIAR ESTAS ROTINAS OU ALGORITMOS?</vt:lpstr>
      <vt:lpstr>EXEMPLO DE ALGORITMOS COMPUTACIONAIS</vt:lpstr>
      <vt:lpstr>COMO SURGEM OS PROGRMAS DE COMPUTADOR?</vt:lpstr>
      <vt:lpstr>FLUXOGRAMA</vt:lpstr>
      <vt:lpstr>PORTUGOL</vt:lpstr>
      <vt:lpstr>IMPORTANTE</vt:lpstr>
      <vt:lpstr>Voltando ao exemplo da aula passada</vt:lpstr>
      <vt:lpstr>Apresentação do PowerPoint</vt:lpstr>
      <vt:lpstr>Apresentação do PowerPoint</vt:lpstr>
      <vt:lpstr>Explicando o código gerado</vt:lpstr>
      <vt:lpstr>Explicando o código gerado</vt:lpstr>
      <vt:lpstr>Ainda sobre comentários</vt:lpstr>
      <vt:lpstr>Por que é importante colocar comentários no seu código ?</vt:lpstr>
      <vt:lpstr>Definição das variáveis</vt:lpstr>
      <vt:lpstr> O QUE SÃO VARIÁVEIS ?</vt:lpstr>
      <vt:lpstr>Apresentação do PowerPoint</vt:lpstr>
      <vt:lpstr>Apresentação do PowerPoint</vt:lpstr>
      <vt:lpstr>Apresentação do PowerPoint</vt:lpstr>
      <vt:lpstr>TIPOS DE VARIÁVEIS USADAS EM PORTUGOL</vt:lpstr>
      <vt:lpstr>TIPOS DE VARIÁVEIS USADAS EM PORTUGOL</vt:lpstr>
      <vt:lpstr>EXEMPLO DE CRIAÇÃO DE VARIÁVEIS</vt:lpstr>
      <vt:lpstr>Apresentação do PowerPoint</vt:lpstr>
      <vt:lpstr>Apresentação do PowerPoint</vt:lpstr>
      <vt:lpstr>Apresentação do PowerPoint</vt:lpstr>
      <vt:lpstr>EXECUTANDO ESTE ALGORITMO TEREMOS:</vt:lpstr>
      <vt:lpstr>EXECUTANDO ESTE ALGORITMO TEREMOS:</vt:lpstr>
      <vt:lpstr>EXECUTANDO ESTE ALGORITMO TEREMOS:</vt:lpstr>
      <vt:lpstr>Por que é importante definir o tipo correto das variáveis ?</vt:lpstr>
      <vt:lpstr>VOLTANDO AO NOSSO CÓDIGO DA EQUAÇÃO DO SEGUNDO GRAU.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EXERCÍCIOS</vt:lpstr>
      <vt:lpstr>EXERCÍCIO 01</vt:lpstr>
      <vt:lpstr>EXERCÍCIO 02 </vt:lpstr>
      <vt:lpstr>EXERCÍCIO 03</vt:lpstr>
      <vt:lpstr>Apresentação do PowerPoint</vt:lpstr>
      <vt:lpstr>Baixar o visualg</vt:lpstr>
      <vt:lpstr>Apresentação do PowerPoint</vt:lpstr>
      <vt:lpstr>TELA DO VISUALG</vt:lpstr>
      <vt:lpstr>Apresentação do PowerPoint</vt:lpstr>
      <vt:lpstr>COMANDOS DE SAÍDA</vt:lpstr>
      <vt:lpstr>EXEMPLO NO VISUALG</vt:lpstr>
      <vt:lpstr>COMANDOS DE SAÍDA</vt:lpstr>
      <vt:lpstr>EXEMPLO NO VISUALG</vt:lpstr>
      <vt:lpstr>PARA ESCREVER E PULAR LINHA USE O COMANDO ESCREVAL</vt:lpstr>
      <vt:lpstr>COMO RESULTADO TEREMOS</vt:lpstr>
      <vt:lpstr>A AREA VAR DO MEU ALGORITMO</vt:lpstr>
      <vt:lpstr>AS VARIÁVEIS</vt:lpstr>
      <vt:lpstr>TIPOS DE VARIAVEIS E ALOCAÇÃO DE DADOS</vt:lpstr>
      <vt:lpstr>DECLARANDO VARIAVEIS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</cp:lastModifiedBy>
  <cp:revision>8</cp:revision>
  <dcterms:created xsi:type="dcterms:W3CDTF">2018-08-07T19:39:36Z</dcterms:created>
  <dcterms:modified xsi:type="dcterms:W3CDTF">2018-08-07T20:36:16Z</dcterms:modified>
</cp:coreProperties>
</file>