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theme/themeOverride4.xml" ContentType="application/vnd.openxmlformats-officedocument.themeOverr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5" r:id="rId17"/>
    <p:sldId id="271" r:id="rId18"/>
    <p:sldId id="273" r:id="rId19"/>
    <p:sldId id="277" r:id="rId20"/>
    <p:sldId id="276" r:id="rId21"/>
    <p:sldId id="278" r:id="rId22"/>
    <p:sldId id="274" r:id="rId23"/>
    <p:sldId id="279" r:id="rId24"/>
    <p:sldId id="281" r:id="rId25"/>
    <p:sldId id="280" r:id="rId26"/>
    <p:sldId id="282" r:id="rId27"/>
    <p:sldId id="283" r:id="rId28"/>
    <p:sldId id="284" r:id="rId29"/>
    <p:sldId id="285" r:id="rId30"/>
    <p:sldId id="286" r:id="rId31"/>
    <p:sldId id="287" r:id="rId32"/>
    <p:sldId id="288" r:id="rId33"/>
    <p:sldId id="296" r:id="rId34"/>
    <p:sldId id="289" r:id="rId35"/>
    <p:sldId id="290" r:id="rId36"/>
    <p:sldId id="291" r:id="rId37"/>
    <p:sldId id="292" r:id="rId38"/>
    <p:sldId id="293" r:id="rId39"/>
    <p:sldId id="305" r:id="rId40"/>
    <p:sldId id="306" r:id="rId41"/>
    <p:sldId id="294" r:id="rId42"/>
    <p:sldId id="295" r:id="rId43"/>
    <p:sldId id="304" r:id="rId44"/>
    <p:sldId id="297" r:id="rId45"/>
    <p:sldId id="298" r:id="rId46"/>
    <p:sldId id="299" r:id="rId47"/>
    <p:sldId id="303" r:id="rId48"/>
    <p:sldId id="300" r:id="rId49"/>
    <p:sldId id="301" r:id="rId50"/>
    <p:sldId id="302" r:id="rId51"/>
    <p:sldId id="307" r:id="rId52"/>
    <p:sldId id="308" r:id="rId53"/>
    <p:sldId id="309" r:id="rId54"/>
    <p:sldId id="310" r:id="rId55"/>
    <p:sldId id="311" r:id="rId56"/>
    <p:sldId id="312" r:id="rId57"/>
    <p:sldId id="313" r:id="rId58"/>
    <p:sldId id="314" r:id="rId59"/>
  </p:sldIdLst>
  <p:sldSz cx="9144000" cy="6858000" type="screen4x3"/>
  <p:notesSz cx="7099300" cy="10234613"/>
  <p:defaultTextStyle>
    <a:defPPr>
      <a:defRPr lang="pt-B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4" name="Triângulo retângulo 9"/>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grpSp>
        <p:nvGrpSpPr>
          <p:cNvPr id="5" name="Grupo 1"/>
          <p:cNvGrpSpPr>
            <a:grpSpLocks/>
          </p:cNvGrpSpPr>
          <p:nvPr/>
        </p:nvGrpSpPr>
        <p:grpSpPr bwMode="auto">
          <a:xfrm>
            <a:off x="-3175" y="4953000"/>
            <a:ext cx="9147175" cy="1911350"/>
            <a:chOff x="-3765" y="4832896"/>
            <a:chExt cx="9147765" cy="2032192"/>
          </a:xfrm>
        </p:grpSpPr>
        <p:sp>
          <p:nvSpPr>
            <p:cNvPr id="6" name="Forma livre 6"/>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7" name="Forma livre 7"/>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8" name="Forma livre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10" name="Conector reto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ítulo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pt-BR" smtClean="0"/>
              <a:t>Clique para editar o estilo do título mestre</a:t>
            </a:r>
            <a:endParaRPr lang="en-US"/>
          </a:p>
        </p:txBody>
      </p:sp>
      <p:sp>
        <p:nvSpPr>
          <p:cNvPr id="17" name="Subtítulo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pt-BR" smtClean="0"/>
              <a:t>Clique para editar o estilo do subtítulo mestre</a:t>
            </a:r>
            <a:endParaRPr lang="en-US"/>
          </a:p>
        </p:txBody>
      </p:sp>
      <p:sp>
        <p:nvSpPr>
          <p:cNvPr id="11" name="Espaço Reservado para Data 29"/>
          <p:cNvSpPr>
            <a:spLocks noGrp="1"/>
          </p:cNvSpPr>
          <p:nvPr>
            <p:ph type="dt" sz="half" idx="10"/>
          </p:nvPr>
        </p:nvSpPr>
        <p:spPr/>
        <p:txBody>
          <a:bodyPr/>
          <a:lstStyle>
            <a:lvl1pPr>
              <a:defRPr smtClean="0">
                <a:solidFill>
                  <a:srgbClr val="FFFFFF"/>
                </a:solidFill>
              </a:defRPr>
            </a:lvl1pPr>
            <a:extLst/>
          </a:lstStyle>
          <a:p>
            <a:pPr>
              <a:defRPr/>
            </a:pPr>
            <a:fld id="{176A106D-B49F-4377-95F9-2D5C125295CC}" type="datetimeFigureOut">
              <a:rPr lang="pt-BR"/>
              <a:pPr>
                <a:defRPr/>
              </a:pPr>
              <a:t>03/11/2014</a:t>
            </a:fld>
            <a:endParaRPr lang="pt-BR"/>
          </a:p>
        </p:txBody>
      </p:sp>
      <p:sp>
        <p:nvSpPr>
          <p:cNvPr id="12" name="Espaço Reservado para Rodapé 18"/>
          <p:cNvSpPr>
            <a:spLocks noGrp="1"/>
          </p:cNvSpPr>
          <p:nvPr>
            <p:ph type="ftr" sz="quarter" idx="11"/>
          </p:nvPr>
        </p:nvSpPr>
        <p:spPr/>
        <p:txBody>
          <a:bodyPr/>
          <a:lstStyle>
            <a:lvl1pPr>
              <a:defRPr>
                <a:solidFill>
                  <a:schemeClr val="accent1">
                    <a:tint val="20000"/>
                  </a:schemeClr>
                </a:solidFill>
              </a:defRPr>
            </a:lvl1pPr>
            <a:extLst/>
          </a:lstStyle>
          <a:p>
            <a:pPr>
              <a:defRPr/>
            </a:pPr>
            <a:endParaRPr lang="pt-BR"/>
          </a:p>
        </p:txBody>
      </p:sp>
      <p:sp>
        <p:nvSpPr>
          <p:cNvPr id="13" name="Espaço Reservado para Número de Slide 26"/>
          <p:cNvSpPr>
            <a:spLocks noGrp="1"/>
          </p:cNvSpPr>
          <p:nvPr>
            <p:ph type="sldNum" sz="quarter" idx="12"/>
          </p:nvPr>
        </p:nvSpPr>
        <p:spPr/>
        <p:txBody>
          <a:bodyPr/>
          <a:lstStyle>
            <a:lvl1pPr>
              <a:defRPr smtClean="0">
                <a:solidFill>
                  <a:srgbClr val="FFFFFF"/>
                </a:solidFill>
              </a:defRPr>
            </a:lvl1pPr>
            <a:extLst/>
          </a:lstStyle>
          <a:p>
            <a:pPr>
              <a:defRPr/>
            </a:pPr>
            <a:fld id="{C33777CF-AAB6-4AD4-B5D7-14E5E2ECE32B}" type="slidenum">
              <a:rPr lang="pt-BR"/>
              <a:pPr>
                <a:defRPr/>
              </a:pPr>
              <a:t>‹nº›</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lstStyle>
            <a:extLs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7" name="Título 6"/>
          <p:cNvSpPr>
            <a:spLocks noGrp="1"/>
          </p:cNvSpPr>
          <p:nvPr>
            <p:ph type="title"/>
          </p:nvPr>
        </p:nvSpPr>
        <p:spPr/>
        <p:txBody>
          <a:bodyPr rtlCol="0"/>
          <a:lstStyle>
            <a:extLst/>
          </a:lstStyle>
          <a:p>
            <a:r>
              <a:rPr lang="pt-BR" smtClean="0"/>
              <a:t>Clique para editar o estilo do título mestre</a:t>
            </a:r>
            <a:endParaRPr lang="en-US"/>
          </a:p>
        </p:txBody>
      </p:sp>
      <p:sp>
        <p:nvSpPr>
          <p:cNvPr id="4" name="Espaço Reservado para Data 9"/>
          <p:cNvSpPr>
            <a:spLocks noGrp="1"/>
          </p:cNvSpPr>
          <p:nvPr>
            <p:ph type="dt" sz="half" idx="10"/>
          </p:nvPr>
        </p:nvSpPr>
        <p:spPr/>
        <p:txBody>
          <a:bodyPr/>
          <a:lstStyle>
            <a:lvl1pPr>
              <a:defRPr/>
            </a:lvl1pPr>
          </a:lstStyle>
          <a:p>
            <a:pPr>
              <a:defRPr/>
            </a:pPr>
            <a:fld id="{828AFB8D-A9E0-4D7A-9218-B57EA2E31234}" type="datetimeFigureOut">
              <a:rPr lang="pt-BR"/>
              <a:pPr>
                <a:defRPr/>
              </a:pPr>
              <a:t>03/11/2014</a:t>
            </a:fld>
            <a:endParaRPr lang="pt-BR"/>
          </a:p>
        </p:txBody>
      </p:sp>
      <p:sp>
        <p:nvSpPr>
          <p:cNvPr id="5" name="Espaço Reservado para Rodapé 21"/>
          <p:cNvSpPr>
            <a:spLocks noGrp="1"/>
          </p:cNvSpPr>
          <p:nvPr>
            <p:ph type="ftr" sz="quarter" idx="11"/>
          </p:nvPr>
        </p:nvSpPr>
        <p:spPr/>
        <p:txBody>
          <a:bodyPr/>
          <a:lstStyle>
            <a:lvl1pPr>
              <a:defRPr/>
            </a:lvl1pPr>
          </a:lstStyle>
          <a:p>
            <a:pPr>
              <a:defRPr/>
            </a:pPr>
            <a:endParaRPr lang="pt-BR"/>
          </a:p>
        </p:txBody>
      </p:sp>
      <p:sp>
        <p:nvSpPr>
          <p:cNvPr id="6" name="Espaço Reservado para Número de Slide 17"/>
          <p:cNvSpPr>
            <a:spLocks noGrp="1"/>
          </p:cNvSpPr>
          <p:nvPr>
            <p:ph type="sldNum" sz="quarter" idx="12"/>
          </p:nvPr>
        </p:nvSpPr>
        <p:spPr/>
        <p:txBody>
          <a:bodyPr/>
          <a:lstStyle>
            <a:lvl1pPr>
              <a:defRPr/>
            </a:lvl1pPr>
          </a:lstStyle>
          <a:p>
            <a:pPr>
              <a:defRPr/>
            </a:pPr>
            <a:fld id="{D1B26888-7766-4DF3-9E8A-10042E1C9B75}" type="slidenum">
              <a:rPr lang="pt-BR"/>
              <a:pPr>
                <a:defRPr/>
              </a:pPr>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bg>
      <p:bgRef idx="1002">
        <a:schemeClr val="bg1"/>
      </p:bgRef>
    </p:bg>
    <p:spTree>
      <p:nvGrpSpPr>
        <p:cNvPr id="1" name=""/>
        <p:cNvGrpSpPr/>
        <p:nvPr/>
      </p:nvGrpSpPr>
      <p:grpSpPr>
        <a:xfrm>
          <a:off x="0" y="0"/>
          <a:ext cx="0" cy="0"/>
          <a:chOff x="0" y="0"/>
          <a:chExt cx="0" cy="0"/>
        </a:xfrm>
      </p:grpSpPr>
      <p:sp>
        <p:nvSpPr>
          <p:cNvPr id="4" name="Divisa 6"/>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5" name="Divisa 7"/>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2" name="Título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pt-BR" smtClean="0"/>
              <a:t>Clique para editar o estilo do título mestre</a:t>
            </a:r>
            <a:endParaRPr lang="en-US"/>
          </a:p>
        </p:txBody>
      </p:sp>
      <p:sp>
        <p:nvSpPr>
          <p:cNvPr id="3" name="Espaço Reservado para Texto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pt-BR" smtClean="0"/>
              <a:t>Clique para editar os estilos do texto mestre</a:t>
            </a:r>
          </a:p>
        </p:txBody>
      </p:sp>
      <p:sp>
        <p:nvSpPr>
          <p:cNvPr id="6" name="Espaço Reservado para Data 3"/>
          <p:cNvSpPr>
            <a:spLocks noGrp="1"/>
          </p:cNvSpPr>
          <p:nvPr>
            <p:ph type="dt" sz="half" idx="10"/>
          </p:nvPr>
        </p:nvSpPr>
        <p:spPr/>
        <p:txBody>
          <a:bodyPr/>
          <a:lstStyle>
            <a:lvl1pPr>
              <a:defRPr/>
            </a:lvl1pPr>
            <a:extLst/>
          </a:lstStyle>
          <a:p>
            <a:pPr>
              <a:defRPr/>
            </a:pPr>
            <a:fld id="{2CC30F51-6BED-4F65-94FA-C60ACC67A4F6}" type="datetimeFigureOut">
              <a:rPr lang="pt-BR"/>
              <a:pPr>
                <a:defRPr/>
              </a:pPr>
              <a:t>03/11/2014</a:t>
            </a:fld>
            <a:endParaRPr lang="pt-BR"/>
          </a:p>
        </p:txBody>
      </p:sp>
      <p:sp>
        <p:nvSpPr>
          <p:cNvPr id="7" name="Espaço Reservado para Rodapé 4"/>
          <p:cNvSpPr>
            <a:spLocks noGrp="1"/>
          </p:cNvSpPr>
          <p:nvPr>
            <p:ph type="ftr" sz="quarter" idx="11"/>
          </p:nvPr>
        </p:nvSpPr>
        <p:spPr/>
        <p:txBody>
          <a:bodyPr/>
          <a:lstStyle>
            <a:lvl1pPr>
              <a:defRPr/>
            </a:lvl1pPr>
            <a:extLst/>
          </a:lstStyle>
          <a:p>
            <a:pPr>
              <a:defRPr/>
            </a:pPr>
            <a:endParaRPr lang="pt-BR"/>
          </a:p>
        </p:txBody>
      </p:sp>
      <p:sp>
        <p:nvSpPr>
          <p:cNvPr id="8" name="Espaço Reservado para Número de Slide 5"/>
          <p:cNvSpPr>
            <a:spLocks noGrp="1"/>
          </p:cNvSpPr>
          <p:nvPr>
            <p:ph type="sldNum" sz="quarter" idx="12"/>
          </p:nvPr>
        </p:nvSpPr>
        <p:spPr/>
        <p:txBody>
          <a:bodyPr/>
          <a:lstStyle>
            <a:lvl1pPr>
              <a:defRPr/>
            </a:lvl1pPr>
            <a:extLst/>
          </a:lstStyle>
          <a:p>
            <a:pPr>
              <a:defRPr/>
            </a:pPr>
            <a:fld id="{AE0092FA-4972-42FA-8AA1-55C45507704B}" type="slidenum">
              <a:rPr lang="pt-BR"/>
              <a:pPr>
                <a:defRPr/>
              </a:pPr>
              <a:t>‹nº›</a:t>
            </a:fld>
            <a:endParaRPr lang="pt-B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bg>
      <p:bgRef idx="1002">
        <a:schemeClr val="bg1"/>
      </p:bgRef>
    </p:bg>
    <p:spTree>
      <p:nvGrpSpPr>
        <p:cNvPr id="1" name=""/>
        <p:cNvGrpSpPr/>
        <p:nvPr/>
      </p:nvGrpSpPr>
      <p:grpSpPr>
        <a:xfrm>
          <a:off x="0" y="0"/>
          <a:ext cx="0" cy="0"/>
          <a:chOff x="0" y="0"/>
          <a:chExt cx="0" cy="0"/>
        </a:xfrm>
      </p:grpSpPr>
      <p:sp>
        <p:nvSpPr>
          <p:cNvPr id="3" name="Espaço Reservado para Conteúdo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Conteúdo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8" name="Título 7"/>
          <p:cNvSpPr>
            <a:spLocks noGrp="1"/>
          </p:cNvSpPr>
          <p:nvPr>
            <p:ph type="title"/>
          </p:nvPr>
        </p:nvSpPr>
        <p:spPr/>
        <p:txBody>
          <a:bodyPr rtlCol="0"/>
          <a:lstStyle>
            <a:extLst/>
          </a:lstStyle>
          <a:p>
            <a:r>
              <a:rPr lang="pt-BR" smtClean="0"/>
              <a:t>Clique para editar o estilo do título mestre</a:t>
            </a:r>
            <a:endParaRPr lang="en-US"/>
          </a:p>
        </p:txBody>
      </p:sp>
      <p:sp>
        <p:nvSpPr>
          <p:cNvPr id="5" name="Espaço Reservado para Data 4"/>
          <p:cNvSpPr>
            <a:spLocks noGrp="1"/>
          </p:cNvSpPr>
          <p:nvPr>
            <p:ph type="dt" sz="half" idx="10"/>
          </p:nvPr>
        </p:nvSpPr>
        <p:spPr/>
        <p:txBody>
          <a:bodyPr/>
          <a:lstStyle>
            <a:lvl1pPr>
              <a:defRPr/>
            </a:lvl1pPr>
            <a:extLst/>
          </a:lstStyle>
          <a:p>
            <a:pPr>
              <a:defRPr/>
            </a:pPr>
            <a:fld id="{B25FCE79-8604-4B5D-A849-45BBBDE38D49}" type="datetimeFigureOut">
              <a:rPr lang="pt-BR"/>
              <a:pPr>
                <a:defRPr/>
              </a:pPr>
              <a:t>03/11/2014</a:t>
            </a:fld>
            <a:endParaRPr lang="pt-BR"/>
          </a:p>
        </p:txBody>
      </p:sp>
      <p:sp>
        <p:nvSpPr>
          <p:cNvPr id="6" name="Espaço Reservado para Rodapé 5"/>
          <p:cNvSpPr>
            <a:spLocks noGrp="1"/>
          </p:cNvSpPr>
          <p:nvPr>
            <p:ph type="ftr" sz="quarter" idx="11"/>
          </p:nvPr>
        </p:nvSpPr>
        <p:spPr/>
        <p:txBody>
          <a:bodyPr/>
          <a:lstStyle>
            <a:lvl1pPr>
              <a:defRPr/>
            </a:lvl1pPr>
            <a:extLst/>
          </a:lstStyle>
          <a:p>
            <a:pPr>
              <a:defRPr/>
            </a:pPr>
            <a:endParaRPr lang="pt-BR"/>
          </a:p>
        </p:txBody>
      </p:sp>
      <p:sp>
        <p:nvSpPr>
          <p:cNvPr id="7" name="Espaço Reservado para Número de Slide 6"/>
          <p:cNvSpPr>
            <a:spLocks noGrp="1"/>
          </p:cNvSpPr>
          <p:nvPr>
            <p:ph type="sldNum" sz="quarter" idx="12"/>
          </p:nvPr>
        </p:nvSpPr>
        <p:spPr/>
        <p:txBody>
          <a:bodyPr/>
          <a:lstStyle>
            <a:lvl1pPr>
              <a:defRPr/>
            </a:lvl1pPr>
            <a:extLst/>
          </a:lstStyle>
          <a:p>
            <a:pPr>
              <a:defRPr/>
            </a:pPr>
            <a:fld id="{222072F5-37E3-4D78-B91F-43185A5407D0}" type="slidenum">
              <a:rPr lang="pt-BR"/>
              <a:pPr>
                <a:defRPr/>
              </a:pPr>
              <a:t>‹nº›</a:t>
            </a:fld>
            <a:endParaRPr lang="pt-B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ção">
    <p:bg>
      <p:bgRef idx="1003">
        <a:schemeClr val="bg1"/>
      </p:bgRef>
    </p:bg>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8229600" cy="1143000"/>
          </a:xfrm>
        </p:spPr>
        <p:txBody>
          <a:bodyPr/>
          <a:lstStyle>
            <a:lvl1pPr>
              <a:defRPr/>
            </a:lvl1pPr>
            <a:extLst/>
          </a:lstStyle>
          <a:p>
            <a:r>
              <a:rPr lang="pt-BR" smtClean="0"/>
              <a:t>Clique para editar o estilo do título mestre</a:t>
            </a:r>
            <a:endParaRPr lang="en-US"/>
          </a:p>
        </p:txBody>
      </p:sp>
      <p:sp>
        <p:nvSpPr>
          <p:cNvPr id="3" name="Espaço Reservado para Texto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pt-BR" smtClean="0"/>
              <a:t>Clique para editar os estilos do texto mestre</a:t>
            </a:r>
          </a:p>
        </p:txBody>
      </p:sp>
      <p:sp>
        <p:nvSpPr>
          <p:cNvPr id="4" name="Espaço Reservado para Texto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pt-BR" smtClean="0"/>
              <a:t>Clique para editar os estilos do texto mestre</a:t>
            </a:r>
          </a:p>
        </p:txBody>
      </p:sp>
      <p:sp>
        <p:nvSpPr>
          <p:cNvPr id="5" name="Espaço Reservado para Conteúdo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6" name="Espaço Reservado para Conteúdo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7" name="Espaço Reservado para Data 6"/>
          <p:cNvSpPr>
            <a:spLocks noGrp="1"/>
          </p:cNvSpPr>
          <p:nvPr>
            <p:ph type="dt" sz="half" idx="10"/>
          </p:nvPr>
        </p:nvSpPr>
        <p:spPr/>
        <p:txBody>
          <a:bodyPr/>
          <a:lstStyle>
            <a:lvl1pPr>
              <a:defRPr/>
            </a:lvl1pPr>
            <a:extLst/>
          </a:lstStyle>
          <a:p>
            <a:pPr>
              <a:defRPr/>
            </a:pPr>
            <a:fld id="{134C2DD6-4EE0-4971-B2BF-F8EB91E4D1AC}" type="datetimeFigureOut">
              <a:rPr lang="pt-BR"/>
              <a:pPr>
                <a:defRPr/>
              </a:pPr>
              <a:t>03/11/2014</a:t>
            </a:fld>
            <a:endParaRPr lang="pt-BR"/>
          </a:p>
        </p:txBody>
      </p:sp>
      <p:sp>
        <p:nvSpPr>
          <p:cNvPr id="8" name="Espaço Reservado para Rodapé 7"/>
          <p:cNvSpPr>
            <a:spLocks noGrp="1"/>
          </p:cNvSpPr>
          <p:nvPr>
            <p:ph type="ftr" sz="quarter" idx="11"/>
          </p:nvPr>
        </p:nvSpPr>
        <p:spPr/>
        <p:txBody>
          <a:bodyPr/>
          <a:lstStyle>
            <a:lvl1pPr>
              <a:defRPr/>
            </a:lvl1pPr>
            <a:extLst/>
          </a:lstStyle>
          <a:p>
            <a:pPr>
              <a:defRPr/>
            </a:pPr>
            <a:endParaRPr lang="pt-BR"/>
          </a:p>
        </p:txBody>
      </p:sp>
      <p:sp>
        <p:nvSpPr>
          <p:cNvPr id="9" name="Espaço Reservado para Número de Slide 8"/>
          <p:cNvSpPr>
            <a:spLocks noGrp="1"/>
          </p:cNvSpPr>
          <p:nvPr>
            <p:ph type="sldNum" sz="quarter" idx="12"/>
          </p:nvPr>
        </p:nvSpPr>
        <p:spPr/>
        <p:txBody>
          <a:bodyPr/>
          <a:lstStyle>
            <a:lvl1pPr>
              <a:defRPr/>
            </a:lvl1pPr>
            <a:extLst/>
          </a:lstStyle>
          <a:p>
            <a:pPr>
              <a:defRPr/>
            </a:pPr>
            <a:fld id="{EF861CE1-2538-4A2A-8EB5-59CE86D27044}" type="slidenum">
              <a:rPr lang="pt-BR"/>
              <a:pPr>
                <a:defRPr/>
              </a:pPr>
              <a:t>‹nº›</a:t>
            </a:fld>
            <a:endParaRPr lang="pt-B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bg>
      <p:bgRef idx="1002">
        <a:schemeClr val="bg1"/>
      </p:bgRef>
    </p:bg>
    <p:spTree>
      <p:nvGrpSpPr>
        <p:cNvPr id="1" name=""/>
        <p:cNvGrpSpPr/>
        <p:nvPr/>
      </p:nvGrpSpPr>
      <p:grpSpPr>
        <a:xfrm>
          <a:off x="0" y="0"/>
          <a:ext cx="0" cy="0"/>
          <a:chOff x="0" y="0"/>
          <a:chExt cx="0" cy="0"/>
        </a:xfrm>
      </p:grpSpPr>
      <p:sp>
        <p:nvSpPr>
          <p:cNvPr id="6" name="Título 5"/>
          <p:cNvSpPr>
            <a:spLocks noGrp="1"/>
          </p:cNvSpPr>
          <p:nvPr>
            <p:ph type="title"/>
          </p:nvPr>
        </p:nvSpPr>
        <p:spPr/>
        <p:txBody>
          <a:bodyPr rtlCol="0"/>
          <a:lstStyle>
            <a:extLst/>
          </a:lstStyle>
          <a:p>
            <a:r>
              <a:rPr lang="pt-BR" smtClean="0"/>
              <a:t>Clique para editar o estilo do título mestre</a:t>
            </a:r>
            <a:endParaRPr lang="en-US"/>
          </a:p>
        </p:txBody>
      </p:sp>
      <p:sp>
        <p:nvSpPr>
          <p:cNvPr id="3" name="Espaço Reservado para Data 2"/>
          <p:cNvSpPr>
            <a:spLocks noGrp="1"/>
          </p:cNvSpPr>
          <p:nvPr>
            <p:ph type="dt" sz="half" idx="10"/>
          </p:nvPr>
        </p:nvSpPr>
        <p:spPr/>
        <p:txBody>
          <a:bodyPr/>
          <a:lstStyle>
            <a:lvl1pPr>
              <a:defRPr/>
            </a:lvl1pPr>
            <a:extLst/>
          </a:lstStyle>
          <a:p>
            <a:pPr>
              <a:defRPr/>
            </a:pPr>
            <a:fld id="{7553B02B-A0BD-45F3-94D9-7F2900F59481}" type="datetimeFigureOut">
              <a:rPr lang="pt-BR"/>
              <a:pPr>
                <a:defRPr/>
              </a:pPr>
              <a:t>03/11/2014</a:t>
            </a:fld>
            <a:endParaRPr lang="pt-BR"/>
          </a:p>
        </p:txBody>
      </p:sp>
      <p:sp>
        <p:nvSpPr>
          <p:cNvPr id="4" name="Espaço Reservado para Rodapé 3"/>
          <p:cNvSpPr>
            <a:spLocks noGrp="1"/>
          </p:cNvSpPr>
          <p:nvPr>
            <p:ph type="ftr" sz="quarter" idx="11"/>
          </p:nvPr>
        </p:nvSpPr>
        <p:spPr/>
        <p:txBody>
          <a:bodyPr/>
          <a:lstStyle>
            <a:lvl1pPr>
              <a:defRPr/>
            </a:lvl1pPr>
            <a:extLst/>
          </a:lstStyle>
          <a:p>
            <a:pPr>
              <a:defRPr/>
            </a:pPr>
            <a:endParaRPr lang="pt-BR"/>
          </a:p>
        </p:txBody>
      </p:sp>
      <p:sp>
        <p:nvSpPr>
          <p:cNvPr id="5" name="Espaço Reservado para Número de Slide 4"/>
          <p:cNvSpPr>
            <a:spLocks noGrp="1"/>
          </p:cNvSpPr>
          <p:nvPr>
            <p:ph type="sldNum" sz="quarter" idx="12"/>
          </p:nvPr>
        </p:nvSpPr>
        <p:spPr/>
        <p:txBody>
          <a:bodyPr/>
          <a:lstStyle>
            <a:lvl1pPr>
              <a:defRPr/>
            </a:lvl1pPr>
            <a:extLst/>
          </a:lstStyle>
          <a:p>
            <a:pPr>
              <a:defRPr/>
            </a:pPr>
            <a:fld id="{AF10049C-1FE1-4ECC-BE81-2BA6F559F3D1}" type="slidenum">
              <a:rPr lang="pt-BR"/>
              <a:pPr>
                <a:defRPr/>
              </a:pPr>
              <a:t>‹nº›</a:t>
            </a:fld>
            <a:endParaRPr lang="pt-B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9"/>
          <p:cNvSpPr>
            <a:spLocks noGrp="1"/>
          </p:cNvSpPr>
          <p:nvPr>
            <p:ph type="dt" sz="half" idx="10"/>
          </p:nvPr>
        </p:nvSpPr>
        <p:spPr/>
        <p:txBody>
          <a:bodyPr/>
          <a:lstStyle>
            <a:lvl1pPr>
              <a:defRPr/>
            </a:lvl1pPr>
          </a:lstStyle>
          <a:p>
            <a:pPr>
              <a:defRPr/>
            </a:pPr>
            <a:fld id="{8C52D404-AB48-487C-99D0-7356C43E381A}" type="datetimeFigureOut">
              <a:rPr lang="pt-BR"/>
              <a:pPr>
                <a:defRPr/>
              </a:pPr>
              <a:t>03/11/2014</a:t>
            </a:fld>
            <a:endParaRPr lang="pt-BR"/>
          </a:p>
        </p:txBody>
      </p:sp>
      <p:sp>
        <p:nvSpPr>
          <p:cNvPr id="3" name="Espaço Reservado para Rodapé 21"/>
          <p:cNvSpPr>
            <a:spLocks noGrp="1"/>
          </p:cNvSpPr>
          <p:nvPr>
            <p:ph type="ftr" sz="quarter" idx="11"/>
          </p:nvPr>
        </p:nvSpPr>
        <p:spPr/>
        <p:txBody>
          <a:bodyPr/>
          <a:lstStyle>
            <a:lvl1pPr>
              <a:defRPr/>
            </a:lvl1pPr>
          </a:lstStyle>
          <a:p>
            <a:pPr>
              <a:defRPr/>
            </a:pPr>
            <a:endParaRPr lang="pt-BR"/>
          </a:p>
        </p:txBody>
      </p:sp>
      <p:sp>
        <p:nvSpPr>
          <p:cNvPr id="4" name="Espaço Reservado para Número de Slide 17"/>
          <p:cNvSpPr>
            <a:spLocks noGrp="1"/>
          </p:cNvSpPr>
          <p:nvPr>
            <p:ph type="sldNum" sz="quarter" idx="12"/>
          </p:nvPr>
        </p:nvSpPr>
        <p:spPr/>
        <p:txBody>
          <a:bodyPr/>
          <a:lstStyle>
            <a:lvl1pPr>
              <a:defRPr/>
            </a:lvl1pPr>
          </a:lstStyle>
          <a:p>
            <a:pPr>
              <a:defRPr/>
            </a:pPr>
            <a:fld id="{B8CE082A-7575-45C5-BA9F-F4D19A5A2DCC}" type="slidenum">
              <a:rPr lang="pt-BR"/>
              <a:pPr>
                <a:defRPr/>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bg>
      <p:bgRef idx="1003">
        <a:schemeClr val="bg1"/>
      </p:bgRef>
    </p:bg>
    <p:spTree>
      <p:nvGrpSpPr>
        <p:cNvPr id="1" name=""/>
        <p:cNvGrpSpPr/>
        <p:nvPr/>
      </p:nvGrpSpPr>
      <p:grpSpPr>
        <a:xfrm>
          <a:off x="0" y="0"/>
          <a:ext cx="0" cy="0"/>
          <a:chOff x="0" y="0"/>
          <a:chExt cx="0" cy="0"/>
        </a:xfrm>
      </p:grpSpPr>
      <p:sp>
        <p:nvSpPr>
          <p:cNvPr id="2" name="Título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pt-BR" smtClean="0"/>
              <a:t>Clique para editar o estilo do título mestre</a:t>
            </a:r>
            <a:endParaRPr lang="en-US"/>
          </a:p>
        </p:txBody>
      </p:sp>
      <p:sp>
        <p:nvSpPr>
          <p:cNvPr id="3" name="Espaço Reservado para Texto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pt-BR" smtClean="0"/>
              <a:t>Clique para editar os estilos do texto mestre</a:t>
            </a:r>
          </a:p>
        </p:txBody>
      </p:sp>
      <p:sp>
        <p:nvSpPr>
          <p:cNvPr id="4" name="Espaço Reservado para Conteúdo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5" name="Espaço Reservado para Data 4"/>
          <p:cNvSpPr>
            <a:spLocks noGrp="1"/>
          </p:cNvSpPr>
          <p:nvPr>
            <p:ph type="dt" sz="half" idx="10"/>
          </p:nvPr>
        </p:nvSpPr>
        <p:spPr/>
        <p:txBody>
          <a:bodyPr/>
          <a:lstStyle>
            <a:lvl1pPr>
              <a:defRPr/>
            </a:lvl1pPr>
            <a:extLst/>
          </a:lstStyle>
          <a:p>
            <a:pPr>
              <a:defRPr/>
            </a:pPr>
            <a:fld id="{18F27232-4862-49DC-A235-838EC38E0669}" type="datetimeFigureOut">
              <a:rPr lang="pt-BR"/>
              <a:pPr>
                <a:defRPr/>
              </a:pPr>
              <a:t>03/11/2014</a:t>
            </a:fld>
            <a:endParaRPr lang="pt-BR"/>
          </a:p>
        </p:txBody>
      </p:sp>
      <p:sp>
        <p:nvSpPr>
          <p:cNvPr id="6" name="Espaço Reservado para Rodapé 5"/>
          <p:cNvSpPr>
            <a:spLocks noGrp="1"/>
          </p:cNvSpPr>
          <p:nvPr>
            <p:ph type="ftr" sz="quarter" idx="11"/>
          </p:nvPr>
        </p:nvSpPr>
        <p:spPr/>
        <p:txBody>
          <a:bodyPr/>
          <a:lstStyle>
            <a:lvl1pPr>
              <a:defRPr/>
            </a:lvl1pPr>
            <a:extLst/>
          </a:lstStyle>
          <a:p>
            <a:pPr>
              <a:defRPr/>
            </a:pPr>
            <a:endParaRPr lang="pt-BR"/>
          </a:p>
        </p:txBody>
      </p:sp>
      <p:sp>
        <p:nvSpPr>
          <p:cNvPr id="7" name="Espaço Reservado para Número de Slide 6"/>
          <p:cNvSpPr>
            <a:spLocks noGrp="1"/>
          </p:cNvSpPr>
          <p:nvPr>
            <p:ph type="sldNum" sz="quarter" idx="12"/>
          </p:nvPr>
        </p:nvSpPr>
        <p:spPr/>
        <p:txBody>
          <a:bodyPr/>
          <a:lstStyle>
            <a:lvl1pPr>
              <a:defRPr/>
            </a:lvl1pPr>
            <a:extLst/>
          </a:lstStyle>
          <a:p>
            <a:pPr>
              <a:defRPr/>
            </a:pPr>
            <a:fld id="{9C023EAC-0C79-4834-B9A1-8C5CE658AECB}" type="slidenum">
              <a:rPr lang="pt-BR"/>
              <a:pPr>
                <a:defRPr/>
              </a:pPr>
              <a:t>‹nº›</a:t>
            </a:fld>
            <a:endParaRPr lang="pt-B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bg>
      <p:bgRef idx="1002">
        <a:schemeClr val="bg1"/>
      </p:bgRef>
    </p:bg>
    <p:spTree>
      <p:nvGrpSpPr>
        <p:cNvPr id="1" name=""/>
        <p:cNvGrpSpPr/>
        <p:nvPr/>
      </p:nvGrpSpPr>
      <p:grpSpPr>
        <a:xfrm>
          <a:off x="0" y="0"/>
          <a:ext cx="0" cy="0"/>
          <a:chOff x="0" y="0"/>
          <a:chExt cx="0" cy="0"/>
        </a:xfrm>
      </p:grpSpPr>
      <p:sp>
        <p:nvSpPr>
          <p:cNvPr id="5" name="Forma livre 7"/>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6" name="Forma livre 8"/>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7" name="Triângulo retângulo 9"/>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8" name="Conector reto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Divisa 11"/>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10" name="Divisa 12"/>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4" name="Espaço Reservado para Texto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pt-BR" smtClean="0"/>
              <a:t>Clique para editar os estilos do texto mestre</a:t>
            </a:r>
          </a:p>
        </p:txBody>
      </p:sp>
      <p:sp>
        <p:nvSpPr>
          <p:cNvPr id="3" name="Espaço Reservado para Imagem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pt-BR" noProof="0" smtClean="0"/>
              <a:t>Clique no ícone para adicionar uma imagem</a:t>
            </a:r>
            <a:endParaRPr lang="en-US" noProof="0" dirty="0"/>
          </a:p>
        </p:txBody>
      </p:sp>
      <p:sp>
        <p:nvSpPr>
          <p:cNvPr id="2" name="Título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pt-BR" smtClean="0"/>
              <a:t>Clique para editar o estilo do título mestre</a:t>
            </a:r>
            <a:endParaRPr lang="en-US"/>
          </a:p>
        </p:txBody>
      </p:sp>
      <p:sp>
        <p:nvSpPr>
          <p:cNvPr id="11" name="Espaço Reservado para Data 4"/>
          <p:cNvSpPr>
            <a:spLocks noGrp="1"/>
          </p:cNvSpPr>
          <p:nvPr>
            <p:ph type="dt" sz="half" idx="10"/>
          </p:nvPr>
        </p:nvSpPr>
        <p:spPr/>
        <p:txBody>
          <a:bodyPr/>
          <a:lstStyle>
            <a:lvl1pPr>
              <a:defRPr smtClean="0">
                <a:solidFill>
                  <a:schemeClr val="tx1"/>
                </a:solidFill>
              </a:defRPr>
            </a:lvl1pPr>
            <a:extLst/>
          </a:lstStyle>
          <a:p>
            <a:pPr>
              <a:defRPr/>
            </a:pPr>
            <a:fld id="{97999CE5-760A-4551-A04F-CCA3F08FFA86}" type="datetimeFigureOut">
              <a:rPr lang="pt-BR"/>
              <a:pPr>
                <a:defRPr/>
              </a:pPr>
              <a:t>03/11/2014</a:t>
            </a:fld>
            <a:endParaRPr lang="pt-BR"/>
          </a:p>
        </p:txBody>
      </p:sp>
      <p:sp>
        <p:nvSpPr>
          <p:cNvPr id="12" name="Espaço Reservado para Rodapé 5"/>
          <p:cNvSpPr>
            <a:spLocks noGrp="1"/>
          </p:cNvSpPr>
          <p:nvPr>
            <p:ph type="ftr" sz="quarter" idx="11"/>
          </p:nvPr>
        </p:nvSpPr>
        <p:spPr/>
        <p:txBody>
          <a:bodyPr/>
          <a:lstStyle>
            <a:lvl1pPr>
              <a:defRPr>
                <a:solidFill>
                  <a:schemeClr val="tx1"/>
                </a:solidFill>
              </a:defRPr>
            </a:lvl1pPr>
            <a:extLst/>
          </a:lstStyle>
          <a:p>
            <a:pPr>
              <a:defRPr/>
            </a:pPr>
            <a:endParaRPr lang="pt-BR"/>
          </a:p>
        </p:txBody>
      </p:sp>
      <p:sp>
        <p:nvSpPr>
          <p:cNvPr id="13" name="Espaço Reservado para Número de Slide 6"/>
          <p:cNvSpPr>
            <a:spLocks noGrp="1"/>
          </p:cNvSpPr>
          <p:nvPr>
            <p:ph type="sldNum" sz="quarter" idx="12"/>
          </p:nvPr>
        </p:nvSpPr>
        <p:spPr/>
        <p:txBody>
          <a:bodyPr/>
          <a:lstStyle>
            <a:lvl1pPr>
              <a:defRPr smtClean="0">
                <a:solidFill>
                  <a:schemeClr val="tx1"/>
                </a:solidFill>
              </a:defRPr>
            </a:lvl1pPr>
            <a:extLst/>
          </a:lstStyle>
          <a:p>
            <a:pPr>
              <a:defRPr/>
            </a:pPr>
            <a:fld id="{7E7A30B0-6635-44E7-86DC-93F52A96CE23}" type="slidenum">
              <a:rPr lang="pt-BR"/>
              <a:pPr>
                <a:defRPr/>
              </a:pPr>
              <a:t>‹nº›</a:t>
            </a:fld>
            <a:endParaRPr lang="pt-BR"/>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extLst/>
          </a:lstStyle>
          <a:p>
            <a:r>
              <a:rPr lang="pt-BR" smtClean="0"/>
              <a:t>Clique para editar o estilo do título mestre</a:t>
            </a:r>
            <a:endParaRPr lang="en-US"/>
          </a:p>
        </p:txBody>
      </p:sp>
      <p:sp>
        <p:nvSpPr>
          <p:cNvPr id="3" name="Espaço Reservado para Texto Vertical 2"/>
          <p:cNvSpPr>
            <a:spLocks noGrp="1"/>
          </p:cNvSpPr>
          <p:nvPr>
            <p:ph type="body" orient="vert" idx="1"/>
          </p:nvPr>
        </p:nvSpPr>
        <p:spPr>
          <a:xfrm>
            <a:off x="457200" y="1481329"/>
            <a:ext cx="8229600" cy="4386071"/>
          </a:xfrm>
        </p:spPr>
        <p:txBody>
          <a:bodyPr vert="eaVert"/>
          <a:lstStyle>
            <a:extLs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Data 9"/>
          <p:cNvSpPr>
            <a:spLocks noGrp="1"/>
          </p:cNvSpPr>
          <p:nvPr>
            <p:ph type="dt" sz="half" idx="10"/>
          </p:nvPr>
        </p:nvSpPr>
        <p:spPr/>
        <p:txBody>
          <a:bodyPr/>
          <a:lstStyle>
            <a:lvl1pPr>
              <a:defRPr/>
            </a:lvl1pPr>
          </a:lstStyle>
          <a:p>
            <a:pPr>
              <a:defRPr/>
            </a:pPr>
            <a:fld id="{4AF4088A-F8FA-4A6E-845D-E3F4E9BAC65F}" type="datetimeFigureOut">
              <a:rPr lang="pt-BR"/>
              <a:pPr>
                <a:defRPr/>
              </a:pPr>
              <a:t>03/11/2014</a:t>
            </a:fld>
            <a:endParaRPr lang="pt-BR"/>
          </a:p>
        </p:txBody>
      </p:sp>
      <p:sp>
        <p:nvSpPr>
          <p:cNvPr id="5" name="Espaço Reservado para Rodapé 21"/>
          <p:cNvSpPr>
            <a:spLocks noGrp="1"/>
          </p:cNvSpPr>
          <p:nvPr>
            <p:ph type="ftr" sz="quarter" idx="11"/>
          </p:nvPr>
        </p:nvSpPr>
        <p:spPr/>
        <p:txBody>
          <a:bodyPr/>
          <a:lstStyle>
            <a:lvl1pPr>
              <a:defRPr/>
            </a:lvl1pPr>
          </a:lstStyle>
          <a:p>
            <a:pPr>
              <a:defRPr/>
            </a:pPr>
            <a:endParaRPr lang="pt-BR"/>
          </a:p>
        </p:txBody>
      </p:sp>
      <p:sp>
        <p:nvSpPr>
          <p:cNvPr id="6" name="Espaço Reservado para Número de Slide 17"/>
          <p:cNvSpPr>
            <a:spLocks noGrp="1"/>
          </p:cNvSpPr>
          <p:nvPr>
            <p:ph type="sldNum" sz="quarter" idx="12"/>
          </p:nvPr>
        </p:nvSpPr>
        <p:spPr/>
        <p:txBody>
          <a:bodyPr/>
          <a:lstStyle>
            <a:lvl1pPr>
              <a:defRPr/>
            </a:lvl1pPr>
          </a:lstStyle>
          <a:p>
            <a:pPr>
              <a:defRPr/>
            </a:pPr>
            <a:fld id="{401B477F-47A4-4227-A2E0-6D38AFC7E18E}" type="slidenum">
              <a:rPr lang="pt-BR"/>
              <a:pPr>
                <a:defRPr/>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844013" y="274640"/>
            <a:ext cx="1777470" cy="5592761"/>
          </a:xfrm>
        </p:spPr>
        <p:txBody>
          <a:bodyPr vert="eaVert"/>
          <a:lstStyle>
            <a:extLst/>
          </a:lstStyle>
          <a:p>
            <a:r>
              <a:rPr lang="pt-BR" smtClean="0"/>
              <a:t>Clique para editar o estilo do título mestre</a:t>
            </a:r>
            <a:endParaRPr lang="en-US"/>
          </a:p>
        </p:txBody>
      </p:sp>
      <p:sp>
        <p:nvSpPr>
          <p:cNvPr id="3" name="Espaço Reservado para Texto Vertical 2"/>
          <p:cNvSpPr>
            <a:spLocks noGrp="1"/>
          </p:cNvSpPr>
          <p:nvPr>
            <p:ph type="body" orient="vert" idx="1"/>
          </p:nvPr>
        </p:nvSpPr>
        <p:spPr>
          <a:xfrm>
            <a:off x="457200" y="274641"/>
            <a:ext cx="6324600" cy="5592760"/>
          </a:xfrm>
        </p:spPr>
        <p:txBody>
          <a:bodyPr vert="eaVert"/>
          <a:lstStyle>
            <a:extLs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a:p>
        </p:txBody>
      </p:sp>
      <p:sp>
        <p:nvSpPr>
          <p:cNvPr id="4" name="Espaço Reservado para Data 9"/>
          <p:cNvSpPr>
            <a:spLocks noGrp="1"/>
          </p:cNvSpPr>
          <p:nvPr>
            <p:ph type="dt" sz="half" idx="10"/>
          </p:nvPr>
        </p:nvSpPr>
        <p:spPr/>
        <p:txBody>
          <a:bodyPr/>
          <a:lstStyle>
            <a:lvl1pPr>
              <a:defRPr/>
            </a:lvl1pPr>
          </a:lstStyle>
          <a:p>
            <a:pPr>
              <a:defRPr/>
            </a:pPr>
            <a:fld id="{4CA3E74E-E84A-4664-919F-1CA091B8402C}" type="datetimeFigureOut">
              <a:rPr lang="pt-BR"/>
              <a:pPr>
                <a:defRPr/>
              </a:pPr>
              <a:t>03/11/2014</a:t>
            </a:fld>
            <a:endParaRPr lang="pt-BR"/>
          </a:p>
        </p:txBody>
      </p:sp>
      <p:sp>
        <p:nvSpPr>
          <p:cNvPr id="5" name="Espaço Reservado para Rodapé 21"/>
          <p:cNvSpPr>
            <a:spLocks noGrp="1"/>
          </p:cNvSpPr>
          <p:nvPr>
            <p:ph type="ftr" sz="quarter" idx="11"/>
          </p:nvPr>
        </p:nvSpPr>
        <p:spPr/>
        <p:txBody>
          <a:bodyPr/>
          <a:lstStyle>
            <a:lvl1pPr>
              <a:defRPr/>
            </a:lvl1pPr>
          </a:lstStyle>
          <a:p>
            <a:pPr>
              <a:defRPr/>
            </a:pPr>
            <a:endParaRPr lang="pt-BR"/>
          </a:p>
        </p:txBody>
      </p:sp>
      <p:sp>
        <p:nvSpPr>
          <p:cNvPr id="6" name="Espaço Reservado para Número de Slide 17"/>
          <p:cNvSpPr>
            <a:spLocks noGrp="1"/>
          </p:cNvSpPr>
          <p:nvPr>
            <p:ph type="sldNum" sz="quarter" idx="12"/>
          </p:nvPr>
        </p:nvSpPr>
        <p:spPr/>
        <p:txBody>
          <a:bodyPr/>
          <a:lstStyle>
            <a:lvl1pPr>
              <a:defRPr/>
            </a:lvl1pPr>
          </a:lstStyle>
          <a:p>
            <a:pPr>
              <a:defRPr/>
            </a:pPr>
            <a:fld id="{A0FEF9BD-CA2E-4B1B-AF11-979A89F21517}" type="slidenum">
              <a:rPr lang="pt-BR"/>
              <a:pPr>
                <a:defRPr/>
              </a:pP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orma livre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2" name="Forma livre 11"/>
          <p:cNvSpPr>
            <a:spLocks/>
          </p:cNvSpPr>
          <p:nvPr/>
        </p:nvSpPr>
        <p:spPr bwMode="auto">
          <a:xfrm>
            <a:off x="485775" y="5938838"/>
            <a:ext cx="3690938"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4" name="Triângulo retângulo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15" name="Conector reto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Espaço Reservado para Título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pt-BR" smtClean="0"/>
              <a:t>Clique para editar o estilo do título mestre</a:t>
            </a:r>
            <a:endParaRPr lang="en-US"/>
          </a:p>
        </p:txBody>
      </p:sp>
      <p:sp>
        <p:nvSpPr>
          <p:cNvPr id="1033" name="Espaço Reservado para Texto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smtClean="0"/>
          </a:p>
        </p:txBody>
      </p:sp>
      <p:sp>
        <p:nvSpPr>
          <p:cNvPr id="10" name="Espaço Reservado para Data 9"/>
          <p:cNvSpPr>
            <a:spLocks noGrp="1"/>
          </p:cNvSpPr>
          <p:nvPr>
            <p:ph type="dt" sz="half" idx="2"/>
          </p:nvPr>
        </p:nvSpPr>
        <p:spPr>
          <a:xfrm>
            <a:off x="6727825" y="6408738"/>
            <a:ext cx="1919288" cy="365125"/>
          </a:xfrm>
          <a:prstGeom prst="rect">
            <a:avLst/>
          </a:prstGeom>
        </p:spPr>
        <p:txBody>
          <a:bodyPr vert="horz" anchor="b"/>
          <a:lstStyle>
            <a:lvl1pPr algn="l" eaLnBrk="1" fontAlgn="auto" latinLnBrk="0" hangingPunct="1">
              <a:spcBef>
                <a:spcPts val="0"/>
              </a:spcBef>
              <a:spcAft>
                <a:spcPts val="0"/>
              </a:spcAft>
              <a:defRPr kumimoji="0" sz="1000" smtClean="0">
                <a:solidFill>
                  <a:schemeClr val="tx1"/>
                </a:solidFill>
                <a:latin typeface="+mn-lt"/>
                <a:cs typeface="+mn-cs"/>
              </a:defRPr>
            </a:lvl1pPr>
            <a:extLst/>
          </a:lstStyle>
          <a:p>
            <a:pPr>
              <a:defRPr/>
            </a:pPr>
            <a:fld id="{7E2DC56D-E668-4E69-A0EF-2768CF907FDB}" type="datetimeFigureOut">
              <a:rPr lang="pt-BR"/>
              <a:pPr>
                <a:defRPr/>
              </a:pPr>
              <a:t>03/11/2014</a:t>
            </a:fld>
            <a:endParaRPr lang="pt-BR"/>
          </a:p>
        </p:txBody>
      </p:sp>
      <p:sp>
        <p:nvSpPr>
          <p:cNvPr id="22" name="Espaço Reservado para Rodapé 21"/>
          <p:cNvSpPr>
            <a:spLocks noGrp="1"/>
          </p:cNvSpPr>
          <p:nvPr>
            <p:ph type="ftr" sz="quarter" idx="3"/>
          </p:nvPr>
        </p:nvSpPr>
        <p:spPr>
          <a:xfrm>
            <a:off x="4379913" y="6408738"/>
            <a:ext cx="2351087" cy="3651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extLst/>
          </a:lstStyle>
          <a:p>
            <a:pPr>
              <a:defRPr/>
            </a:pPr>
            <a:endParaRPr lang="pt-BR"/>
          </a:p>
        </p:txBody>
      </p:sp>
      <p:sp>
        <p:nvSpPr>
          <p:cNvPr id="18" name="Espaço Reservado para Número de Slide 17"/>
          <p:cNvSpPr>
            <a:spLocks noGrp="1"/>
          </p:cNvSpPr>
          <p:nvPr>
            <p:ph type="sldNum" sz="quarter" idx="4"/>
          </p:nvPr>
        </p:nvSpPr>
        <p:spPr>
          <a:xfrm>
            <a:off x="8647113" y="6408738"/>
            <a:ext cx="366712" cy="365125"/>
          </a:xfrm>
          <a:prstGeom prst="rect">
            <a:avLst/>
          </a:prstGeom>
        </p:spPr>
        <p:txBody>
          <a:bodyPr vert="horz" anchor="b"/>
          <a:lstStyle>
            <a:lvl1pPr algn="r" eaLnBrk="1" fontAlgn="auto" latinLnBrk="0" hangingPunct="1">
              <a:spcBef>
                <a:spcPts val="0"/>
              </a:spcBef>
              <a:spcAft>
                <a:spcPts val="0"/>
              </a:spcAft>
              <a:defRPr kumimoji="0" sz="1000" b="0" smtClean="0">
                <a:solidFill>
                  <a:schemeClr val="tx1"/>
                </a:solidFill>
                <a:latin typeface="+mn-lt"/>
                <a:cs typeface="+mn-cs"/>
              </a:defRPr>
            </a:lvl1pPr>
            <a:extLst/>
          </a:lstStyle>
          <a:p>
            <a:pPr>
              <a:defRPr/>
            </a:pPr>
            <a:fld id="{EEDF0AE6-0FD8-42AB-8463-635E952438D0}" type="slidenum">
              <a:rPr lang="pt-BR"/>
              <a:pPr>
                <a:defRPr/>
              </a:pPr>
              <a:t>‹nº›</a:t>
            </a:fld>
            <a:endParaRPr lang="pt-BR"/>
          </a:p>
        </p:txBody>
      </p:sp>
    </p:spTree>
  </p:cSld>
  <p:clrMap bg1="lt1" tx1="dk1" bg2="lt2" tx2="dk2" accent1="accent1" accent2="accent2" accent3="accent3" accent4="accent4" accent5="accent5" accent6="accent6" hlink="hlink" folHlink="folHlink"/>
  <p:sldLayoutIdLst>
    <p:sldLayoutId id="2147483672" r:id="rId1"/>
    <p:sldLayoutId id="2147483668" r:id="rId2"/>
    <p:sldLayoutId id="2147483673" r:id="rId3"/>
    <p:sldLayoutId id="2147483674" r:id="rId4"/>
    <p:sldLayoutId id="2147483675" r:id="rId5"/>
    <p:sldLayoutId id="2147483676" r:id="rId6"/>
    <p:sldLayoutId id="2147483669" r:id="rId7"/>
    <p:sldLayoutId id="2147483677" r:id="rId8"/>
    <p:sldLayoutId id="2147483678" r:id="rId9"/>
    <p:sldLayoutId id="2147483670" r:id="rId10"/>
    <p:sldLayoutId id="2147483671" r:id="rId11"/>
  </p:sldLayoutIdLst>
  <p:txStyles>
    <p:titleStyle>
      <a:lvl1pPr algn="l" rtl="0"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fontAlgn="base">
        <a:spcBef>
          <a:spcPct val="0"/>
        </a:spcBef>
        <a:spcAft>
          <a:spcPct val="0"/>
        </a:spcAft>
        <a:defRPr sz="4100" b="1">
          <a:solidFill>
            <a:schemeClr val="tx2"/>
          </a:solidFill>
          <a:latin typeface="Lucida Sans Unicode" pitchFamily="34" charset="0"/>
        </a:defRPr>
      </a:lvl2pPr>
      <a:lvl3pPr algn="l" rtl="0" fontAlgn="base">
        <a:spcBef>
          <a:spcPct val="0"/>
        </a:spcBef>
        <a:spcAft>
          <a:spcPct val="0"/>
        </a:spcAft>
        <a:defRPr sz="4100" b="1">
          <a:solidFill>
            <a:schemeClr val="tx2"/>
          </a:solidFill>
          <a:latin typeface="Lucida Sans Unicode" pitchFamily="34" charset="0"/>
        </a:defRPr>
      </a:lvl3pPr>
      <a:lvl4pPr algn="l" rtl="0" fontAlgn="base">
        <a:spcBef>
          <a:spcPct val="0"/>
        </a:spcBef>
        <a:spcAft>
          <a:spcPct val="0"/>
        </a:spcAft>
        <a:defRPr sz="4100" b="1">
          <a:solidFill>
            <a:schemeClr val="tx2"/>
          </a:solidFill>
          <a:latin typeface="Lucida Sans Unicode" pitchFamily="34" charset="0"/>
        </a:defRPr>
      </a:lvl4pPr>
      <a:lvl5pPr algn="l" rtl="0" fontAlgn="base">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fontAlgn="base">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fontAlgn="base">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fontAlgn="base">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fontAlgn="base">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fontAlgn="base">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fontScale="90000"/>
          </a:bodyPr>
          <a:lstStyle/>
          <a:p>
            <a:pPr fontAlgn="auto">
              <a:spcAft>
                <a:spcPts val="0"/>
              </a:spcAft>
              <a:defRPr/>
            </a:pPr>
            <a:r>
              <a:rPr lang="pt-BR" dirty="0"/>
              <a:t>RECUPERANDO FLORESTAS</a:t>
            </a:r>
            <a:br>
              <a:rPr lang="pt-BR" dirty="0"/>
            </a:br>
            <a:endParaRPr lang="pt-BR" dirty="0"/>
          </a:p>
        </p:txBody>
      </p:sp>
      <p:sp>
        <p:nvSpPr>
          <p:cNvPr id="13314" name="Subtítulo 2"/>
          <p:cNvSpPr>
            <a:spLocks noGrp="1"/>
          </p:cNvSpPr>
          <p:nvPr>
            <p:ph type="subTitle" idx="1"/>
          </p:nvPr>
        </p:nvSpPr>
        <p:spPr>
          <a:xfrm>
            <a:off x="685800" y="3611563"/>
            <a:ext cx="7772400" cy="1200150"/>
          </a:xfrm>
        </p:spPr>
        <p:txBody>
          <a:bodyPr/>
          <a:lstStyle/>
          <a:p>
            <a:pPr marR="0"/>
            <a:r>
              <a:rPr lang="pt-BR" smtClean="0"/>
              <a:t>Aula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p:txBody>
          <a:bodyPr>
            <a:normAutofit/>
          </a:bodyPr>
          <a:lstStyle/>
          <a:p>
            <a:pPr marL="365760" indent="-256032" fontAlgn="auto">
              <a:spcAft>
                <a:spcPts val="0"/>
              </a:spcAft>
              <a:buFont typeface="Wingdings 3"/>
              <a:buNone/>
              <a:defRPr/>
            </a:pPr>
            <a:r>
              <a:rPr lang="pt-BR" dirty="0" smtClean="0"/>
              <a:t>	O </a:t>
            </a:r>
            <a:r>
              <a:rPr lang="pt-BR" dirty="0" err="1" smtClean="0"/>
              <a:t>reestabelecimento</a:t>
            </a:r>
            <a:r>
              <a:rPr lang="pt-BR" dirty="0" smtClean="0"/>
              <a:t> natural ou </a:t>
            </a:r>
            <a:r>
              <a:rPr lang="pt-BR" dirty="0" err="1" smtClean="0"/>
              <a:t>antrópico</a:t>
            </a:r>
            <a:r>
              <a:rPr lang="pt-BR" dirty="0" smtClean="0"/>
              <a:t> da vegetação em áreas devastadas tem a contribuição de um agente fundamental: a </a:t>
            </a:r>
            <a:r>
              <a:rPr lang="pt-BR" b="1" dirty="0" smtClean="0">
                <a:solidFill>
                  <a:schemeClr val="accent6"/>
                </a:solidFill>
              </a:rPr>
              <a:t>NATUREZA</a:t>
            </a:r>
            <a:r>
              <a:rPr lang="pt-BR" dirty="0" smtClean="0"/>
              <a:t> com a chuva, vento, animais e as próprias plantas que fornecem as sementes. Mas esta contribuição é lenta e gradual.</a:t>
            </a:r>
          </a:p>
          <a:p>
            <a:pPr marL="365760" indent="-256032" fontAlgn="auto">
              <a:spcAft>
                <a:spcPts val="0"/>
              </a:spcAft>
              <a:buFont typeface="Wingdings 3"/>
              <a:buNone/>
              <a:defRPr/>
            </a:pPr>
            <a:endParaRPr lang="pt-BR" dirty="0"/>
          </a:p>
        </p:txBody>
      </p:sp>
      <p:sp>
        <p:nvSpPr>
          <p:cNvPr id="3" name="Título 2"/>
          <p:cNvSpPr>
            <a:spLocks noGrp="1"/>
          </p:cNvSpPr>
          <p:nvPr>
            <p:ph type="title"/>
          </p:nvPr>
        </p:nvSpPr>
        <p:spPr/>
        <p:txBody>
          <a:bodyPr/>
          <a:lstStyle/>
          <a:p>
            <a:pPr fontAlgn="auto">
              <a:spcAft>
                <a:spcPts val="0"/>
              </a:spcAft>
              <a:defRPr/>
            </a:pPr>
            <a:r>
              <a:rPr lang="pt-BR" dirty="0" smtClean="0"/>
              <a:t>1. INTRODUÇÃO</a:t>
            </a:r>
            <a:endParaRPr lang="pt-B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Espaço Reservado para Conteúdo 1"/>
          <p:cNvSpPr>
            <a:spLocks noGrp="1"/>
          </p:cNvSpPr>
          <p:nvPr>
            <p:ph idx="1"/>
          </p:nvPr>
        </p:nvSpPr>
        <p:spPr>
          <a:xfrm>
            <a:off x="457200" y="428625"/>
            <a:ext cx="8229600" cy="5578475"/>
          </a:xfrm>
        </p:spPr>
        <p:txBody>
          <a:bodyPr/>
          <a:lstStyle/>
          <a:p>
            <a:pPr algn="just">
              <a:buFont typeface="Wingdings 3" pitchFamily="18" charset="2"/>
              <a:buNone/>
            </a:pPr>
            <a:r>
              <a:rPr lang="pt-BR" smtClean="0"/>
              <a:t>	Florestas são imprescindíveis na conservação do solo. Importantes cidades da Grécia Antiga e Ásia Menor, como Tróia, Éfeso, Mios e Priena, tiveram seus portos assoreados devido ao aporte de sedimentos. Com o passar dos séculos, estas cidades deixaram de ser costeiras, afastando-se cada vez mais do mar.</a:t>
            </a:r>
          </a:p>
          <a:p>
            <a:endParaRPr lang="pt-BR" smtClean="0"/>
          </a:p>
        </p:txBody>
      </p:sp>
      <p:pic>
        <p:nvPicPr>
          <p:cNvPr id="15362" name="Picture 2" descr="http://3.bp.blogspot.com/_5146tsc2uUU/TI1cE8dE7BI/AAAAAAAAAFk/tRg3ZHCWMuk/s1600/Antigone_And_The_Body_Of_Polynices_-_Project_Gutenberg_eText_14994.png"/>
          <p:cNvPicPr>
            <a:picLocks noChangeAspect="1" noChangeArrowheads="1"/>
          </p:cNvPicPr>
          <p:nvPr/>
        </p:nvPicPr>
        <p:blipFill>
          <a:blip r:embed="rId2"/>
          <a:srcRect/>
          <a:stretch>
            <a:fillRect/>
          </a:stretch>
        </p:blipFill>
        <p:spPr bwMode="auto">
          <a:xfrm>
            <a:off x="3857625" y="3357563"/>
            <a:ext cx="3810000" cy="2124075"/>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Espaço Reservado para Conteúdo 1"/>
          <p:cNvSpPr>
            <a:spLocks noGrp="1"/>
          </p:cNvSpPr>
          <p:nvPr>
            <p:ph idx="1"/>
          </p:nvPr>
        </p:nvSpPr>
        <p:spPr>
          <a:xfrm>
            <a:off x="457200" y="642938"/>
            <a:ext cx="8229600" cy="5364162"/>
          </a:xfrm>
        </p:spPr>
        <p:txBody>
          <a:bodyPr/>
          <a:lstStyle/>
          <a:p>
            <a:pPr>
              <a:buFont typeface="Wingdings 3" pitchFamily="18" charset="2"/>
              <a:buNone/>
            </a:pPr>
            <a:r>
              <a:rPr lang="pt-BR" smtClean="0"/>
              <a:t>	A principal causa foi a perda da cobertura florestal, o que desprotegeu o solo e levou a intenso processo erosivo. A madeira, desde a antigüidade, é de importância estratégica para o homem, mas a preocupação com o reflorestamento nem sempre teve a mesma importância</a:t>
            </a:r>
          </a:p>
          <a:p>
            <a:endParaRPr lang="pt-BR"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descr="http://4.bp.blogspot.com/_w2il4gKpkFM/TNnHnJeq2qI/AAAAAAAAAEc/hlgYRT35MVw/s400/devast_vegeta%25C3%25A7%25C3%25A3o.jpg"/>
          <p:cNvPicPr>
            <a:picLocks noChangeAspect="1" noChangeArrowheads="1"/>
          </p:cNvPicPr>
          <p:nvPr/>
        </p:nvPicPr>
        <p:blipFill>
          <a:blip r:embed="rId2"/>
          <a:srcRect/>
          <a:stretch>
            <a:fillRect/>
          </a:stretch>
        </p:blipFill>
        <p:spPr bwMode="auto">
          <a:xfrm>
            <a:off x="928688" y="571500"/>
            <a:ext cx="7572375" cy="5494338"/>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fontAlgn="auto">
              <a:spcAft>
                <a:spcPts val="0"/>
              </a:spcAft>
              <a:defRPr/>
            </a:pPr>
            <a:r>
              <a:rPr lang="pt-BR" dirty="0" smtClean="0"/>
              <a:t>2. SUCESSÃO ECOLÓGICA</a:t>
            </a:r>
            <a:endParaRPr lang="pt-BR" dirty="0"/>
          </a:p>
        </p:txBody>
      </p:sp>
      <p:sp>
        <p:nvSpPr>
          <p:cNvPr id="3" name="Espaço Reservado para Conteúdo 2"/>
          <p:cNvSpPr>
            <a:spLocks noGrp="1"/>
          </p:cNvSpPr>
          <p:nvPr>
            <p:ph idx="1"/>
          </p:nvPr>
        </p:nvSpPr>
        <p:spPr/>
        <p:txBody>
          <a:bodyPr>
            <a:normAutofit lnSpcReduction="10000"/>
          </a:bodyPr>
          <a:lstStyle/>
          <a:p>
            <a:pPr marL="365760" indent="-256032" algn="just" fontAlgn="auto">
              <a:spcAft>
                <a:spcPts val="0"/>
              </a:spcAft>
              <a:buFont typeface="Wingdings 3"/>
              <a:buNone/>
              <a:defRPr/>
            </a:pPr>
            <a:r>
              <a:rPr lang="pt-BR" dirty="0" smtClean="0"/>
              <a:t>	Quando da formação de um ecossistema, seja ele qual for e onde estiver, tanto em um ambiente marinho, quanto lacustre ou terrestre, existe sempre um processo de sucessão ecológica de espécies. De maneira simplista, a sucessão ecológica é o processo de substituição de espécies mais tolerantes a condições ambientais adversas, ou seja, mais rústicas, por espécies que dependem de um ambiente mais equilibrado para se desenvolverem. </a:t>
            </a:r>
            <a:endParaRPr lang="pt-B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Espaço Reservado para Conteúdo 1"/>
          <p:cNvSpPr>
            <a:spLocks noGrp="1"/>
          </p:cNvSpPr>
          <p:nvPr>
            <p:ph idx="1"/>
          </p:nvPr>
        </p:nvSpPr>
        <p:spPr>
          <a:xfrm>
            <a:off x="457200" y="428625"/>
            <a:ext cx="8229600" cy="5578475"/>
          </a:xfrm>
        </p:spPr>
        <p:txBody>
          <a:bodyPr/>
          <a:lstStyle/>
          <a:p>
            <a:pPr algn="just"/>
            <a:r>
              <a:rPr lang="pt-BR" smtClean="0"/>
              <a:t>É um processo de complexação do ambiente, onde a pouca diversidade cede lugar à diversificação do sistema ecológico. Pode ocorrer de duas formas:</a:t>
            </a:r>
          </a:p>
          <a:p>
            <a:pPr algn="just">
              <a:buFont typeface="Wingdings 3" pitchFamily="18" charset="2"/>
              <a:buNone/>
            </a:pPr>
            <a:endParaRPr lang="pt-BR" smtClean="0"/>
          </a:p>
          <a:p>
            <a:pPr algn="ctr"/>
            <a:r>
              <a:rPr lang="pt-BR" smtClean="0"/>
              <a:t>por fenômenos naturais, chamada de sucessão primária, ou </a:t>
            </a:r>
          </a:p>
          <a:p>
            <a:pPr algn="ctr">
              <a:buFont typeface="Wingdings 3" pitchFamily="18" charset="2"/>
              <a:buNone/>
            </a:pPr>
            <a:endParaRPr lang="pt-BR" smtClean="0"/>
          </a:p>
          <a:p>
            <a:pPr algn="ctr"/>
            <a:r>
              <a:rPr lang="pt-BR" smtClean="0"/>
              <a:t>pela ação humana, chamada de sucessão secundária. </a:t>
            </a:r>
          </a:p>
          <a:p>
            <a:endParaRPr lang="pt-BR"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Espaço Reservado para Conteúdo 1"/>
          <p:cNvSpPr>
            <a:spLocks noGrp="1"/>
          </p:cNvSpPr>
          <p:nvPr>
            <p:ph idx="1"/>
          </p:nvPr>
        </p:nvSpPr>
        <p:spPr>
          <a:xfrm>
            <a:off x="457200" y="571500"/>
            <a:ext cx="8229600" cy="5435600"/>
          </a:xfrm>
        </p:spPr>
        <p:txBody>
          <a:bodyPr/>
          <a:lstStyle/>
          <a:p>
            <a:pPr algn="just">
              <a:buFont typeface="Wingdings 3" pitchFamily="18" charset="2"/>
              <a:buNone/>
            </a:pPr>
            <a:r>
              <a:rPr lang="pt-BR" smtClean="0"/>
              <a:t>	Quando, por exemplo, acontece um desmoronamento em uma montanha, que era coberta por floresta, e o solo fica nu, o processo de revegetação deste solo, para ali tornar a existir uma floresta, é a sucessão primária. Quando, entretanto, alguém corta uma floresta, para formar uma roça ou pasto, e após alguns anos abandona essa terra, a floresta que se formar nesse local, é conseqüência da sucessão secundária.</a:t>
            </a:r>
          </a:p>
          <a:p>
            <a:endParaRPr lang="pt-BR"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2" descr="http://www.ib.usp.br/~delitti/projeto/ricardo/images/sucessao-primaria.jpg"/>
          <p:cNvPicPr>
            <a:picLocks noChangeAspect="1" noChangeArrowheads="1"/>
          </p:cNvPicPr>
          <p:nvPr/>
        </p:nvPicPr>
        <p:blipFill>
          <a:blip r:embed="rId2"/>
          <a:srcRect/>
          <a:stretch>
            <a:fillRect/>
          </a:stretch>
        </p:blipFill>
        <p:spPr bwMode="auto">
          <a:xfrm>
            <a:off x="1643063" y="1000125"/>
            <a:ext cx="6786562" cy="5140325"/>
          </a:xfrm>
          <a:prstGeom prst="rect">
            <a:avLst/>
          </a:prstGeom>
          <a:noFill/>
          <a:ln w="9525">
            <a:noFill/>
            <a:miter lim="800000"/>
            <a:headEnd/>
            <a:tailEnd/>
          </a:ln>
        </p:spPr>
      </p:pic>
      <p:sp>
        <p:nvSpPr>
          <p:cNvPr id="5" name="Título 4"/>
          <p:cNvSpPr>
            <a:spLocks noGrp="1"/>
          </p:cNvSpPr>
          <p:nvPr>
            <p:ph type="title"/>
          </p:nvPr>
        </p:nvSpPr>
        <p:spPr>
          <a:xfrm>
            <a:off x="457200" y="274638"/>
            <a:ext cx="4471990" cy="582594"/>
          </a:xfrm>
        </p:spPr>
        <p:txBody>
          <a:bodyPr>
            <a:normAutofit fontScale="90000"/>
          </a:bodyPr>
          <a:lstStyle/>
          <a:p>
            <a:pPr fontAlgn="auto">
              <a:spcAft>
                <a:spcPts val="0"/>
              </a:spcAft>
              <a:defRPr/>
            </a:pPr>
            <a:r>
              <a:rPr lang="pt-BR" dirty="0" smtClean="0"/>
              <a:t>Sucessão primaria</a:t>
            </a:r>
            <a:endParaRPr lang="pt-B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4" descr="http://1.bp.blogspot.com/-OR_Uz_PAAfM/TWUtowwuwoI/AAAAAAAAAAQ/xIDrRcCMz0s/s1600/sucessao-secundaria.jpg"/>
          <p:cNvPicPr>
            <a:picLocks noChangeAspect="1" noChangeArrowheads="1"/>
          </p:cNvPicPr>
          <p:nvPr/>
        </p:nvPicPr>
        <p:blipFill>
          <a:blip r:embed="rId2"/>
          <a:srcRect/>
          <a:stretch>
            <a:fillRect/>
          </a:stretch>
        </p:blipFill>
        <p:spPr bwMode="auto">
          <a:xfrm>
            <a:off x="571500" y="357188"/>
            <a:ext cx="5969000" cy="4357687"/>
          </a:xfrm>
          <a:prstGeom prst="rect">
            <a:avLst/>
          </a:prstGeom>
          <a:noFill/>
          <a:ln w="9525">
            <a:noFill/>
            <a:miter lim="800000"/>
            <a:headEnd/>
            <a:tailEnd/>
          </a:ln>
        </p:spPr>
      </p:pic>
      <p:pic>
        <p:nvPicPr>
          <p:cNvPr id="22530" name="Picture 2" descr="http://naturlink.sapo.pt/ResourcesUser/Interessante/Sucess%C3%A3o%20Ecol%C3%B3gica5.jpg"/>
          <p:cNvPicPr>
            <a:picLocks noChangeAspect="1" noChangeArrowheads="1"/>
          </p:cNvPicPr>
          <p:nvPr/>
        </p:nvPicPr>
        <p:blipFill>
          <a:blip r:embed="rId3"/>
          <a:srcRect/>
          <a:stretch>
            <a:fillRect/>
          </a:stretch>
        </p:blipFill>
        <p:spPr bwMode="auto">
          <a:xfrm>
            <a:off x="5395913" y="4397375"/>
            <a:ext cx="2390775" cy="1603375"/>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Espaço Reservado para Conteúdo 2"/>
          <p:cNvSpPr>
            <a:spLocks noGrp="1"/>
          </p:cNvSpPr>
          <p:nvPr>
            <p:ph idx="1"/>
          </p:nvPr>
        </p:nvSpPr>
        <p:spPr>
          <a:xfrm>
            <a:off x="457200" y="428625"/>
            <a:ext cx="8229600" cy="5578475"/>
          </a:xfrm>
        </p:spPr>
        <p:txBody>
          <a:bodyPr/>
          <a:lstStyle/>
          <a:p>
            <a:pPr algn="just">
              <a:buFont typeface="Wingdings 3" pitchFamily="18" charset="2"/>
              <a:buNone/>
            </a:pPr>
            <a:r>
              <a:rPr lang="pt-PT" smtClean="0"/>
              <a:t>	Podemos resumir que a</a:t>
            </a:r>
            <a:r>
              <a:rPr lang="pt-PT" b="1" smtClean="0"/>
              <a:t> Sucessão ecológica</a:t>
            </a:r>
            <a:r>
              <a:rPr lang="pt-PT" smtClean="0"/>
              <a:t> é o nome dado à sequência de comunidades, desde a colonização até a comunidade clímax, de determinado ecossistema.</a:t>
            </a:r>
            <a:endParaRPr lang="pt-BR" smtClean="0"/>
          </a:p>
          <a:p>
            <a:endParaRPr lang="pt-PT" smtClean="0"/>
          </a:p>
          <a:p>
            <a:pPr algn="just">
              <a:buFont typeface="Wingdings 3" pitchFamily="18" charset="2"/>
              <a:buNone/>
            </a:pPr>
            <a:r>
              <a:rPr lang="pt-PT" smtClean="0"/>
              <a:t>	As espécies de cada etapa podem ser diferentes, ou podem conviver em estratos diferentes na comunidade clímax.</a:t>
            </a:r>
            <a:endParaRPr lang="pt-BR" smtClean="0"/>
          </a:p>
          <a:p>
            <a:endParaRPr lang="pt-BR"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57200" y="428625"/>
            <a:ext cx="8229600" cy="5578475"/>
          </a:xfrm>
        </p:spPr>
        <p:txBody>
          <a:bodyPr>
            <a:normAutofit fontScale="85000" lnSpcReduction="20000"/>
          </a:bodyPr>
          <a:lstStyle/>
          <a:p>
            <a:pPr marL="365760" indent="-256032" fontAlgn="auto">
              <a:spcAft>
                <a:spcPts val="0"/>
              </a:spcAft>
              <a:buFont typeface="Wingdings 3"/>
              <a:buNone/>
              <a:defRPr/>
            </a:pPr>
            <a:r>
              <a:rPr lang="pt-PT" dirty="0" smtClean="0"/>
              <a:t>Existem quatro tipos de sucessões:</a:t>
            </a:r>
          </a:p>
          <a:p>
            <a:pPr marL="365760" indent="-256032" fontAlgn="auto">
              <a:spcAft>
                <a:spcPts val="0"/>
              </a:spcAft>
              <a:buFont typeface="Wingdings 3"/>
              <a:buNone/>
              <a:defRPr/>
            </a:pPr>
            <a:endParaRPr lang="pt-BR" dirty="0" smtClean="0"/>
          </a:p>
          <a:p>
            <a:pPr marL="365760" indent="-256032" fontAlgn="auto">
              <a:spcAft>
                <a:spcPts val="0"/>
              </a:spcAft>
              <a:buFont typeface="Wingdings 3"/>
              <a:buNone/>
              <a:defRPr/>
            </a:pPr>
            <a:r>
              <a:rPr lang="pt-PT" b="1" i="1" dirty="0" smtClean="0"/>
              <a:t>	Primárias</a:t>
            </a:r>
            <a:r>
              <a:rPr lang="pt-PT" dirty="0" smtClean="0"/>
              <a:t>, quando a evolução se dá a partir da rocha nua ou solo desprovido de organismos num local onde nunca existiu vida;</a:t>
            </a:r>
            <a:endParaRPr lang="pt-BR" dirty="0" smtClean="0"/>
          </a:p>
          <a:p>
            <a:pPr marL="365760" indent="-256032" fontAlgn="auto">
              <a:spcAft>
                <a:spcPts val="0"/>
              </a:spcAft>
              <a:buFont typeface="Wingdings 3"/>
              <a:buNone/>
              <a:defRPr/>
            </a:pPr>
            <a:r>
              <a:rPr lang="pt-PT" b="1" i="1" dirty="0" smtClean="0"/>
              <a:t>	Secundárias</a:t>
            </a:r>
            <a:r>
              <a:rPr lang="pt-PT" dirty="0" smtClean="0"/>
              <a:t>, quando estas se dão após um desastre ambiental, como por exemplo um desabamento, derramamento de lava, uma inundação ou por ação antrópica, num local onde já existiu vida;</a:t>
            </a:r>
            <a:endParaRPr lang="pt-BR" dirty="0" smtClean="0"/>
          </a:p>
          <a:p>
            <a:pPr marL="365760" indent="-256032" fontAlgn="auto">
              <a:spcAft>
                <a:spcPts val="0"/>
              </a:spcAft>
              <a:buFont typeface="Wingdings 3"/>
              <a:buNone/>
              <a:defRPr/>
            </a:pPr>
            <a:r>
              <a:rPr lang="pt-PT" b="1" i="1" dirty="0" smtClean="0"/>
              <a:t>	Autotróficas</a:t>
            </a:r>
            <a:r>
              <a:rPr lang="pt-PT" dirty="0" smtClean="0"/>
              <a:t>, quando um ambiente, oferecendo componentes abióticos necessários (sais minerais, água), sedia o desenvolvimento de comunidades autotróficas; e</a:t>
            </a:r>
            <a:endParaRPr lang="pt-BR" dirty="0" smtClean="0"/>
          </a:p>
          <a:p>
            <a:pPr marL="365760" indent="-256032" fontAlgn="auto">
              <a:spcAft>
                <a:spcPts val="0"/>
              </a:spcAft>
              <a:buFont typeface="Wingdings 3"/>
              <a:buNone/>
              <a:defRPr/>
            </a:pPr>
            <a:r>
              <a:rPr lang="pt-PT" b="1" i="1" dirty="0" smtClean="0"/>
              <a:t>	Heterotróficas</a:t>
            </a:r>
            <a:r>
              <a:rPr lang="pt-PT" dirty="0" smtClean="0"/>
              <a:t>, quando um ambiente, oferecendo componentes bióticos necessários (matéria orgânica), sedia o desenvolvimento de comunidades heterotróficas.</a:t>
            </a:r>
            <a:endParaRPr lang="pt-BR" dirty="0" smtClean="0"/>
          </a:p>
          <a:p>
            <a:pPr marL="365760" indent="-256032" fontAlgn="auto">
              <a:spcAft>
                <a:spcPts val="0"/>
              </a:spcAft>
              <a:buFont typeface="Wingdings 3"/>
              <a:buChar char=""/>
              <a:defRPr/>
            </a:pPr>
            <a:endParaRPr lang="pt-B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Espaço Reservado para Conteúdo 1"/>
          <p:cNvSpPr>
            <a:spLocks noGrp="1"/>
          </p:cNvSpPr>
          <p:nvPr>
            <p:ph idx="1"/>
          </p:nvPr>
        </p:nvSpPr>
        <p:spPr>
          <a:xfrm>
            <a:off x="457200" y="428625"/>
            <a:ext cx="8229600" cy="5578475"/>
          </a:xfrm>
        </p:spPr>
        <p:txBody>
          <a:bodyPr/>
          <a:lstStyle/>
          <a:p>
            <a:pPr>
              <a:buFont typeface="Wingdings 3" pitchFamily="18" charset="2"/>
              <a:buNone/>
            </a:pPr>
            <a:r>
              <a:rPr lang="pt-PT" smtClean="0"/>
              <a:t>Há três fases numa sucessão:</a:t>
            </a:r>
          </a:p>
          <a:p>
            <a:pPr>
              <a:buFont typeface="Wingdings 3" pitchFamily="18" charset="2"/>
              <a:buNone/>
            </a:pPr>
            <a:endParaRPr lang="pt-BR" smtClean="0"/>
          </a:p>
          <a:p>
            <a:pPr>
              <a:buFont typeface="Wingdings 3" pitchFamily="18" charset="2"/>
              <a:buNone/>
            </a:pPr>
            <a:endParaRPr lang="pt-BR" smtClean="0"/>
          </a:p>
          <a:p>
            <a:r>
              <a:rPr lang="pt-PT" smtClean="0"/>
              <a:t>comunidade pioneira ou ecese,</a:t>
            </a:r>
          </a:p>
          <a:p>
            <a:endParaRPr lang="pt-BR" smtClean="0"/>
          </a:p>
          <a:p>
            <a:r>
              <a:rPr lang="pt-PT" smtClean="0"/>
              <a:t>comunidades secundária ou intermedias e</a:t>
            </a:r>
          </a:p>
          <a:p>
            <a:pPr>
              <a:buFont typeface="Wingdings 3" pitchFamily="18" charset="2"/>
              <a:buNone/>
            </a:pPr>
            <a:endParaRPr lang="pt-BR" smtClean="0"/>
          </a:p>
          <a:p>
            <a:r>
              <a:rPr lang="pt-PT" smtClean="0"/>
              <a:t>comunidade clímax.</a:t>
            </a:r>
            <a:endParaRPr lang="pt-BR" smtClean="0"/>
          </a:p>
          <a:p>
            <a:endParaRPr lang="pt-BR"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Espaço Reservado para Conteúdo 1"/>
          <p:cNvSpPr>
            <a:spLocks noGrp="1"/>
          </p:cNvSpPr>
          <p:nvPr>
            <p:ph idx="1"/>
          </p:nvPr>
        </p:nvSpPr>
        <p:spPr>
          <a:xfrm>
            <a:off x="457200" y="500063"/>
            <a:ext cx="8229600" cy="5507037"/>
          </a:xfrm>
        </p:spPr>
        <p:txBody>
          <a:bodyPr/>
          <a:lstStyle/>
          <a:p>
            <a:pPr>
              <a:buFont typeface="Wingdings 3" pitchFamily="18" charset="2"/>
              <a:buNone/>
            </a:pPr>
            <a:r>
              <a:rPr lang="pt-PT" smtClean="0"/>
              <a:t>	Numa sucessão, temos inicialmente as comunidades pioneiras (primeiros seres vivos a ocuparem um substrato), seguido por comunidades secundárias que apresentam um nível maior de diversificação e, finalmente a comunidade clímax, quando a comunidade atinge seu grau máximo de desenvolvimento e equilíbrio.</a:t>
            </a:r>
            <a:endParaRPr lang="pt-BR" smtClean="0"/>
          </a:p>
          <a:p>
            <a:endParaRPr lang="pt-BR" smtClean="0"/>
          </a:p>
        </p:txBody>
      </p:sp>
      <p:pic>
        <p:nvPicPr>
          <p:cNvPr id="26626" name="Picture 2" descr="http://2.bp.blogspot.com/_Ld2W2SpBJ9Q/TAAcBhctI4I/AAAAAAAAAJc/nrmS_5bF3Xg/s400/SDC10891.JPG"/>
          <p:cNvPicPr>
            <a:picLocks noChangeAspect="1" noChangeArrowheads="1"/>
          </p:cNvPicPr>
          <p:nvPr/>
        </p:nvPicPr>
        <p:blipFill>
          <a:blip r:embed="rId2"/>
          <a:srcRect/>
          <a:stretch>
            <a:fillRect/>
          </a:stretch>
        </p:blipFill>
        <p:spPr bwMode="auto">
          <a:xfrm>
            <a:off x="4429125" y="3571875"/>
            <a:ext cx="3810000" cy="285750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Espaço Reservado para Conteúdo 1"/>
          <p:cNvSpPr>
            <a:spLocks noGrp="1"/>
          </p:cNvSpPr>
          <p:nvPr>
            <p:ph idx="1"/>
          </p:nvPr>
        </p:nvSpPr>
        <p:spPr>
          <a:xfrm>
            <a:off x="457200" y="571500"/>
            <a:ext cx="8229600" cy="5435600"/>
          </a:xfrm>
        </p:spPr>
        <p:txBody>
          <a:bodyPr/>
          <a:lstStyle/>
          <a:p>
            <a:pPr>
              <a:buFont typeface="Wingdings 3" pitchFamily="18" charset="2"/>
              <a:buNone/>
            </a:pPr>
            <a:r>
              <a:rPr lang="pt-PT" smtClean="0"/>
              <a:t>	Inicialmente, temos um predomínio de seres autótrofos e espécies de pequeno porte e de fácil dispersão. Ao atingir o clímax, já temos uma presença de seres autótrofos e heterótrofos, com predomínio de espécies mais complexas e exigentes.</a:t>
            </a:r>
            <a:endParaRPr lang="pt-BR" smtClean="0"/>
          </a:p>
        </p:txBody>
      </p:sp>
      <p:pic>
        <p:nvPicPr>
          <p:cNvPr id="27650" name="Picture 2" descr="http://4.bp.blogspot.com/_IELqWNBvKKw/SSWWrcFbPAI/AAAAAAAAAOo/STrsDCDFQRM/s400/fotossintese.jpg"/>
          <p:cNvPicPr>
            <a:picLocks noChangeAspect="1" noChangeArrowheads="1"/>
          </p:cNvPicPr>
          <p:nvPr/>
        </p:nvPicPr>
        <p:blipFill>
          <a:blip r:embed="rId2"/>
          <a:srcRect/>
          <a:stretch>
            <a:fillRect/>
          </a:stretch>
        </p:blipFill>
        <p:spPr bwMode="auto">
          <a:xfrm>
            <a:off x="4286250" y="3143250"/>
            <a:ext cx="3810000" cy="299085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57200" y="500063"/>
            <a:ext cx="8229600" cy="5507037"/>
          </a:xfrm>
        </p:spPr>
        <p:txBody>
          <a:bodyPr>
            <a:normAutofit fontScale="92500" lnSpcReduction="10000"/>
          </a:bodyPr>
          <a:lstStyle/>
          <a:p>
            <a:pPr marL="365760" indent="-256032" fontAlgn="auto">
              <a:spcAft>
                <a:spcPts val="0"/>
              </a:spcAft>
              <a:buFont typeface="Wingdings 3"/>
              <a:buNone/>
              <a:defRPr/>
            </a:pPr>
            <a:r>
              <a:rPr lang="pt-PT" dirty="0" smtClean="0"/>
              <a:t>	Como exemplo de uma sucessão primária, podemos supor a formação de uma ilha vulcânica. Inicialmente esta ilha será formada apenas por rochas, não apresentando condições para a instalação de um ecossistema maduro. Entretanto, com o passar do tempo, será possível identificar o estabelecimento de seres vivos pioneiros, geralmente autótrofos, como os líquens (associação entre fungos e algas fotossintetizantes), que necessitam de poucos recursos do meio ambiente, e modificarão a superfície das rochas (auxiliando na formação e espessamento do solo), permitindo a chegada de outros seres vivos, primeiro vegetais de maior porte, e pequenos animais.</a:t>
            </a:r>
            <a:endParaRPr lang="pt-BR" dirty="0" smtClean="0"/>
          </a:p>
          <a:p>
            <a:pPr marL="365760" indent="-256032" fontAlgn="auto">
              <a:spcAft>
                <a:spcPts val="0"/>
              </a:spcAft>
              <a:buFont typeface="Wingdings 3"/>
              <a:buChar char=""/>
              <a:defRPr/>
            </a:pPr>
            <a:endParaRPr lang="pt-B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Espaço Reservado para Conteúdo 1"/>
          <p:cNvSpPr>
            <a:spLocks noGrp="1"/>
          </p:cNvSpPr>
          <p:nvPr>
            <p:ph idx="1"/>
          </p:nvPr>
        </p:nvSpPr>
        <p:spPr>
          <a:xfrm>
            <a:off x="457200" y="500063"/>
            <a:ext cx="8229600" cy="5507037"/>
          </a:xfrm>
        </p:spPr>
        <p:txBody>
          <a:bodyPr/>
          <a:lstStyle/>
          <a:p>
            <a:r>
              <a:rPr lang="pt-PT" smtClean="0"/>
              <a:t>Cada comunidade estabelecida neste ambiente modificará as condições físicas, e será modificada ou substituída sucessivamente, até a formação da comunidade clímax, um ecossistema completo, embora continue em permanente evolução.</a:t>
            </a:r>
            <a:endParaRPr lang="pt-BR" smtClean="0"/>
          </a:p>
          <a:p>
            <a:endParaRPr lang="pt-BR"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Espaço Reservado para Conteúdo 1"/>
          <p:cNvSpPr>
            <a:spLocks noGrp="1"/>
          </p:cNvSpPr>
          <p:nvPr>
            <p:ph idx="1"/>
          </p:nvPr>
        </p:nvSpPr>
        <p:spPr>
          <a:xfrm>
            <a:off x="457200" y="500063"/>
            <a:ext cx="8229600" cy="5507037"/>
          </a:xfrm>
        </p:spPr>
        <p:txBody>
          <a:bodyPr/>
          <a:lstStyle/>
          <a:p>
            <a:pPr>
              <a:buFont typeface="Wingdings 3" pitchFamily="18" charset="2"/>
              <a:buNone/>
            </a:pPr>
            <a:r>
              <a:rPr lang="pt-PT" b="1" smtClean="0"/>
              <a:t>2.1. </a:t>
            </a:r>
            <a:r>
              <a:rPr lang="pt-BR" b="1" smtClean="0"/>
              <a:t>Tipos de sucessão ecológica</a:t>
            </a:r>
          </a:p>
          <a:p>
            <a:pPr>
              <a:buFont typeface="Wingdings 3" pitchFamily="18" charset="2"/>
              <a:buNone/>
            </a:pPr>
            <a:endParaRPr lang="pt-BR" smtClean="0"/>
          </a:p>
          <a:p>
            <a:pPr>
              <a:buFont typeface="Wingdings 3" pitchFamily="18" charset="2"/>
              <a:buNone/>
            </a:pPr>
            <a:r>
              <a:rPr lang="pt-BR" smtClean="0"/>
              <a:t>	As sucessões podem ser primárias, secundárias e destrutivas. </a:t>
            </a:r>
          </a:p>
          <a:p>
            <a:pPr>
              <a:buFont typeface="Wingdings 3" pitchFamily="18" charset="2"/>
              <a:buNone/>
            </a:pPr>
            <a:endParaRPr lang="pt-BR" b="1" smtClean="0"/>
          </a:p>
          <a:p>
            <a:pPr>
              <a:buFont typeface="Wingdings 3" pitchFamily="18" charset="2"/>
              <a:buNone/>
            </a:pPr>
            <a:r>
              <a:rPr lang="pt-BR" b="1" smtClean="0"/>
              <a:t>	2.1.1. Sucessões ecológicas primárias </a:t>
            </a:r>
            <a:endParaRPr lang="pt-BR" smtClean="0"/>
          </a:p>
          <a:p>
            <a:pPr>
              <a:buFont typeface="Wingdings 3" pitchFamily="18" charset="2"/>
              <a:buNone/>
            </a:pPr>
            <a:r>
              <a:rPr lang="pt-BR" smtClean="0"/>
              <a:t>	As sucessões primárias correspondem a instalações dos seres vivos em um ambiente que nunca foi habitado. </a:t>
            </a:r>
          </a:p>
          <a:p>
            <a:pPr>
              <a:buFont typeface="Wingdings 3" pitchFamily="18" charset="2"/>
              <a:buNone/>
            </a:pPr>
            <a:r>
              <a:rPr lang="pt-BR" smtClean="0"/>
              <a:t>	Exemplificaremos através das sucessões que ocorrem nas rochas e lagoas.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Espaço Reservado para Conteúdo 1"/>
          <p:cNvSpPr>
            <a:spLocks noGrp="1"/>
          </p:cNvSpPr>
          <p:nvPr>
            <p:ph idx="1"/>
          </p:nvPr>
        </p:nvSpPr>
        <p:spPr>
          <a:xfrm>
            <a:off x="457200" y="642938"/>
            <a:ext cx="8229600" cy="5364162"/>
          </a:xfrm>
        </p:spPr>
        <p:txBody>
          <a:bodyPr/>
          <a:lstStyle/>
          <a:p>
            <a:r>
              <a:rPr lang="pt-BR" b="1" smtClean="0"/>
              <a:t>Sucessão numa rocha nua </a:t>
            </a:r>
            <a:endParaRPr lang="pt-BR" smtClean="0"/>
          </a:p>
          <a:p>
            <a:pPr>
              <a:buFont typeface="Wingdings 3" pitchFamily="18" charset="2"/>
              <a:buNone/>
            </a:pPr>
            <a:r>
              <a:rPr lang="pt-BR" smtClean="0"/>
              <a:t>	Os organismos pioneiros são representados pelos liquens. Através de ácidos orgânicos produzidos pelos liquens, a superfície da rocha vai sendo decomposta. A morte destes organismos, associada à decomposição da rocha, permite o aparecimento de outros vegetais como os musgos. Estes, por sua vez, permitem através de sua ação o aparecimento de espécies maiores, como as bromélias e gramíneas. </a:t>
            </a:r>
          </a:p>
          <a:p>
            <a:endParaRPr lang="pt-BR"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Espaço Reservado para Conteúdo 1"/>
          <p:cNvSpPr>
            <a:spLocks noGrp="1"/>
          </p:cNvSpPr>
          <p:nvPr>
            <p:ph idx="1"/>
          </p:nvPr>
        </p:nvSpPr>
        <p:spPr>
          <a:xfrm>
            <a:off x="457200" y="500063"/>
            <a:ext cx="8229600" cy="5507037"/>
          </a:xfrm>
        </p:spPr>
        <p:txBody>
          <a:bodyPr/>
          <a:lstStyle/>
          <a:p>
            <a:r>
              <a:rPr lang="pt-BR" b="1" smtClean="0"/>
              <a:t>Sucessão numa lagoa </a:t>
            </a:r>
            <a:endParaRPr lang="pt-BR" smtClean="0"/>
          </a:p>
          <a:p>
            <a:pPr>
              <a:buFont typeface="Wingdings 3" pitchFamily="18" charset="2"/>
              <a:buNone/>
            </a:pPr>
            <a:r>
              <a:rPr lang="pt-BR" smtClean="0"/>
              <a:t>	As águas paradas de lagoas e charcos são formações transitórias. Elas se formam quando o sistema normal de drenagem de terra fica interrompido pela elevação brusca do terreno (tremores de terra) ou por variações que se processam muito lentamente através de longos períodos geológicos. Uma lagoa está sempre em evolução. A tendência geral é o seu desaparecimento final, pois ela vai sendo constantemente aterrada por sedimentos que as águas trazem das elevações vizinhas. </a:t>
            </a:r>
          </a:p>
          <a:p>
            <a:endParaRPr lang="pt-BR"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57200" y="500063"/>
            <a:ext cx="8229600" cy="5507037"/>
          </a:xfrm>
        </p:spPr>
        <p:txBody>
          <a:bodyPr>
            <a:normAutofit fontScale="92500" lnSpcReduction="20000"/>
          </a:bodyPr>
          <a:lstStyle/>
          <a:p>
            <a:pPr marL="365760" indent="-256032" fontAlgn="auto">
              <a:spcAft>
                <a:spcPts val="0"/>
              </a:spcAft>
              <a:buFont typeface="Wingdings 3"/>
              <a:buNone/>
              <a:defRPr/>
            </a:pPr>
            <a:r>
              <a:rPr lang="pt-BR" dirty="0" smtClean="0"/>
              <a:t>	Na lagoa, o plâncton é o primeiro sistema de produtores que se desenvolve. Quando os seus cadáveres começam a enriquecer o fundo das margens com material orgânico, a vegetação aquática pode aí se estabelecer. As folhas e caules mortos aumentam o húmus do fundo, e de ano para ano a vegetação avança das margens para o centro. Na borda, onde estavam as plantas pioneiras, começam a aparecer arbustos lenhosos e, depois de um certo tempo, as árvores. O terreno eleva-se graças à sedimentação de restos vegetais e, finalmente, onde estavam, de início, as plantas aquáticas fixam-se arbustos e árvores, e o que era, de início, o charco marginal se transforma em terra firme. </a:t>
            </a:r>
          </a:p>
          <a:p>
            <a:pPr marL="365760" indent="-256032" fontAlgn="auto">
              <a:spcAft>
                <a:spcPts val="0"/>
              </a:spcAft>
              <a:buFont typeface="Wingdings 3"/>
              <a:buChar char=""/>
              <a:defRPr/>
            </a:pPr>
            <a:endParaRPr lang="pt-B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2" descr="http://www.qued.com.br/site/administrator/components/com_ligado/arquivos/galeria/1188926204.8444F.jpg"/>
          <p:cNvPicPr>
            <a:picLocks noChangeAspect="1" noChangeArrowheads="1"/>
          </p:cNvPicPr>
          <p:nvPr/>
        </p:nvPicPr>
        <p:blipFill>
          <a:blip r:embed="rId2"/>
          <a:srcRect/>
          <a:stretch>
            <a:fillRect/>
          </a:stretch>
        </p:blipFill>
        <p:spPr bwMode="auto">
          <a:xfrm>
            <a:off x="285750" y="1143000"/>
            <a:ext cx="8412163" cy="4500563"/>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Espaço Reservado para Conteúdo 1"/>
          <p:cNvSpPr>
            <a:spLocks noGrp="1"/>
          </p:cNvSpPr>
          <p:nvPr>
            <p:ph idx="1"/>
          </p:nvPr>
        </p:nvSpPr>
        <p:spPr>
          <a:xfrm>
            <a:off x="457200" y="571500"/>
            <a:ext cx="8229600" cy="5435600"/>
          </a:xfrm>
        </p:spPr>
        <p:txBody>
          <a:bodyPr/>
          <a:lstStyle/>
          <a:p>
            <a:pPr>
              <a:buFont typeface="Wingdings 3" pitchFamily="18" charset="2"/>
              <a:buNone/>
            </a:pPr>
            <a:r>
              <a:rPr lang="pt-BR" b="1" smtClean="0"/>
              <a:t>	2.1.2. Sucessões ecológicas secundárias </a:t>
            </a:r>
            <a:endParaRPr lang="pt-BR" smtClean="0"/>
          </a:p>
          <a:p>
            <a:pPr>
              <a:buFont typeface="Wingdings 3" pitchFamily="18" charset="2"/>
              <a:buNone/>
            </a:pPr>
            <a:r>
              <a:rPr lang="pt-BR" smtClean="0"/>
              <a:t>	</a:t>
            </a:r>
          </a:p>
          <a:p>
            <a:pPr>
              <a:buFont typeface="Wingdings 3" pitchFamily="18" charset="2"/>
              <a:buNone/>
            </a:pPr>
            <a:r>
              <a:rPr lang="pt-BR" smtClean="0"/>
              <a:t>	As sucessões secundárias aparecem em um meio que já foi povoado, mas em que os seres vivos foram eliminados por modificações climáticas (glaciações, incêndios), geológicas (erosão) ou pela intervenção do homem. Uma sucessão secundária leva muitas vezes à formação de um disclímax, diferente do clímax que existia anteriormente. </a:t>
            </a:r>
          </a:p>
          <a:p>
            <a:pPr>
              <a:buFont typeface="Wingdings 3" pitchFamily="18" charset="2"/>
              <a:buNone/>
            </a:pPr>
            <a:r>
              <a:rPr lang="pt-BR" b="1" i="1" smtClean="0">
                <a:solidFill>
                  <a:srgbClr val="00B050"/>
                </a:solidFill>
              </a:rPr>
              <a:t>É o caso da sucessão numa floresta destruída</a:t>
            </a:r>
            <a:r>
              <a:rPr lang="pt-BR" smtClean="0"/>
              <a:t>. </a:t>
            </a:r>
          </a:p>
          <a:p>
            <a:endParaRPr lang="pt-BR" smtClean="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Espaço Reservado para Conteúdo 1"/>
          <p:cNvSpPr>
            <a:spLocks noGrp="1"/>
          </p:cNvSpPr>
          <p:nvPr>
            <p:ph idx="1"/>
          </p:nvPr>
        </p:nvSpPr>
        <p:spPr>
          <a:xfrm>
            <a:off x="457200" y="500063"/>
            <a:ext cx="8229600" cy="5507037"/>
          </a:xfrm>
        </p:spPr>
        <p:txBody>
          <a:bodyPr/>
          <a:lstStyle/>
          <a:p>
            <a:pPr>
              <a:buFont typeface="Wingdings 3" pitchFamily="18" charset="2"/>
              <a:buNone/>
            </a:pPr>
            <a:r>
              <a:rPr lang="pt-BR" smtClean="0"/>
              <a:t>	Um trecho da floresta é destruído (homem ou fogo) e o local é abandonado por certo tempo. A recolonização é feita por etapas: </a:t>
            </a:r>
          </a:p>
          <a:p>
            <a:pPr>
              <a:buFont typeface="Wingdings 3" pitchFamily="18" charset="2"/>
              <a:buNone/>
            </a:pPr>
            <a:r>
              <a:rPr lang="pt-BR" smtClean="0"/>
              <a:t>	em primeiro lugar, o terreno é invadido pelo capim e outras ervas; </a:t>
            </a:r>
          </a:p>
          <a:p>
            <a:pPr>
              <a:buFont typeface="Wingdings 3" pitchFamily="18" charset="2"/>
              <a:buNone/>
            </a:pPr>
            <a:r>
              <a:rPr lang="pt-BR" smtClean="0"/>
              <a:t>	depois, aparecem arbustos e, </a:t>
            </a:r>
          </a:p>
          <a:p>
            <a:pPr>
              <a:buFont typeface="Wingdings 3" pitchFamily="18" charset="2"/>
              <a:buNone/>
            </a:pPr>
            <a:r>
              <a:rPr lang="pt-BR" smtClean="0"/>
              <a:t>	no final, árvores. </a:t>
            </a:r>
          </a:p>
          <a:p>
            <a:pPr>
              <a:buFont typeface="Wingdings 3" pitchFamily="18" charset="2"/>
              <a:buNone/>
            </a:pPr>
            <a:endParaRPr lang="pt-BR" smtClean="0"/>
          </a:p>
          <a:p>
            <a:pPr>
              <a:buFont typeface="Wingdings 3" pitchFamily="18" charset="2"/>
              <a:buNone/>
            </a:pPr>
            <a:r>
              <a:rPr lang="pt-BR" smtClean="0"/>
              <a:t>	O processo, simplificado, é o seguinte: </a:t>
            </a:r>
          </a:p>
          <a:p>
            <a:endParaRPr lang="pt-BR"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Espaço Reservado para Conteúdo 1"/>
          <p:cNvSpPr>
            <a:spLocks noGrp="1"/>
          </p:cNvSpPr>
          <p:nvPr>
            <p:ph idx="1"/>
          </p:nvPr>
        </p:nvSpPr>
        <p:spPr>
          <a:xfrm>
            <a:off x="457200" y="428625"/>
            <a:ext cx="8229600" cy="5578475"/>
          </a:xfrm>
        </p:spPr>
        <p:txBody>
          <a:bodyPr/>
          <a:lstStyle/>
          <a:p>
            <a:pPr>
              <a:buFont typeface="Wingdings 3" pitchFamily="18" charset="2"/>
              <a:buNone/>
            </a:pPr>
            <a:r>
              <a:rPr lang="pt-BR" smtClean="0"/>
              <a:t>	o terreno descoberto recebe </a:t>
            </a:r>
            <a:r>
              <a:rPr lang="pt-BR" b="1" smtClean="0">
                <a:solidFill>
                  <a:srgbClr val="00B050"/>
                </a:solidFill>
              </a:rPr>
              <a:t>sol direto </a:t>
            </a:r>
            <a:r>
              <a:rPr lang="pt-BR" smtClean="0"/>
              <a:t>e fica superaquecido, superiluminado e seco. Em tais condições, as sementes das árvores silvestres não vingam, já que exigem sombra e umidade, mas o capim só germina em solo descampado — a terra coberta pelo capim e pelas ervas retém mais umidade. Algumas sementes que antes não podiam germinar agora o fazem, dando ervas maiores e arbustos. </a:t>
            </a:r>
          </a:p>
          <a:p>
            <a:endParaRPr lang="pt-BR"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Espaço Reservado para Conteúdo 1"/>
          <p:cNvSpPr>
            <a:spLocks noGrp="1"/>
          </p:cNvSpPr>
          <p:nvPr>
            <p:ph idx="1"/>
          </p:nvPr>
        </p:nvSpPr>
        <p:spPr>
          <a:xfrm>
            <a:off x="457200" y="571500"/>
            <a:ext cx="8229600" cy="5435600"/>
          </a:xfrm>
        </p:spPr>
        <p:txBody>
          <a:bodyPr/>
          <a:lstStyle/>
          <a:p>
            <a:pPr>
              <a:buFont typeface="Wingdings 3" pitchFamily="18" charset="2"/>
              <a:buNone/>
            </a:pPr>
            <a:r>
              <a:rPr lang="pt-BR" smtClean="0"/>
              <a:t>	Depois de muitos anos, predominam certos arbustos; sua </a:t>
            </a:r>
            <a:r>
              <a:rPr lang="pt-BR" b="1" smtClean="0">
                <a:solidFill>
                  <a:srgbClr val="00B050"/>
                </a:solidFill>
              </a:rPr>
              <a:t>sombra</a:t>
            </a:r>
            <a:r>
              <a:rPr lang="pt-BR" smtClean="0"/>
              <a:t> começa a prejudicar o capim e as ervas, e o ambiente fica propício para a germinação de sementes que produzirão árvores. O capim e as ervas pioneiras vão desaparecendo, enquanto as árvores acabam por dominar os arbustos. </a:t>
            </a:r>
          </a:p>
          <a:p>
            <a:endParaRPr lang="pt-BR" smtClean="0"/>
          </a:p>
          <a:p>
            <a:r>
              <a:rPr lang="pt-BR" smtClean="0"/>
              <a:t>Cada comunidade que se instala no terreno prepara o ambiente para a comunidade seguinte, que a suplantará.</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il_fi" descr="http://1.bp.blogspot.com/_NMafgphi-W0/S-LdCWpnOnI/AAAAAAAAAIo/66KomHC4hnA/s1600/sucessao.jpg"/>
          <p:cNvPicPr>
            <a:picLocks noChangeAspect="1" noChangeArrowheads="1"/>
          </p:cNvPicPr>
          <p:nvPr/>
        </p:nvPicPr>
        <p:blipFill>
          <a:blip r:embed="rId2"/>
          <a:srcRect/>
          <a:stretch>
            <a:fillRect/>
          </a:stretch>
        </p:blipFill>
        <p:spPr bwMode="auto">
          <a:xfrm>
            <a:off x="500063" y="285750"/>
            <a:ext cx="8143875" cy="5500688"/>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Espaço Reservado para Conteúdo 2"/>
          <p:cNvSpPr>
            <a:spLocks noGrp="1"/>
          </p:cNvSpPr>
          <p:nvPr>
            <p:ph idx="1"/>
          </p:nvPr>
        </p:nvSpPr>
        <p:spPr>
          <a:xfrm>
            <a:off x="457200" y="571500"/>
            <a:ext cx="8229600" cy="5435600"/>
          </a:xfrm>
        </p:spPr>
        <p:txBody>
          <a:bodyPr/>
          <a:lstStyle/>
          <a:p>
            <a:pPr>
              <a:buFont typeface="Wingdings 3" pitchFamily="18" charset="2"/>
              <a:buNone/>
            </a:pPr>
            <a:r>
              <a:rPr lang="pt-BR" smtClean="0"/>
              <a:t>	Para finalizar, considere o caso em que um trecho da caatinga é destruído e em área próxima planta-se grande quantidade de árvores florestais. Depois de um certo tempo, a comunidade clímax vai ser caatinga, e não floresta, porque cada região tem um clímax característico, determinado pelo clima local. </a:t>
            </a:r>
          </a:p>
          <a:p>
            <a:pPr>
              <a:buFont typeface="Wingdings 3" pitchFamily="18" charset="2"/>
              <a:buNone/>
            </a:pPr>
            <a:endParaRPr lang="pt-BR" b="1" i="1" smtClean="0">
              <a:solidFill>
                <a:srgbClr val="00B050"/>
              </a:solidFill>
            </a:endParaRPr>
          </a:p>
          <a:p>
            <a:pPr>
              <a:buFont typeface="Wingdings 3" pitchFamily="18" charset="2"/>
              <a:buNone/>
            </a:pPr>
            <a:r>
              <a:rPr lang="pt-BR" b="1" i="1" smtClean="0">
                <a:solidFill>
                  <a:srgbClr val="00B050"/>
                </a:solidFill>
              </a:rPr>
              <a:t>	“A vegetação é reflexo do clima (a floresta é conseqüência da chuva, e não o contrário). “</a:t>
            </a:r>
          </a:p>
          <a:p>
            <a:endParaRPr lang="pt-BR"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Espaço Reservado para Conteúdo 1"/>
          <p:cNvSpPr>
            <a:spLocks noGrp="1"/>
          </p:cNvSpPr>
          <p:nvPr>
            <p:ph idx="1"/>
          </p:nvPr>
        </p:nvSpPr>
        <p:spPr>
          <a:xfrm>
            <a:off x="457200" y="571500"/>
            <a:ext cx="8229600" cy="5435600"/>
          </a:xfrm>
        </p:spPr>
        <p:txBody>
          <a:bodyPr/>
          <a:lstStyle/>
          <a:p>
            <a:pPr>
              <a:buFont typeface="Wingdings 3" pitchFamily="18" charset="2"/>
              <a:buNone/>
            </a:pPr>
            <a:r>
              <a:rPr lang="pt-BR" b="1" smtClean="0"/>
              <a:t>	2.1.3. Sucessões ecológicas destrutivas </a:t>
            </a:r>
            <a:endParaRPr lang="pt-BR" smtClean="0"/>
          </a:p>
          <a:p>
            <a:pPr>
              <a:buFont typeface="Wingdings 3" pitchFamily="18" charset="2"/>
              <a:buNone/>
            </a:pPr>
            <a:r>
              <a:rPr lang="pt-BR" smtClean="0"/>
              <a:t>	</a:t>
            </a:r>
          </a:p>
          <a:p>
            <a:pPr>
              <a:buFont typeface="Wingdings 3" pitchFamily="18" charset="2"/>
              <a:buNone/>
            </a:pPr>
            <a:r>
              <a:rPr lang="pt-BR" smtClean="0"/>
              <a:t>	Sucessões destrutivas são aquelas que não terminam em um clímax final. Nesse caso, as modificações são devidas a fatores bióticos, e o meio vai sendo destruído, pouco a pouco, por diferentes seres. E o que acontece com os cadáveres. </a:t>
            </a:r>
          </a:p>
          <a:p>
            <a:endParaRPr lang="pt-BR"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57200" y="357188"/>
            <a:ext cx="8229600" cy="5649912"/>
          </a:xfrm>
        </p:spPr>
        <p:txBody>
          <a:bodyPr>
            <a:normAutofit lnSpcReduction="10000"/>
          </a:bodyPr>
          <a:lstStyle/>
          <a:p>
            <a:pPr marL="365760" indent="-256032" fontAlgn="auto">
              <a:spcAft>
                <a:spcPts val="0"/>
              </a:spcAft>
              <a:buFont typeface="Wingdings 3"/>
              <a:buNone/>
              <a:defRPr/>
            </a:pPr>
            <a:r>
              <a:rPr lang="pt-BR" b="1" dirty="0" smtClean="0"/>
              <a:t>2.2. Características de uma sucessão ecológica</a:t>
            </a:r>
          </a:p>
          <a:p>
            <a:pPr marL="365760" indent="-256032" fontAlgn="auto">
              <a:spcAft>
                <a:spcPts val="0"/>
              </a:spcAft>
              <a:buFont typeface="Wingdings 3"/>
              <a:buNone/>
              <a:defRPr/>
            </a:pPr>
            <a:r>
              <a:rPr lang="pt-BR" b="1" dirty="0" smtClean="0"/>
              <a:t> </a:t>
            </a:r>
            <a:endParaRPr lang="pt-BR" dirty="0" smtClean="0"/>
          </a:p>
          <a:p>
            <a:pPr marL="365760" indent="-256032" fontAlgn="auto">
              <a:spcAft>
                <a:spcPts val="0"/>
              </a:spcAft>
              <a:buFont typeface="Wingdings 3"/>
              <a:buNone/>
              <a:defRPr/>
            </a:pPr>
            <a:r>
              <a:rPr lang="pt-BR" dirty="0" smtClean="0"/>
              <a:t>Em todas as sucessões, pode-se observar que: </a:t>
            </a:r>
          </a:p>
          <a:p>
            <a:pPr marL="365760" indent="-256032" fontAlgn="auto">
              <a:spcAft>
                <a:spcPts val="0"/>
              </a:spcAft>
              <a:buFont typeface="Wingdings 3"/>
              <a:buNone/>
              <a:defRPr/>
            </a:pPr>
            <a:r>
              <a:rPr lang="pt-BR" dirty="0" smtClean="0"/>
              <a:t>	• aumenta a biomassa e a diversidade de espécies; </a:t>
            </a:r>
          </a:p>
          <a:p>
            <a:pPr marL="365760" indent="-256032" fontAlgn="auto">
              <a:spcAft>
                <a:spcPts val="0"/>
              </a:spcAft>
              <a:buFont typeface="Wingdings 3"/>
              <a:buNone/>
              <a:defRPr/>
            </a:pPr>
            <a:r>
              <a:rPr lang="pt-BR" dirty="0" smtClean="0"/>
              <a:t>	</a:t>
            </a:r>
          </a:p>
          <a:p>
            <a:pPr marL="365760" indent="-256032" fontAlgn="auto">
              <a:spcAft>
                <a:spcPts val="0"/>
              </a:spcAft>
              <a:buFont typeface="Wingdings 3"/>
              <a:buNone/>
              <a:defRPr/>
            </a:pPr>
            <a:r>
              <a:rPr lang="pt-BR" dirty="0" smtClean="0"/>
              <a:t>	• nos estágios iniciais, a atividade autotrófica supera a heterotrófica. Daí a produção bruta (P) ser maior que a respiração (R) e a relação entre P e R ser maior do que 1; </a:t>
            </a:r>
          </a:p>
          <a:p>
            <a:pPr marL="365760" indent="-256032" fontAlgn="auto">
              <a:spcAft>
                <a:spcPts val="0"/>
              </a:spcAft>
              <a:buFont typeface="Wingdings 3"/>
              <a:buNone/>
              <a:defRPr/>
            </a:pPr>
            <a:r>
              <a:rPr lang="pt-BR" dirty="0" smtClean="0"/>
              <a:t>	</a:t>
            </a:r>
          </a:p>
          <a:p>
            <a:pPr marL="365760" indent="-256032" fontAlgn="auto">
              <a:spcAft>
                <a:spcPts val="0"/>
              </a:spcAft>
              <a:buFont typeface="Wingdings 3"/>
              <a:buNone/>
              <a:defRPr/>
            </a:pPr>
            <a:r>
              <a:rPr lang="pt-BR" dirty="0" smtClean="0"/>
              <a:t>	• nos estágios de clímax há equilíbrio e a relação P/R = 1. </a:t>
            </a:r>
            <a:br>
              <a:rPr lang="pt-BR" dirty="0" smtClean="0"/>
            </a:br>
            <a:endParaRPr lang="pt-B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Espaço Reservado para Conteúdo 1"/>
          <p:cNvSpPr>
            <a:spLocks noGrp="1"/>
          </p:cNvSpPr>
          <p:nvPr>
            <p:ph idx="1"/>
          </p:nvPr>
        </p:nvSpPr>
        <p:spPr/>
        <p:txBody>
          <a:bodyPr/>
          <a:lstStyle/>
          <a:p>
            <a:pPr>
              <a:buFont typeface="Wingdings 3" pitchFamily="18" charset="2"/>
              <a:buNone/>
            </a:pPr>
            <a:r>
              <a:rPr lang="pt-BR" smtClean="0"/>
              <a:t>	Depois que uma floresta é derrubada, a recuperação da cobertura vegetal original pode ocorrer de maneiras muito diferentes. Entre outras coisas, depende do tipo de uso e do tempo de uso do solo pela agricultura, após a derrubada da floresta primitiva.</a:t>
            </a:r>
          </a:p>
          <a:p>
            <a:pPr>
              <a:buFont typeface="Wingdings 3" pitchFamily="18" charset="2"/>
              <a:buNone/>
            </a:pPr>
            <a:r>
              <a:rPr lang="pt-BR" smtClean="0"/>
              <a:t>	</a:t>
            </a:r>
          </a:p>
          <a:p>
            <a:pPr>
              <a:buFont typeface="Wingdings 3" pitchFamily="18" charset="2"/>
              <a:buNone/>
            </a:pPr>
            <a:r>
              <a:rPr lang="pt-BR" smtClean="0"/>
              <a:t>	As principais fases de um programa de recomposição são:</a:t>
            </a:r>
          </a:p>
          <a:p>
            <a:pPr>
              <a:buFont typeface="Wingdings 3" pitchFamily="18" charset="2"/>
              <a:buNone/>
            </a:pPr>
            <a:endParaRPr lang="pt-BR" smtClean="0"/>
          </a:p>
          <a:p>
            <a:endParaRPr lang="pt-BR" smtClean="0"/>
          </a:p>
        </p:txBody>
      </p:sp>
      <p:sp>
        <p:nvSpPr>
          <p:cNvPr id="3" name="Título 2"/>
          <p:cNvSpPr>
            <a:spLocks noGrp="1"/>
          </p:cNvSpPr>
          <p:nvPr>
            <p:ph type="title"/>
          </p:nvPr>
        </p:nvSpPr>
        <p:spPr/>
        <p:txBody>
          <a:bodyPr>
            <a:normAutofit fontScale="90000"/>
          </a:bodyPr>
          <a:lstStyle/>
          <a:p>
            <a:pPr fontAlgn="auto">
              <a:spcAft>
                <a:spcPts val="0"/>
              </a:spcAft>
              <a:defRPr/>
            </a:pPr>
            <a:r>
              <a:rPr lang="pt-BR" dirty="0" smtClean="0"/>
              <a:t/>
            </a:r>
            <a:br>
              <a:rPr lang="pt-BR" dirty="0" smtClean="0"/>
            </a:br>
            <a:r>
              <a:rPr lang="pt-BR" dirty="0" smtClean="0"/>
              <a:t>3. REPOVOAMENTO FLORESTAL</a:t>
            </a:r>
            <a:br>
              <a:rPr lang="pt-BR" dirty="0" smtClean="0"/>
            </a:br>
            <a:endParaRPr lang="pt-B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Espaço Reservado para Conteúdo 1"/>
          <p:cNvSpPr>
            <a:spLocks noGrp="1"/>
          </p:cNvSpPr>
          <p:nvPr>
            <p:ph idx="1"/>
          </p:nvPr>
        </p:nvSpPr>
        <p:spPr>
          <a:xfrm>
            <a:off x="457200" y="428625"/>
            <a:ext cx="8229600" cy="5578475"/>
          </a:xfrm>
        </p:spPr>
        <p:txBody>
          <a:bodyPr/>
          <a:lstStyle/>
          <a:p>
            <a:pPr>
              <a:buFont typeface="Wingdings 3" pitchFamily="18" charset="2"/>
              <a:buNone/>
            </a:pPr>
            <a:r>
              <a:rPr lang="pt-BR" smtClean="0"/>
              <a:t>3.1. Avaliação de áreas degradadas</a:t>
            </a:r>
          </a:p>
          <a:p>
            <a:pPr>
              <a:buFont typeface="Wingdings 3" pitchFamily="18" charset="2"/>
              <a:buNone/>
            </a:pPr>
            <a:r>
              <a:rPr lang="pt-BR" smtClean="0"/>
              <a:t>	</a:t>
            </a:r>
          </a:p>
          <a:p>
            <a:pPr>
              <a:buFont typeface="Wingdings 3" pitchFamily="18" charset="2"/>
              <a:buNone/>
            </a:pPr>
            <a:r>
              <a:rPr lang="pt-BR" smtClean="0"/>
              <a:t>	- </a:t>
            </a:r>
            <a:r>
              <a:rPr lang="pt-BR" b="1" smtClean="0"/>
              <a:t>Caracterização do tipo de degradação</a:t>
            </a:r>
            <a:r>
              <a:rPr lang="pt-BR" smtClean="0"/>
              <a:t>: determinar o fator que causou ou ainda causa a degradação (fogo, corte seletivo, poluição, etc.). A </a:t>
            </a:r>
            <a:r>
              <a:rPr lang="pt-BR" b="1" smtClean="0">
                <a:solidFill>
                  <a:srgbClr val="00B050"/>
                </a:solidFill>
              </a:rPr>
              <a:t>delimitação do fator e intensidade de sua atuação </a:t>
            </a:r>
            <a:r>
              <a:rPr lang="pt-BR" smtClean="0"/>
              <a:t>na degradação será posteriormente utilizada na seleção das atividades mais adequadas de recomposição.</a:t>
            </a:r>
          </a:p>
          <a:p>
            <a:endParaRPr lang="pt-BR" smtClean="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1" name="Picture 2" descr="http://www.nativasdopampa.com.br/fotos/rec_areas_degradadas_4.JPG"/>
          <p:cNvPicPr>
            <a:picLocks noChangeAspect="1" noChangeArrowheads="1"/>
          </p:cNvPicPr>
          <p:nvPr/>
        </p:nvPicPr>
        <p:blipFill>
          <a:blip r:embed="rId2"/>
          <a:srcRect/>
          <a:stretch>
            <a:fillRect/>
          </a:stretch>
        </p:blipFill>
        <p:spPr bwMode="auto">
          <a:xfrm>
            <a:off x="323850" y="549275"/>
            <a:ext cx="4608513" cy="3455988"/>
          </a:xfrm>
          <a:prstGeom prst="rect">
            <a:avLst/>
          </a:prstGeom>
          <a:noFill/>
          <a:ln w="9525">
            <a:noFill/>
            <a:miter lim="800000"/>
            <a:headEnd/>
            <a:tailEnd/>
          </a:ln>
        </p:spPr>
      </p:pic>
      <p:pic>
        <p:nvPicPr>
          <p:cNvPr id="46082" name="Picture 4" descr="http://www.midianews.com.br/imagens/noticias/5/Desmate_117082009110828.jpg"/>
          <p:cNvPicPr>
            <a:picLocks noChangeAspect="1" noChangeArrowheads="1"/>
          </p:cNvPicPr>
          <p:nvPr/>
        </p:nvPicPr>
        <p:blipFill>
          <a:blip r:embed="rId3"/>
          <a:srcRect/>
          <a:stretch>
            <a:fillRect/>
          </a:stretch>
        </p:blipFill>
        <p:spPr bwMode="auto">
          <a:xfrm>
            <a:off x="3533775" y="2781300"/>
            <a:ext cx="5414963" cy="3862388"/>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Espaço Reservado para Conteúdo 1"/>
          <p:cNvSpPr>
            <a:spLocks noGrp="1"/>
          </p:cNvSpPr>
          <p:nvPr>
            <p:ph idx="1"/>
          </p:nvPr>
        </p:nvSpPr>
        <p:spPr>
          <a:xfrm>
            <a:off x="457200" y="571500"/>
            <a:ext cx="8229600" cy="5435600"/>
          </a:xfrm>
        </p:spPr>
        <p:txBody>
          <a:bodyPr/>
          <a:lstStyle/>
          <a:p>
            <a:pPr>
              <a:buFont typeface="Wingdings 3" pitchFamily="18" charset="2"/>
              <a:buNone/>
            </a:pPr>
            <a:r>
              <a:rPr lang="pt-BR" smtClean="0"/>
              <a:t>	- </a:t>
            </a:r>
            <a:r>
              <a:rPr lang="pt-BR" b="1" smtClean="0"/>
              <a:t>Condição do substrato</a:t>
            </a:r>
            <a:r>
              <a:rPr lang="pt-BR" smtClean="0"/>
              <a:t>: deverão ser analisadas as características do substrato, tais como, </a:t>
            </a:r>
            <a:r>
              <a:rPr lang="pt-BR" b="1" smtClean="0">
                <a:solidFill>
                  <a:srgbClr val="00B050"/>
                </a:solidFill>
              </a:rPr>
              <a:t>profundidade, permeabilidade, drenagem, fertilidade e a eventual condição de toxidez</a:t>
            </a:r>
            <a:r>
              <a:rPr lang="pt-BR" smtClean="0"/>
              <a:t>. Essas características serão fundamentais para orientar o processo de recomposição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Espaço Reservado para Conteúdo 1"/>
          <p:cNvSpPr>
            <a:spLocks noGrp="1"/>
          </p:cNvSpPr>
          <p:nvPr>
            <p:ph idx="1"/>
          </p:nvPr>
        </p:nvSpPr>
        <p:spPr>
          <a:xfrm>
            <a:off x="457200" y="571500"/>
            <a:ext cx="8229600" cy="5435600"/>
          </a:xfrm>
        </p:spPr>
        <p:txBody>
          <a:bodyPr/>
          <a:lstStyle/>
          <a:p>
            <a:pPr>
              <a:buFont typeface="Wingdings 3" pitchFamily="18" charset="2"/>
              <a:buNone/>
            </a:pPr>
            <a:r>
              <a:rPr lang="pt-BR" b="1" smtClean="0"/>
              <a:t>	-Cobertura vegetal</a:t>
            </a:r>
            <a:r>
              <a:rPr lang="pt-BR" smtClean="0"/>
              <a:t>: deve-se estabelecer se </a:t>
            </a:r>
            <a:r>
              <a:rPr lang="pt-BR" b="1" smtClean="0">
                <a:solidFill>
                  <a:srgbClr val="00B050"/>
                </a:solidFill>
              </a:rPr>
              <a:t>existem remanescentes florestados </a:t>
            </a:r>
            <a:r>
              <a:rPr lang="pt-BR" smtClean="0"/>
              <a:t>em áreas próximas, especialmente no caso de projetos que envolvem microbaciais. Se existirem fragmentos, as espécies presentes nessas áreas podem ser utilizadas para repovoar as áreas degradadas.</a:t>
            </a:r>
          </a:p>
          <a:p>
            <a:endParaRPr lang="pt-BR" smtClean="0"/>
          </a:p>
        </p:txBody>
      </p:sp>
      <p:pic>
        <p:nvPicPr>
          <p:cNvPr id="48130" name="Picture 2" descr="http://www.labgis.uerj.br/projetos/procic/cic08.JPG"/>
          <p:cNvPicPr>
            <a:picLocks noChangeAspect="1" noChangeArrowheads="1"/>
          </p:cNvPicPr>
          <p:nvPr/>
        </p:nvPicPr>
        <p:blipFill>
          <a:blip r:embed="rId2"/>
          <a:srcRect/>
          <a:stretch>
            <a:fillRect/>
          </a:stretch>
        </p:blipFill>
        <p:spPr bwMode="auto">
          <a:xfrm>
            <a:off x="3975100" y="3500438"/>
            <a:ext cx="4365625" cy="2865437"/>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57200" y="357188"/>
            <a:ext cx="8229600" cy="5649912"/>
          </a:xfrm>
        </p:spPr>
        <p:txBody>
          <a:bodyPr>
            <a:normAutofit fontScale="92500" lnSpcReduction="10000"/>
          </a:bodyPr>
          <a:lstStyle/>
          <a:p>
            <a:pPr marL="365760" indent="-256032" fontAlgn="auto">
              <a:spcAft>
                <a:spcPts val="0"/>
              </a:spcAft>
              <a:buFont typeface="Wingdings 3"/>
              <a:buNone/>
              <a:defRPr/>
            </a:pPr>
            <a:r>
              <a:rPr lang="pt-BR" b="1" dirty="0" smtClean="0"/>
              <a:t>	- Mecanismos de fornecimento de propágulos</a:t>
            </a:r>
            <a:r>
              <a:rPr lang="pt-BR" dirty="0" smtClean="0"/>
              <a:t>: as sementes podem ser providenciadas a partir de </a:t>
            </a:r>
            <a:r>
              <a:rPr lang="pt-BR" b="1" dirty="0" smtClean="0">
                <a:solidFill>
                  <a:srgbClr val="00B050"/>
                </a:solidFill>
              </a:rPr>
              <a:t>bancos de sementes regionais </a:t>
            </a:r>
            <a:r>
              <a:rPr lang="pt-BR" dirty="0" smtClean="0"/>
              <a:t>e da identificação das espécies vegetais adequadas. Se houverem </a:t>
            </a:r>
            <a:r>
              <a:rPr lang="pt-BR" b="1" dirty="0" smtClean="0">
                <a:solidFill>
                  <a:srgbClr val="00B050"/>
                </a:solidFill>
              </a:rPr>
              <a:t>remanescentes florestais </a:t>
            </a:r>
            <a:r>
              <a:rPr lang="pt-BR" dirty="0" smtClean="0"/>
              <a:t>nas proximidades as espécies vegetais poderão ser mais facilmente identificadas e ainda, poderá ocorrer a dispersão de sementes desses fragmentos para a área a ser recomposta. Uma avaliação prévia da presença de possíveis fontes de dispersão e das características do banco de sementes no local a ser recomposto, pode resultar numa significativa redução de custos do projeto. Isso pode ocorrer através da manipulação desse banco, induzindo a germinação das sementes contidas nele e reduzindo, portanto, o plantio de recobrimento.</a:t>
            </a:r>
          </a:p>
          <a:p>
            <a:pPr marL="365760" indent="-256032" fontAlgn="auto">
              <a:spcAft>
                <a:spcPts val="0"/>
              </a:spcAft>
              <a:buFont typeface="Wingdings 3"/>
              <a:buChar char=""/>
              <a:defRPr/>
            </a:pPr>
            <a:endParaRPr lang="pt-B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57200" y="571500"/>
            <a:ext cx="8229600" cy="5435600"/>
          </a:xfrm>
        </p:spPr>
        <p:txBody>
          <a:bodyPr>
            <a:normAutofit lnSpcReduction="10000"/>
          </a:bodyPr>
          <a:lstStyle/>
          <a:p>
            <a:pPr marL="365760" indent="-256032" fontAlgn="auto">
              <a:spcAft>
                <a:spcPts val="0"/>
              </a:spcAft>
              <a:buFont typeface="Wingdings 3"/>
              <a:buNone/>
              <a:defRPr/>
            </a:pPr>
            <a:r>
              <a:rPr lang="pt-BR" dirty="0" smtClean="0"/>
              <a:t>3.1.1. Levantamento da vegetação regional e suas espécies características</a:t>
            </a:r>
          </a:p>
          <a:p>
            <a:pPr marL="365760" indent="-256032" fontAlgn="auto">
              <a:spcAft>
                <a:spcPts val="0"/>
              </a:spcAft>
              <a:buFont typeface="Wingdings 3"/>
              <a:buNone/>
              <a:defRPr/>
            </a:pPr>
            <a:r>
              <a:rPr lang="pt-BR" dirty="0" smtClean="0"/>
              <a:t>	</a:t>
            </a:r>
          </a:p>
          <a:p>
            <a:pPr marL="365760" indent="-256032" fontAlgn="auto">
              <a:spcAft>
                <a:spcPts val="0"/>
              </a:spcAft>
              <a:buFont typeface="Wingdings 3"/>
              <a:buNone/>
              <a:defRPr/>
            </a:pPr>
            <a:r>
              <a:rPr lang="pt-BR" dirty="0" smtClean="0"/>
              <a:t>	A distribuição das espécies não é aleatória, mas sim uma resposta adaptativa às condições físicas e biológicas da região. A princípio, os dados sobre a vegetação local podem ser obtidos na literatura e a partir de levantamentos realizados em remanescentes florestados das redondezas. Caso essas possibilidades sejam inexistentes, deve ser incluído no programa de recomposição um levantamento </a:t>
            </a:r>
            <a:r>
              <a:rPr lang="pt-BR" dirty="0" err="1" smtClean="0"/>
              <a:t>florístico</a:t>
            </a:r>
            <a:r>
              <a:rPr lang="pt-BR" dirty="0" smtClean="0"/>
              <a:t> preliminar.</a:t>
            </a:r>
          </a:p>
          <a:p>
            <a:pPr marL="365760" indent="-256032" fontAlgn="auto">
              <a:spcAft>
                <a:spcPts val="0"/>
              </a:spcAft>
              <a:buFont typeface="Wingdings 3"/>
              <a:buChar char=""/>
              <a:defRPr/>
            </a:pPr>
            <a:endParaRPr lang="pt-B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Espaço Reservado para Conteúdo 1"/>
          <p:cNvSpPr>
            <a:spLocks noGrp="1"/>
          </p:cNvSpPr>
          <p:nvPr>
            <p:ph idx="1"/>
          </p:nvPr>
        </p:nvSpPr>
        <p:spPr>
          <a:xfrm>
            <a:off x="457200" y="714375"/>
            <a:ext cx="8229600" cy="5292725"/>
          </a:xfrm>
        </p:spPr>
        <p:txBody>
          <a:bodyPr/>
          <a:lstStyle/>
          <a:p>
            <a:pPr>
              <a:buFont typeface="Wingdings 3" pitchFamily="18" charset="2"/>
              <a:buNone/>
            </a:pPr>
            <a:r>
              <a:rPr lang="pt-BR" smtClean="0"/>
              <a:t>3.1.2. Seleção dos sistemas de revegetação</a:t>
            </a:r>
          </a:p>
          <a:p>
            <a:pPr>
              <a:buFont typeface="Wingdings 3" pitchFamily="18" charset="2"/>
              <a:buNone/>
            </a:pPr>
            <a:r>
              <a:rPr lang="pt-BR" smtClean="0"/>
              <a:t>	</a:t>
            </a:r>
          </a:p>
          <a:p>
            <a:pPr>
              <a:buFont typeface="Wingdings 3" pitchFamily="18" charset="2"/>
              <a:buNone/>
            </a:pPr>
            <a:r>
              <a:rPr lang="pt-BR" smtClean="0"/>
              <a:t>-</a:t>
            </a:r>
            <a:r>
              <a:rPr lang="pt-BR" b="1" smtClean="0"/>
              <a:t> Implantação</a:t>
            </a:r>
            <a:r>
              <a:rPr lang="pt-BR" smtClean="0"/>
              <a:t>: acontece em áreas bastante degradadas que perderam suas características bióticas originais. Nesse sistema, as espécies são introduzidas em seqüência cronológica: </a:t>
            </a:r>
          </a:p>
          <a:p>
            <a:pPr>
              <a:buFont typeface="Wingdings 3" pitchFamily="18" charset="2"/>
              <a:buNone/>
            </a:pPr>
            <a:r>
              <a:rPr lang="pt-BR" smtClean="0"/>
              <a:t> </a:t>
            </a:r>
          </a:p>
          <a:p>
            <a:pPr algn="ctr">
              <a:buFont typeface="Wingdings 3" pitchFamily="18" charset="2"/>
              <a:buNone/>
            </a:pPr>
            <a:r>
              <a:rPr lang="pt-BR" b="1" smtClean="0"/>
              <a:t>	</a:t>
            </a:r>
            <a:r>
              <a:rPr lang="pt-BR" b="1" smtClean="0">
                <a:solidFill>
                  <a:srgbClr val="00B050"/>
                </a:solidFill>
              </a:rPr>
              <a:t>espécies pioneiras, secundárias iniciais e secundárias clímaces. </a:t>
            </a:r>
          </a:p>
          <a:p>
            <a:endParaRPr lang="pt-BR" smtClean="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2" descr="http://www.maenatureza.org.br/projetoeducando/folders/poster10_especies_ciliar2/img2.jpg"/>
          <p:cNvPicPr>
            <a:picLocks noChangeAspect="1" noChangeArrowheads="1"/>
          </p:cNvPicPr>
          <p:nvPr/>
        </p:nvPicPr>
        <p:blipFill>
          <a:blip r:embed="rId2"/>
          <a:srcRect/>
          <a:stretch>
            <a:fillRect/>
          </a:stretch>
        </p:blipFill>
        <p:spPr bwMode="auto">
          <a:xfrm>
            <a:off x="323850" y="549275"/>
            <a:ext cx="8596313" cy="511175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2" descr="http://www.daep.com.br/adm/fotos/imagem_346.jpg"/>
          <p:cNvPicPr>
            <a:picLocks noChangeAspect="1" noChangeArrowheads="1"/>
          </p:cNvPicPr>
          <p:nvPr/>
        </p:nvPicPr>
        <p:blipFill>
          <a:blip r:embed="rId2"/>
          <a:srcRect/>
          <a:stretch>
            <a:fillRect/>
          </a:stretch>
        </p:blipFill>
        <p:spPr bwMode="auto">
          <a:xfrm>
            <a:off x="539750" y="620713"/>
            <a:ext cx="6019800" cy="4537075"/>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57200" y="500063"/>
            <a:ext cx="8229600" cy="5507037"/>
          </a:xfrm>
        </p:spPr>
        <p:txBody>
          <a:bodyPr>
            <a:normAutofit fontScale="92500"/>
          </a:bodyPr>
          <a:lstStyle/>
          <a:p>
            <a:pPr marL="365760" indent="-256032" fontAlgn="auto">
              <a:spcAft>
                <a:spcPts val="0"/>
              </a:spcAft>
              <a:buFont typeface="Wingdings 3"/>
              <a:buNone/>
              <a:defRPr/>
            </a:pPr>
            <a:r>
              <a:rPr lang="pt-BR" dirty="0" smtClean="0"/>
              <a:t>	Na maioria dos trabalhos as espécies são introduzidas a partir de mudas, mas têm aumentado os estudos com o objetivo de se avaliar os resultados utilizando-se a introdução de sementes.</a:t>
            </a:r>
          </a:p>
          <a:p>
            <a:pPr marL="365760" indent="-256032" fontAlgn="auto">
              <a:spcAft>
                <a:spcPts val="0"/>
              </a:spcAft>
              <a:buFont typeface="Wingdings 3"/>
              <a:buNone/>
              <a:defRPr/>
            </a:pPr>
            <a:r>
              <a:rPr lang="pt-BR" dirty="0" smtClean="0"/>
              <a:t>	- </a:t>
            </a:r>
            <a:r>
              <a:rPr lang="pt-BR" b="1" dirty="0" smtClean="0"/>
              <a:t>Enriquecimento</a:t>
            </a:r>
            <a:r>
              <a:rPr lang="pt-BR" dirty="0" smtClean="0"/>
              <a:t>: é utilizado em áreas em estágio intermediário de perturbação, que ainda mantêm algumas das características originais. Geralmente, essas áreas apresentam-se cobertas por capoeiras, com domínios de espécies dos estágios iniciais de sucessão. Nesse sistema são introduzidas espécies secundárias ou clímaces sob a copa das árvores pioneiras que já ocupam essas áreas.</a:t>
            </a:r>
          </a:p>
          <a:p>
            <a:pPr marL="365760" indent="-256032" fontAlgn="auto">
              <a:spcAft>
                <a:spcPts val="0"/>
              </a:spcAft>
              <a:buFont typeface="Wingdings 3"/>
              <a:buChar char=""/>
              <a:defRPr/>
            </a:pPr>
            <a:endParaRPr lang="pt-B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Espaço Reservado para Conteúdo 1"/>
          <p:cNvSpPr>
            <a:spLocks noGrp="1"/>
          </p:cNvSpPr>
          <p:nvPr>
            <p:ph idx="1"/>
          </p:nvPr>
        </p:nvSpPr>
        <p:spPr>
          <a:xfrm>
            <a:off x="457200" y="571500"/>
            <a:ext cx="8229600" cy="5435600"/>
          </a:xfrm>
        </p:spPr>
        <p:txBody>
          <a:bodyPr/>
          <a:lstStyle/>
          <a:p>
            <a:pPr>
              <a:buFont typeface="Wingdings 3" pitchFamily="18" charset="2"/>
              <a:buNone/>
            </a:pPr>
            <a:r>
              <a:rPr lang="pt-BR" smtClean="0"/>
              <a:t>	- </a:t>
            </a:r>
            <a:r>
              <a:rPr lang="pt-BR" b="1" smtClean="0"/>
              <a:t>Regeneração natural</a:t>
            </a:r>
            <a:r>
              <a:rPr lang="pt-BR" smtClean="0"/>
              <a:t>: utilizado em áreas pouco perturbadas que mantêm as características originais. Essas áreas são isoladas de eventuais perturbações e é adotado o controle de espécies de lianas (trepadeiras) ou de espécies pioneiras agressivas (gramíneas). Esse sistema pode ser combinado com o sistema de enriquecimento, onde são introduzidas espécies dos estágios secundários de sucessão.</a:t>
            </a:r>
          </a:p>
          <a:p>
            <a:endParaRPr lang="pt-BR" smtClean="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Picture 4" descr="http://2.bp.blogspot.com/_k3PG6CW7u9g/TCvhF8d9nPI/AAAAAAAAAkw/1GsZTBEcbqU/s1600/P1011725.JPG"/>
          <p:cNvPicPr>
            <a:picLocks noChangeAspect="1" noChangeArrowheads="1"/>
          </p:cNvPicPr>
          <p:nvPr/>
        </p:nvPicPr>
        <p:blipFill>
          <a:blip r:embed="rId2"/>
          <a:srcRect/>
          <a:stretch>
            <a:fillRect/>
          </a:stretch>
        </p:blipFill>
        <p:spPr bwMode="auto">
          <a:xfrm>
            <a:off x="2843213" y="3068638"/>
            <a:ext cx="6096000" cy="3362325"/>
          </a:xfrm>
          <a:prstGeom prst="rect">
            <a:avLst/>
          </a:prstGeom>
          <a:noFill/>
          <a:ln w="9525">
            <a:noFill/>
            <a:miter lim="800000"/>
            <a:headEnd/>
            <a:tailEnd/>
          </a:ln>
        </p:spPr>
      </p:pic>
      <p:pic>
        <p:nvPicPr>
          <p:cNvPr id="56322" name="Picture 2" descr="http://3.bp.blogspot.com/_ENHv1rrGPYU/RhQ2zL5g0YI/AAAAAAAAACk/kCsLfVzBU_Q/s320/PlantaJovem6S6.JPG"/>
          <p:cNvPicPr>
            <a:picLocks noChangeAspect="1" noChangeArrowheads="1"/>
          </p:cNvPicPr>
          <p:nvPr/>
        </p:nvPicPr>
        <p:blipFill>
          <a:blip r:embed="rId3"/>
          <a:srcRect/>
          <a:stretch>
            <a:fillRect/>
          </a:stretch>
        </p:blipFill>
        <p:spPr bwMode="auto">
          <a:xfrm>
            <a:off x="395288" y="620713"/>
            <a:ext cx="3937000" cy="2952750"/>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Espaço Reservado para Conteúdo 1"/>
          <p:cNvSpPr>
            <a:spLocks noGrp="1"/>
          </p:cNvSpPr>
          <p:nvPr>
            <p:ph idx="1"/>
          </p:nvPr>
        </p:nvSpPr>
        <p:spPr>
          <a:xfrm>
            <a:off x="457200" y="620713"/>
            <a:ext cx="8229600" cy="5386387"/>
          </a:xfrm>
        </p:spPr>
        <p:txBody>
          <a:bodyPr/>
          <a:lstStyle/>
          <a:p>
            <a:pPr>
              <a:buFont typeface="Wingdings 3" pitchFamily="18" charset="2"/>
              <a:buNone/>
            </a:pPr>
            <a:r>
              <a:rPr lang="pt-BR" smtClean="0"/>
              <a:t>3.2. Isolamento da área</a:t>
            </a:r>
          </a:p>
          <a:p>
            <a:pPr>
              <a:buFont typeface="Wingdings 3" pitchFamily="18" charset="2"/>
              <a:buNone/>
            </a:pPr>
            <a:r>
              <a:rPr lang="pt-BR" smtClean="0"/>
              <a:t> </a:t>
            </a:r>
          </a:p>
          <a:p>
            <a:pPr>
              <a:buFont typeface="Wingdings 3" pitchFamily="18" charset="2"/>
              <a:buNone/>
            </a:pPr>
            <a:r>
              <a:rPr lang="pt-BR" smtClean="0"/>
              <a:t>	Muitas vezes a principal iniciativa para que se interrompa a degradação de um remanescente consiste em isolar a área, como por exemplo, impedindo a entrada de gado ou a ação do fogo. Cercar a área da mata onde esta é circundada por pastos e construir e manter aceiros ao seu redor são medidas simples e eficientes.</a:t>
            </a:r>
          </a:p>
          <a:p>
            <a:endParaRPr lang="pt-BR" smtClean="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Espaço Reservado para Conteúdo 1"/>
          <p:cNvSpPr>
            <a:spLocks noGrp="1"/>
          </p:cNvSpPr>
          <p:nvPr>
            <p:ph idx="1"/>
          </p:nvPr>
        </p:nvSpPr>
        <p:spPr>
          <a:xfrm>
            <a:off x="457200" y="620713"/>
            <a:ext cx="8229600" cy="5386387"/>
          </a:xfrm>
        </p:spPr>
        <p:txBody>
          <a:bodyPr/>
          <a:lstStyle/>
          <a:p>
            <a:pPr>
              <a:buFont typeface="Wingdings 3" pitchFamily="18" charset="2"/>
              <a:buNone/>
            </a:pPr>
            <a:r>
              <a:rPr lang="pt-BR" smtClean="0"/>
              <a:t>	3.3. Retirada dos fatores de degradação</a:t>
            </a:r>
          </a:p>
          <a:p>
            <a:pPr>
              <a:buFont typeface="Wingdings 3" pitchFamily="18" charset="2"/>
              <a:buNone/>
            </a:pPr>
            <a:r>
              <a:rPr lang="pt-BR" smtClean="0"/>
              <a:t> </a:t>
            </a:r>
          </a:p>
          <a:p>
            <a:pPr>
              <a:buFont typeface="Wingdings 3" pitchFamily="18" charset="2"/>
              <a:buNone/>
            </a:pPr>
            <a:r>
              <a:rPr lang="pt-BR" smtClean="0"/>
              <a:t>	Os fatores principais de degradação devem ser identificados e corrigidos. Alguns exemplos são: o fogo, o extrativismo seletivo e a descarga de águas pluviais</a:t>
            </a:r>
          </a:p>
        </p:txBody>
      </p:sp>
      <p:pic>
        <p:nvPicPr>
          <p:cNvPr id="58370" name="Picture 2" descr="http://www.eloambiental.org.br/blog/wp-content/uploads/2009/01/01_24_09-300x220.jpg"/>
          <p:cNvPicPr>
            <a:picLocks noChangeAspect="1" noChangeArrowheads="1"/>
          </p:cNvPicPr>
          <p:nvPr/>
        </p:nvPicPr>
        <p:blipFill>
          <a:blip r:embed="rId2"/>
          <a:srcRect/>
          <a:stretch>
            <a:fillRect/>
          </a:stretch>
        </p:blipFill>
        <p:spPr bwMode="auto">
          <a:xfrm>
            <a:off x="3779838" y="3284538"/>
            <a:ext cx="4586287" cy="3363912"/>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Espaço Reservado para Conteúdo 1"/>
          <p:cNvSpPr>
            <a:spLocks noGrp="1"/>
          </p:cNvSpPr>
          <p:nvPr>
            <p:ph idx="1"/>
          </p:nvPr>
        </p:nvSpPr>
        <p:spPr>
          <a:xfrm>
            <a:off x="457200" y="549275"/>
            <a:ext cx="8229600" cy="5457825"/>
          </a:xfrm>
        </p:spPr>
        <p:txBody>
          <a:bodyPr/>
          <a:lstStyle/>
          <a:p>
            <a:pPr>
              <a:buFont typeface="Wingdings 3" pitchFamily="18" charset="2"/>
              <a:buNone/>
            </a:pPr>
            <a:r>
              <a:rPr lang="pt-BR" smtClean="0"/>
              <a:t>3.4. Eliminação seletiva ou desbaste de competidores</a:t>
            </a:r>
          </a:p>
          <a:p>
            <a:pPr>
              <a:buFont typeface="Wingdings 3" pitchFamily="18" charset="2"/>
              <a:buNone/>
            </a:pPr>
            <a:r>
              <a:rPr lang="pt-BR" smtClean="0"/>
              <a:t> </a:t>
            </a:r>
          </a:p>
          <a:p>
            <a:pPr>
              <a:buFont typeface="Wingdings 3" pitchFamily="18" charset="2"/>
              <a:buNone/>
            </a:pPr>
            <a:r>
              <a:rPr lang="pt-BR" smtClean="0"/>
              <a:t>	É comum a presença de </a:t>
            </a:r>
            <a:r>
              <a:rPr lang="pt-BR" b="1" smtClean="0">
                <a:solidFill>
                  <a:srgbClr val="00B050"/>
                </a:solidFill>
              </a:rPr>
              <a:t>gramíneas e lianas </a:t>
            </a:r>
            <a:r>
              <a:rPr lang="pt-BR" smtClean="0"/>
              <a:t>(trepadeiras e cipós) nas bordas de remanescentes. A presença de capim pode favorecer a ocorrência de incêndios especialmente em épocas mais secas, e além disso, o capim compete com as plântulas e por isso, deve ser periodicamente eliminado.</a:t>
            </a:r>
          </a:p>
          <a:p>
            <a:pPr>
              <a:buFont typeface="Wingdings 3" pitchFamily="18" charset="2"/>
              <a:buNone/>
            </a:pPr>
            <a:r>
              <a:rPr lang="pt-BR" smtClean="0"/>
              <a:t>	</a:t>
            </a:r>
          </a:p>
          <a:p>
            <a:endParaRPr lang="pt-BR" smtClean="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2" descr="https://pantherfile.uwm.edu/schnitze/www/Lianas-BCI.jpg"/>
          <p:cNvPicPr>
            <a:picLocks noChangeAspect="1" noChangeArrowheads="1"/>
          </p:cNvPicPr>
          <p:nvPr/>
        </p:nvPicPr>
        <p:blipFill>
          <a:blip r:embed="rId2"/>
          <a:srcRect/>
          <a:stretch>
            <a:fillRect/>
          </a:stretch>
        </p:blipFill>
        <p:spPr bwMode="auto">
          <a:xfrm>
            <a:off x="323850" y="404813"/>
            <a:ext cx="3800475" cy="2847975"/>
          </a:xfrm>
          <a:prstGeom prst="rect">
            <a:avLst/>
          </a:prstGeom>
          <a:noFill/>
          <a:ln w="9525">
            <a:noFill/>
            <a:miter lim="800000"/>
            <a:headEnd/>
            <a:tailEnd/>
          </a:ln>
        </p:spPr>
      </p:pic>
      <p:pic>
        <p:nvPicPr>
          <p:cNvPr id="60418" name="Picture 4" descr="https://pantherfile.uwm.edu/schnitze/www/lianas_in_gap.jpg"/>
          <p:cNvPicPr>
            <a:picLocks noChangeAspect="1" noChangeArrowheads="1"/>
          </p:cNvPicPr>
          <p:nvPr/>
        </p:nvPicPr>
        <p:blipFill>
          <a:blip r:embed="rId3"/>
          <a:srcRect/>
          <a:stretch>
            <a:fillRect/>
          </a:stretch>
        </p:blipFill>
        <p:spPr bwMode="auto">
          <a:xfrm>
            <a:off x="3924300" y="2852738"/>
            <a:ext cx="4344988" cy="3240087"/>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Espaço Reservado para Conteúdo 1"/>
          <p:cNvSpPr>
            <a:spLocks noGrp="1"/>
          </p:cNvSpPr>
          <p:nvPr>
            <p:ph idx="1"/>
          </p:nvPr>
        </p:nvSpPr>
        <p:spPr>
          <a:xfrm>
            <a:off x="457200" y="908050"/>
            <a:ext cx="8229600" cy="5099050"/>
          </a:xfrm>
        </p:spPr>
        <p:txBody>
          <a:bodyPr/>
          <a:lstStyle/>
          <a:p>
            <a:pPr>
              <a:buFont typeface="Wingdings 3" pitchFamily="18" charset="2"/>
              <a:buNone/>
            </a:pPr>
            <a:r>
              <a:rPr lang="pt-BR" smtClean="0"/>
              <a:t>	As lianas são componentes naturais das matas e podem representar uma riqueza maior de espécies do que a encontrada só no componente arbustivo-arbóreo, sendo assim uma das responsáveis pela diversidade da área. Por isso, deve-se optar por um desbaste focalizado e seletivo das lianas, restrito às espécies mais agressivas, visando preservar as árvores da borda da floresta que se encontram sufocadas.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Espaço Reservado para Conteúdo 1"/>
          <p:cNvSpPr>
            <a:spLocks noGrp="1"/>
          </p:cNvSpPr>
          <p:nvPr>
            <p:ph idx="1"/>
          </p:nvPr>
        </p:nvSpPr>
        <p:spPr>
          <a:xfrm>
            <a:off x="457200" y="549275"/>
            <a:ext cx="8229600" cy="5457825"/>
          </a:xfrm>
        </p:spPr>
        <p:txBody>
          <a:bodyPr/>
          <a:lstStyle/>
          <a:p>
            <a:pPr>
              <a:buFont typeface="Wingdings 3" pitchFamily="18" charset="2"/>
              <a:buNone/>
            </a:pPr>
            <a:r>
              <a:rPr lang="pt-BR" smtClean="0"/>
              <a:t>3.5. Adensamento de espécies com mudas</a:t>
            </a:r>
          </a:p>
          <a:p>
            <a:pPr>
              <a:buFont typeface="Wingdings 3" pitchFamily="18" charset="2"/>
              <a:buNone/>
            </a:pPr>
            <a:r>
              <a:rPr lang="pt-BR" smtClean="0"/>
              <a:t> </a:t>
            </a:r>
          </a:p>
          <a:p>
            <a:pPr>
              <a:buFont typeface="Wingdings 3" pitchFamily="18" charset="2"/>
              <a:buNone/>
            </a:pPr>
            <a:r>
              <a:rPr lang="pt-BR" smtClean="0"/>
              <a:t>	Introdução de novos indivíduos das espécies já existentes no local através de mudas ou sementes visando o recobrimento do solo, atividade essa necessária para o desenvolvimento do processo de sucessão.</a:t>
            </a:r>
          </a:p>
          <a:p>
            <a:endParaRPr lang="pt-BR" smtClean="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Espaço Reservado para Conteúdo 1"/>
          <p:cNvSpPr>
            <a:spLocks noGrp="1"/>
          </p:cNvSpPr>
          <p:nvPr>
            <p:ph idx="1"/>
          </p:nvPr>
        </p:nvSpPr>
        <p:spPr>
          <a:xfrm>
            <a:off x="457200" y="620713"/>
            <a:ext cx="8229600" cy="5386387"/>
          </a:xfrm>
        </p:spPr>
        <p:txBody>
          <a:bodyPr/>
          <a:lstStyle/>
          <a:p>
            <a:pPr>
              <a:buFont typeface="Wingdings 3" pitchFamily="18" charset="2"/>
              <a:buNone/>
            </a:pPr>
            <a:r>
              <a:rPr lang="pt-BR" smtClean="0"/>
              <a:t>	3.6. Enriquecimento com mudas ou sementes </a:t>
            </a:r>
          </a:p>
          <a:p>
            <a:pPr>
              <a:buFont typeface="Wingdings 3" pitchFamily="18" charset="2"/>
              <a:buNone/>
            </a:pPr>
            <a:r>
              <a:rPr lang="pt-BR" smtClean="0"/>
              <a:t> </a:t>
            </a:r>
          </a:p>
          <a:p>
            <a:pPr>
              <a:buFont typeface="Wingdings 3" pitchFamily="18" charset="2"/>
              <a:buNone/>
            </a:pPr>
            <a:r>
              <a:rPr lang="pt-BR" smtClean="0"/>
              <a:t>	Representa a introdução de mudas ou sementes de espécies que não foram encontradas na área, embora sua presença seja típica nas florestas da região e sua introdução, desejável para garantir a sucessão secundária.</a:t>
            </a:r>
          </a:p>
          <a:p>
            <a:endParaRPr lang="pt-BR" smtClean="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Espaço Reservado para Conteúdo 1"/>
          <p:cNvSpPr>
            <a:spLocks noGrp="1"/>
          </p:cNvSpPr>
          <p:nvPr>
            <p:ph idx="1"/>
          </p:nvPr>
        </p:nvSpPr>
        <p:spPr>
          <a:xfrm>
            <a:off x="457200" y="549275"/>
            <a:ext cx="8229600" cy="5457825"/>
          </a:xfrm>
        </p:spPr>
        <p:txBody>
          <a:bodyPr/>
          <a:lstStyle/>
          <a:p>
            <a:pPr>
              <a:buFont typeface="Wingdings 3" pitchFamily="18" charset="2"/>
              <a:buNone/>
            </a:pPr>
            <a:r>
              <a:rPr lang="pt-BR" smtClean="0"/>
              <a:t>3.7. Implantação de módulos de mudas ou sementes</a:t>
            </a:r>
          </a:p>
          <a:p>
            <a:pPr>
              <a:buFont typeface="Wingdings 3" pitchFamily="18" charset="2"/>
              <a:buNone/>
            </a:pPr>
            <a:r>
              <a:rPr lang="pt-BR" smtClean="0"/>
              <a:t> </a:t>
            </a:r>
          </a:p>
          <a:p>
            <a:pPr>
              <a:buFont typeface="Wingdings 3" pitchFamily="18" charset="2"/>
              <a:buNone/>
            </a:pPr>
            <a:r>
              <a:rPr lang="pt-BR" smtClean="0"/>
              <a:t>	Prática empregada no sistema de enriquecimento ou de implantação. Estabelece uma combinação de espécies escolhidas para a recuperação garantindo os mecanismos da secessão secundária em cada unidade de área.</a:t>
            </a:r>
          </a:p>
          <a:p>
            <a:endParaRPr lang="pt-BR" smtClean="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57200" y="692150"/>
            <a:ext cx="8229600" cy="5314950"/>
          </a:xfrm>
        </p:spPr>
        <p:txBody>
          <a:bodyPr>
            <a:normAutofit fontScale="92500" lnSpcReduction="20000"/>
          </a:bodyPr>
          <a:lstStyle/>
          <a:p>
            <a:pPr marL="365760" indent="-256032" fontAlgn="auto">
              <a:spcAft>
                <a:spcPts val="0"/>
              </a:spcAft>
              <a:buFont typeface="Wingdings 3"/>
              <a:buNone/>
              <a:defRPr/>
            </a:pPr>
            <a:r>
              <a:rPr lang="pt-BR" dirty="0" smtClean="0"/>
              <a:t>	3.8. Implantação de mudas de espécies pioneiras para atração de dispersores:</a:t>
            </a:r>
          </a:p>
          <a:p>
            <a:pPr marL="365760" indent="-256032" fontAlgn="auto">
              <a:spcAft>
                <a:spcPts val="0"/>
              </a:spcAft>
              <a:buFont typeface="Wingdings 3"/>
              <a:buNone/>
              <a:defRPr/>
            </a:pPr>
            <a:r>
              <a:rPr lang="pt-BR" dirty="0" smtClean="0"/>
              <a:t> </a:t>
            </a:r>
          </a:p>
          <a:p>
            <a:pPr marL="365760" indent="-256032" fontAlgn="auto">
              <a:spcAft>
                <a:spcPts val="0"/>
              </a:spcAft>
              <a:buFont typeface="Wingdings 3"/>
              <a:buNone/>
              <a:defRPr/>
            </a:pPr>
            <a:r>
              <a:rPr lang="pt-BR" dirty="0" smtClean="0"/>
              <a:t>	Quando existem remanescentes florestados próximos da área a ser reconstituída, podem ser implantadas fontes de alimentação que atraiam animais dispersores, principalmente, aves e morcegos. Isso pode ser também obtido a partir da escolha de espécies pioneiras que atraiam os dispersores, fornecendo-lhes uma dieta variada de frutos e locais de pouso. Essas medidas podem inclusive, incrementar o banco de sementes, uma vez que estes animais usando as árvores como poleiros, defecam ou regurgitam sementes de outras espécies que trouxeram da mata e que ainda estão aptas a germinar.</a:t>
            </a:r>
          </a:p>
          <a:p>
            <a:pPr marL="365760" indent="-256032" fontAlgn="auto">
              <a:spcAft>
                <a:spcPts val="0"/>
              </a:spcAft>
              <a:buFont typeface="Wingdings 3"/>
              <a:buChar char=""/>
              <a:defRPr/>
            </a:pPr>
            <a:endParaRPr lang="pt-BR"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57200" y="549275"/>
            <a:ext cx="8229600" cy="5457825"/>
          </a:xfrm>
        </p:spPr>
        <p:txBody>
          <a:bodyPr>
            <a:normAutofit lnSpcReduction="10000"/>
          </a:bodyPr>
          <a:lstStyle/>
          <a:p>
            <a:pPr marL="365760" indent="-256032" fontAlgn="auto">
              <a:spcAft>
                <a:spcPts val="0"/>
              </a:spcAft>
              <a:buFont typeface="Wingdings 3"/>
              <a:buNone/>
              <a:defRPr/>
            </a:pPr>
            <a:r>
              <a:rPr lang="pt-BR" dirty="0" smtClean="0"/>
              <a:t>	3.9. Introdução de animais silvestres:</a:t>
            </a:r>
          </a:p>
          <a:p>
            <a:pPr marL="365760" indent="-256032" fontAlgn="auto">
              <a:spcAft>
                <a:spcPts val="0"/>
              </a:spcAft>
              <a:buFont typeface="Wingdings 3"/>
              <a:buChar char=""/>
              <a:defRPr/>
            </a:pPr>
            <a:endParaRPr lang="pt-BR" dirty="0" smtClean="0"/>
          </a:p>
          <a:p>
            <a:pPr marL="365760" indent="-256032" fontAlgn="auto">
              <a:spcAft>
                <a:spcPts val="0"/>
              </a:spcAft>
              <a:buFont typeface="Wingdings 3"/>
              <a:buNone/>
              <a:defRPr/>
            </a:pPr>
            <a:r>
              <a:rPr lang="pt-BR" dirty="0" smtClean="0"/>
              <a:t>	As espécies são interdependentes o que faz com que a permanência de uma espécie numa determinada área dependa da presença de outras, que participam de maneira fundamental em seu ciclo de vida. Estudos demonstraram a grande dependência das espécies vegetais em relação aos animais que são seus polinizadores e/ou dispersores. Assim, a proteção dos animais que chegarem naturalmente à área recuperada certamente aumentará as chances </a:t>
            </a:r>
            <a:r>
              <a:rPr lang="pt-BR" dirty="0" err="1" smtClean="0"/>
              <a:t>dese</a:t>
            </a:r>
            <a:r>
              <a:rPr lang="pt-BR" dirty="0" smtClean="0"/>
              <a:t> garantir a perpetuação das espécies vegetais.</a:t>
            </a:r>
          </a:p>
          <a:p>
            <a:pPr marL="365760" indent="-256032" fontAlgn="auto">
              <a:spcAft>
                <a:spcPts val="0"/>
              </a:spcAft>
              <a:buFont typeface="Wingdings 3"/>
              <a:buChar char=""/>
              <a:defRPr/>
            </a:pPr>
            <a:endParaRPr lang="pt-BR"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57200" y="549275"/>
            <a:ext cx="8229600" cy="5457825"/>
          </a:xfrm>
        </p:spPr>
        <p:txBody>
          <a:bodyPr>
            <a:normAutofit fontScale="92500" lnSpcReduction="10000"/>
          </a:bodyPr>
          <a:lstStyle/>
          <a:p>
            <a:pPr marL="365760" indent="-256032" fontAlgn="auto">
              <a:spcAft>
                <a:spcPts val="0"/>
              </a:spcAft>
              <a:buFont typeface="Wingdings 3"/>
              <a:buNone/>
              <a:defRPr/>
            </a:pPr>
            <a:r>
              <a:rPr lang="pt-BR" dirty="0" smtClean="0"/>
              <a:t>3.10. Aproveitamento econômico: </a:t>
            </a:r>
          </a:p>
          <a:p>
            <a:pPr marL="365760" indent="-256032" fontAlgn="auto">
              <a:spcAft>
                <a:spcPts val="0"/>
              </a:spcAft>
              <a:buFont typeface="Wingdings 3"/>
              <a:buNone/>
              <a:defRPr/>
            </a:pPr>
            <a:r>
              <a:rPr lang="pt-BR" dirty="0" smtClean="0"/>
              <a:t> </a:t>
            </a:r>
          </a:p>
          <a:p>
            <a:pPr marL="365760" indent="-256032" fontAlgn="auto">
              <a:spcAft>
                <a:spcPts val="0"/>
              </a:spcAft>
              <a:buFont typeface="Wingdings 3"/>
              <a:buNone/>
              <a:defRPr/>
            </a:pPr>
            <a:r>
              <a:rPr lang="pt-BR" dirty="0" smtClean="0"/>
              <a:t>	Uma das possibilidades que surgem ao recuperar áreas degradadas é a de introduzir espécies que podem fornecer algum aproveitamento econômico, tais como, espécies frutíferas, melíferas, medicinais e resiníferas. A vegetação florestal ripária, por lei, não pode ser cortada, por isso não é recomendado o uso de espécies para exploração futura de madeira. Nos primeiros 2 anos de recuperação, a área pode ser usada em atividade </a:t>
            </a:r>
            <a:r>
              <a:rPr lang="pt-BR" dirty="0" err="1" smtClean="0"/>
              <a:t>agrossilvicultural</a:t>
            </a:r>
            <a:r>
              <a:rPr lang="pt-BR" dirty="0" smtClean="0"/>
              <a:t>, plantando-se nas entrelinhas mandioca, feijão, abóbora, etc. Após 2 anos essa atividade deixa de ser possível por causa do sombreamento.</a:t>
            </a:r>
          </a:p>
          <a:p>
            <a:pPr marL="365760" indent="-256032" fontAlgn="auto">
              <a:spcAft>
                <a:spcPts val="0"/>
              </a:spcAft>
              <a:buFont typeface="Wingdings 3"/>
              <a:buChar char=""/>
              <a:defRPr/>
            </a:pPr>
            <a:endParaRPr lang="pt-BR"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Conteúdo 1"/>
          <p:cNvSpPr>
            <a:spLocks noGrp="1"/>
          </p:cNvSpPr>
          <p:nvPr>
            <p:ph idx="1"/>
          </p:nvPr>
        </p:nvSpPr>
        <p:spPr>
          <a:xfrm>
            <a:off x="457200" y="620713"/>
            <a:ext cx="8229600" cy="5386387"/>
          </a:xfrm>
        </p:spPr>
        <p:txBody>
          <a:bodyPr>
            <a:normAutofit fontScale="92500" lnSpcReduction="20000"/>
          </a:bodyPr>
          <a:lstStyle/>
          <a:p>
            <a:pPr marL="365760" indent="-256032" fontAlgn="auto">
              <a:spcAft>
                <a:spcPts val="0"/>
              </a:spcAft>
              <a:buFont typeface="Wingdings 3"/>
              <a:buNone/>
              <a:defRPr/>
            </a:pPr>
            <a:r>
              <a:rPr lang="pt-BR" dirty="0" smtClean="0"/>
              <a:t>	3.11. Outras possibilidades: muitas vezes a produção de mudas tem custo muito elevado. Uma possibilidade para diminuir os custos é a transferência de plântulas de locais próximos da área a ser recuperada. Uma variante dessa idéia é o aproveitamento de espécies pioneiras presentes nas bordas de remanescentes florestais. Outra possibilidade é o uso de pequenas quantidades de solo superficial tomadas em remanescentes florestais e que serão utilizados no preenchimento superficial de covas no projeto de recuperação, com o intuito de propiciar a brotação de sementes. A transferência de plântulas e de amostras de solo só deve ser implementada em circunstâncias muito especiais, pois pode se tornar um fator de degradação dos remanescentes utilizados.</a:t>
            </a:r>
          </a:p>
          <a:p>
            <a:pPr marL="365760" indent="-256032" fontAlgn="auto">
              <a:spcAft>
                <a:spcPts val="0"/>
              </a:spcAft>
              <a:buFont typeface="Wingdings 3"/>
              <a:buChar char=""/>
              <a:defRPr/>
            </a:pPr>
            <a:endParaRPr lang="pt-BR"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Espaço Reservado para Conteúdo 1"/>
          <p:cNvSpPr>
            <a:spLocks noGrp="1"/>
          </p:cNvSpPr>
          <p:nvPr>
            <p:ph idx="1"/>
          </p:nvPr>
        </p:nvSpPr>
        <p:spPr/>
        <p:txBody>
          <a:bodyPr/>
          <a:lstStyle/>
          <a:p>
            <a:endParaRPr lang="pt-BR" smtClean="0"/>
          </a:p>
          <a:p>
            <a:pPr>
              <a:buFont typeface="Wingdings 3" pitchFamily="18" charset="2"/>
              <a:buNone/>
            </a:pPr>
            <a:r>
              <a:rPr lang="pt-BR" smtClean="0"/>
              <a:t>	O plantio de mudas deve seguir as recomendações silviculturais usadas em reflorestamentos dessa natureza, levando-se em consideração a conservação, correção e adubação do solo e a profundidade e espaçamento das covas. A manutenção pode ser feita da seguinte forma:</a:t>
            </a:r>
          </a:p>
          <a:p>
            <a:pPr>
              <a:buFont typeface="Wingdings 3" pitchFamily="18" charset="2"/>
              <a:buNone/>
            </a:pPr>
            <a:endParaRPr lang="pt-BR" smtClean="0"/>
          </a:p>
          <a:p>
            <a:endParaRPr lang="pt-BR" smtClean="0"/>
          </a:p>
        </p:txBody>
      </p:sp>
      <p:sp>
        <p:nvSpPr>
          <p:cNvPr id="3" name="Título 2"/>
          <p:cNvSpPr>
            <a:spLocks noGrp="1"/>
          </p:cNvSpPr>
          <p:nvPr>
            <p:ph type="title"/>
          </p:nvPr>
        </p:nvSpPr>
        <p:spPr/>
        <p:txBody>
          <a:bodyPr>
            <a:normAutofit fontScale="90000"/>
          </a:bodyPr>
          <a:lstStyle/>
          <a:p>
            <a:pPr fontAlgn="auto">
              <a:spcAft>
                <a:spcPts val="0"/>
              </a:spcAft>
              <a:defRPr/>
            </a:pPr>
            <a:r>
              <a:rPr lang="pt-BR" dirty="0" smtClean="0"/>
              <a:t/>
            </a:r>
            <a:br>
              <a:rPr lang="pt-BR" dirty="0" smtClean="0"/>
            </a:br>
            <a:r>
              <a:rPr lang="pt-BR" dirty="0" smtClean="0"/>
              <a:t>4. PLANTIO, MANUTENÇÃO E AVALIAÇÃO</a:t>
            </a:r>
            <a:br>
              <a:rPr lang="pt-BR" dirty="0" smtClean="0"/>
            </a:br>
            <a:endParaRPr lang="pt-BR"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Espaço Reservado para Conteúdo 1"/>
          <p:cNvSpPr>
            <a:spLocks noGrp="1"/>
          </p:cNvSpPr>
          <p:nvPr>
            <p:ph idx="1"/>
          </p:nvPr>
        </p:nvSpPr>
        <p:spPr>
          <a:xfrm>
            <a:off x="457200" y="549275"/>
            <a:ext cx="8229600" cy="5457825"/>
          </a:xfrm>
        </p:spPr>
        <p:txBody>
          <a:bodyPr/>
          <a:lstStyle/>
          <a:p>
            <a:pPr marL="365125" lvl="1" indent="-255588">
              <a:spcBef>
                <a:spcPts val="400"/>
              </a:spcBef>
              <a:buSzPct val="68000"/>
              <a:buFont typeface="Verdana" pitchFamily="34" charset="0"/>
              <a:buNone/>
            </a:pPr>
            <a:r>
              <a:rPr lang="pt-BR" sz="2400" smtClean="0"/>
              <a:t>	a) Primeiros 18-24 meses: coroamento periódico das mudas (60cm de diâmetro); limpeza de entrelinhas; poda (facultativa) de elevação nas espécies tardias com retirada de galhos laterais e poda (facultativa) de cobertura nas espécies iniciais (indução de forquilhamento); estaqueamento das mudas com bambu (facultativo).</a:t>
            </a:r>
            <a:endParaRPr lang="pt-BR" sz="2000" smtClean="0"/>
          </a:p>
          <a:p>
            <a:endParaRPr lang="pt-BR" smtClean="0"/>
          </a:p>
          <a:p>
            <a:pPr>
              <a:buFont typeface="Wingdings 3" pitchFamily="18" charset="2"/>
              <a:buNone/>
            </a:pPr>
            <a:r>
              <a:rPr lang="pt-BR" sz="2400" smtClean="0"/>
              <a:t>	b) Primeiros 3 anos ou permanentemente: controle de formigas; aceiro da área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Espaço Reservado para Conteúdo 1"/>
          <p:cNvSpPr>
            <a:spLocks noGrp="1"/>
          </p:cNvSpPr>
          <p:nvPr>
            <p:ph idx="1"/>
          </p:nvPr>
        </p:nvSpPr>
        <p:spPr>
          <a:xfrm>
            <a:off x="457200" y="765175"/>
            <a:ext cx="8229600" cy="5241925"/>
          </a:xfrm>
        </p:spPr>
        <p:txBody>
          <a:bodyPr/>
          <a:lstStyle/>
          <a:p>
            <a:r>
              <a:rPr lang="pt-BR" smtClean="0"/>
              <a:t>A avaliação dos resultados obtidos em intervalos regulares deve ser feita para se estabelecer a eficácia dos métodos aplicados. A informação deve ser compartilhada para que haja uma melhoria progressiva da metodologia possível de ser empregada para a recomposição de florestas.</a:t>
            </a:r>
          </a:p>
          <a:p>
            <a:endParaRPr lang="pt-BR"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urso">
  <a:themeElements>
    <a:clrScheme name="Metrô">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Concurso">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urso">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Override1.xml><?xml version="1.0" encoding="utf-8"?>
<a:themeOverride xmlns:a="http://schemas.openxmlformats.org/drawingml/2006/main">
  <a:clrScheme name="Metrô">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themeOverride>
</file>

<file path=ppt/theme/themeOverride2.xml><?xml version="1.0" encoding="utf-8"?>
<a:themeOverride xmlns:a="http://schemas.openxmlformats.org/drawingml/2006/main">
  <a:clrScheme name="Metrô">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themeOverride>
</file>

<file path=ppt/theme/themeOverride3.xml><?xml version="1.0" encoding="utf-8"?>
<a:themeOverride xmlns:a="http://schemas.openxmlformats.org/drawingml/2006/main">
  <a:clrScheme name="Metrô">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themeOverride>
</file>

<file path=ppt/theme/themeOverride4.xml><?xml version="1.0" encoding="utf-8"?>
<a:themeOverride xmlns:a="http://schemas.openxmlformats.org/drawingml/2006/main">
  <a:clrScheme name="Metrô">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themeOverride>
</file>

<file path=docProps/app.xml><?xml version="1.0" encoding="utf-8"?>
<Properties xmlns="http://schemas.openxmlformats.org/officeDocument/2006/extended-properties" xmlns:vt="http://schemas.openxmlformats.org/officeDocument/2006/docPropsVTypes">
  <Template>Concourse</Template>
  <TotalTime>98</TotalTime>
  <Words>247</Words>
  <Application>Microsoft Office PowerPoint</Application>
  <PresentationFormat>Apresentação na tela (4:3)</PresentationFormat>
  <Paragraphs>134</Paragraphs>
  <Slides>58</Slides>
  <Notes>0</Notes>
  <HiddenSlides>0</HiddenSlides>
  <MMClips>0</MMClips>
  <ScaleCrop>false</ScaleCrop>
  <HeadingPairs>
    <vt:vector size="4" baseType="variant">
      <vt:variant>
        <vt:lpstr>Tema</vt:lpstr>
      </vt:variant>
      <vt:variant>
        <vt:i4>1</vt:i4>
      </vt:variant>
      <vt:variant>
        <vt:lpstr>Títulos de slides</vt:lpstr>
      </vt:variant>
      <vt:variant>
        <vt:i4>58</vt:i4>
      </vt:variant>
    </vt:vector>
  </HeadingPairs>
  <TitlesOfParts>
    <vt:vector size="59" baseType="lpstr">
      <vt:lpstr>Concurso</vt:lpstr>
      <vt:lpstr>RECUPERANDO FLORESTAS </vt:lpstr>
      <vt:lpstr>1. INTRODUÇÃO</vt:lpstr>
      <vt:lpstr>Slide 3</vt:lpstr>
      <vt:lpstr>Slide 4</vt:lpstr>
      <vt:lpstr>Slide 5</vt:lpstr>
      <vt:lpstr>2. SUCESSÃO ECOLÓGICA</vt:lpstr>
      <vt:lpstr>Slide 7</vt:lpstr>
      <vt:lpstr>Slide 8</vt:lpstr>
      <vt:lpstr>Sucessão primaria</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 3. REPOVOAMENTO FLORESTAL </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 4. PLANTIO, MANUTENÇÃO E AVALIAÇÃO </vt:lpstr>
      <vt:lpstr>Slide 57</vt:lpstr>
      <vt:lpstr>Slide 58</vt:lpstr>
    </vt:vector>
  </TitlesOfParts>
  <Company>Colégio Positivo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RECUPERANDO FLORESTAS</dc:title>
  <dc:creator>Soc Educaional Positivo LTDA</dc:creator>
  <cp:lastModifiedBy>Oxnar</cp:lastModifiedBy>
  <cp:revision>13</cp:revision>
  <dcterms:created xsi:type="dcterms:W3CDTF">2011-04-13T15:12:47Z</dcterms:created>
  <dcterms:modified xsi:type="dcterms:W3CDTF">2014-11-03T19:21:59Z</dcterms:modified>
</cp:coreProperties>
</file>