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9144000" cy="6858000" type="screen4x3"/>
  <p:notesSz cx="7099300" cy="10234613"/>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5" d="100"/>
          <a:sy n="105" d="100"/>
        </p:scale>
        <p:origin x="-1794"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10" name="Triângulo retângulo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ítulo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pt-BR" smtClean="0"/>
              <a:t>Clique para editar o estilo do título mestre</a:t>
            </a:r>
            <a:endParaRPr kumimoji="0" lang="en-US"/>
          </a:p>
        </p:txBody>
      </p:sp>
      <p:sp>
        <p:nvSpPr>
          <p:cNvPr id="17" name="Subtítulo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t-BR" smtClean="0"/>
              <a:t>Clique para editar o estilo do subtítulo mestre</a:t>
            </a:r>
            <a:endParaRPr kumimoji="0" lang="en-US"/>
          </a:p>
        </p:txBody>
      </p:sp>
      <p:grpSp>
        <p:nvGrpSpPr>
          <p:cNvPr id="2" name="Grupo 1"/>
          <p:cNvGrpSpPr/>
          <p:nvPr/>
        </p:nvGrpSpPr>
        <p:grpSpPr>
          <a:xfrm>
            <a:off x="-3765" y="4953000"/>
            <a:ext cx="9147765" cy="1912088"/>
            <a:chOff x="-3765" y="4832896"/>
            <a:chExt cx="9147765" cy="2032192"/>
          </a:xfrm>
        </p:grpSpPr>
        <p:sp>
          <p:nvSpPr>
            <p:cNvPr id="7" name="Forma liv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orma liv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orma liv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Conector reto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ço Reservado para Data 29"/>
          <p:cNvSpPr>
            <a:spLocks noGrp="1"/>
          </p:cNvSpPr>
          <p:nvPr>
            <p:ph type="dt" sz="half" idx="10"/>
          </p:nvPr>
        </p:nvSpPr>
        <p:spPr/>
        <p:txBody>
          <a:bodyPr/>
          <a:lstStyle>
            <a:lvl1pPr>
              <a:defRPr>
                <a:solidFill>
                  <a:srgbClr val="FFFFFF"/>
                </a:solidFill>
              </a:defRPr>
            </a:lvl1pPr>
            <a:extLst/>
          </a:lstStyle>
          <a:p>
            <a:fld id="{5D763943-8FCA-42C1-9C0E-A75D5307DEDF}" type="datetimeFigureOut">
              <a:rPr lang="pt-BR" smtClean="0"/>
              <a:pPr/>
              <a:t>03/11/2014</a:t>
            </a:fld>
            <a:endParaRPr lang="pt-BR"/>
          </a:p>
        </p:txBody>
      </p:sp>
      <p:sp>
        <p:nvSpPr>
          <p:cNvPr id="19" name="Espaço Reservado para Rodapé 18"/>
          <p:cNvSpPr>
            <a:spLocks noGrp="1"/>
          </p:cNvSpPr>
          <p:nvPr>
            <p:ph type="ftr" sz="quarter" idx="11"/>
          </p:nvPr>
        </p:nvSpPr>
        <p:spPr/>
        <p:txBody>
          <a:bodyPr/>
          <a:lstStyle>
            <a:lvl1pPr>
              <a:defRPr>
                <a:solidFill>
                  <a:schemeClr val="accent1">
                    <a:tint val="20000"/>
                  </a:schemeClr>
                </a:solidFill>
              </a:defRPr>
            </a:lvl1pPr>
            <a:extLst/>
          </a:lstStyle>
          <a:p>
            <a:endParaRPr lang="pt-BR"/>
          </a:p>
        </p:txBody>
      </p:sp>
      <p:sp>
        <p:nvSpPr>
          <p:cNvPr id="27" name="Espaço Reservado para Número de Slide 26"/>
          <p:cNvSpPr>
            <a:spLocks noGrp="1"/>
          </p:cNvSpPr>
          <p:nvPr>
            <p:ph type="sldNum" sz="quarter" idx="12"/>
          </p:nvPr>
        </p:nvSpPr>
        <p:spPr/>
        <p:txBody>
          <a:bodyPr/>
          <a:lstStyle>
            <a:lvl1pPr>
              <a:defRPr>
                <a:solidFill>
                  <a:srgbClr val="FFFFFF"/>
                </a:solidFill>
              </a:defRPr>
            </a:lvl1pPr>
            <a:extLst/>
          </a:lstStyle>
          <a:p>
            <a:fld id="{C6109A75-D0CB-496A-A51F-1C6DE966506F}"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extLst/>
          </a:lstStyle>
          <a:p>
            <a:fld id="{5D763943-8FCA-42C1-9C0E-A75D5307DEDF}" type="datetimeFigureOut">
              <a:rPr lang="pt-BR" smtClean="0"/>
              <a:pPr/>
              <a:t>03/11/2014</a:t>
            </a:fld>
            <a:endParaRPr lang="pt-BR"/>
          </a:p>
        </p:txBody>
      </p:sp>
      <p:sp>
        <p:nvSpPr>
          <p:cNvPr id="5" name="Espaço Reservado para Rodapé 4"/>
          <p:cNvSpPr>
            <a:spLocks noGrp="1"/>
          </p:cNvSpPr>
          <p:nvPr>
            <p:ph type="ftr" sz="quarter" idx="11"/>
          </p:nvPr>
        </p:nvSpPr>
        <p:spPr/>
        <p:txBody>
          <a:bodyPr/>
          <a:lstStyle>
            <a:extLst/>
          </a:lstStyle>
          <a:p>
            <a:endParaRPr lang="pt-BR"/>
          </a:p>
        </p:txBody>
      </p:sp>
      <p:sp>
        <p:nvSpPr>
          <p:cNvPr id="6" name="Espaço Reservado para Número de Slide 5"/>
          <p:cNvSpPr>
            <a:spLocks noGrp="1"/>
          </p:cNvSpPr>
          <p:nvPr>
            <p:ph type="sldNum" sz="quarter" idx="12"/>
          </p:nvPr>
        </p:nvSpPr>
        <p:spPr/>
        <p:txBody>
          <a:bodyPr/>
          <a:lstStyle>
            <a:extLst/>
          </a:lstStyle>
          <a:p>
            <a:fld id="{C6109A75-D0CB-496A-A51F-1C6DE966506F}" type="slidenum">
              <a:rPr lang="pt-BR" smtClean="0"/>
              <a:pPr/>
              <a:t>‹nº›</a:t>
            </a:fld>
            <a:endParaRPr lang="pt-BR"/>
          </a:p>
        </p:txBody>
      </p:sp>
      <p:sp>
        <p:nvSpPr>
          <p:cNvPr id="7" name="Título 6"/>
          <p:cNvSpPr>
            <a:spLocks noGrp="1"/>
          </p:cNvSpPr>
          <p:nvPr>
            <p:ph type="title"/>
          </p:nvPr>
        </p:nvSpPr>
        <p:spPr/>
        <p:txBody>
          <a:bodyPr rtlCol="0"/>
          <a:lstStyle>
            <a:extLst/>
          </a:lstStyle>
          <a:p>
            <a:r>
              <a:rPr kumimoji="0" lang="pt-BR" smtClean="0"/>
              <a:t>Clique para editar o estilo do título mestre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bg>
      <p:bgRef idx="1002">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t-BR" smtClean="0"/>
              <a:t>Clique para editar os estilos do texto mestre</a:t>
            </a:r>
          </a:p>
        </p:txBody>
      </p:sp>
      <p:sp>
        <p:nvSpPr>
          <p:cNvPr id="4" name="Espaço Reservado para Data 3"/>
          <p:cNvSpPr>
            <a:spLocks noGrp="1"/>
          </p:cNvSpPr>
          <p:nvPr>
            <p:ph type="dt" sz="half" idx="10"/>
          </p:nvPr>
        </p:nvSpPr>
        <p:spPr/>
        <p:txBody>
          <a:bodyPr/>
          <a:lstStyle>
            <a:extLst/>
          </a:lstStyle>
          <a:p>
            <a:fld id="{5D763943-8FCA-42C1-9C0E-A75D5307DEDF}" type="datetimeFigureOut">
              <a:rPr lang="pt-BR" smtClean="0"/>
              <a:pPr/>
              <a:t>03/11/2014</a:t>
            </a:fld>
            <a:endParaRPr lang="pt-BR"/>
          </a:p>
        </p:txBody>
      </p:sp>
      <p:sp>
        <p:nvSpPr>
          <p:cNvPr id="5" name="Espaço Reservado para Rodapé 4"/>
          <p:cNvSpPr>
            <a:spLocks noGrp="1"/>
          </p:cNvSpPr>
          <p:nvPr>
            <p:ph type="ftr" sz="quarter" idx="11"/>
          </p:nvPr>
        </p:nvSpPr>
        <p:spPr/>
        <p:txBody>
          <a:bodyPr/>
          <a:lstStyle>
            <a:extLst/>
          </a:lstStyle>
          <a:p>
            <a:endParaRPr lang="pt-BR"/>
          </a:p>
        </p:txBody>
      </p:sp>
      <p:sp>
        <p:nvSpPr>
          <p:cNvPr id="6" name="Espaço Reservado para Número de Slide 5"/>
          <p:cNvSpPr>
            <a:spLocks noGrp="1"/>
          </p:cNvSpPr>
          <p:nvPr>
            <p:ph type="sldNum" sz="quarter" idx="12"/>
          </p:nvPr>
        </p:nvSpPr>
        <p:spPr/>
        <p:txBody>
          <a:bodyPr/>
          <a:lstStyle>
            <a:extLst/>
          </a:lstStyle>
          <a:p>
            <a:fld id="{C6109A75-D0CB-496A-A51F-1C6DE966506F}" type="slidenum">
              <a:rPr lang="pt-BR" smtClean="0"/>
              <a:pPr/>
              <a:t>‹nº›</a:t>
            </a:fld>
            <a:endParaRPr lang="pt-BR"/>
          </a:p>
        </p:txBody>
      </p:sp>
      <p:sp>
        <p:nvSpPr>
          <p:cNvPr id="7" name="Divisa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Divisa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bg>
      <p:bgRef idx="1002">
        <a:schemeClr val="bg1"/>
      </p:bgRef>
    </p:bg>
    <p:spTree>
      <p:nvGrpSpPr>
        <p:cNvPr id="1" name=""/>
        <p:cNvGrpSpPr/>
        <p:nvPr/>
      </p:nvGrpSpPr>
      <p:grpSpPr>
        <a:xfrm>
          <a:off x="0" y="0"/>
          <a:ext cx="0" cy="0"/>
          <a:chOff x="0" y="0"/>
          <a:chExt cx="0" cy="0"/>
        </a:xfrm>
      </p:grpSpPr>
      <p:sp>
        <p:nvSpPr>
          <p:cNvPr id="3" name="Espaço Reservado para Conteúdo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Conteúdo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p:txBody>
          <a:bodyPr/>
          <a:lstStyle>
            <a:extLst/>
          </a:lstStyle>
          <a:p>
            <a:fld id="{5D763943-8FCA-42C1-9C0E-A75D5307DEDF}" type="datetimeFigureOut">
              <a:rPr lang="pt-BR" smtClean="0"/>
              <a:pPr/>
              <a:t>03/11/2014</a:t>
            </a:fld>
            <a:endParaRPr lang="pt-BR"/>
          </a:p>
        </p:txBody>
      </p:sp>
      <p:sp>
        <p:nvSpPr>
          <p:cNvPr id="6" name="Espaço Reservado para Rodapé 5"/>
          <p:cNvSpPr>
            <a:spLocks noGrp="1"/>
          </p:cNvSpPr>
          <p:nvPr>
            <p:ph type="ftr" sz="quarter" idx="11"/>
          </p:nvPr>
        </p:nvSpPr>
        <p:spPr/>
        <p:txBody>
          <a:bodyPr/>
          <a:lstStyle>
            <a:extLst/>
          </a:lstStyle>
          <a:p>
            <a:endParaRPr lang="pt-BR"/>
          </a:p>
        </p:txBody>
      </p:sp>
      <p:sp>
        <p:nvSpPr>
          <p:cNvPr id="7" name="Espaço Reservado para Número de Slide 6"/>
          <p:cNvSpPr>
            <a:spLocks noGrp="1"/>
          </p:cNvSpPr>
          <p:nvPr>
            <p:ph type="sldNum" sz="quarter" idx="12"/>
          </p:nvPr>
        </p:nvSpPr>
        <p:spPr/>
        <p:txBody>
          <a:bodyPr/>
          <a:lstStyle>
            <a:extLst/>
          </a:lstStyle>
          <a:p>
            <a:fld id="{C6109A75-D0CB-496A-A51F-1C6DE966506F}" type="slidenum">
              <a:rPr lang="pt-BR" smtClean="0"/>
              <a:pPr/>
              <a:t>‹nº›</a:t>
            </a:fld>
            <a:endParaRPr lang="pt-BR"/>
          </a:p>
        </p:txBody>
      </p:sp>
      <p:sp>
        <p:nvSpPr>
          <p:cNvPr id="8" name="Título 7"/>
          <p:cNvSpPr>
            <a:spLocks noGrp="1"/>
          </p:cNvSpPr>
          <p:nvPr>
            <p:ph type="title"/>
          </p:nvPr>
        </p:nvSpPr>
        <p:spPr/>
        <p:txBody>
          <a:bodyPr rtlCol="0"/>
          <a:lstStyle>
            <a:extLst/>
          </a:lstStyle>
          <a:p>
            <a:r>
              <a:rPr kumimoji="0" lang="pt-BR" smtClean="0"/>
              <a:t>Clique para editar o estilo do título mestre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ção">
    <p:bg>
      <p:bgRef idx="1003">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8229600" cy="1143000"/>
          </a:xfrm>
        </p:spPr>
        <p:txBody>
          <a:bodyPr anchor="ctr"/>
          <a:lstStyle>
            <a:lvl1pPr>
              <a:defRPr/>
            </a:lvl1pPr>
            <a:extLst/>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t-BR" smtClean="0"/>
              <a:t>Clique para editar os estilos do texto mestre</a:t>
            </a:r>
          </a:p>
        </p:txBody>
      </p:sp>
      <p:sp>
        <p:nvSpPr>
          <p:cNvPr id="4" name="Espaço Reservado para Texto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t-BR" smtClean="0"/>
              <a:t>Clique para editar os estilos do texto mestre</a:t>
            </a:r>
          </a:p>
        </p:txBody>
      </p:sp>
      <p:sp>
        <p:nvSpPr>
          <p:cNvPr id="5" name="Espaço Reservado para Conteúdo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6" name="Espaço Reservado para Conteúdo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7" name="Espaço Reservado para Data 6"/>
          <p:cNvSpPr>
            <a:spLocks noGrp="1"/>
          </p:cNvSpPr>
          <p:nvPr>
            <p:ph type="dt" sz="half" idx="10"/>
          </p:nvPr>
        </p:nvSpPr>
        <p:spPr/>
        <p:txBody>
          <a:bodyPr/>
          <a:lstStyle>
            <a:extLst/>
          </a:lstStyle>
          <a:p>
            <a:fld id="{5D763943-8FCA-42C1-9C0E-A75D5307DEDF}" type="datetimeFigureOut">
              <a:rPr lang="pt-BR" smtClean="0"/>
              <a:pPr/>
              <a:t>03/11/2014</a:t>
            </a:fld>
            <a:endParaRPr lang="pt-BR"/>
          </a:p>
        </p:txBody>
      </p:sp>
      <p:sp>
        <p:nvSpPr>
          <p:cNvPr id="8" name="Espaço Reservado para Rodapé 7"/>
          <p:cNvSpPr>
            <a:spLocks noGrp="1"/>
          </p:cNvSpPr>
          <p:nvPr>
            <p:ph type="ftr" sz="quarter" idx="11"/>
          </p:nvPr>
        </p:nvSpPr>
        <p:spPr/>
        <p:txBody>
          <a:bodyPr/>
          <a:lstStyle>
            <a:extLst/>
          </a:lstStyle>
          <a:p>
            <a:endParaRPr lang="pt-BR"/>
          </a:p>
        </p:txBody>
      </p:sp>
      <p:sp>
        <p:nvSpPr>
          <p:cNvPr id="9" name="Espaço Reservado para Número de Slide 8"/>
          <p:cNvSpPr>
            <a:spLocks noGrp="1"/>
          </p:cNvSpPr>
          <p:nvPr>
            <p:ph type="sldNum" sz="quarter" idx="12"/>
          </p:nvPr>
        </p:nvSpPr>
        <p:spPr/>
        <p:txBody>
          <a:bodyPr/>
          <a:lstStyle>
            <a:extLst/>
          </a:lstStyle>
          <a:p>
            <a:fld id="{C6109A75-D0CB-496A-A51F-1C6DE966506F}" type="slidenum">
              <a:rPr lang="pt-BR" smtClean="0"/>
              <a:pPr/>
              <a:t>‹nº›</a:t>
            </a:fld>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bg>
      <p:bgRef idx="1002">
        <a:schemeClr val="bg1"/>
      </p:bgRef>
    </p:bg>
    <p:spTree>
      <p:nvGrpSpPr>
        <p:cNvPr id="1" name=""/>
        <p:cNvGrpSpPr/>
        <p:nvPr/>
      </p:nvGrpSpPr>
      <p:grpSpPr>
        <a:xfrm>
          <a:off x="0" y="0"/>
          <a:ext cx="0" cy="0"/>
          <a:chOff x="0" y="0"/>
          <a:chExt cx="0" cy="0"/>
        </a:xfrm>
      </p:grpSpPr>
      <p:sp>
        <p:nvSpPr>
          <p:cNvPr id="3" name="Espaço Reservado para Data 2"/>
          <p:cNvSpPr>
            <a:spLocks noGrp="1"/>
          </p:cNvSpPr>
          <p:nvPr>
            <p:ph type="dt" sz="half" idx="10"/>
          </p:nvPr>
        </p:nvSpPr>
        <p:spPr/>
        <p:txBody>
          <a:bodyPr/>
          <a:lstStyle>
            <a:extLst/>
          </a:lstStyle>
          <a:p>
            <a:fld id="{5D763943-8FCA-42C1-9C0E-A75D5307DEDF}" type="datetimeFigureOut">
              <a:rPr lang="pt-BR" smtClean="0"/>
              <a:pPr/>
              <a:t>03/11/2014</a:t>
            </a:fld>
            <a:endParaRPr lang="pt-BR"/>
          </a:p>
        </p:txBody>
      </p:sp>
      <p:sp>
        <p:nvSpPr>
          <p:cNvPr id="4" name="Espaço Reservado para Rodapé 3"/>
          <p:cNvSpPr>
            <a:spLocks noGrp="1"/>
          </p:cNvSpPr>
          <p:nvPr>
            <p:ph type="ftr" sz="quarter" idx="11"/>
          </p:nvPr>
        </p:nvSpPr>
        <p:spPr/>
        <p:txBody>
          <a:bodyPr/>
          <a:lstStyle>
            <a:extLst/>
          </a:lstStyle>
          <a:p>
            <a:endParaRPr lang="pt-BR"/>
          </a:p>
        </p:txBody>
      </p:sp>
      <p:sp>
        <p:nvSpPr>
          <p:cNvPr id="5" name="Espaço Reservado para Número de Slide 4"/>
          <p:cNvSpPr>
            <a:spLocks noGrp="1"/>
          </p:cNvSpPr>
          <p:nvPr>
            <p:ph type="sldNum" sz="quarter" idx="12"/>
          </p:nvPr>
        </p:nvSpPr>
        <p:spPr/>
        <p:txBody>
          <a:bodyPr/>
          <a:lstStyle>
            <a:extLst/>
          </a:lstStyle>
          <a:p>
            <a:fld id="{C6109A75-D0CB-496A-A51F-1C6DE966506F}" type="slidenum">
              <a:rPr lang="pt-BR" smtClean="0"/>
              <a:pPr/>
              <a:t>‹nº›</a:t>
            </a:fld>
            <a:endParaRPr lang="pt-BR"/>
          </a:p>
        </p:txBody>
      </p:sp>
      <p:sp>
        <p:nvSpPr>
          <p:cNvPr id="6" name="Título 5"/>
          <p:cNvSpPr>
            <a:spLocks noGrp="1"/>
          </p:cNvSpPr>
          <p:nvPr>
            <p:ph type="title"/>
          </p:nvPr>
        </p:nvSpPr>
        <p:spPr/>
        <p:txBody>
          <a:bodyPr rtlCol="0"/>
          <a:lstStyle>
            <a:extLst/>
          </a:lstStyle>
          <a:p>
            <a:r>
              <a:rPr kumimoji="0" lang="pt-BR" smtClean="0"/>
              <a:t>Clique para editar o estilo do título mestre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extLst/>
          </a:lstStyle>
          <a:p>
            <a:fld id="{5D763943-8FCA-42C1-9C0E-A75D5307DEDF}" type="datetimeFigureOut">
              <a:rPr lang="pt-BR" smtClean="0"/>
              <a:pPr/>
              <a:t>03/11/2014</a:t>
            </a:fld>
            <a:endParaRPr lang="pt-BR"/>
          </a:p>
        </p:txBody>
      </p:sp>
      <p:sp>
        <p:nvSpPr>
          <p:cNvPr id="3" name="Espaço Reservado para Rodapé 2"/>
          <p:cNvSpPr>
            <a:spLocks noGrp="1"/>
          </p:cNvSpPr>
          <p:nvPr>
            <p:ph type="ftr" sz="quarter" idx="11"/>
          </p:nvPr>
        </p:nvSpPr>
        <p:spPr/>
        <p:txBody>
          <a:bodyPr/>
          <a:lstStyle>
            <a:extLst/>
          </a:lstStyle>
          <a:p>
            <a:endParaRPr lang="pt-BR"/>
          </a:p>
        </p:txBody>
      </p:sp>
      <p:sp>
        <p:nvSpPr>
          <p:cNvPr id="4" name="Espaço Reservado para Número de Slide 3"/>
          <p:cNvSpPr>
            <a:spLocks noGrp="1"/>
          </p:cNvSpPr>
          <p:nvPr>
            <p:ph type="sldNum" sz="quarter" idx="12"/>
          </p:nvPr>
        </p:nvSpPr>
        <p:spPr/>
        <p:txBody>
          <a:bodyPr/>
          <a:lstStyle>
            <a:extLst/>
          </a:lstStyle>
          <a:p>
            <a:fld id="{C6109A75-D0CB-496A-A51F-1C6DE966506F}"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bg>
      <p:bgRef idx="1003">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pt-BR" smtClean="0"/>
              <a:t>Clique para editar o estilo do título mestre</a:t>
            </a:r>
            <a:endParaRPr kumimoji="0" lang="en-US"/>
          </a:p>
        </p:txBody>
      </p:sp>
      <p:sp>
        <p:nvSpPr>
          <p:cNvPr id="3" name="Espaço Reservado para Texto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pt-BR" smtClean="0"/>
              <a:t>Clique para editar os estilos do texto mestre</a:t>
            </a:r>
          </a:p>
        </p:txBody>
      </p:sp>
      <p:sp>
        <p:nvSpPr>
          <p:cNvPr id="4" name="Espaço Reservado para Conteúdo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a:xfrm>
            <a:off x="6727032" y="6407944"/>
            <a:ext cx="1920240" cy="365760"/>
          </a:xfrm>
        </p:spPr>
        <p:txBody>
          <a:bodyPr/>
          <a:lstStyle>
            <a:extLst/>
          </a:lstStyle>
          <a:p>
            <a:fld id="{5D763943-8FCA-42C1-9C0E-A75D5307DEDF}" type="datetimeFigureOut">
              <a:rPr lang="pt-BR" smtClean="0"/>
              <a:pPr/>
              <a:t>03/11/2014</a:t>
            </a:fld>
            <a:endParaRPr lang="pt-BR"/>
          </a:p>
        </p:txBody>
      </p:sp>
      <p:sp>
        <p:nvSpPr>
          <p:cNvPr id="6" name="Espaço Reservado para Rodapé 5"/>
          <p:cNvSpPr>
            <a:spLocks noGrp="1"/>
          </p:cNvSpPr>
          <p:nvPr>
            <p:ph type="ftr" sz="quarter" idx="11"/>
          </p:nvPr>
        </p:nvSpPr>
        <p:spPr/>
        <p:txBody>
          <a:bodyPr/>
          <a:lstStyle>
            <a:extLst/>
          </a:lstStyle>
          <a:p>
            <a:endParaRPr lang="pt-BR"/>
          </a:p>
        </p:txBody>
      </p:sp>
      <p:sp>
        <p:nvSpPr>
          <p:cNvPr id="7" name="Espaço Reservado para Número de Slide 6"/>
          <p:cNvSpPr>
            <a:spLocks noGrp="1"/>
          </p:cNvSpPr>
          <p:nvPr>
            <p:ph type="sldNum" sz="quarter" idx="12"/>
          </p:nvPr>
        </p:nvSpPr>
        <p:spPr/>
        <p:txBody>
          <a:bodyPr/>
          <a:lstStyle>
            <a:extLst/>
          </a:lstStyle>
          <a:p>
            <a:fld id="{C6109A75-D0CB-496A-A51F-1C6DE966506F}" type="slidenum">
              <a:rPr lang="pt-BR" smtClean="0"/>
              <a:pPr/>
              <a:t>‹nº›</a:t>
            </a:fld>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bg>
      <p:bgRef idx="1002">
        <a:schemeClr val="bg1"/>
      </p:bgRef>
    </p:bg>
    <p:spTree>
      <p:nvGrpSpPr>
        <p:cNvPr id="1" name=""/>
        <p:cNvGrpSpPr/>
        <p:nvPr/>
      </p:nvGrpSpPr>
      <p:grpSpPr>
        <a:xfrm>
          <a:off x="0" y="0"/>
          <a:ext cx="0" cy="0"/>
          <a:chOff x="0" y="0"/>
          <a:chExt cx="0" cy="0"/>
        </a:xfrm>
      </p:grpSpPr>
      <p:sp>
        <p:nvSpPr>
          <p:cNvPr id="4" name="Espaço Reservado para Texto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pt-BR" smtClean="0"/>
              <a:t>Clique para editar os estilos do texto mestre</a:t>
            </a:r>
          </a:p>
        </p:txBody>
      </p:sp>
      <p:sp>
        <p:nvSpPr>
          <p:cNvPr id="3" name="Espaço Reservado para Imagem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pt-BR" smtClean="0"/>
              <a:t>Clique no ícone para adicionar uma imagem</a:t>
            </a:r>
            <a:endParaRPr kumimoji="0" lang="en-US" dirty="0"/>
          </a:p>
        </p:txBody>
      </p:sp>
      <p:sp>
        <p:nvSpPr>
          <p:cNvPr id="5" name="Espaço Reservado para Data 4"/>
          <p:cNvSpPr>
            <a:spLocks noGrp="1"/>
          </p:cNvSpPr>
          <p:nvPr>
            <p:ph type="dt" sz="half" idx="10"/>
          </p:nvPr>
        </p:nvSpPr>
        <p:spPr/>
        <p:txBody>
          <a:bodyPr/>
          <a:lstStyle>
            <a:lvl1pPr>
              <a:defRPr>
                <a:solidFill>
                  <a:schemeClr val="tx1"/>
                </a:solidFill>
              </a:defRPr>
            </a:lvl1pPr>
            <a:extLst/>
          </a:lstStyle>
          <a:p>
            <a:fld id="{5D763943-8FCA-42C1-9C0E-A75D5307DEDF}" type="datetimeFigureOut">
              <a:rPr lang="pt-BR" smtClean="0"/>
              <a:pPr/>
              <a:t>03/11/2014</a:t>
            </a:fld>
            <a:endParaRPr lang="pt-BR"/>
          </a:p>
        </p:txBody>
      </p:sp>
      <p:sp>
        <p:nvSpPr>
          <p:cNvPr id="6" name="Espaço Reservado para Rodapé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pt-BR"/>
          </a:p>
        </p:txBody>
      </p:sp>
      <p:sp>
        <p:nvSpPr>
          <p:cNvPr id="7" name="Espaço Reservado para Número de Slide 6"/>
          <p:cNvSpPr>
            <a:spLocks noGrp="1"/>
          </p:cNvSpPr>
          <p:nvPr>
            <p:ph type="sldNum" sz="quarter" idx="12"/>
          </p:nvPr>
        </p:nvSpPr>
        <p:spPr/>
        <p:txBody>
          <a:bodyPr/>
          <a:lstStyle>
            <a:lvl1pPr>
              <a:defRPr>
                <a:solidFill>
                  <a:schemeClr val="tx1"/>
                </a:solidFill>
              </a:defRPr>
            </a:lvl1pPr>
            <a:extLst/>
          </a:lstStyle>
          <a:p>
            <a:fld id="{C6109A75-D0CB-496A-A51F-1C6DE966506F}" type="slidenum">
              <a:rPr lang="pt-BR" smtClean="0"/>
              <a:pPr/>
              <a:t>‹nº›</a:t>
            </a:fld>
            <a:endParaRPr lang="pt-BR"/>
          </a:p>
        </p:txBody>
      </p:sp>
      <p:sp>
        <p:nvSpPr>
          <p:cNvPr id="2" name="Título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pt-BR" smtClean="0"/>
              <a:t>Clique para editar o estilo do título mestre</a:t>
            </a:r>
            <a:endParaRPr kumimoji="0" lang="en-US"/>
          </a:p>
        </p:txBody>
      </p:sp>
      <p:sp>
        <p:nvSpPr>
          <p:cNvPr id="8" name="Forma livre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orma livre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iângulo retângulo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Conector reto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Divisa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Divisa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extLst/>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a:xfrm>
            <a:off x="457200" y="1481329"/>
            <a:ext cx="8229600" cy="4386071"/>
          </a:xfrm>
        </p:spPr>
        <p:txBody>
          <a:bodyPr vert="eaVert"/>
          <a:lstStyle>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extLst/>
          </a:lstStyle>
          <a:p>
            <a:fld id="{5D763943-8FCA-42C1-9C0E-A75D5307DEDF}" type="datetimeFigureOut">
              <a:rPr lang="pt-BR" smtClean="0"/>
              <a:pPr/>
              <a:t>03/11/2014</a:t>
            </a:fld>
            <a:endParaRPr lang="pt-BR"/>
          </a:p>
        </p:txBody>
      </p:sp>
      <p:sp>
        <p:nvSpPr>
          <p:cNvPr id="5" name="Espaço Reservado para Rodapé 4"/>
          <p:cNvSpPr>
            <a:spLocks noGrp="1"/>
          </p:cNvSpPr>
          <p:nvPr>
            <p:ph type="ftr" sz="quarter" idx="11"/>
          </p:nvPr>
        </p:nvSpPr>
        <p:spPr/>
        <p:txBody>
          <a:bodyPr/>
          <a:lstStyle>
            <a:extLst/>
          </a:lstStyle>
          <a:p>
            <a:endParaRPr lang="pt-BR"/>
          </a:p>
        </p:txBody>
      </p:sp>
      <p:sp>
        <p:nvSpPr>
          <p:cNvPr id="6" name="Espaço Reservado para Número de Slide 5"/>
          <p:cNvSpPr>
            <a:spLocks noGrp="1"/>
          </p:cNvSpPr>
          <p:nvPr>
            <p:ph type="sldNum" sz="quarter" idx="12"/>
          </p:nvPr>
        </p:nvSpPr>
        <p:spPr/>
        <p:txBody>
          <a:bodyPr/>
          <a:lstStyle>
            <a:extLst/>
          </a:lstStyle>
          <a:p>
            <a:fld id="{C6109A75-D0CB-496A-A51F-1C6DE966506F}"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844013" y="274640"/>
            <a:ext cx="1777470" cy="5592761"/>
          </a:xfrm>
        </p:spPr>
        <p:txBody>
          <a:bodyPr vert="eaVert"/>
          <a:lstStyle>
            <a:extLst/>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a:xfrm>
            <a:off x="457200" y="274641"/>
            <a:ext cx="6324600" cy="5592760"/>
          </a:xfrm>
        </p:spPr>
        <p:txBody>
          <a:bodyPr vert="eaVert"/>
          <a:lstStyle>
            <a:extLs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extLst/>
          </a:lstStyle>
          <a:p>
            <a:fld id="{5D763943-8FCA-42C1-9C0E-A75D5307DEDF}" type="datetimeFigureOut">
              <a:rPr lang="pt-BR" smtClean="0"/>
              <a:pPr/>
              <a:t>03/11/2014</a:t>
            </a:fld>
            <a:endParaRPr lang="pt-BR"/>
          </a:p>
        </p:txBody>
      </p:sp>
      <p:sp>
        <p:nvSpPr>
          <p:cNvPr id="5" name="Espaço Reservado para Rodapé 4"/>
          <p:cNvSpPr>
            <a:spLocks noGrp="1"/>
          </p:cNvSpPr>
          <p:nvPr>
            <p:ph type="ftr" sz="quarter" idx="11"/>
          </p:nvPr>
        </p:nvSpPr>
        <p:spPr/>
        <p:txBody>
          <a:bodyPr/>
          <a:lstStyle>
            <a:extLst/>
          </a:lstStyle>
          <a:p>
            <a:endParaRPr lang="pt-BR"/>
          </a:p>
        </p:txBody>
      </p:sp>
      <p:sp>
        <p:nvSpPr>
          <p:cNvPr id="6" name="Espaço Reservado para Número de Slide 5"/>
          <p:cNvSpPr>
            <a:spLocks noGrp="1"/>
          </p:cNvSpPr>
          <p:nvPr>
            <p:ph type="sldNum" sz="quarter" idx="12"/>
          </p:nvPr>
        </p:nvSpPr>
        <p:spPr/>
        <p:txBody>
          <a:bodyPr/>
          <a:lstStyle>
            <a:extLst/>
          </a:lstStyle>
          <a:p>
            <a:fld id="{C6109A75-D0CB-496A-A51F-1C6DE966506F}"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a livre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orma livre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iângulo retângulo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Conector reto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ço Reservado para Título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pt-BR" smtClean="0"/>
              <a:t>Clique para editar o estilo do título mestre</a:t>
            </a:r>
            <a:endParaRPr kumimoji="0" lang="en-US"/>
          </a:p>
        </p:txBody>
      </p:sp>
      <p:sp>
        <p:nvSpPr>
          <p:cNvPr id="30" name="Espaço Reservado para Texto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pt-BR" smtClean="0"/>
              <a:t>Clique para editar os estilos do texto mestre</a:t>
            </a:r>
          </a:p>
          <a:p>
            <a:pPr lvl="1" eaLnBrk="1" latinLnBrk="0" hangingPunct="1"/>
            <a:r>
              <a:rPr kumimoji="0" lang="pt-BR" smtClean="0"/>
              <a:t>Segundo nível</a:t>
            </a:r>
          </a:p>
          <a:p>
            <a:pPr lvl="2" eaLnBrk="1" latinLnBrk="0" hangingPunct="1"/>
            <a:r>
              <a:rPr kumimoji="0" lang="pt-BR" smtClean="0"/>
              <a:t>Terceiro nível</a:t>
            </a:r>
          </a:p>
          <a:p>
            <a:pPr lvl="3" eaLnBrk="1" latinLnBrk="0" hangingPunct="1"/>
            <a:r>
              <a:rPr kumimoji="0" lang="pt-BR" smtClean="0"/>
              <a:t>Quarto nível</a:t>
            </a:r>
          </a:p>
          <a:p>
            <a:pPr lvl="4" eaLnBrk="1" latinLnBrk="0" hangingPunct="1"/>
            <a:r>
              <a:rPr kumimoji="0" lang="pt-BR" smtClean="0"/>
              <a:t>Quinto nível</a:t>
            </a:r>
            <a:endParaRPr kumimoji="0" lang="en-US"/>
          </a:p>
        </p:txBody>
      </p:sp>
      <p:sp>
        <p:nvSpPr>
          <p:cNvPr id="10" name="Espaço Reservado para Data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D763943-8FCA-42C1-9C0E-A75D5307DEDF}" type="datetimeFigureOut">
              <a:rPr lang="pt-BR" smtClean="0"/>
              <a:pPr/>
              <a:t>03/11/2014</a:t>
            </a:fld>
            <a:endParaRPr lang="pt-BR"/>
          </a:p>
        </p:txBody>
      </p:sp>
      <p:sp>
        <p:nvSpPr>
          <p:cNvPr id="22" name="Espaço Reservado para Rodapé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pt-BR"/>
          </a:p>
        </p:txBody>
      </p:sp>
      <p:sp>
        <p:nvSpPr>
          <p:cNvPr id="18" name="Espaço Reservado para Número de Slide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6109A75-D0CB-496A-A51F-1C6DE966506F}"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1.jpeg"/><Relationship Id="rId2" Type="http://schemas.openxmlformats.org/officeDocument/2006/relationships/hyperlink" Target="http://upload.wikimedia.org/wikipedia/commons/7/72/Maple-seed.jpg" TargetMode="External"/><Relationship Id="rId1" Type="http://schemas.openxmlformats.org/officeDocument/2006/relationships/slideLayout" Target="../slideLayouts/slideLayout8.xml"/><Relationship Id="rId6" Type="http://schemas.openxmlformats.org/officeDocument/2006/relationships/hyperlink" Target="http://upload.wikimedia.org/wikipedia/commons/b/b5/Maple-oliv2.jpg" TargetMode="External"/><Relationship Id="rId5" Type="http://schemas.openxmlformats.org/officeDocument/2006/relationships/image" Target="../media/image10.jpeg"/><Relationship Id="rId4" Type="http://schemas.openxmlformats.org/officeDocument/2006/relationships/hyperlink" Target="http://pt.wikipedia.org/wiki/Ficheiro:Acer_pseudoplatanus_002.jpg"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inforagro.files.wordpress.com/2010/08/enxerto_02.jpg" TargetMode="External"/><Relationship Id="rId1" Type="http://schemas.openxmlformats.org/officeDocument/2006/relationships/slideLayout" Target="../slideLayouts/slideLayout7.xml"/><Relationship Id="rId4" Type="http://schemas.openxmlformats.org/officeDocument/2006/relationships/image" Target="http://inforagro.files.wordpress.com/2010/08/enxerto_02.jpg?w=300&amp;h=249"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http://inforagro.files.wordpress.com/2010/08/enxerto_03.jpg" TargetMode="External"/><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http://www.plantasonya.com.br/wp-content/img/alporquia.JPG" TargetMode="External"/><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pPr algn="ctr"/>
            <a:r>
              <a:rPr lang="pt-BR" dirty="0" smtClean="0"/>
              <a:t>PLANTIO DE MUDAS</a:t>
            </a:r>
            <a:endParaRPr lang="pt-BR" dirty="0"/>
          </a:p>
        </p:txBody>
      </p:sp>
      <p:sp>
        <p:nvSpPr>
          <p:cNvPr id="3" name="Subtítulo 2"/>
          <p:cNvSpPr>
            <a:spLocks noGrp="1"/>
          </p:cNvSpPr>
          <p:nvPr>
            <p:ph type="subTitle" idx="1"/>
          </p:nvPr>
        </p:nvSpPr>
        <p:spPr/>
        <p:txBody>
          <a:bodyPr>
            <a:normAutofit fontScale="92500" lnSpcReduction="20000"/>
          </a:bodyPr>
          <a:lstStyle/>
          <a:p>
            <a:endParaRPr lang="pt-BR" dirty="0" smtClean="0"/>
          </a:p>
          <a:p>
            <a:endParaRPr lang="pt-BR" dirty="0"/>
          </a:p>
          <a:p>
            <a:pPr algn="r"/>
            <a:r>
              <a:rPr lang="pt-BR" dirty="0" smtClean="0"/>
              <a:t>Aula -02</a:t>
            </a:r>
            <a:endParaRPr lang="pt-B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p:txBody>
          <a:bodyPr>
            <a:normAutofit/>
          </a:bodyPr>
          <a:lstStyle/>
          <a:p>
            <a:pPr>
              <a:buNone/>
            </a:pPr>
            <a:r>
              <a:rPr lang="pt-BR" dirty="0" smtClean="0"/>
              <a:t>	</a:t>
            </a:r>
          </a:p>
          <a:p>
            <a:pPr>
              <a:buNone/>
            </a:pPr>
            <a:r>
              <a:rPr lang="pt-BR" dirty="0" smtClean="0"/>
              <a:t>	MUDA - estrutura vegetal de qualquer espécie ou cultivar, proveniente de reprodução sexuada ou assexuada convenientemente produzida e que tenha finalidade específica de plantio. Podem ser classificadas em mudas frutíferas, nativas, exóticas e ornamentais</a:t>
            </a:r>
          </a:p>
          <a:p>
            <a:pPr>
              <a:buNone/>
            </a:pPr>
            <a:endParaRPr lang="pt-BR" dirty="0"/>
          </a:p>
        </p:txBody>
      </p:sp>
      <p:sp>
        <p:nvSpPr>
          <p:cNvPr id="3" name="Título 2"/>
          <p:cNvSpPr>
            <a:spLocks noGrp="1"/>
          </p:cNvSpPr>
          <p:nvPr>
            <p:ph type="title"/>
          </p:nvPr>
        </p:nvSpPr>
        <p:spPr/>
        <p:txBody>
          <a:bodyPr>
            <a:normAutofit fontScale="90000"/>
          </a:bodyPr>
          <a:lstStyle/>
          <a:p>
            <a:pPr lvl="0"/>
            <a:r>
              <a:rPr lang="pt-BR" dirty="0" smtClean="0"/>
              <a:t/>
            </a:r>
            <a:br>
              <a:rPr lang="pt-BR" dirty="0" smtClean="0"/>
            </a:br>
            <a:r>
              <a:rPr lang="pt-BR" dirty="0" smtClean="0"/>
              <a:t>1. DEFINIÇÃO:</a:t>
            </a:r>
            <a:br>
              <a:rPr lang="pt-BR" dirty="0" smtClean="0"/>
            </a:br>
            <a:endParaRPr lang="pt-B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928670"/>
            <a:ext cx="8229600" cy="5078621"/>
          </a:xfrm>
        </p:spPr>
        <p:txBody>
          <a:bodyPr/>
          <a:lstStyle/>
          <a:p>
            <a:pPr algn="ctr">
              <a:buNone/>
            </a:pPr>
            <a:endParaRPr lang="pt-BR" dirty="0" smtClean="0"/>
          </a:p>
          <a:p>
            <a:pPr algn="ctr">
              <a:buNone/>
            </a:pPr>
            <a:endParaRPr lang="pt-BR" dirty="0" smtClean="0"/>
          </a:p>
          <a:p>
            <a:pPr algn="ctr">
              <a:buNone/>
            </a:pPr>
            <a:r>
              <a:rPr lang="pt-BR" dirty="0" smtClean="0"/>
              <a:t>De acordo com a finalidade, pode-se executar o plantio comercial ou casual. O plantio comercial ocorre dentro de viveiros, com estrutura adequada para tal finalidade; já o casual, pode ser realizada de maneira artesanal.</a:t>
            </a:r>
          </a:p>
          <a:p>
            <a:pPr algn="ctr"/>
            <a:endParaRPr lang="pt-B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p:txBody>
          <a:bodyPr/>
          <a:lstStyle/>
          <a:p>
            <a:pPr>
              <a:buNone/>
            </a:pPr>
            <a:r>
              <a:rPr lang="pt-BR" dirty="0" smtClean="0"/>
              <a:t>	Uma empresa interessada no plantio de mudas convencional deve preparar o terreno para implantação de viveiro. Existem dois tipos de viveiros a saber:</a:t>
            </a:r>
          </a:p>
          <a:p>
            <a:endParaRPr lang="pt-BR" dirty="0" smtClean="0"/>
          </a:p>
          <a:p>
            <a:pPr marL="365760" lvl="1" indent="-256032">
              <a:spcBef>
                <a:spcPts val="400"/>
              </a:spcBef>
              <a:buSzPct val="68000"/>
              <a:buFont typeface="Wingdings 3"/>
              <a:buChar char=""/>
            </a:pPr>
            <a:r>
              <a:rPr lang="pt-BR" sz="2700" dirty="0" smtClean="0"/>
              <a:t>Viveiro a céu aberto - área de terreno livre sem cobertura</a:t>
            </a:r>
            <a:r>
              <a:rPr lang="pt-BR" sz="2400" dirty="0" smtClean="0"/>
              <a:t/>
            </a:r>
            <a:br>
              <a:rPr lang="pt-BR" sz="2400" dirty="0" smtClean="0"/>
            </a:br>
            <a:endParaRPr lang="pt-BR" sz="2000" dirty="0" smtClean="0"/>
          </a:p>
          <a:p>
            <a:pPr>
              <a:buNone/>
            </a:pPr>
            <a:endParaRPr lang="pt-BR" dirty="0" smtClean="0"/>
          </a:p>
        </p:txBody>
      </p:sp>
      <p:sp>
        <p:nvSpPr>
          <p:cNvPr id="3" name="Título 2"/>
          <p:cNvSpPr>
            <a:spLocks noGrp="1"/>
          </p:cNvSpPr>
          <p:nvPr>
            <p:ph type="title"/>
          </p:nvPr>
        </p:nvSpPr>
        <p:spPr/>
        <p:txBody>
          <a:bodyPr/>
          <a:lstStyle/>
          <a:p>
            <a:r>
              <a:rPr lang="pt-BR" dirty="0" smtClean="0"/>
              <a:t>2. PLANTIO COMERCIAL</a:t>
            </a:r>
            <a:endParaRPr lang="pt-B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l_fi" descr="http://images02.olx.com.br/ui/1/89/91/10068891_1.jpg"/>
          <p:cNvPicPr/>
          <p:nvPr/>
        </p:nvPicPr>
        <p:blipFill>
          <a:blip r:embed="rId2" cstate="print"/>
          <a:srcRect/>
          <a:stretch>
            <a:fillRect/>
          </a:stretch>
        </p:blipFill>
        <p:spPr bwMode="auto">
          <a:xfrm>
            <a:off x="1000101" y="571480"/>
            <a:ext cx="7429551" cy="5429288"/>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14356"/>
            <a:ext cx="8229600" cy="5292935"/>
          </a:xfrm>
        </p:spPr>
        <p:txBody>
          <a:bodyPr/>
          <a:lstStyle/>
          <a:p>
            <a:pPr marL="365760" lvl="1" indent="-256032">
              <a:spcBef>
                <a:spcPts val="400"/>
              </a:spcBef>
              <a:buSzPct val="68000"/>
              <a:buFont typeface="Wingdings 3"/>
              <a:buChar char=""/>
            </a:pPr>
            <a:r>
              <a:rPr lang="pt-BR" sz="2700" dirty="0" smtClean="0"/>
              <a:t>Viveiro coberto ou confinado – área de terreno com cobertura. Este pode ainda ser classificado como:</a:t>
            </a:r>
          </a:p>
          <a:p>
            <a:pPr>
              <a:buNone/>
            </a:pPr>
            <a:endParaRPr lang="pt-BR" dirty="0" smtClean="0"/>
          </a:p>
          <a:p>
            <a:pPr lvl="0">
              <a:buNone/>
            </a:pPr>
            <a:r>
              <a:rPr lang="pt-BR" dirty="0" smtClean="0"/>
              <a:t>	</a:t>
            </a:r>
            <a:r>
              <a:rPr lang="pt-BR" sz="2400" dirty="0" smtClean="0">
                <a:solidFill>
                  <a:srgbClr val="00B050"/>
                </a:solidFill>
              </a:rPr>
              <a:t>VIVEIRO RÚSTICO</a:t>
            </a:r>
            <a:r>
              <a:rPr lang="pt-BR" sz="2400" dirty="0" smtClean="0"/>
              <a:t> - cobertura e proteção lateral de palhas, sapé etc., esteios ou moirões de bambu com 2,50m de comprimento, deixando-se 50cm para fincar no solo. </a:t>
            </a:r>
          </a:p>
          <a:p>
            <a:pPr lvl="0">
              <a:buNone/>
            </a:pPr>
            <a:endParaRPr lang="pt-BR" sz="2400" dirty="0" smtClean="0"/>
          </a:p>
          <a:p>
            <a:pPr lvl="0">
              <a:buNone/>
            </a:pPr>
            <a:r>
              <a:rPr lang="pt-BR" sz="2400" dirty="0" smtClean="0"/>
              <a:t>	</a:t>
            </a:r>
            <a:r>
              <a:rPr lang="pt-BR" sz="2400" dirty="0" smtClean="0">
                <a:solidFill>
                  <a:srgbClr val="00B050"/>
                </a:solidFill>
              </a:rPr>
              <a:t>VIVEIRO DE ALVENARIA </a:t>
            </a:r>
            <a:r>
              <a:rPr lang="pt-BR" sz="2400" dirty="0" smtClean="0"/>
              <a:t>- cobertura de </a:t>
            </a:r>
            <a:r>
              <a:rPr lang="pt-BR" sz="2400" dirty="0" err="1" smtClean="0"/>
              <a:t>sombrite</a:t>
            </a:r>
            <a:r>
              <a:rPr lang="pt-BR" sz="2400" dirty="0" smtClean="0"/>
              <a:t> a 50 ou 60%, canteiros de alvenaria etc.</a:t>
            </a:r>
          </a:p>
          <a:p>
            <a:endParaRPr lang="pt-B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l_fi" descr="http://www.rosana.sp.gov.br/galeria/albums/userpics/10001/DSCN0573~0.jpg"/>
          <p:cNvPicPr/>
          <p:nvPr/>
        </p:nvPicPr>
        <p:blipFill>
          <a:blip r:embed="rId2" cstate="print"/>
          <a:srcRect/>
          <a:stretch>
            <a:fillRect/>
          </a:stretch>
        </p:blipFill>
        <p:spPr bwMode="auto">
          <a:xfrm>
            <a:off x="928662" y="214290"/>
            <a:ext cx="7715304" cy="578647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g.pai.pt/mysite/media/33164/9fe79637-e9e7-4356-8c2a-f930ceef086f.jpg"/>
          <p:cNvPicPr>
            <a:picLocks noChangeAspect="1" noChangeArrowheads="1"/>
          </p:cNvPicPr>
          <p:nvPr/>
        </p:nvPicPr>
        <p:blipFill>
          <a:blip r:embed="rId2" cstate="print"/>
          <a:srcRect/>
          <a:stretch>
            <a:fillRect/>
          </a:stretch>
        </p:blipFill>
        <p:spPr bwMode="auto">
          <a:xfrm>
            <a:off x="1071538" y="571480"/>
            <a:ext cx="7239051" cy="542928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p>
            <a:pPr algn="ctr">
              <a:buNone/>
            </a:pPr>
            <a:endParaRPr lang="pt-BR" b="1" dirty="0" smtClean="0"/>
          </a:p>
          <a:p>
            <a:pPr algn="ctr">
              <a:buNone/>
            </a:pPr>
            <a:r>
              <a:rPr lang="pt-BR" b="1" dirty="0" smtClean="0"/>
              <a:t>	</a:t>
            </a:r>
            <a:r>
              <a:rPr lang="pt-BR" b="1" dirty="0" smtClean="0">
                <a:solidFill>
                  <a:srgbClr val="00B050"/>
                </a:solidFill>
              </a:rPr>
              <a:t>“Diz-se que, o vigor da planta adulta e a </a:t>
            </a:r>
          </a:p>
          <a:p>
            <a:pPr algn="ctr">
              <a:buNone/>
            </a:pPr>
            <a:r>
              <a:rPr lang="pt-BR" b="1" dirty="0" smtClean="0">
                <a:solidFill>
                  <a:srgbClr val="00B050"/>
                </a:solidFill>
              </a:rPr>
              <a:t>riqueza contida nos seus frutos dependem da </a:t>
            </a:r>
          </a:p>
          <a:p>
            <a:pPr algn="ctr">
              <a:buNone/>
            </a:pPr>
            <a:r>
              <a:rPr lang="pt-BR" b="1" dirty="0" smtClean="0">
                <a:solidFill>
                  <a:srgbClr val="00B050"/>
                </a:solidFill>
              </a:rPr>
              <a:t>fertilidade do solo e dos tratos culturais, </a:t>
            </a:r>
          </a:p>
          <a:p>
            <a:pPr algn="ctr">
              <a:buNone/>
            </a:pPr>
            <a:r>
              <a:rPr lang="pt-BR" b="1" dirty="0" smtClean="0">
                <a:solidFill>
                  <a:srgbClr val="00B050"/>
                </a:solidFill>
              </a:rPr>
              <a:t>porém tudo deve começar pelo viveiro”.</a:t>
            </a:r>
          </a:p>
          <a:p>
            <a:endParaRPr lang="pt-B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714356"/>
            <a:ext cx="8229600" cy="5292935"/>
          </a:xfrm>
        </p:spPr>
        <p:txBody>
          <a:bodyPr/>
          <a:lstStyle/>
          <a:p>
            <a:pPr lvl="1">
              <a:buFont typeface="Wingdings" pitchFamily="2" charset="2"/>
              <a:buChar char="Ø"/>
            </a:pPr>
            <a:r>
              <a:rPr lang="pt-BR" sz="2700" dirty="0" smtClean="0"/>
              <a:t> Parâmetros para construção de viveiros:</a:t>
            </a:r>
          </a:p>
          <a:p>
            <a:pPr lvl="1">
              <a:buNone/>
            </a:pPr>
            <a:endParaRPr lang="pt-BR" sz="2700" dirty="0" smtClean="0"/>
          </a:p>
          <a:p>
            <a:pPr>
              <a:buNone/>
            </a:pPr>
            <a:r>
              <a:rPr lang="pt-BR" dirty="0" smtClean="0"/>
              <a:t>	Os projetos para construção de viveiros, não segue uma proposta única: deve ser moldado à realidade da empresa produtora. Portanto, alguns parâmetros gerais podem auxiliá-lo na construção de um viveiro:</a:t>
            </a:r>
          </a:p>
          <a:p>
            <a:endParaRPr lang="pt-B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571480"/>
            <a:ext cx="8229600" cy="5435811"/>
          </a:xfrm>
        </p:spPr>
        <p:txBody>
          <a:bodyPr>
            <a:normAutofit fontScale="92500" lnSpcReduction="10000"/>
          </a:bodyPr>
          <a:lstStyle/>
          <a:p>
            <a:pPr lvl="0"/>
            <a:r>
              <a:rPr lang="pt-BR" dirty="0" smtClean="0"/>
              <a:t>Área do viveiro: condicionada ao número de mudas da área de plantio com acréscimo de 50% para a circulação (ruas).</a:t>
            </a:r>
          </a:p>
          <a:p>
            <a:pPr>
              <a:buNone/>
            </a:pPr>
            <a:r>
              <a:rPr lang="pt-BR" dirty="0" smtClean="0"/>
              <a:t> </a:t>
            </a:r>
          </a:p>
          <a:p>
            <a:pPr lvl="0"/>
            <a:r>
              <a:rPr lang="pt-BR" dirty="0" smtClean="0"/>
              <a:t>Capacidade do viveiro: considerar 50 plantas/m2</a:t>
            </a:r>
          </a:p>
          <a:p>
            <a:endParaRPr lang="pt-BR" dirty="0" smtClean="0"/>
          </a:p>
          <a:p>
            <a:pPr lvl="0"/>
            <a:r>
              <a:rPr lang="pt-BR" dirty="0" smtClean="0"/>
              <a:t>Localização e outras recomendações: </a:t>
            </a:r>
          </a:p>
          <a:p>
            <a:pPr lvl="0">
              <a:buNone/>
            </a:pPr>
            <a:r>
              <a:rPr lang="pt-BR" dirty="0" smtClean="0"/>
              <a:t>			Próximo a água</a:t>
            </a:r>
          </a:p>
          <a:p>
            <a:pPr lvl="0">
              <a:buNone/>
            </a:pPr>
            <a:r>
              <a:rPr lang="pt-BR" dirty="0" smtClean="0"/>
              <a:t>			Fácil acesso</a:t>
            </a:r>
          </a:p>
          <a:p>
            <a:pPr lvl="0">
              <a:buNone/>
            </a:pPr>
            <a:r>
              <a:rPr lang="pt-BR" dirty="0" smtClean="0"/>
              <a:t>			Plano ou declive até 5%</a:t>
            </a:r>
          </a:p>
          <a:p>
            <a:pPr lvl="0">
              <a:buNone/>
            </a:pPr>
            <a:r>
              <a:rPr lang="pt-BR" dirty="0" smtClean="0"/>
              <a:t>			Boa drenagem: usar areia lavada grossa 		para o piso e canteiros</a:t>
            </a:r>
          </a:p>
          <a:p>
            <a:pPr lvl="0">
              <a:buNone/>
            </a:pPr>
            <a:r>
              <a:rPr lang="pt-BR" dirty="0" smtClean="0"/>
              <a:t>			Sentido: Norte-Sul para viveiro e 			canteiros.</a:t>
            </a:r>
          </a:p>
          <a:p>
            <a:endParaRPr lang="pt-B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428604"/>
            <a:ext cx="8229600" cy="5578687"/>
          </a:xfrm>
        </p:spPr>
        <p:txBody>
          <a:bodyPr>
            <a:normAutofit fontScale="92500" lnSpcReduction="20000"/>
          </a:bodyPr>
          <a:lstStyle/>
          <a:p>
            <a:pPr marL="365760" lvl="1" indent="-256032">
              <a:spcBef>
                <a:spcPts val="400"/>
              </a:spcBef>
              <a:buSzPct val="68000"/>
              <a:buFont typeface="Wingdings" pitchFamily="2" charset="2"/>
              <a:buChar char="Ø"/>
            </a:pPr>
            <a:r>
              <a:rPr lang="pt-BR" sz="2400" dirty="0" smtClean="0"/>
              <a:t>CÁLCULOS P/ OS MOIRÕES DE UM VIVEIRO RÚSTICO</a:t>
            </a:r>
          </a:p>
          <a:p>
            <a:pPr marL="365760" lvl="1" indent="-256032">
              <a:spcBef>
                <a:spcPts val="400"/>
              </a:spcBef>
              <a:buSzPct val="68000"/>
              <a:buFont typeface="Wingdings" pitchFamily="2" charset="2"/>
              <a:buChar char="Ø"/>
            </a:pPr>
            <a:endParaRPr lang="pt-BR" sz="2400" dirty="0" smtClean="0"/>
          </a:p>
          <a:p>
            <a:pPr marL="365760" lvl="1" indent="-256032">
              <a:spcBef>
                <a:spcPts val="400"/>
              </a:spcBef>
              <a:buSzPct val="68000"/>
              <a:buFont typeface="Wingdings" pitchFamily="2" charset="2"/>
              <a:buChar char="Ø"/>
            </a:pPr>
            <a:endParaRPr lang="pt-BR" sz="2000" dirty="0" smtClean="0"/>
          </a:p>
          <a:p>
            <a:pPr>
              <a:buNone/>
            </a:pPr>
            <a:r>
              <a:rPr lang="pt-BR" dirty="0" smtClean="0"/>
              <a:t>	Conhecer: o comprimento: C e a largura: L do viveiro</a:t>
            </a:r>
          </a:p>
          <a:p>
            <a:pPr>
              <a:buNone/>
            </a:pPr>
            <a:r>
              <a:rPr lang="pt-BR" dirty="0" smtClean="0"/>
              <a:t/>
            </a:r>
            <a:br>
              <a:rPr lang="pt-BR" dirty="0" smtClean="0"/>
            </a:br>
            <a:r>
              <a:rPr lang="pt-BR" dirty="0" smtClean="0"/>
              <a:t>Espaçamento dos moirões = 3,00m</a:t>
            </a:r>
          </a:p>
          <a:p>
            <a:pPr>
              <a:buNone/>
            </a:pPr>
            <a:r>
              <a:rPr lang="pt-BR" dirty="0" smtClean="0"/>
              <a:t/>
            </a:r>
            <a:br>
              <a:rPr lang="pt-BR" dirty="0" smtClean="0"/>
            </a:br>
            <a:r>
              <a:rPr lang="pt-BR" dirty="0" smtClean="0"/>
              <a:t>Moirões do comprimento: Mc</a:t>
            </a:r>
          </a:p>
          <a:p>
            <a:pPr>
              <a:buNone/>
            </a:pPr>
            <a:r>
              <a:rPr lang="pt-BR" dirty="0" smtClean="0"/>
              <a:t/>
            </a:r>
            <a:br>
              <a:rPr lang="pt-BR" dirty="0" smtClean="0"/>
            </a:br>
            <a:r>
              <a:rPr lang="pt-BR" dirty="0" smtClean="0"/>
              <a:t>Moirões da largura: ML</a:t>
            </a:r>
          </a:p>
          <a:p>
            <a:pPr>
              <a:buNone/>
            </a:pPr>
            <a:r>
              <a:rPr lang="pt-BR" dirty="0" smtClean="0"/>
              <a:t/>
            </a:r>
            <a:br>
              <a:rPr lang="pt-BR" dirty="0" smtClean="0"/>
            </a:br>
            <a:r>
              <a:rPr lang="pt-BR" dirty="0" smtClean="0"/>
              <a:t>Usar as fórmulas simples: Mc = C + 1 = X ML = L + 1 = Y</a:t>
            </a:r>
          </a:p>
          <a:p>
            <a:pPr>
              <a:buNone/>
            </a:pPr>
            <a:r>
              <a:rPr lang="pt-BR" dirty="0" smtClean="0"/>
              <a:t/>
            </a:r>
            <a:br>
              <a:rPr lang="pt-BR" dirty="0" smtClean="0"/>
            </a:br>
            <a:r>
              <a:rPr lang="pt-BR" dirty="0" smtClean="0"/>
              <a:t>Nº de moirões : multiplica-se X . Y = Z</a:t>
            </a:r>
          </a:p>
          <a:p>
            <a:endParaRPr lang="pt-B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ceplac.gov.br/radar/Artigos/tabela5.gif"/>
          <p:cNvPicPr>
            <a:picLocks noChangeAspect="1" noChangeArrowheads="1"/>
          </p:cNvPicPr>
          <p:nvPr/>
        </p:nvPicPr>
        <p:blipFill>
          <a:blip r:embed="rId2" cstate="print"/>
          <a:srcRect/>
          <a:stretch>
            <a:fillRect/>
          </a:stretch>
        </p:blipFill>
        <p:spPr bwMode="auto">
          <a:xfrm>
            <a:off x="964076" y="142852"/>
            <a:ext cx="7322700" cy="626894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1.bp.blogspot.com/_cW6saZpL8Ww/THjHN9IbovI/AAAAAAAABcw/FK62SopYFsc/s1600/estrutura_viveiro.jpg"/>
          <p:cNvPicPr>
            <a:picLocks noChangeAspect="1" noChangeArrowheads="1"/>
          </p:cNvPicPr>
          <p:nvPr/>
        </p:nvPicPr>
        <p:blipFill>
          <a:blip r:embed="rId2" cstate="print"/>
          <a:srcRect/>
          <a:stretch>
            <a:fillRect/>
          </a:stretch>
        </p:blipFill>
        <p:spPr bwMode="auto">
          <a:xfrm>
            <a:off x="995387" y="285728"/>
            <a:ext cx="7077075" cy="530542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642918"/>
            <a:ext cx="8229600" cy="5364373"/>
          </a:xfrm>
        </p:spPr>
        <p:txBody>
          <a:bodyPr>
            <a:normAutofit fontScale="85000" lnSpcReduction="20000"/>
          </a:bodyPr>
          <a:lstStyle/>
          <a:p>
            <a:pPr>
              <a:buNone/>
            </a:pPr>
            <a:r>
              <a:rPr lang="pt-BR" sz="2600" dirty="0" smtClean="0"/>
              <a:t>	</a:t>
            </a:r>
            <a:r>
              <a:rPr lang="pt-BR" sz="2900" dirty="0" smtClean="0"/>
              <a:t>Antes da implantação do viveiro de produção de mudas, o técnico deve estar atento ao planejamento visando à capacidade produtiva e os cuidados na implantação:</a:t>
            </a:r>
            <a:br>
              <a:rPr lang="pt-BR" sz="2900" dirty="0" smtClean="0"/>
            </a:br>
            <a:endParaRPr lang="pt-BR" sz="2900" dirty="0" smtClean="0"/>
          </a:p>
          <a:p>
            <a:pPr>
              <a:buNone/>
            </a:pPr>
            <a:r>
              <a:rPr lang="pt-BR" sz="2900" dirty="0" smtClean="0"/>
              <a:t>	- Legislação Ambiental para produção de mudas exóticas e nativas;</a:t>
            </a:r>
          </a:p>
          <a:p>
            <a:pPr>
              <a:buNone/>
            </a:pPr>
            <a:r>
              <a:rPr lang="pt-BR" sz="2900" dirty="0" smtClean="0"/>
              <a:t/>
            </a:r>
            <a:br>
              <a:rPr lang="pt-BR" sz="2900" dirty="0" smtClean="0"/>
            </a:br>
            <a:r>
              <a:rPr lang="pt-BR" sz="2900" dirty="0" smtClean="0"/>
              <a:t>- Uso de materiais e equipamentos na produção de mudas; </a:t>
            </a:r>
          </a:p>
          <a:p>
            <a:pPr>
              <a:buNone/>
            </a:pPr>
            <a:r>
              <a:rPr lang="pt-BR" sz="2900" dirty="0" smtClean="0"/>
              <a:t/>
            </a:r>
            <a:br>
              <a:rPr lang="pt-BR" sz="2900" dirty="0" smtClean="0"/>
            </a:br>
            <a:r>
              <a:rPr lang="pt-BR" sz="2900" dirty="0" smtClean="0"/>
              <a:t>- Parâmetros de qualidade das mudas;</a:t>
            </a:r>
          </a:p>
          <a:p>
            <a:pPr>
              <a:buNone/>
            </a:pPr>
            <a:r>
              <a:rPr lang="pt-BR" sz="2900" dirty="0" smtClean="0"/>
              <a:t/>
            </a:r>
            <a:br>
              <a:rPr lang="pt-BR" sz="2900" dirty="0" smtClean="0"/>
            </a:br>
            <a:r>
              <a:rPr lang="pt-BR" sz="2900" dirty="0" smtClean="0"/>
              <a:t>- Técnicas de coleta de sementes;</a:t>
            </a:r>
          </a:p>
          <a:p>
            <a:pPr>
              <a:buNone/>
            </a:pPr>
            <a:r>
              <a:rPr lang="pt-BR" dirty="0" smtClean="0"/>
              <a:t/>
            </a:r>
            <a:br>
              <a:rPr lang="pt-BR" dirty="0" smtClean="0"/>
            </a:br>
            <a:endParaRPr lang="pt-B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785794"/>
            <a:ext cx="8229600" cy="5221497"/>
          </a:xfrm>
        </p:spPr>
        <p:txBody>
          <a:bodyPr/>
          <a:lstStyle/>
          <a:p>
            <a:pPr>
              <a:buNone/>
            </a:pPr>
            <a:r>
              <a:rPr lang="pt-BR" dirty="0" smtClean="0"/>
              <a:t>  </a:t>
            </a:r>
            <a:r>
              <a:rPr lang="pt-BR" sz="2500" dirty="0" smtClean="0"/>
              <a:t>- Formação de mudas: quebra de dormência de sementes, tipos de substratos e recipientes;</a:t>
            </a:r>
          </a:p>
          <a:p>
            <a:pPr>
              <a:buNone/>
            </a:pPr>
            <a:r>
              <a:rPr lang="pt-BR" sz="2500" dirty="0" smtClean="0"/>
              <a:t/>
            </a:r>
            <a:br>
              <a:rPr lang="pt-BR" sz="2500" dirty="0" smtClean="0"/>
            </a:br>
            <a:r>
              <a:rPr lang="pt-BR" sz="2500" dirty="0" smtClean="0"/>
              <a:t>- Prática de enxertia;</a:t>
            </a:r>
          </a:p>
          <a:p>
            <a:pPr>
              <a:buNone/>
            </a:pPr>
            <a:r>
              <a:rPr lang="pt-BR" sz="2500" dirty="0" smtClean="0"/>
              <a:t/>
            </a:r>
            <a:br>
              <a:rPr lang="pt-BR" sz="2500" dirty="0" smtClean="0"/>
            </a:br>
            <a:r>
              <a:rPr lang="pt-BR" sz="2500" dirty="0" smtClean="0"/>
              <a:t>- Irrigação e adubação;</a:t>
            </a:r>
          </a:p>
          <a:p>
            <a:pPr>
              <a:buNone/>
            </a:pPr>
            <a:r>
              <a:rPr lang="pt-BR" sz="2500" dirty="0" smtClean="0"/>
              <a:t/>
            </a:r>
            <a:br>
              <a:rPr lang="pt-BR" sz="2500" dirty="0" smtClean="0"/>
            </a:br>
            <a:r>
              <a:rPr lang="pt-BR" sz="2500" dirty="0" smtClean="0"/>
              <a:t> - Visita Técnica periódica ao viveiro de mudas.</a:t>
            </a:r>
          </a:p>
          <a:p>
            <a:endParaRPr lang="pt-B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idx="1"/>
          </p:nvPr>
        </p:nvSpPr>
        <p:spPr/>
        <p:txBody>
          <a:bodyPr/>
          <a:lstStyle/>
          <a:p>
            <a:pPr>
              <a:buNone/>
            </a:pPr>
            <a:endParaRPr lang="pt-BR" b="1" dirty="0" smtClean="0">
              <a:solidFill>
                <a:srgbClr val="00B050"/>
              </a:solidFill>
            </a:endParaRPr>
          </a:p>
          <a:p>
            <a:pPr>
              <a:buNone/>
            </a:pPr>
            <a:endParaRPr lang="pt-BR" b="1" dirty="0" smtClean="0">
              <a:solidFill>
                <a:srgbClr val="00B050"/>
              </a:solidFill>
            </a:endParaRPr>
          </a:p>
          <a:p>
            <a:pPr algn="ctr">
              <a:buNone/>
            </a:pPr>
            <a:r>
              <a:rPr lang="pt-BR" b="1" dirty="0" smtClean="0">
                <a:solidFill>
                  <a:srgbClr val="00B050"/>
                </a:solidFill>
              </a:rPr>
              <a:t>“ Produzir mudas como agronegócio é mais uma receita agregada ao produtor”.</a:t>
            </a:r>
            <a:endParaRPr lang="pt-BR" b="1" dirty="0">
              <a:solidFill>
                <a:srgbClr val="00B050"/>
              </a:solidFill>
            </a:endParaRPr>
          </a:p>
        </p:txBody>
      </p:sp>
      <p:sp>
        <p:nvSpPr>
          <p:cNvPr id="4" name="Título 3"/>
          <p:cNvSpPr>
            <a:spLocks noGrp="1"/>
          </p:cNvSpPr>
          <p:nvPr>
            <p:ph type="title"/>
          </p:nvPr>
        </p:nvSpPr>
        <p:spPr/>
        <p:txBody>
          <a:bodyPr>
            <a:normAutofit/>
          </a:bodyPr>
          <a:lstStyle/>
          <a:p>
            <a:r>
              <a:rPr lang="pt-BR" dirty="0" smtClean="0"/>
              <a:t>3. PRODUÇÃO DE MUDAS:</a:t>
            </a:r>
            <a:endParaRPr lang="pt-B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642918"/>
            <a:ext cx="8229600" cy="5364373"/>
          </a:xfrm>
        </p:spPr>
        <p:txBody>
          <a:bodyPr/>
          <a:lstStyle/>
          <a:p>
            <a:pPr>
              <a:buNone/>
            </a:pPr>
            <a:r>
              <a:rPr lang="pt-BR" dirty="0" smtClean="0"/>
              <a:t>	Existem duas maneiras de propagação de mudas:</a:t>
            </a:r>
          </a:p>
          <a:p>
            <a:pPr>
              <a:buNone/>
            </a:pPr>
            <a:endParaRPr lang="pt-BR" dirty="0" smtClean="0"/>
          </a:p>
          <a:p>
            <a:pPr>
              <a:buNone/>
            </a:pPr>
            <a:r>
              <a:rPr lang="pt-BR" dirty="0" smtClean="0"/>
              <a:t/>
            </a:r>
            <a:br>
              <a:rPr lang="pt-BR" dirty="0" smtClean="0"/>
            </a:br>
            <a:r>
              <a:rPr lang="pt-BR" b="1" dirty="0" smtClean="0">
                <a:solidFill>
                  <a:srgbClr val="00B050"/>
                </a:solidFill>
              </a:rPr>
              <a:t>1. REPRODUÇÃO </a:t>
            </a:r>
            <a:r>
              <a:rPr lang="pt-BR" dirty="0" smtClean="0"/>
              <a:t>- propagação sexuada via seminal, por semente.</a:t>
            </a:r>
            <a:br>
              <a:rPr lang="pt-BR" dirty="0" smtClean="0"/>
            </a:br>
            <a:endParaRPr lang="pt-BR" dirty="0" smtClean="0"/>
          </a:p>
          <a:p>
            <a:pPr>
              <a:buNone/>
            </a:pPr>
            <a:r>
              <a:rPr lang="pt-BR" b="1" dirty="0" smtClean="0">
                <a:solidFill>
                  <a:srgbClr val="00B050"/>
                </a:solidFill>
              </a:rPr>
              <a:t>	2. MULTIPLICAÇÃO </a:t>
            </a:r>
            <a:r>
              <a:rPr lang="pt-BR" dirty="0" smtClean="0"/>
              <a:t>- propagação vegetativa ou assexuada utilizando-se partes da planta.</a:t>
            </a:r>
          </a:p>
          <a:p>
            <a:endParaRPr lang="pt-B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714356"/>
            <a:ext cx="8229600" cy="5292935"/>
          </a:xfrm>
        </p:spPr>
        <p:txBody>
          <a:bodyPr/>
          <a:lstStyle/>
          <a:p>
            <a:pPr>
              <a:buNone/>
            </a:pPr>
            <a:r>
              <a:rPr lang="pt-BR" dirty="0" smtClean="0"/>
              <a:t>	Para formação e desenvolvimento das plantas </a:t>
            </a:r>
            <a:r>
              <a:rPr lang="pt-BR" dirty="0" smtClean="0">
                <a:solidFill>
                  <a:srgbClr val="00B050"/>
                </a:solidFill>
              </a:rPr>
              <a:t>reproduzidas por sementes</a:t>
            </a:r>
            <a:r>
              <a:rPr lang="pt-BR" dirty="0" smtClean="0"/>
              <a:t>:</a:t>
            </a:r>
          </a:p>
          <a:p>
            <a:pPr>
              <a:buNone/>
            </a:pPr>
            <a:endParaRPr lang="pt-BR" dirty="0" smtClean="0"/>
          </a:p>
          <a:p>
            <a:pPr algn="ctr">
              <a:buNone/>
            </a:pPr>
            <a:r>
              <a:rPr lang="pt-BR" dirty="0" smtClean="0"/>
              <a:t> 	pólen (gameta masculino) </a:t>
            </a:r>
          </a:p>
          <a:p>
            <a:pPr algn="ctr">
              <a:buNone/>
            </a:pPr>
            <a:r>
              <a:rPr lang="pt-BR" dirty="0" smtClean="0"/>
              <a:t>	+ </a:t>
            </a:r>
          </a:p>
          <a:p>
            <a:pPr algn="ctr">
              <a:buNone/>
            </a:pPr>
            <a:r>
              <a:rPr lang="pt-BR" dirty="0" smtClean="0"/>
              <a:t>	óvulo (gameta feminino) </a:t>
            </a:r>
          </a:p>
          <a:p>
            <a:pPr algn="ctr">
              <a:buNone/>
            </a:pPr>
            <a:r>
              <a:rPr lang="pt-BR" dirty="0" smtClean="0"/>
              <a:t>	= </a:t>
            </a:r>
          </a:p>
          <a:p>
            <a:pPr algn="ctr">
              <a:buNone/>
            </a:pPr>
            <a:r>
              <a:rPr lang="pt-BR" dirty="0" smtClean="0"/>
              <a:t>	fruto com suas respectivas sementes.</a:t>
            </a:r>
            <a:endParaRPr lang="pt-B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3.bp.blogspot.com/_jdqKVj9W7fI/TGhDTCc4RuI/AAAAAAAAAIs/Wn7g_O4U_vI/s1600/angiosperma2.jpg"/>
          <p:cNvPicPr>
            <a:picLocks noChangeAspect="1" noChangeArrowheads="1"/>
          </p:cNvPicPr>
          <p:nvPr/>
        </p:nvPicPr>
        <p:blipFill>
          <a:blip r:embed="rId2" cstate="print"/>
          <a:srcRect/>
          <a:stretch>
            <a:fillRect/>
          </a:stretch>
        </p:blipFill>
        <p:spPr bwMode="auto">
          <a:xfrm>
            <a:off x="1857356" y="571480"/>
            <a:ext cx="5392631" cy="5257817"/>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500042"/>
            <a:ext cx="8229600" cy="5507249"/>
          </a:xfrm>
        </p:spPr>
        <p:txBody>
          <a:bodyPr/>
          <a:lstStyle/>
          <a:p>
            <a:pPr>
              <a:buNone/>
            </a:pPr>
            <a:r>
              <a:rPr lang="pt-BR" dirty="0" smtClean="0"/>
              <a:t>	</a:t>
            </a:r>
          </a:p>
          <a:p>
            <a:pPr algn="ctr">
              <a:buNone/>
            </a:pPr>
            <a:r>
              <a:rPr lang="pt-BR" dirty="0" smtClean="0"/>
              <a:t>	Estas sementes plantadas darão plantas cujas flores, no momento da formação dos gametas: masculino (pólen) e feminino (óvulo) os caracteres hereditários dos pais normalmente se separam. Daí, se propagarmos por sementes uma planta frutífera de reconhecido valor pelas finas qualidades de seus frutos, </a:t>
            </a:r>
            <a:r>
              <a:rPr lang="pt-BR" b="1" dirty="0" smtClean="0">
                <a:solidFill>
                  <a:srgbClr val="00B050"/>
                </a:solidFill>
              </a:rPr>
              <a:t>dificilmente conseguiremos descendentes que produzam frutos idênticos.</a:t>
            </a:r>
          </a:p>
          <a:p>
            <a:pPr algn="ctr">
              <a:buNone/>
            </a:pPr>
            <a:r>
              <a:rPr lang="pt-BR" b="1" dirty="0" smtClean="0">
                <a:solidFill>
                  <a:srgbClr val="00B050"/>
                </a:solidFill>
              </a:rPr>
              <a:t>(variabilidade genética)</a:t>
            </a:r>
            <a:endParaRPr lang="pt-BR" b="1" dirty="0">
              <a:solidFill>
                <a:srgbClr val="00B05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p:txBody>
          <a:bodyPr/>
          <a:lstStyle/>
          <a:p>
            <a:pPr algn="ctr">
              <a:buNone/>
            </a:pPr>
            <a:r>
              <a:rPr lang="pt-BR" dirty="0" smtClean="0"/>
              <a:t>	Ao contrário, se multiplicarmos a mesma planta frutífera através de </a:t>
            </a:r>
            <a:r>
              <a:rPr lang="pt-BR" dirty="0" smtClean="0">
                <a:solidFill>
                  <a:srgbClr val="00B050"/>
                </a:solidFill>
              </a:rPr>
              <a:t>enxertos</a:t>
            </a:r>
            <a:r>
              <a:rPr lang="pt-BR" dirty="0" smtClean="0"/>
              <a:t> ou outro método de propagação vegetativa conseguirá produzir descendentes cujos frutos irão ter as </a:t>
            </a:r>
            <a:r>
              <a:rPr lang="pt-BR" dirty="0" smtClean="0">
                <a:solidFill>
                  <a:srgbClr val="00B050"/>
                </a:solidFill>
              </a:rPr>
              <a:t>mesmas qualidades finas da planta mãe</a:t>
            </a:r>
            <a:r>
              <a:rPr lang="pt-BR" dirty="0" smtClean="0"/>
              <a:t>.</a:t>
            </a:r>
          </a:p>
          <a:p>
            <a:pPr>
              <a:buNone/>
            </a:pPr>
            <a:endParaRPr lang="pt-B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sistemasdeproducao.cnptia.embrapa.br/FontesHTML/Mirtilo/SistemaProducaoMirtilo/imagens/fig24.jpg"/>
          <p:cNvPicPr>
            <a:picLocks noChangeAspect="1" noChangeArrowheads="1"/>
          </p:cNvPicPr>
          <p:nvPr/>
        </p:nvPicPr>
        <p:blipFill>
          <a:blip r:embed="rId2" cstate="print"/>
          <a:srcRect/>
          <a:stretch>
            <a:fillRect/>
          </a:stretch>
        </p:blipFill>
        <p:spPr bwMode="auto">
          <a:xfrm>
            <a:off x="2285984" y="553620"/>
            <a:ext cx="4452942" cy="556617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571480"/>
            <a:ext cx="8229600" cy="5435811"/>
          </a:xfrm>
        </p:spPr>
        <p:txBody>
          <a:bodyPr>
            <a:normAutofit/>
          </a:bodyPr>
          <a:lstStyle/>
          <a:p>
            <a:r>
              <a:rPr lang="pt-BR" dirty="0" smtClean="0"/>
              <a:t>3.1.REPRODUÇÃO</a:t>
            </a:r>
          </a:p>
          <a:p>
            <a:pPr>
              <a:buNone/>
            </a:pPr>
            <a:endParaRPr lang="pt-BR" b="1" dirty="0" smtClean="0"/>
          </a:p>
          <a:p>
            <a:pPr>
              <a:buNone/>
            </a:pPr>
            <a:r>
              <a:rPr lang="pt-BR" b="1" dirty="0" smtClean="0"/>
              <a:t>	Semente</a:t>
            </a:r>
            <a:r>
              <a:rPr lang="pt-BR" dirty="0" smtClean="0"/>
              <a:t> é o óvulo maduro das plantas gimnospermas ou angiospermas. É o óvulo já fecundado, sendo formada por</a:t>
            </a:r>
          </a:p>
          <a:p>
            <a:pPr algn="ctr">
              <a:buNone/>
            </a:pPr>
            <a:r>
              <a:rPr lang="pt-BR" dirty="0" smtClean="0"/>
              <a:t>	tegumento ou casca</a:t>
            </a:r>
          </a:p>
          <a:p>
            <a:pPr algn="ctr">
              <a:buNone/>
            </a:pPr>
            <a:r>
              <a:rPr lang="pt-BR" dirty="0" smtClean="0"/>
              <a:t>	embrião</a:t>
            </a:r>
          </a:p>
          <a:p>
            <a:pPr algn="ctr">
              <a:buNone/>
            </a:pPr>
            <a:r>
              <a:rPr lang="pt-BR" dirty="0" smtClean="0"/>
              <a:t>cotilédone (que o envolve)</a:t>
            </a:r>
          </a:p>
          <a:p>
            <a:pPr>
              <a:buNone/>
            </a:pPr>
            <a:endParaRPr lang="pt-B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Ficheiro:Maple-seed.jpg">
            <a:hlinkClick r:id="rId2"/>
          </p:cNvPr>
          <p:cNvPicPr>
            <a:picLocks noChangeAspect="1" noChangeArrowheads="1"/>
          </p:cNvPicPr>
          <p:nvPr/>
        </p:nvPicPr>
        <p:blipFill>
          <a:blip r:embed="rId3" cstate="print"/>
          <a:srcRect/>
          <a:stretch>
            <a:fillRect/>
          </a:stretch>
        </p:blipFill>
        <p:spPr bwMode="auto">
          <a:xfrm>
            <a:off x="5000628" y="357166"/>
            <a:ext cx="3214710" cy="4850407"/>
          </a:xfrm>
          <a:prstGeom prst="rect">
            <a:avLst/>
          </a:prstGeom>
          <a:noFill/>
        </p:spPr>
      </p:pic>
      <p:sp>
        <p:nvSpPr>
          <p:cNvPr id="5" name="Título 4"/>
          <p:cNvSpPr>
            <a:spLocks noGrp="1"/>
          </p:cNvSpPr>
          <p:nvPr>
            <p:ph type="title"/>
          </p:nvPr>
        </p:nvSpPr>
        <p:spPr>
          <a:xfrm>
            <a:off x="642910" y="5786454"/>
            <a:ext cx="7481776" cy="457200"/>
          </a:xfrm>
        </p:spPr>
        <p:txBody>
          <a:bodyPr/>
          <a:lstStyle/>
          <a:p>
            <a:r>
              <a:rPr lang="pt-BR" dirty="0" smtClean="0">
                <a:solidFill>
                  <a:schemeClr val="tx1"/>
                </a:solidFill>
              </a:rPr>
              <a:t>SEMENTE DE MAPLE (</a:t>
            </a:r>
            <a:r>
              <a:rPr lang="pt-BR" b="1" i="1" u="sng" dirty="0" smtClean="0">
                <a:solidFill>
                  <a:schemeClr val="tx1"/>
                </a:solidFill>
              </a:rPr>
              <a:t>Acer </a:t>
            </a:r>
            <a:r>
              <a:rPr lang="pt-BR" b="1" i="1" u="sng" dirty="0" err="1" smtClean="0">
                <a:solidFill>
                  <a:schemeClr val="tx1"/>
                </a:solidFill>
              </a:rPr>
              <a:t>pseudoplatanus</a:t>
            </a:r>
            <a:r>
              <a:rPr lang="pt-BR" dirty="0" smtClean="0">
                <a:solidFill>
                  <a:schemeClr val="tx1"/>
                </a:solidFill>
              </a:rPr>
              <a:t>)</a:t>
            </a:r>
            <a:endParaRPr lang="pt-BR" dirty="0">
              <a:solidFill>
                <a:schemeClr val="tx1"/>
              </a:solidFill>
            </a:endParaRPr>
          </a:p>
        </p:txBody>
      </p:sp>
      <p:pic>
        <p:nvPicPr>
          <p:cNvPr id="24580" name="Picture 4" descr="Acer pseudoplatanus 002.jpg">
            <a:hlinkClick r:id="rId4"/>
          </p:cNvPr>
          <p:cNvPicPr>
            <a:picLocks noChangeAspect="1" noChangeArrowheads="1"/>
          </p:cNvPicPr>
          <p:nvPr/>
        </p:nvPicPr>
        <p:blipFill>
          <a:blip r:embed="rId5" cstate="print"/>
          <a:srcRect/>
          <a:stretch>
            <a:fillRect/>
          </a:stretch>
        </p:blipFill>
        <p:spPr bwMode="auto">
          <a:xfrm>
            <a:off x="2786050" y="3643314"/>
            <a:ext cx="2095500" cy="1571626"/>
          </a:xfrm>
          <a:prstGeom prst="rect">
            <a:avLst/>
          </a:prstGeom>
          <a:noFill/>
        </p:spPr>
      </p:pic>
      <p:pic>
        <p:nvPicPr>
          <p:cNvPr id="24582" name="Picture 6" descr="Ficheiro:Maple-oliv2.jpg">
            <a:hlinkClick r:id="rId6"/>
          </p:cNvPr>
          <p:cNvPicPr>
            <a:picLocks noChangeAspect="1" noChangeArrowheads="1"/>
          </p:cNvPicPr>
          <p:nvPr/>
        </p:nvPicPr>
        <p:blipFill>
          <a:blip r:embed="rId7" cstate="print"/>
          <a:srcRect/>
          <a:stretch>
            <a:fillRect/>
          </a:stretch>
        </p:blipFill>
        <p:spPr bwMode="auto">
          <a:xfrm>
            <a:off x="571472" y="571480"/>
            <a:ext cx="3809995" cy="2857496"/>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714356"/>
            <a:ext cx="8229600" cy="5292935"/>
          </a:xfrm>
        </p:spPr>
        <p:txBody>
          <a:bodyPr/>
          <a:lstStyle/>
          <a:p>
            <a:pPr>
              <a:buNone/>
            </a:pPr>
            <a:r>
              <a:rPr lang="pt-BR" dirty="0" smtClean="0"/>
              <a:t>	</a:t>
            </a:r>
          </a:p>
          <a:p>
            <a:pPr algn="just">
              <a:buNone/>
            </a:pPr>
            <a:r>
              <a:rPr lang="pt-BR" dirty="0" smtClean="0"/>
              <a:t>	Sua importância está relacionada às formas mais primitivas de reprodução e dispersão e é atestada pelo sucesso destes dois grupos das plantas em </a:t>
            </a:r>
            <a:r>
              <a:rPr lang="pt-BR" b="1" dirty="0" smtClean="0">
                <a:solidFill>
                  <a:srgbClr val="00B050"/>
                </a:solidFill>
              </a:rPr>
              <a:t>dominar a paisagem</a:t>
            </a:r>
            <a:r>
              <a:rPr lang="pt-BR" dirty="0" smtClean="0"/>
              <a:t>.</a:t>
            </a:r>
          </a:p>
          <a:p>
            <a:pPr>
              <a:buNone/>
            </a:pPr>
            <a:endParaRPr lang="pt-BR" dirty="0" smtClean="0"/>
          </a:p>
          <a:p>
            <a:pPr algn="just">
              <a:buNone/>
            </a:pPr>
            <a:r>
              <a:rPr lang="pt-BR" dirty="0" smtClean="0"/>
              <a:t>	Este tipo de propagação gera </a:t>
            </a:r>
            <a:r>
              <a:rPr lang="pt-BR" b="1" dirty="0" smtClean="0">
                <a:solidFill>
                  <a:srgbClr val="00B050"/>
                </a:solidFill>
              </a:rPr>
              <a:t>maior variabilidade</a:t>
            </a:r>
            <a:r>
              <a:rPr lang="pt-BR" dirty="0" smtClean="0"/>
              <a:t> entre os indivíduos o que possibilita maior distribuição e </a:t>
            </a:r>
            <a:r>
              <a:rPr lang="pt-BR" b="1" dirty="0" smtClean="0">
                <a:solidFill>
                  <a:srgbClr val="00B050"/>
                </a:solidFill>
              </a:rPr>
              <a:t>adaptação do material em condições de solo e clima diferentes</a:t>
            </a:r>
            <a:endParaRPr lang="pt-BR" b="1" dirty="0">
              <a:solidFill>
                <a:srgbClr val="00B05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571480"/>
            <a:ext cx="8229600" cy="5435811"/>
          </a:xfrm>
        </p:spPr>
        <p:txBody>
          <a:bodyPr>
            <a:normAutofit fontScale="92500" lnSpcReduction="20000"/>
          </a:bodyPr>
          <a:lstStyle/>
          <a:p>
            <a:pPr>
              <a:buNone/>
            </a:pPr>
            <a:r>
              <a:rPr lang="pt-BR" dirty="0" smtClean="0"/>
              <a:t>3.1.1. FASES COMERCIAIS DE PROPAGAÇÃO POR SEMENTES</a:t>
            </a:r>
          </a:p>
          <a:p>
            <a:endParaRPr lang="pt-BR" dirty="0" smtClean="0"/>
          </a:p>
          <a:p>
            <a:pPr>
              <a:buNone/>
            </a:pPr>
            <a:r>
              <a:rPr lang="pt-BR" b="1" dirty="0" smtClean="0"/>
              <a:t>Área coleta de sementes (ACS)</a:t>
            </a:r>
            <a:endParaRPr lang="pt-BR" dirty="0" smtClean="0"/>
          </a:p>
          <a:p>
            <a:pPr>
              <a:buNone/>
            </a:pPr>
            <a:r>
              <a:rPr lang="pt-BR" dirty="0" smtClean="0"/>
              <a:t>	escolha de algumas árvores com características desejáveis (planta mãe)</a:t>
            </a:r>
          </a:p>
          <a:p>
            <a:pPr>
              <a:buNone/>
            </a:pPr>
            <a:endParaRPr lang="pt-BR" dirty="0" smtClean="0"/>
          </a:p>
          <a:p>
            <a:pPr>
              <a:buNone/>
            </a:pPr>
            <a:r>
              <a:rPr lang="pt-BR" dirty="0" smtClean="0"/>
              <a:t>	Vantagem desse sistema: conhecimento de 50% do material genético;</a:t>
            </a:r>
          </a:p>
          <a:p>
            <a:pPr>
              <a:buNone/>
            </a:pPr>
            <a:r>
              <a:rPr lang="pt-BR" dirty="0" smtClean="0"/>
              <a:t>	Grande disponibilidade de pólen que resulta em maior troca genética e maior nível de polinização, conseqüentemente grande quantidade de sementes viáveis e maior variabilidade genética; </a:t>
            </a:r>
          </a:p>
          <a:p>
            <a:pPr>
              <a:buNone/>
            </a:pPr>
            <a:r>
              <a:rPr lang="pt-BR" dirty="0" smtClean="0"/>
              <a:t>	Recomendada para o início do melhoramento do material introduzido.</a:t>
            </a:r>
          </a:p>
          <a:p>
            <a:endParaRPr lang="pt-B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farm5.static.flickr.com/4071/4253876288_815d284555.jpg"/>
          <p:cNvPicPr>
            <a:picLocks noChangeAspect="1" noChangeArrowheads="1"/>
          </p:cNvPicPr>
          <p:nvPr/>
        </p:nvPicPr>
        <p:blipFill>
          <a:blip r:embed="rId2" cstate="print"/>
          <a:srcRect/>
          <a:stretch>
            <a:fillRect/>
          </a:stretch>
        </p:blipFill>
        <p:spPr bwMode="auto">
          <a:xfrm>
            <a:off x="571472" y="428604"/>
            <a:ext cx="3590925" cy="4762500"/>
          </a:xfrm>
          <a:prstGeom prst="rect">
            <a:avLst/>
          </a:prstGeom>
          <a:noFill/>
        </p:spPr>
      </p:pic>
      <p:pic>
        <p:nvPicPr>
          <p:cNvPr id="1028" name="Picture 4" descr="http://www.hortoita.com.br/imagens/coleta_01.jpg"/>
          <p:cNvPicPr>
            <a:picLocks noChangeAspect="1" noChangeArrowheads="1"/>
          </p:cNvPicPr>
          <p:nvPr/>
        </p:nvPicPr>
        <p:blipFill>
          <a:blip r:embed="rId3" cstate="print"/>
          <a:srcRect/>
          <a:stretch>
            <a:fillRect/>
          </a:stretch>
        </p:blipFill>
        <p:spPr bwMode="auto">
          <a:xfrm>
            <a:off x="6215074" y="500042"/>
            <a:ext cx="1905000" cy="2838450"/>
          </a:xfrm>
          <a:prstGeom prst="rect">
            <a:avLst/>
          </a:prstGeom>
          <a:noFill/>
        </p:spPr>
      </p:pic>
      <p:pic>
        <p:nvPicPr>
          <p:cNvPr id="1030" name="Picture 6" descr="http://4.bp.blogspot.com/_3CbK70PiBpQ/Sq7r5hbB1ZI/AAAAAAAAAjc/vmA2Hfxph7c/s320/DSC09006.JPG"/>
          <p:cNvPicPr>
            <a:picLocks noChangeAspect="1" noChangeArrowheads="1"/>
          </p:cNvPicPr>
          <p:nvPr/>
        </p:nvPicPr>
        <p:blipFill>
          <a:blip r:embed="rId4" cstate="print"/>
          <a:srcRect/>
          <a:stretch>
            <a:fillRect/>
          </a:stretch>
        </p:blipFill>
        <p:spPr bwMode="auto">
          <a:xfrm>
            <a:off x="4572000" y="2714620"/>
            <a:ext cx="2286000" cy="3048001"/>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85794"/>
            <a:ext cx="8229600" cy="5221497"/>
          </a:xfrm>
        </p:spPr>
        <p:txBody>
          <a:bodyPr>
            <a:normAutofit/>
          </a:bodyPr>
          <a:lstStyle/>
          <a:p>
            <a:r>
              <a:rPr lang="pt-BR" b="1" dirty="0" smtClean="0"/>
              <a:t>Área produção de sementes (APS)</a:t>
            </a:r>
            <a:endParaRPr lang="pt-BR" dirty="0" smtClean="0"/>
          </a:p>
          <a:p>
            <a:pPr>
              <a:buNone/>
            </a:pPr>
            <a:endParaRPr lang="pt-BR" dirty="0" smtClean="0"/>
          </a:p>
          <a:p>
            <a:pPr>
              <a:buNone/>
            </a:pPr>
            <a:r>
              <a:rPr lang="pt-BR" dirty="0" smtClean="0"/>
              <a:t>	Retirada das árvores sem as características desejáveis através do desbaste seletivo. </a:t>
            </a:r>
          </a:p>
          <a:p>
            <a:pPr>
              <a:buNone/>
            </a:pPr>
            <a:r>
              <a:rPr lang="pt-BR" dirty="0" smtClean="0"/>
              <a:t>	</a:t>
            </a:r>
          </a:p>
          <a:p>
            <a:pPr>
              <a:buNone/>
            </a:pPr>
            <a:r>
              <a:rPr lang="pt-BR" dirty="0" smtClean="0"/>
              <a:t>	As principais vantagens desse sistema são: produção de sementes com material genético superior; baixo custo e em curto período. Essa área deve ficar isolada de outras onde existam florestas que possam estar polinizando os indivíduos selecionados.</a:t>
            </a:r>
          </a:p>
          <a:p>
            <a:endParaRPr lang="pt-B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descr="data:image/jpg;base64,/9j/4AAQSkZJRgABAQAAAQABAAD/2wCEAAkGBhQSERUUExQVFBUWGBwYGBgYFxwbGxoZGBoXGBgcHBkZHSYhGxojGhgYHzAgJCcpLCwtFx4xNTAqNScrLCkBCQoKDgwOGg8PGiwkHyQsLCwsLCwsLCwsLCwsLCwsLCwsLCwsLCwsLCwsLCwsLCwsLCwsLCwsLCwsLCwsLCwsLP/AABEIAMIBAwMBIgACEQEDEQH/xAAbAAACAgMBAAAAAAAAAAAAAAAEBQMGAAIHAf/EAEcQAAECBAMFBgMFBwIFAgcAAAECEQADITEEEkEFIlFhcQYTMoGRoUKx8FJicsHRFCOCkqLh8QeyM0NTY8IkgxUXRHOjw9L/xAAYAQEBAQEBAAAAAAAAAAAAAAACAQMABP/EACIRAAMBAAICAgMBAQAAAAAAAAABEQISITFBA1EiYXETMv/aAAwDAQACEQMRAD8AX4hK1JLBRLOKG4qPcRulCnO6r0MN5Eth0J04KPGERl0Dy8UC7gZrHm9dG0ZyziC8K0PP0N5OEmsDkUxDi1vMxIcOvgzfeD+0B4NAVKS0qaoo3QZswhJaYkEXPhSyrfCQH1YYFeWWkEJQwYJCszDSpuWvfrD4onJk2NxH7LKExYdRISEg1SFOVqU3xCWFAAVch4MxeDUqqV5gajM4Labwd6cRC1e+E97KC0pqNdGO6qhpzhnhsWlQZPwgDKzEAUtw6UiLtwQpm7PUND6g++b8ohGGmA7olAcSFFWhdjq+YeQOrCySsPmQpVCSFM9gEuCqtBXXRuJhVNDD8zR+gufaLxSI22KcXJmJGYzZiiClhLARUqAfmA710HVzcPhEKShUxBCsoS0xeZTDMBm0KiC9Q9W0iGYXo5Lxmz/+Gi3hHyg8u4Xj1Q5csZcqQUg/ZDU+UNU7UQqjseCqeht7wtljl6KI/tBAY0Ux5LAHosbvrD7OJpszmfn84FTLVMVlS3EuCGAuSxjeZJCQWJyjxJPiRzHFPIULFi4jzZOJSicpC9d011Bdn0BpXmDHU6A+UgcBxKmD/WkKsdgErzKOZRNbqy0QUsA4oRU84bbUn5DRibOdOSQfCPeFXfveI3Dkg2SBQhkkpHhSBcA3YlvOCkKGp/mCvrhCqRjgmWCSAAgEkkAAABy50jWZ2lkoUUmYkKFw9m5ij8r3gZdVYnnvosEsIIt5oVb5GPc9MpOZJLuXFWIZRF0satXWtWquG7ZYaYoAzUpLsM+7wFza/sXaLThEd4AEkEKFyaZSLk2Zi7/rFv0GEU/FkEhydD8NRegr61gNE394rTdT7GZ+sPtobLTMJKVV5+juK+uaEOK2ROSXQEksAyjS5N0Aq/oibTfguYEibzieUr6tCEzMWlnkSz9oic2lGExCWrxeGWGKleIFBYFgpJqSdRmGkFJ0raSGal+f17xPs8kDLdNSPulLOOhBtp5wim4maFECWpQcMe9SHFHLNzpG0vFz2bKlJUDRU5RtowFQ49oaUZm2PZyQdB6j8xEcpBJoVDic1B7+0BJUXDObnU8vzEMNn4gZSkgZgSQ7gEOK0qoigbShNDCIuwOTPWUjfWaD4jwB4wCjHTipH7lVSLzAGoDV603tNOcMxISAACqlNBYdPziM4dPeyxWy1F1KsAlIevFUHWkjlls1QtTb7JPIuPUtBchW6mp16Vf+3vBUnDgWSkdKfKCESuL+e8PasR/kVdAoSDr7xkFfsaTXKk/xfqIyBwFSp4zCBFbA1zKFS/2Zb0HMwonhPB/ID2AhrtOa7km/vFaxu0paPEpjwFTpoP1jbQUG4YCum8dBwB/OGMt+PqAYqsrtDLSMyjlClED+EAHytDLZm2O+YIlzjevdqyhrOoAiotXSM8eDXSHQ3asOqSUH0qk+cembmI4iymZQ6t8xGgwcw6N1I/J4IlbPKQSSHFaf3hxsFQfsvH7hlKqtJcP8QLqBbUhyW89IXbQXV3/vBMichM5EhQBXNQqaU6oQnIJXNKlb6hqAkHUPttLYxWDlXXQ0zD1BSvzAPOL3DmIFTQC7x5g8WEpAKgGJSHb7RAHyhTtLsViFLczc4f4gpJGlMoWi33hG6OzctJT3gxBWEsDLIYAKyjeSHCt4PWx5FhHTT8UiyycUSWFfnXo8To2ikuMwcM4cFgp2caOxZ7xVxsOUGbCLUzMZs12pShWWagYezQXgJZyq7uXIlr3SSlSVO5JVmyjMzChL1Ju1XYZ1FkkT3ICRm0A63T+E8NCxip7a2mJWOMxO+iWpCT9mZ3ctEqbWxByrD6sDBvcTjeZLD8Jb9fEW9vXVbtLYsyYHSUqcksVZSx03gE/1RCpl22lsFMwMlZDEM5LjKXDLDlqWUFcIre0ezOJH/DXci6UlgbkKzPT8MWDY+0s0mWJgKJmUJUlVHKQxINlAtmdJN+UHAZiwpreghcUzk2ik4Ts2UIPfS5c1YTuvnYqTmNc7ABykUp0iSXswJKcuEwqfJJdstt0tQqpW2tzZsXIUrwsyXcq5teoA6QunS/vpJH2UqN+eZoMSXRG2wfCTVKBEpeHS5dPdpchIU1WDVTl8yeDQXLlzMwK1pIrQIZ3BapNGoedqXI2AwyUjdypYqS6UoSWBFHIPC3KD0SH1WrotP/i0RNMjy10PETN0dB8oimTOZ+fsYXoAT8S5fVwPXwxIvMzllDiP7Fj7Q0yQJlJzVuHYACpVdqGB8WneNUmgGVNSGejJGUX+1HuDnEBY+G+YUA0IJukGgPBxoXgLGYhT5WZtAGA4UFPOOpxBicEFl1JSTly1e1XsocTG2AwCWCwEoUpIO6lvExuoEh6PzrEWIntLX+E+4Ye5jZO1pSUv3ssJAZ86WoDz+6fQxly/IXFQYplgc9PE/s0TdzmDZlJq4Y2PEc2hWva0pKStUxGVNzmSdAQKG5CksLlxxg/Z+PRNRnlkKS5D8x9A9CDFOhukrSplAKeynCfIgsl/MRIBlm5l7gCMozBqlTqrawTYxlCWNteQ1hlJWQhLmrc61IBfoIvHkdYbSFA2IPRj8jBHeBN6fXr7QrnSkm6U/wBP6RiAopHdtp4nYJZRFuJbyeFAtjI45HAnyH5kGPIUqkq/63ohLfI/OMiwPZXtsbPnqG4pIIPiCXCgNFIJdP8ACVdBFZwfZw96gz0ImOWWSol7gHKrKfs2EdAzgiBMXJLWobPr/bmf7xHns0TiFk3CIkyyZQlSWbeyAAOpINqklLgc2gI7QUDv4tIsGQkK1uPRQOmhhtiUFSWUEBJ4uXatGy1B4QEZIFnGm6lKQzngHapo+pithlPDKRNDoTOxILDfWpIqhSs1Q7boHVQA5u0YpkpMwoQtgSnMCx4Dj6esJ8NWWkEkgBgCS26SlgmwFLAQVIU1nHRIb0AiZ1V0V5jFf7DN/b04l0EGZmXvFJZQKC+cB2Q2ptFyM1w94ThbfYVyIKT+fyiVKgLPLPqk/kfOKjvIwSh3L0F/yA4ddIAnILuWALNzoBRIc+ZHnDDZ2IBSpJDKBzEGoqwzNqABavCA8bi8r5HD3UfEep06D3inAE9ChoB1/SFuz5IRnSlKUAKCd0M4CUs5L2B+ZuSYnnz61p1gXDYnemfjHuhEZ6faNM5UYxTJHBfqD7QRKWBR09FoKPRQp7QJIxjhwxHEEH84nOLpr5j6ENAhLNkIUCClgq6VAKQr5pPnWPdgoTh5kxJcS1gEOokJIdwFKJIQ7XqHubgSUpzSnLQ9R+kNMLLzKRplOeugSDmBe6WLVuFNE/hYb7WnhJqMxFN4bqeSUWA5m/CK9i9sBPjWEg2q3oBFqxuxkqDJpoEmoH4TdPTeT92KRtfsDOUpSkzSX0Ulx0CpVQP/AGxHap2Zexhg8Qkh3FVKaorvFm4wegJOgMUqf2cxSShgl5aUs0xPiSpRfLNyVYjTSCkbExqhmmYkS0oLuSSahn3E716Am9oGKlIPaVtLgleXwqUnzcehePUTyDRhzSG9U2hLgVZWTNxaJpURlyy2qohIBKVEXLDdFjoksfIx8spUZaZs0pIokM7lQBBLBt0+Q6AvsyqH2ylErcUocw6B0npVh+IiJ8ZslCw3hvTSvAUKT+EphXg8dMfKJS5aPiJIFqpoKlzo9KktR2UjGpIAzB21o9Od4qIVPH9gFd4ZiJq81fERMFQRqZZAD2dUVjEf6d4hPhVLVoCe8SfeWR/VHV5syBJkz6aJwXkXN+DlZ7CYrhJF/wDmpF4edmuzeJw0zMZ0hCS+ZGeYsKcN4UoAJBYu70Z2i6TJW8xL7oJbiSsHy3R7wNillDBErNRyQQniLkM9LEi45kTijntjGRkG8ylvZ91Po7nzIiWZiSanX9PLhCmSuaRLUtSJaWDoG8TVXxlr0sLUYGsETJoUABX24ij9YXoBviVULuAQ1jqGic4wFO8N4MFJFAC1FfhVceYuCICDDiPrlEi5ClMQq1nALA3Ds7ci4OoLBi2KGxxfIfXnGQBOwiiXKS/3VgClLFJI9YyM+xzP2QbOURNlySCUKTuKJr+7KUrQulVJzIZXxAgmrw/x0oEA0zaP4UjQkangPnFS21tI4eXhphqpU5am1MsSwhZ/mUjzTD+XtZM+WFIILhy3o7cKEdX5xun6AxZjFgEtU/aVUn9IWrmQVtGYBX/H1ztFV2p2hSARLUFKduIDG/A+8DRcqj/Dz/EOCj6KZXzJgmXOiijb0xrpSsqFCm4CS1C+sT4ZePmhkCYx1yJT/UoCkDDihrvPsvCsXRozDKf9NPSEWA7PYlICpmKEseEhQ7zeDhg5awFblz5t5OLl2l95PNPAmhfMxzWAOW76iNKzJxD/AGeh1p5BT6slqg8RYwJtXCqCSQPeh5BZYDoop6mF+0dsGRKQwyKMwKmB8xEtCpaygK+yXqdWagcRaTM4QkQ5FtfaGKQrfSuQly26wb8fhWOYML2mTgHKls7mqgSWuRSwF+EdhmSE13cr3KXD9chD+cL5mx5SiSUIINFEy0E9HKHJ84D+OmufkS9FBwGwceGMtC0MSRmmACt90nUM9KtD2XhsTLAOIm4dIF6KKj5jLxGh94cHZaCrMTMLl8uc5a5SzC6QQSB99QswA2L2dKly1d2iUF5d3PUPo7l9H/yYvGAe2zaWqUgZu9z1ynuwDXJ3lnJO6U2fxp4wYnFqIIEiYxDKMxeQEBn3fioSQ4un0zDzSlLOFk1HdoCEgEBgCSAbOS5LkjQRISsjwsDT7R9B+pi9IPbHsia6B0HuI0mK5+tf7wnlYhQLJml/sr/RX5RN/wDEdJiSk8Rb0uPeKtFeQolRISGJJYVI+ejOfKBcWJZBCsuUgA5m3qmpB5+jRNs2elU5IeigtIIrUpIpW9x5xHj8XlNGcUfhyTwHO5LnWOpIC95LHhCX4pQTzulPGsQ7KmzEvnmzJ3wsUBABoc3iAdqUH6RqqcSav5/3jfZ82iua1H3b8ozeu0irHTDxPJuyfJSvkBE8oBWiF/hLH+VX6xCid16sW9Y3KkquAfrjcQ4TwTowuktRB+wof+Jt1HrEctRTMSSCCC5TdxqU03mFWuG1vGpnUZ844KNR+Fdwfp4k78LASokg+FdlA6O2r6ho7+HGmKXlVTL4Ui/AqLk6uFA9GEATMWS7q0NE097+8NP2AzUG2ZJIULVu6TYAguUmju2WEmMwa0OGqxYEZVHok0V/CVQW+ipKkmEmgoQbnKKkuah7msSmaOAhDM21KkpSmasS1BIGVbpVQN4SH04QPhu18pSlAkpAICSX3gaOwDpAuX050jPLiVNNZ7cLVINeHy/R4PR9cYrmE29JWWTNQTWjsaXuzjmKQ5kYwHUeohAkCyvmIyNAhRqEqPRJjI44572sxZmsVXQAiwAypKksALB3Lfehn2AxAmImSV1yELQXZSQtwtlCrZgC1nUeMaY3ZaZuZ0rqbpLHQ2Uki7xDsLZhw+JQtKwUl0qCxkVlUOLlKmUEnxA0oIq8l9Fk2p2fTOSUqOYG9ShVOKkUV5oMIR2JlSw+Uqa4WoKBGgJTlIApZJNIuKlxBOQSl/hLi9+PkOPGnOG0gptFbwuGmJH7uRKk0NaOKrABCKk0QXdqnpG2I2etST3s1SkgE5UJCSWGh4s48xWjw2UhmzUe2pPQeXGB55I+71NfQWjgg/Z6QlffZpSkpPdreavM5ylgUmm6Dcvo9QGZCeBQMw4MB+kK0LaYNXSq/FJSfkowYiYfu+kFavQnn2eYrAJnPmShYIZi72Y7ySCKNrDCXjFJACkmlHBf/cfzgJydJZ6hvcRt35FnTyJzJ9bj1hwgcueGcFx9UINvOC50v90jWjtxJDkk8LewhKhWY03SzOOd/wDBhhh55Mru1VXLFfvJ0UOmo/SJSwX4lQHP5ekATptFNSh+RjfGTb1f5fXOEc7b0qwU7uKAs5oK9W9RA0xZ7ZYMNNdKbWHyEFIA6dCR8orUnbEoUK0gpFXIDMK3NYJl7blZsomJenxXezFyD0iYf4oel2x+tdGJChwWAR6/5gfPoHb7JLjyMB/tjhwQRxp8xSN8PNcxWyBqZQTvBxVyRdJFQocwWpqIG7S4hcpCpiJeZQDqAskH/mBqmSeI8JoogAEnBdPbrDbBSEGUiWVZlIqClW+hyWZQqNRzaOSZGccmdpMRU52oTRKQKuRpzar2FyHifaO15gmkImLSkJSd1TBxvA0+8o/nSLvtnsBLWc6BlN80oAPrvSSQlzxQU8wYqWO7Hz0rJSELL6KCVUoBkm5FBgLJKq8YzeXaa50pBYjtJPE1M0qClhGQOA2UuagM5er3cCH+A7fZlNORlBZlIctxcEuzVoTY0LiK9jtkTZY35M0filTA3CpSP0jdPZ6fNI7uRNY3zDKPIzMsVN0msqF+wO1BNCVILpWHFn0oRxD14QzQr+8UvYPZudh15pk2VLSob0sqclIpmoyQQ93IrWLOjGJFE5pyhcIFHdme1+dq2hqmThadlA5Cs/GU+eRJCj6lvKCZjEMWI4H9DSEC8WVFOZRyggMKAJFWCUhmpw1hjLxaTQKD8LexrDAazsBLIbKUjgHCf5Q6faFM7svhVGsqSo85Up/aWDDhcwx7gllSlVbKAXOjuConQAA/5joXsRTeymDR45Mgn7PdIJ8yQ3kAfKNpJTJDSkIljQIloR6lKUnzaCcS2dTZmDCoYmmZ20G+KHhCPFSVvWeoAqLBAA8ROVOatgw5seMR9HeSwpxiyAfzUfdqxkJjsaUalBXQbylqJLBg5KqmMg0hClTfDMH4V5vZUTImhVC0ziGyrH8Jv5NAicRy/P5RrPnA8D9e0TwajXAzQ6UBW4qiCboVok/cNm0LND+dh6AMC26kGzgVJ+6LnrFPwqn6khuLuG83b1i47WmABTXBykcKhSvy9IeGZ6EWOxGV8pJJus+JX6Dl/gJZk2CNt4xMpJUq1uZPAPrFD2htqZNJFkqcZBqBzub1ia1C5y2WaZtNGdLLBKS5ArulKgbeVLxArtrJFs5/hH5qf60in4WYQsKAJFerV+vKIAG+ufzpGacZs8qJHQZPa2QotmKbeJJAqQGetnvZtaGCpW0EzAChQUDwPS/C4oeMcxP19CJsNi1S15kKKTxF24cxQX4Q+QOKOs4Q8PTjDLDYcTJqC5BAVUFjTnxFfPqXonZftPmKZU475oleijwLWVzset+ibMSEDMqipgOROuQEZ19HIT5wl2FqCHtV2TVOTReRi7hJMtXNaEuqWr7yQpNTQRQMd2fmyd5aFZA7TUsqXRqFctwPNjyEdrK4Em4dJOZiFfaQSlXqlj6vHazTs7hx2Rs0zQClIUFFnzs5PAkmoP8Ae8MU9g11VMXLlDX4iOrkJuRR46BP2agl2SpQ3gVIS7ir5gkF+ZfzgKXsiUmuVyzOok0JJatKA5egAq0HOILXyNlbwGz8Nh3adNmlvCk0NRoA11vU66w7Quh7uUoEFIGcM4JGapPwh6gnRntHuNTlSop3aFlAeEkGvNjXm0SyMIUKVvrWVNVZJokAC3OpNy/KOq8A7fYITiD/ANJDi28pju8KH4uOlYddnMyVLzKzFklwMoAzKo3Vy968ohEgG6gPL9YIw0lSCSghTgA+TkWZrmEcPFLiCcXDFlDgR9D2gROP0Wko53T7VEezpzV0NQQQQehsYVTJAfGSEiWvKkJ3fhNHNAGGv94ixMkLCkkkBVCQWLHgdIOXIzyU8yS/MKDeQCfp4U4kgUdSuZLA9EpYerxPBzVEU6SE/wD06E1AHfTaswT4SHcZQKPoxIJMNkTFlZJUCLJASUoABoQliommrM5ALVgKdMSkpBKUgKdVgwDlzyprGo7X4YA/vHbQJU5o9HAHKpEZ8q2h8OqPMOQ7laDyO7f1PvBhSG3kU4pOYelD7RWcH23kKAzkyybhQdI6qFPUD0rB+E23ImFpSwSA5yOKApFaNdQDdeEJQjy0NUs24oED4TVvI28mj2Rje7VmLpB3TTMBqFD8KmLEeZgFMwk8fnDCQxFaj6vHfwgFik5VEKu7mru/xcwRUHWAsQt5klI+2Vn+BLj3MH4vZ6l/ugVAEHIpOXPLNyE590g3yHyKTvRSNsbPxkh1GYtQSR++Tm3BZlpbNKdg+cZTXeVeButGmJS/Cafp/wBIyOZJ7UYq6ZwYkmolm5dnKbCw5M0ZHf6I7/NlclYxaVBQWQUuxeoehbgGhjL7QzSsKUpRA+EHKDrXj58BA+DwEydNySUKmq4JS7ddB1JAi+dnv9PZcoheNKZihbDoql/+4vX8Ip+IRUmya1Bj2dnlOGVjpiGly0lUpK6d7MAOUBvgdt7XTRwOxu25kxa5K1Z1Kdac1MxcqmB/hU6itOg3xZhDDtrtXvJSpbimUMLBlJZIHDj5RSNiY/ucRKmaJWM34S6V/wBJJ8ovhwHlUe9rdjT5swKlpzhIYIDiaklnJl/FVt5GagsIrSMKEKVnmBJFkhJfMGvmZx1blaOxTpaVhlAKbiPkdIBxWzkKu54BYCwOhUCR6x2vjvgePk49NHIl4clVCTX4QVO9yGrbQh+MESdg4hTNJmMzVGUf1s+mkdBmy54UQkywgKADgjdrncCxBAHMEm8DzMDOUKzyHAfKhI+EAsaHxuRqA1jWO4Efy/RUUdhsSol8ieq3/wBoMTyuxCUk95iUJIuEpqC2b4lCrVtaHE6TLExaCmfNUpswSQAorWFJDvQuX5AGtHh1OwcsrK1JSokkuqtwBR3ADABrDzMVIL0yv7J2ThJExK0zFzlpII3QoA8cuRnF6u2lWhqnbn/rAuYR4O7KmAO6gKAcNTMF0sCq0Gyp6E+HKOjceXU+p4xCvZiZiE55aF0FRuqBZvEggve7xX0RfssGFx6ZiAtBdJ+iDwI1EbGY9BUm3OKxgsEqQomSoqSbypiglzxTNYJzNTfCPxQ62JjxMmgMpKkvmQoMtKmpmTo9xxe8JMsCsTLqz0A3lc/qw8+gs1k2ATzVVR6DT6rB2OWE9RbloVcySKcABCHF4lgSSw1JP5mI+jkR7R3kLcknKdaWMFomOxe4B01AhFiNrS+7Ks26QQCxq7igvCrEdsTKUEBL5QlyTd0W5BymvAHjGPXI2SuYXuWVfa9QD+kbZauUoVzTuq9f7xzv/wCYM77EsOaUNBrrU6uf8O8L2/kq8aZkrg4Cn/lq/l+ka8kZ8WW0TdHzfdXfyVr5v1jQMHy2PiQafKx+8PcQul7RTMSFIUFJNiLeUGSv8H8jyiNkCUk90UguHKkvdh4kkWzCim1yuOEc8272nKiUSagO6r5gw8P3b11Fo6NgQCvLVl8LhabEHQ8+QitdquxGfMuWQhSqkeGWs3zA2kzCbpLIUSSCk3jrXRcy9nPZMwhK0ZarYWagqR6fOIyhrNUUe4fpYh73rBuJwCpayialUtdspoRTxZSHUilw4bjSA8SClmASbhrHgQ7dWb4ox9nonVIll3tcuXq7/PWPMPipkpboJSajMGsSHb0EbzZxUkZlVFKk204vc6QLMFWfpCQNHQNhdqBOKZfgWQxUpiCQK5QKZixNWA4KZoukg0+voxxPBYpcpSVIOVQdiPSosQbMY6rsPaneSULIAKkgkA2cc6gG4BtxN4aZm8/Q4Kt5LaEEdHA/NocYuSkneFQ7KBII6KFR0tC3ZeHc94qiQafeNwByfX+0Hqmm/rGmUZsTzuyeHUoqMuSokuSZEok9SAHPNo8hoVjgPSMixErKjL2iZSMqSmWgCwSlCR5AADrE6cWQLJqODf7WiqykSjlMuUuZ3ilByopKWKFFTs4qlJBcHdYHSHGBxB7pJWgSqUS9Ep+EVZqNTSCmVo3xWzUzUKBzIJV4mzpoQobrgi4FD5RWdq9nZksZyykW7xBdL8FOApB/EByJi6bNxQIUyk+KxqDQajpBRABdIyLZmulQ1HBQPCC83st9Cfsz2ldKZU47wACVH4tAPxfN+MWqfJISL5zYDQG38R9or+zNhy/22StACUsomX9laWbL9xlOODeQteMG6Xo9VHVi7IHMip5NzhZsIxHMQXYMWuxoPNm94Fmq+8PIP7k/lE2MnaWHAfVTzvCqfiQASSwu5pHNkSNu9ImJZRDgvbTmBSJ0Shc34sCfU1hNN2rLBzZwyAcxFWdgLRoe1UkfET0SeD6kf5BjPL7dNXnpRFnQs/a9RHhUNUh+KCx9P8wrl7Xllv3iC9t5ntZ+o9REszFRrUCBxnP94dGUOvGPZcsomInJrkDcwlwWB+y48OmkBYdbw1kK/vz5wS+AbtRtgSEomUUmYtgCWLZSSA2qSEg8usc1x+OmTnXMOYnQFgOiRZqj9depy9kiciZKWlK0ZgQkln1DK+CYl91Q0oedN2p2KmyyTKKpwq6co70JUz5kDx/iQ78BB1WaYiKtNwrKKVFg7HzsW1sfMRk5lKerkM5N8oYfJollOSEsCRunRSWsCDZmsziNZ8sE7xL6Gofzcl2Foy9m/wDAIo0OmhuOkeEcNBXyiRUxrE+Q068HjVaTUhm9/UX1hGQ17M7b7lWVXgURUmiObcOPrHScFPceXsbNyjjoLC4D8bmOj9gsFiJktloUiWnwLWMrirgA1U3EUsNGhoLLhsdDzM2iN4+je9PWGYVT6rFQ7SbQnIyysPKmiWhYWuZ3a/3sxBdNh/w0mt941oAHe7N2siejMmhoFJNFJJDsQfY6/LXP0ZM8x2x5U1ORSU5fsLSFofiEq8J5oKTFa2j/AKfS1VSZiPwTM6f5JrK//JFvUuIlzPLzjnlMi00c5m/6czA+WagvouVNQ1vsCYOUDJ/06n/9WQf45vy7iOkqmc/aCMMGQF3UonL91I8Sq689GJg8EPkznuz/APTdCT/6nEZmP/DkJJLi+aZMSyemV4suAwUmQnLJkpQlyolZUsvRySos9BYNSPZSiUgm53j1VvfMmE+Okp707s9ZO8rKpkh8wF2oLFjol3rHT6DWWZe1FAOqYB5J4P8AE1GrEUvbwUrKlaVFnZk2oLpHMaxV05UgAYYVoBNWAzDgXYMAA2pZhDrCuUg5d4gPkSWe7AkVDk66mJWWDI7TV9lHof8A+oyF5SvmOTf5jyOrOiK6rFSkvnmKpVjMIP8AKkh9dIn2btHDlIVmlA0fMagtWq6s7h+Uc/2nMeaovwN+KR+bwOJkDOukN5VZ2IzwRd/rnEC8RoLcP0jmGH2tNQ2WYoM2p0JIHRyTzeLDsjtPmITNygsd92BINjwpC5B4l4ws0ImS5h0VlPRVPm0PNpTd4JGrt8/9uX0hHs7D99lQdWfk1X6AsYFl49WLwREshClEolqUSxyqB7tSh4SpGVjwU3EiroLVE+3+0jZkyCkkXW/UMkdaPFRnYtS1ErUprmpZh5lg9OT0g3H4NSFhK0EKfeSQUFCyHYks44F6sKkXGmS1KSwrqAS6qtzs9h7Ri9NnpWFldEEtZShab5ksKF6FmiBWHY7wZtCdb299InJzbxUQzFwAQNG8/wBY3lKcAgrJY1PIlg1vi94ngsouY9IYSNvTkK8efkTQ/TwPMDgGj/3YGBlJbhDTA+i67D7RJmKykBK2DVoriz6jzeLbhp1B9dY48L09vrjHSOweGnT0rmzzlkJr3q2AZNDl+0GHis5LVdmgOF22SlpOY/GunRIb9ImnykrDKAVw4jobjyik7S7Xq/aQuWP3KUd3Llmm47lR4LUpjyDDQxa8JtFM1AWguD68wRoRGmWn0ZtEGP2Kib4wmZw71IURyCwyx6wixXYSSaZJiRSkueWo2k1KjoKPoIs6pkRrmiOeUVaaKYv/AE5ku4XPHJpJHsBBaf8ATrCyyDMM5ZH/AC8yUj+IoSCOgMW+WgpSCH7xXh+6DZvvH2HURXsetbKy75zMBm3WzBJLZkgsMxvUxIkc2z2SpMikiXKkDilKQo9Vq3j6xJLnqWarUon8R97e8Kly55sZUutcoKnpzahNdD1gYTc89KCqcspZByskORvKJ4EX4OwiHDmZj0IJCpoSRd11FrhNvXWJZG0lTAoJXNLMkEkgEqFGJrQkPWITh0ZlKCElSiSTlBJJJJc31Pq1oLlSDRwGGjtQWFLB29I46Bn7QpPiQ44pofdwfaPc4UCUnM1wzKHVPDmHEYhTeFRSfsrqk9Df3jyZLSohx3a9CDQnkRr6GL2joBzp1Pr9Ic7RSkScpcBUsJpRwUhx0cknjujjFf2zs5cwHIvu52lQETToFaIWdFhkq+IB8wLx2KKpEpRCksMikqBBSrxAKBqCzj+COp0AJzk+JXkw+QHzgXGpSlCiRmIFMxKqm3iJiNeLrAWN2mhKk51BKQcxfUpBUAKCtIz2+jTGax9gZQlpCQAGDEggEnX3gv8AaOIPz+UVg9r5ID949qbz1LWIvcnlEA7bSipmW2isobg7A5gPJ+UJNJEabZbf2kcR7RkKJOPC0hSTmBqCGPzrHsLkg8Tl0mclS3UNAA+h50MQYkDNu2jyXIPrHqGrT1vGMg7VDUP5RImXw16xthcGqYsIlpUpSrJSHJ6D87COndk+xaMI0/EsqddEsGiOb6n71ho/ihpULcJE58Fs1ImMnET0d0lIpkQzLPUIOX8SuAjz/T+aCifJUARmC2IoyhlNDwKB6iAu1ONM5YUas9hQCgHQcoC2HjO4npWSyScq/wAKtT0ISfKC9TRJUXPanZ9M1ISpImpHhCiQtD/9OaKgfdLji8VPHdjCCSmcxru4hLFz/wB1DoVWtUiL+ma4jxRjR5TJnbycuxXZDEtuyyt6Oky1AUvmSSwvfhEUrsbidUgEOHUu1NAz8Ksxjpa8KgnwJfRr+0L9o7MSpYOZQy3ymh8KgD+FaUKB4p4PB4IT+VlPR2FmHxLSLO2Yk8S+UAFqaxvM7I4ZAeZMPHx8iqyUuzJUX5RYTsKXlZQUvmouaCYP/wBij1Y6CIMXs5CEky5KVqJDJq1SEE1LABJPkIsSC9NgWz+zeCSoqospSVso50sPiKVHKoU1pyhrjNv94Mh72YlJYpCRlBGQCiAAWJ/pN412dKUlyuXKljRqlRHiJJul7UejmDTMfifWKiPsWoL0EgoBcZlmocEA5bneYfJxWPJ0jFSDnl/vkB82QlYbTMjxjq1GvDVEgqZgDUEuRoQfygjukuKmWrQ29CP1jjhbs3tVLmJ3yJata7p5g/kaw0krzrSniQPz/KAdp7Ilzie9GVZtOQA5/GmgmD0VwIhZsPCzMLjZaZllBWRSS6FihdJ9XFw9bgm0Rd9oTQlJ+9f8PwpHBwHJ4ZRqYq6p5tl9T60D/OHO3J+8eA+reQ9IrOMxbRzIlSVSybkeVPm8R4YkzlhyyUhxU1LH8oQY3tOEFkjOerDlUO9bwtx+3ZqVbispO+phcuQBV3G7Y8Yx0+0jfOemzoqFtwbzT+UEpxDaN7/KORYjbE5ZdUxVmYFqFqMGDboLcoiwu0pkpWZExaSzAubPmbnvEljxPGNOQOJ2VWIDcR7RH3+lxwMc+2f22mZgJzEVchIBqzO1GFbCtIuGBxaVgKSQoGxBcRKR5g0FQxqDZ/kYmSjvEqQp1HKxbxKQKpUP+4ghx0rdohl2iXDTSmYhWoUx8/7sfKOpDmHaTAz5E3KtZU4Kpa0hkLQ4GZI04KSapNC9ynzZkgEuAD5auS+sdz25sCXPSpKkBaScxQS29ouWr4JjeRsQRQ8v2v2GmSCpUrNOljxMGWgX/eSgCQzeNLp45XaDrI87KssaUDajUH59YisWDFqvBSqHdolVQaGlvF9aR5OluK3u5ro/B2d4In2bYfbCkJCU5WHEOal/zjIEXhHOnkR+sZHdB7+hrI7J4lZ3ZMwDRUxpYZnoZmX2eG+A7AA78+YSPsyQ7/8AuTMqRbRJhqraE3O6ZJYKYlVHqAFAlqNm4/DWsH4kTlys8yaJCWrlajhQcqJIB3k2N0W3qaJGT0wjZ6ZeGQ0iVLkAsMylZlqNg5LOXsMx5CJFAqcqWpT30+VfeEM5EtBUnu5k9QQlai7gggoSHckpIQd3eBI6kOpcw5QpYCCzqGYEA6jNY9YVBASds5SysJYhyGzAGqUKoCa+KFGOwhSCFJUksaKSoH3v1tFiw+RRWSSxyspjlsoGrMaBMFjDkpZJExGqSApPobHoxjN5vZonFCv9me04lp7qaWSPApiW4pLOW4cKjg1sl41KhmSQU8QXHOKhtDsqFVw7pX/0VF3/APtrOv3F14KsIi7GSFLxaUOoAOVCoqmjKHJRsbNGiZGdATJKU/fX7Jt6mvoeMLp8utFU4tc/drUc4d4wjeJsf9golI/E1eSTFcxc8k/TAfkIrBSGav7yvYfIQLNAYuTQG6jw6xpNnAav8v7wuxW10P3b7xBYBJLFiQ5sDQxnrxTTKrHuzyAhNnYdeMGpmj6MU5Xa2UglKkq3SUlgkjdOUX4s/wCsGJ7T4d2zf0Hp8Md8bXFD3l8mWdxqI875nFxwVb1hPhtqy1jcWk9FeXhNbiJFYqNKZwZCdoHb7J06H8ojxCXRxSCFj7qhZQOlHB5E83Gw1TW+nIfV4YIPpr+sFlB9vY4fs4nmwZMxrglkpPQ0HB24xy/G42ZMWSTfTQirUOrR1vAYQutIAUCClSFeFQN0kGjKTmHVPMxRu03YoyiZ0nMqSDUHxyeKV6lPBf8AN9pUdgsxMqKk2NAb0dqfTRItyXNyT7adYLSh6lQTShuTloWoH5XJpSJJ2B1BqPumhrQu1w1fPQxi2brLFWUPXieo4+cazEByUu3M/WsFTUBYJyFKq/CWPmDRrRCkpaqa3vyH5wqFoiI5v9cIYbH26vDqoXSS6kGx/RVt75ikLyKFvrjGijURQnVOz/aFOJQWGVafEh3LGygWDgmnLW4h7hqkdUn0U/yEco7IYzu8Sm7KBSQCz0URQkAtdurVjrOEnpw8lWJm+FI3U6rUfAkdT/SFGEuwMfzVMojgW8wGPuIgnyErYqBcWUkspPQio+qQHgdoCbLTMDssPW76u2oL2goTY2B4EW1+yEqe5UhKyS5Wg91NcakgFCzW60vziqY3/Twpfu55SPsz5ZDdJkrOk1+6mOjlYMaKmcz84DyhVnMB2InamQTxE6Sx/mSD6iMjpRP4f5YyDwHyZz6clav+f9p+7S9yoJYpswKTxcGpBj2ThkKVULWUjKBMLAOQobwJWWypAFLEkkmJVz4glTmmK5pBHUH9IG9NQGM3oaplk3W3JCQKaVLn0IiWXgkO7V4kkn1U5hQva6EqCVLCSQ4p+eltf7QbLx4Z8wY6tQ+YMaIPEbpChaYrzqIiMxi6k5T9uX/5J1gZGL6Hz/WN1YmKcTTJubxMXsoWP6GN9kS2xomKG8pOUq+0Bqr7wYB+HQQFLuW8xx/QwelW6FCpSyhzD/5ED9lHe11b2XgPyb5B/MxUNs7STLGvTUmvvfkOsWTbWLSEmaVAJUkFyWAAAdzpVvURyXaWOXNWuZQJdgCWYA086jWFtxExmvs82ptxcws7A6C/mfWkAYCcETUk2rXkUkaxvJLuSCa2GpVq3B40W1im9ixoaOKaaN5xi++meiTtGs458yrOX1FyS1qGISaconV4huvu1BpYvpo3nEk1grwJIbioCguDQnTSpaOTnR0oJLmEMQ4IsRx4g6Q82b2pUktNOYcaONG0ce9YTz0gE0IBtY60qPOISpm4/VodCdNweKStKVJLgsUmvPS/Gh6GHUtfpHMOzu2jJXlUf3ZNeX3hz48RHRJE90uC4NQeRtFpm0PNil5h5pPs/wCsMZsgKIUCULFlJv0PEcjCzZs4S0TJyqJSln5rIQP6lphhLnRpnwFlT272IlTHU37Ov7cpOaSTxVJoUHiUkecVfGdlMXLSSlJxCKMqQrPxHg8YoWbLSOr54GnYRBL5Q/FJyn1F4jymLOmjiE2WpDpIZWoWMp8gbUPsYglYV3zBSQ2lXfMxvxB10juU2Wpm7xZHBYSse4hfO2ZLJdUrDKPE4VBPyjPiacziymCt7K9mJBranEc4ZbK7KYrEN3UlZH2yMqP51sD5PHWpKRL8CJSPwSUI+QjabjFGqlE9TF6A2V3YnYyRgB+0YqZ3q01CEeEEhmDsVmrbzCttYUdou0i8UsFW4hL5JYNEvck/Es6n0pcjtPtLMcgLhNTzP9n9TFaWuOb9I5L7G+y9tzZJ3FUuUmqTZ6caXvFtwHa+WskL/d8CTfrz9fKOeomQQiZEWoWHUkYwGygW4F2/SNFY5LtmD8Hr6VjnMmZB+GnlNQSOkLmdC7d/9fQjIqf7SdS8ZE5IhBiB8oSy1OqcDVkqv+AxkZA3/wAsfw+UIyHHn9fKN1SU0oL8OsZGR3s4t2wVnuwHoAABwHKGwSKx5GQvRnomwohmhIZVNFf7RHkZFQQTbqQdlzHDspLPpV/nHOkSxuUHiGnl8qRkZBfo0x7N8FJS3hFeX3zEPdilBVgac4yMgezVG06UMy6CiqUt4/0HpGkwMpQ04aXEZGRyKvIMhA4Cx/KNMg4C8eRkaIyfg9KA9hHSNhj9xK/AmMjI72Ec9o6bNDazkPzYTSH8wD5QVshToD1jIyNUB+BmI8Ij2Mis5EShEK48jIDEgaYIGxIpHkZAOZRsYKq8/nACkjhpGRkATNkoHARKhI4R7GRzKTy0jhBcgR5GRShIEZGRkUJ//9k="/>
          <p:cNvSpPr>
            <a:spLocks noChangeAspect="1" noChangeArrowheads="1"/>
          </p:cNvSpPr>
          <p:nvPr/>
        </p:nvSpPr>
        <p:spPr bwMode="auto">
          <a:xfrm>
            <a:off x="80963" y="-669925"/>
            <a:ext cx="1866900" cy="1400175"/>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23556" name="AutoShape 4" descr="data:image/jpg;base64,/9j/4AAQSkZJRgABAQAAAQABAAD/2wCEAAkGBhQSERUUExQVFBUWGBwYGBgYFxwbGxoZGBoXGBgcHBkZHSYhGxojGhgYHzAgJCcpLCwtFx4xNTAqNScrLCkBCQoKDgwOGg8PGiwkHyQsLCwsLCwsLCwsLCwsLCwsLCwsLCwsLCwsLCwsLCwsLCwsLCwsLCwsLCwsLCwsLCwsLP/AABEIAMIBAwMBIgACEQEDEQH/xAAbAAACAgMBAAAAAAAAAAAAAAAEBQMGAAIHAf/EAEcQAAECBAMFBgMFBwIFAgcAAAECEQADITEEEkEFIlFhcQYTMoGRoUKx8FJicsHRFCOCkqLh8QeyM0NTY8IkgxUXRHOjw9L/xAAYAQEBAQEBAAAAAAAAAAAAAAACAQMABP/EACIRAAMBAAICAgMBAQAAAAAAAAABEQISITFBA1EiYXETMv/aAAwDAQACEQMRAD8AX4hK1JLBRLOKG4qPcRulCnO6r0MN5Eth0J04KPGERl0Dy8UC7gZrHm9dG0ZyziC8K0PP0N5OEmsDkUxDi1vMxIcOvgzfeD+0B4NAVKS0qaoo3QZswhJaYkEXPhSyrfCQH1YYFeWWkEJQwYJCszDSpuWvfrD4onJk2NxH7LKExYdRISEg1SFOVqU3xCWFAAVch4MxeDUqqV5gajM4Labwd6cRC1e+E97KC0pqNdGO6qhpzhnhsWlQZPwgDKzEAUtw6UiLtwQpm7PUND6g++b8ohGGmA7olAcSFFWhdjq+YeQOrCySsPmQpVCSFM9gEuCqtBXXRuJhVNDD8zR+gufaLxSI22KcXJmJGYzZiiClhLARUqAfmA710HVzcPhEKShUxBCsoS0xeZTDMBm0KiC9Q9W0iGYXo5Lxmz/+Gi3hHyg8u4Xj1Q5csZcqQUg/ZDU+UNU7UQqjseCqeht7wtljl6KI/tBAY0Ux5LAHosbvrD7OJpszmfn84FTLVMVlS3EuCGAuSxjeZJCQWJyjxJPiRzHFPIULFi4jzZOJSicpC9d011Bdn0BpXmDHU6A+UgcBxKmD/WkKsdgErzKOZRNbqy0QUsA4oRU84bbUn5DRibOdOSQfCPeFXfveI3Dkg2SBQhkkpHhSBcA3YlvOCkKGp/mCvrhCqRjgmWCSAAgEkkAAABy50jWZ2lkoUUmYkKFw9m5ij8r3gZdVYnnvosEsIIt5oVb5GPc9MpOZJLuXFWIZRF0satXWtWquG7ZYaYoAzUpLsM+7wFza/sXaLThEd4AEkEKFyaZSLk2Zi7/rFv0GEU/FkEhydD8NRegr61gNE394rTdT7GZ+sPtobLTMJKVV5+juK+uaEOK2ROSXQEksAyjS5N0Aq/oibTfguYEibzieUr6tCEzMWlnkSz9oic2lGExCWrxeGWGKleIFBYFgpJqSdRmGkFJ0raSGal+f17xPs8kDLdNSPulLOOhBtp5wim4maFECWpQcMe9SHFHLNzpG0vFz2bKlJUDRU5RtowFQ49oaUZm2PZyQdB6j8xEcpBJoVDic1B7+0BJUXDObnU8vzEMNn4gZSkgZgSQ7gEOK0qoigbShNDCIuwOTPWUjfWaD4jwB4wCjHTipH7lVSLzAGoDV603tNOcMxISAACqlNBYdPziM4dPeyxWy1F1KsAlIevFUHWkjlls1QtTb7JPIuPUtBchW6mp16Vf+3vBUnDgWSkdKfKCESuL+e8PasR/kVdAoSDr7xkFfsaTXKk/xfqIyBwFSp4zCBFbA1zKFS/2Zb0HMwonhPB/ID2AhrtOa7km/vFaxu0paPEpjwFTpoP1jbQUG4YCum8dBwB/OGMt+PqAYqsrtDLSMyjlClED+EAHytDLZm2O+YIlzjevdqyhrOoAiotXSM8eDXSHQ3asOqSUH0qk+cembmI4iymZQ6t8xGgwcw6N1I/J4IlbPKQSSHFaf3hxsFQfsvH7hlKqtJcP8QLqBbUhyW89IXbQXV3/vBMichM5EhQBXNQqaU6oQnIJXNKlb6hqAkHUPttLYxWDlXXQ0zD1BSvzAPOL3DmIFTQC7x5g8WEpAKgGJSHb7RAHyhTtLsViFLczc4f4gpJGlMoWi33hG6OzctJT3gxBWEsDLIYAKyjeSHCt4PWx5FhHTT8UiyycUSWFfnXo8To2ikuMwcM4cFgp2caOxZ7xVxsOUGbCLUzMZs12pShWWagYezQXgJZyq7uXIlr3SSlSVO5JVmyjMzChL1Ju1XYZ1FkkT3ICRm0A63T+E8NCxip7a2mJWOMxO+iWpCT9mZ3ctEqbWxByrD6sDBvcTjeZLD8Jb9fEW9vXVbtLYsyYHSUqcksVZSx03gE/1RCpl22lsFMwMlZDEM5LjKXDLDlqWUFcIre0ezOJH/DXci6UlgbkKzPT8MWDY+0s0mWJgKJmUJUlVHKQxINlAtmdJN+UHAZiwpreghcUzk2ik4Ts2UIPfS5c1YTuvnYqTmNc7ABykUp0iSXswJKcuEwqfJJdstt0tQqpW2tzZsXIUrwsyXcq5teoA6QunS/vpJH2UqN+eZoMSXRG2wfCTVKBEpeHS5dPdpchIU1WDVTl8yeDQXLlzMwK1pIrQIZ3BapNGoedqXI2AwyUjdypYqS6UoSWBFHIPC3KD0SH1WrotP/i0RNMjy10PETN0dB8oimTOZ+fsYXoAT8S5fVwPXwxIvMzllDiP7Fj7Q0yQJlJzVuHYACpVdqGB8WneNUmgGVNSGejJGUX+1HuDnEBY+G+YUA0IJukGgPBxoXgLGYhT5WZtAGA4UFPOOpxBicEFl1JSTly1e1XsocTG2AwCWCwEoUpIO6lvExuoEh6PzrEWIntLX+E+4Ye5jZO1pSUv3ssJAZ86WoDz+6fQxly/IXFQYplgc9PE/s0TdzmDZlJq4Y2PEc2hWva0pKStUxGVNzmSdAQKG5CksLlxxg/Z+PRNRnlkKS5D8x9A9CDFOhukrSplAKeynCfIgsl/MRIBlm5l7gCMozBqlTqrawTYxlCWNteQ1hlJWQhLmrc61IBfoIvHkdYbSFA2IPRj8jBHeBN6fXr7QrnSkm6U/wBP6RiAopHdtp4nYJZRFuJbyeFAtjI45HAnyH5kGPIUqkq/63ohLfI/OMiwPZXtsbPnqG4pIIPiCXCgNFIJdP8ACVdBFZwfZw96gz0ImOWWSol7gHKrKfs2EdAzgiBMXJLWobPr/bmf7xHns0TiFk3CIkyyZQlSWbeyAAOpINqklLgc2gI7QUDv4tIsGQkK1uPRQOmhhtiUFSWUEBJ4uXatGy1B4QEZIFnGm6lKQzngHapo+pithlPDKRNDoTOxILDfWpIqhSs1Q7boHVQA5u0YpkpMwoQtgSnMCx4Dj6esJ8NWWkEkgBgCS26SlgmwFLAQVIU1nHRIb0AiZ1V0V5jFf7DN/b04l0EGZmXvFJZQKC+cB2Q2ptFyM1w94ThbfYVyIKT+fyiVKgLPLPqk/kfOKjvIwSh3L0F/yA4ddIAnILuWALNzoBRIc+ZHnDDZ2IBSpJDKBzEGoqwzNqABavCA8bi8r5HD3UfEep06D3inAE9ChoB1/SFuz5IRnSlKUAKCd0M4CUs5L2B+ZuSYnnz61p1gXDYnemfjHuhEZ6faNM5UYxTJHBfqD7QRKWBR09FoKPRQp7QJIxjhwxHEEH84nOLpr5j6ENAhLNkIUCClgq6VAKQr5pPnWPdgoTh5kxJcS1gEOokJIdwFKJIQ7XqHubgSUpzSnLQ9R+kNMLLzKRplOeugSDmBe6WLVuFNE/hYb7WnhJqMxFN4bqeSUWA5m/CK9i9sBPjWEg2q3oBFqxuxkqDJpoEmoH4TdPTeT92KRtfsDOUpSkzSX0Ulx0CpVQP/AGxHap2Zexhg8Qkh3FVKaorvFm4wegJOgMUqf2cxSShgl5aUs0xPiSpRfLNyVYjTSCkbExqhmmYkS0oLuSSahn3E716Am9oGKlIPaVtLgleXwqUnzcehePUTyDRhzSG9U2hLgVZWTNxaJpURlyy2qohIBKVEXLDdFjoksfIx8spUZaZs0pIokM7lQBBLBt0+Q6AvsyqH2ylErcUocw6B0npVh+IiJ8ZslCw3hvTSvAUKT+EphXg8dMfKJS5aPiJIFqpoKlzo9KktR2UjGpIAzB21o9Od4qIVPH9gFd4ZiJq81fERMFQRqZZAD2dUVjEf6d4hPhVLVoCe8SfeWR/VHV5syBJkz6aJwXkXN+DlZ7CYrhJF/wDmpF4edmuzeJw0zMZ0hCS+ZGeYsKcN4UoAJBYu70Z2i6TJW8xL7oJbiSsHy3R7wNillDBErNRyQQniLkM9LEi45kTijntjGRkG8ylvZ91Po7nzIiWZiSanX9PLhCmSuaRLUtSJaWDoG8TVXxlr0sLUYGsETJoUABX24ij9YXoBviVULuAQ1jqGic4wFO8N4MFJFAC1FfhVceYuCICDDiPrlEi5ClMQq1nALA3Ds7ci4OoLBi2KGxxfIfXnGQBOwiiXKS/3VgClLFJI9YyM+xzP2QbOURNlySCUKTuKJr+7KUrQulVJzIZXxAgmrw/x0oEA0zaP4UjQkangPnFS21tI4eXhphqpU5am1MsSwhZ/mUjzTD+XtZM+WFIILhy3o7cKEdX5xun6AxZjFgEtU/aVUn9IWrmQVtGYBX/H1ztFV2p2hSARLUFKduIDG/A+8DRcqj/Dz/EOCj6KZXzJgmXOiijb0xrpSsqFCm4CS1C+sT4ZePmhkCYx1yJT/UoCkDDihrvPsvCsXRozDKf9NPSEWA7PYlICpmKEseEhQ7zeDhg5awFblz5t5OLl2l95PNPAmhfMxzWAOW76iNKzJxD/AGeh1p5BT6slqg8RYwJtXCqCSQPeh5BZYDoop6mF+0dsGRKQwyKMwKmB8xEtCpaygK+yXqdWagcRaTM4QkQ5FtfaGKQrfSuQly26wb8fhWOYML2mTgHKls7mqgSWuRSwF+EdhmSE13cr3KXD9chD+cL5mx5SiSUIINFEy0E9HKHJ84D+OmufkS9FBwGwceGMtC0MSRmmACt90nUM9KtD2XhsTLAOIm4dIF6KKj5jLxGh94cHZaCrMTMLl8uc5a5SzC6QQSB99QswA2L2dKly1d2iUF5d3PUPo7l9H/yYvGAe2zaWqUgZu9z1ynuwDXJ3lnJO6U2fxp4wYnFqIIEiYxDKMxeQEBn3fioSQ4un0zDzSlLOFk1HdoCEgEBgCSAbOS5LkjQRISsjwsDT7R9B+pi9IPbHsia6B0HuI0mK5+tf7wnlYhQLJml/sr/RX5RN/wDEdJiSk8Rb0uPeKtFeQolRISGJJYVI+ejOfKBcWJZBCsuUgA5m3qmpB5+jRNs2elU5IeigtIIrUpIpW9x5xHj8XlNGcUfhyTwHO5LnWOpIC95LHhCX4pQTzulPGsQ7KmzEvnmzJ3wsUBABoc3iAdqUH6RqqcSav5/3jfZ82iua1H3b8ozeu0irHTDxPJuyfJSvkBE8oBWiF/hLH+VX6xCid16sW9Y3KkquAfrjcQ4TwTowuktRB+wof+Jt1HrEctRTMSSCCC5TdxqU03mFWuG1vGpnUZ844KNR+Fdwfp4k78LASokg+FdlA6O2r6ho7+HGmKXlVTL4Ui/AqLk6uFA9GEATMWS7q0NE097+8NP2AzUG2ZJIULVu6TYAguUmju2WEmMwa0OGqxYEZVHok0V/CVQW+ipKkmEmgoQbnKKkuah7msSmaOAhDM21KkpSmasS1BIGVbpVQN4SH04QPhu18pSlAkpAICSX3gaOwDpAuX050jPLiVNNZ7cLVINeHy/R4PR9cYrmE29JWWTNQTWjsaXuzjmKQ5kYwHUeohAkCyvmIyNAhRqEqPRJjI44572sxZmsVXQAiwAypKksALB3Lfehn2AxAmImSV1yELQXZSQtwtlCrZgC1nUeMaY3ZaZuZ0rqbpLHQ2Uki7xDsLZhw+JQtKwUl0qCxkVlUOLlKmUEnxA0oIq8l9Fk2p2fTOSUqOYG9ShVOKkUV5oMIR2JlSw+Uqa4WoKBGgJTlIApZJNIuKlxBOQSl/hLi9+PkOPGnOG0gptFbwuGmJH7uRKk0NaOKrABCKk0QXdqnpG2I2etST3s1SkgE5UJCSWGh4s48xWjw2UhmzUe2pPQeXGB55I+71NfQWjgg/Z6QlffZpSkpPdreavM5ylgUmm6Dcvo9QGZCeBQMw4MB+kK0LaYNXSq/FJSfkowYiYfu+kFavQnn2eYrAJnPmShYIZi72Y7ySCKNrDCXjFJACkmlHBf/cfzgJydJZ6hvcRt35FnTyJzJ9bj1hwgcueGcFx9UINvOC50v90jWjtxJDkk8LewhKhWY03SzOOd/wDBhhh55Mru1VXLFfvJ0UOmo/SJSwX4lQHP5ekATptFNSh+RjfGTb1f5fXOEc7b0qwU7uKAs5oK9W9RA0xZ7ZYMNNdKbWHyEFIA6dCR8orUnbEoUK0gpFXIDMK3NYJl7blZsomJenxXezFyD0iYf4oel2x+tdGJChwWAR6/5gfPoHb7JLjyMB/tjhwQRxp8xSN8PNcxWyBqZQTvBxVyRdJFQocwWpqIG7S4hcpCpiJeZQDqAskH/mBqmSeI8JoogAEnBdPbrDbBSEGUiWVZlIqClW+hyWZQqNRzaOSZGccmdpMRU52oTRKQKuRpzar2FyHifaO15gmkImLSkJSd1TBxvA0+8o/nSLvtnsBLWc6BlN80oAPrvSSQlzxQU8wYqWO7Hz0rJSELL6KCVUoBkm5FBgLJKq8YzeXaa50pBYjtJPE1M0qClhGQOA2UuagM5er3cCH+A7fZlNORlBZlIctxcEuzVoTY0LiK9jtkTZY35M0filTA3CpSP0jdPZ6fNI7uRNY3zDKPIzMsVN0msqF+wO1BNCVILpWHFn0oRxD14QzQr+8UvYPZudh15pk2VLSob0sqclIpmoyQQ93IrWLOjGJFE5pyhcIFHdme1+dq2hqmThadlA5Cs/GU+eRJCj6lvKCZjEMWI4H9DSEC8WVFOZRyggMKAJFWCUhmpw1hjLxaTQKD8LexrDAazsBLIbKUjgHCf5Q6faFM7svhVGsqSo85Up/aWDDhcwx7gllSlVbKAXOjuConQAA/5joXsRTeymDR45Mgn7PdIJ8yQ3kAfKNpJTJDSkIljQIloR6lKUnzaCcS2dTZmDCoYmmZ20G+KHhCPFSVvWeoAqLBAA8ROVOatgw5seMR9HeSwpxiyAfzUfdqxkJjsaUalBXQbylqJLBg5KqmMg0hClTfDMH4V5vZUTImhVC0ziGyrH8Jv5NAicRy/P5RrPnA8D9e0TwajXAzQ6UBW4qiCboVok/cNm0LND+dh6AMC26kGzgVJ+6LnrFPwqn6khuLuG83b1i47WmABTXBykcKhSvy9IeGZ6EWOxGV8pJJus+JX6Dl/gJZk2CNt4xMpJUq1uZPAPrFD2htqZNJFkqcZBqBzub1ia1C5y2WaZtNGdLLBKS5ArulKgbeVLxArtrJFs5/hH5qf60in4WYQsKAJFerV+vKIAG+ufzpGacZs8qJHQZPa2QotmKbeJJAqQGetnvZtaGCpW0EzAChQUDwPS/C4oeMcxP19CJsNi1S15kKKTxF24cxQX4Q+QOKOs4Q8PTjDLDYcTJqC5BAVUFjTnxFfPqXonZftPmKZU475oleijwLWVzset+ibMSEDMqipgOROuQEZ19HIT5wl2FqCHtV2TVOTReRi7hJMtXNaEuqWr7yQpNTQRQMd2fmyd5aFZA7TUsqXRqFctwPNjyEdrK4Em4dJOZiFfaQSlXqlj6vHazTs7hx2Rs0zQClIUFFnzs5PAkmoP8Ae8MU9g11VMXLlDX4iOrkJuRR46BP2agl2SpQ3gVIS7ir5gkF+ZfzgKXsiUmuVyzOok0JJatKA5egAq0HOILXyNlbwGz8Nh3adNmlvCk0NRoA11vU66w7Quh7uUoEFIGcM4JGapPwh6gnRntHuNTlSop3aFlAeEkGvNjXm0SyMIUKVvrWVNVZJokAC3OpNy/KOq8A7fYITiD/ANJDi28pju8KH4uOlYddnMyVLzKzFklwMoAzKo3Vy968ohEgG6gPL9YIw0lSCSghTgA+TkWZrmEcPFLiCcXDFlDgR9D2gROP0Wko53T7VEezpzV0NQQQQehsYVTJAfGSEiWvKkJ3fhNHNAGGv94ixMkLCkkkBVCQWLHgdIOXIzyU8yS/MKDeQCfp4U4kgUdSuZLA9EpYerxPBzVEU6SE/wD06E1AHfTaswT4SHcZQKPoxIJMNkTFlZJUCLJASUoABoQliommrM5ALVgKdMSkpBKUgKdVgwDlzyprGo7X4YA/vHbQJU5o9HAHKpEZ8q2h8OqPMOQ7laDyO7f1PvBhSG3kU4pOYelD7RWcH23kKAzkyybhQdI6qFPUD0rB+E23ImFpSwSA5yOKApFaNdQDdeEJQjy0NUs24oED4TVvI28mj2Rje7VmLpB3TTMBqFD8KmLEeZgFMwk8fnDCQxFaj6vHfwgFik5VEKu7mru/xcwRUHWAsQt5klI+2Vn+BLj3MH4vZ6l/ugVAEHIpOXPLNyE590g3yHyKTvRSNsbPxkh1GYtQSR++Tm3BZlpbNKdg+cZTXeVeButGmJS/Cafp/wBIyOZJ7UYq6ZwYkmolm5dnKbCw5M0ZHf6I7/NlclYxaVBQWQUuxeoehbgGhjL7QzSsKUpRA+EHKDrXj58BA+DwEydNySUKmq4JS7ddB1JAi+dnv9PZcoheNKZihbDoql/+4vX8Ip+IRUmya1Bj2dnlOGVjpiGly0lUpK6d7MAOUBvgdt7XTRwOxu25kxa5K1Z1Kdac1MxcqmB/hU6itOg3xZhDDtrtXvJSpbimUMLBlJZIHDj5RSNiY/ucRKmaJWM34S6V/wBJJ8ovhwHlUe9rdjT5swKlpzhIYIDiaklnJl/FVt5GagsIrSMKEKVnmBJFkhJfMGvmZx1blaOxTpaVhlAKbiPkdIBxWzkKu54BYCwOhUCR6x2vjvgePk49NHIl4clVCTX4QVO9yGrbQh+MESdg4hTNJmMzVGUf1s+mkdBmy54UQkywgKADgjdrncCxBAHMEm8DzMDOUKzyHAfKhI+EAsaHxuRqA1jWO4Efy/RUUdhsSol8ieq3/wBoMTyuxCUk95iUJIuEpqC2b4lCrVtaHE6TLExaCmfNUpswSQAorWFJDvQuX5AGtHh1OwcsrK1JSokkuqtwBR3ADABrDzMVIL0yv7J2ThJExK0zFzlpII3QoA8cuRnF6u2lWhqnbn/rAuYR4O7KmAO6gKAcNTMF0sCq0Gyp6E+HKOjceXU+p4xCvZiZiE55aF0FRuqBZvEggve7xX0RfssGFx6ZiAtBdJ+iDwI1EbGY9BUm3OKxgsEqQomSoqSbypiglzxTNYJzNTfCPxQ62JjxMmgMpKkvmQoMtKmpmTo9xxe8JMsCsTLqz0A3lc/qw8+gs1k2ATzVVR6DT6rB2OWE9RbloVcySKcABCHF4lgSSw1JP5mI+jkR7R3kLcknKdaWMFomOxe4B01AhFiNrS+7Ks26QQCxq7igvCrEdsTKUEBL5QlyTd0W5BymvAHjGPXI2SuYXuWVfa9QD+kbZauUoVzTuq9f7xzv/wCYM77EsOaUNBrrU6uf8O8L2/kq8aZkrg4Cn/lq/l+ka8kZ8WW0TdHzfdXfyVr5v1jQMHy2PiQafKx+8PcQul7RTMSFIUFJNiLeUGSv8H8jyiNkCUk90UguHKkvdh4kkWzCim1yuOEc8272nKiUSagO6r5gw8P3b11Fo6NgQCvLVl8LhabEHQ8+QitdquxGfMuWQhSqkeGWs3zA2kzCbpLIUSSCk3jrXRcy9nPZMwhK0ZarYWagqR6fOIyhrNUUe4fpYh73rBuJwCpayialUtdspoRTxZSHUilw4bjSA8SClmASbhrHgQ7dWb4ox9nonVIll3tcuXq7/PWPMPipkpboJSajMGsSHb0EbzZxUkZlVFKk204vc6QLMFWfpCQNHQNhdqBOKZfgWQxUpiCQK5QKZixNWA4KZoukg0+voxxPBYpcpSVIOVQdiPSosQbMY6rsPaneSULIAKkgkA2cc6gG4BtxN4aZm8/Q4Kt5LaEEdHA/NocYuSkneFQ7KBII6KFR0tC3ZeHc94qiQafeNwByfX+0Hqmm/rGmUZsTzuyeHUoqMuSokuSZEok9SAHPNo8hoVjgPSMixErKjL2iZSMqSmWgCwSlCR5AADrE6cWQLJqODf7WiqykSjlMuUuZ3ilByopKWKFFTs4qlJBcHdYHSHGBxB7pJWgSqUS9Ep+EVZqNTSCmVo3xWzUzUKBzIJV4mzpoQobrgi4FD5RWdq9nZksZyykW7xBdL8FOApB/EByJi6bNxQIUyk+KxqDQajpBRABdIyLZmulQ1HBQPCC83st9Cfsz2ldKZU47wACVH4tAPxfN+MWqfJISL5zYDQG38R9or+zNhy/22StACUsomX9laWbL9xlOODeQteMG6Xo9VHVi7IHMip5NzhZsIxHMQXYMWuxoPNm94Fmq+8PIP7k/lE2MnaWHAfVTzvCqfiQASSwu5pHNkSNu9ImJZRDgvbTmBSJ0Shc34sCfU1hNN2rLBzZwyAcxFWdgLRoe1UkfET0SeD6kf5BjPL7dNXnpRFnQs/a9RHhUNUh+KCx9P8wrl7Xllv3iC9t5ntZ+o9REszFRrUCBxnP94dGUOvGPZcsomInJrkDcwlwWB+y48OmkBYdbw1kK/vz5wS+AbtRtgSEomUUmYtgCWLZSSA2qSEg8usc1x+OmTnXMOYnQFgOiRZqj9depy9kiciZKWlK0ZgQkln1DK+CYl91Q0oedN2p2KmyyTKKpwq6co70JUz5kDx/iQ78BB1WaYiKtNwrKKVFg7HzsW1sfMRk5lKerkM5N8oYfJollOSEsCRunRSWsCDZmsziNZ8sE7xL6Gofzcl2Foy9m/wDAIo0OmhuOkeEcNBXyiRUxrE+Q068HjVaTUhm9/UX1hGQ17M7b7lWVXgURUmiObcOPrHScFPceXsbNyjjoLC4D8bmOj9gsFiJktloUiWnwLWMrirgA1U3EUsNGhoLLhsdDzM2iN4+je9PWGYVT6rFQ7SbQnIyysPKmiWhYWuZ3a/3sxBdNh/w0mt941oAHe7N2siejMmhoFJNFJJDsQfY6/LXP0ZM8x2x5U1ORSU5fsLSFofiEq8J5oKTFa2j/AKfS1VSZiPwTM6f5JrK//JFvUuIlzPLzjnlMi00c5m/6czA+WagvouVNQ1vsCYOUDJ/06n/9WQf45vy7iOkqmc/aCMMGQF3UonL91I8Sq689GJg8EPkznuz/APTdCT/6nEZmP/DkJJLi+aZMSyemV4suAwUmQnLJkpQlyolZUsvRySos9BYNSPZSiUgm53j1VvfMmE+Okp707s9ZO8rKpkh8wF2oLFjol3rHT6DWWZe1FAOqYB5J4P8AE1GrEUvbwUrKlaVFnZk2oLpHMaxV05UgAYYVoBNWAzDgXYMAA2pZhDrCuUg5d4gPkSWe7AkVDk66mJWWDI7TV9lHof8A+oyF5SvmOTf5jyOrOiK6rFSkvnmKpVjMIP8AKkh9dIn2btHDlIVmlA0fMagtWq6s7h+Uc/2nMeaovwN+KR+bwOJkDOukN5VZ2IzwRd/rnEC8RoLcP0jmGH2tNQ2WYoM2p0JIHRyTzeLDsjtPmITNygsd92BINjwpC5B4l4ws0ImS5h0VlPRVPm0PNpTd4JGrt8/9uX0hHs7D99lQdWfk1X6AsYFl49WLwREshClEolqUSxyqB7tSh4SpGVjwU3EiroLVE+3+0jZkyCkkXW/UMkdaPFRnYtS1ErUprmpZh5lg9OT0g3H4NSFhK0EKfeSQUFCyHYks44F6sKkXGmS1KSwrqAS6qtzs9h7Ri9NnpWFldEEtZShab5ksKF6FmiBWHY7wZtCdb299InJzbxUQzFwAQNG8/wBY3lKcAgrJY1PIlg1vi94ngsouY9IYSNvTkK8efkTQ/TwPMDgGj/3YGBlJbhDTA+i67D7RJmKykBK2DVoriz6jzeLbhp1B9dY48L09vrjHSOweGnT0rmzzlkJr3q2AZNDl+0GHis5LVdmgOF22SlpOY/GunRIb9ImnykrDKAVw4jobjyik7S7Xq/aQuWP3KUd3Llmm47lR4LUpjyDDQxa8JtFM1AWguD68wRoRGmWn0ZtEGP2Kib4wmZw71IURyCwyx6wixXYSSaZJiRSkueWo2k1KjoKPoIs6pkRrmiOeUVaaKYv/AE5ku4XPHJpJHsBBaf8ATrCyyDMM5ZH/AC8yUj+IoSCOgMW+WgpSCH7xXh+6DZvvH2HURXsetbKy75zMBm3WzBJLZkgsMxvUxIkc2z2SpMikiXKkDilKQo9Vq3j6xJLnqWarUon8R97e8Kly55sZUutcoKnpzahNdD1gYTc89KCqcspZByskORvKJ4EX4OwiHDmZj0IJCpoSRd11FrhNvXWJZG0lTAoJXNLMkEkgEqFGJrQkPWITh0ZlKCElSiSTlBJJJJc31Pq1oLlSDRwGGjtQWFLB29I46Bn7QpPiQ44pofdwfaPc4UCUnM1wzKHVPDmHEYhTeFRSfsrqk9Df3jyZLSohx3a9CDQnkRr6GL2joBzp1Pr9Ic7RSkScpcBUsJpRwUhx0cknjujjFf2zs5cwHIvu52lQETToFaIWdFhkq+IB8wLx2KKpEpRCksMikqBBSrxAKBqCzj+COp0AJzk+JXkw+QHzgXGpSlCiRmIFMxKqm3iJiNeLrAWN2mhKk51BKQcxfUpBUAKCtIz2+jTGax9gZQlpCQAGDEggEnX3gv8AaOIPz+UVg9r5ID949qbz1LWIvcnlEA7bSipmW2isobg7A5gPJ+UJNJEabZbf2kcR7RkKJOPC0hSTmBqCGPzrHsLkg8Tl0mclS3UNAA+h50MQYkDNu2jyXIPrHqGrT1vGMg7VDUP5RImXw16xthcGqYsIlpUpSrJSHJ6D87COndk+xaMI0/EsqddEsGiOb6n71ho/ihpULcJE58Fs1ImMnET0d0lIpkQzLPUIOX8SuAjz/T+aCifJUARmC2IoyhlNDwKB6iAu1ONM5YUas9hQCgHQcoC2HjO4npWSyScq/wAKtT0ISfKC9TRJUXPanZ9M1ISpImpHhCiQtD/9OaKgfdLji8VPHdjCCSmcxru4hLFz/wB1DoVWtUiL+ma4jxRjR5TJnbycuxXZDEtuyyt6Oky1AUvmSSwvfhEUrsbidUgEOHUu1NAz8Ksxjpa8KgnwJfRr+0L9o7MSpYOZQy3ymh8KgD+FaUKB4p4PB4IT+VlPR2FmHxLSLO2Yk8S+UAFqaxvM7I4ZAeZMPHx8iqyUuzJUX5RYTsKXlZQUvmouaCYP/wBij1Y6CIMXs5CEky5KVqJDJq1SEE1LABJPkIsSC9NgWz+zeCSoqospSVso50sPiKVHKoU1pyhrjNv94Mh72YlJYpCRlBGQCiAAWJ/pN412dKUlyuXKljRqlRHiJJul7UejmDTMfifWKiPsWoL0EgoBcZlmocEA5bneYfJxWPJ0jFSDnl/vkB82QlYbTMjxjq1GvDVEgqZgDUEuRoQfygjukuKmWrQ29CP1jjhbs3tVLmJ3yJata7p5g/kaw0krzrSniQPz/KAdp7Ilzie9GVZtOQA5/GmgmD0VwIhZsPCzMLjZaZllBWRSS6FihdJ9XFw9bgm0Rd9oTQlJ+9f8PwpHBwHJ4ZRqYq6p5tl9T60D/OHO3J+8eA+reQ9IrOMxbRzIlSVSybkeVPm8R4YkzlhyyUhxU1LH8oQY3tOEFkjOerDlUO9bwtx+3ZqVbispO+phcuQBV3G7Y8Yx0+0jfOemzoqFtwbzT+UEpxDaN7/KORYjbE5ZdUxVmYFqFqMGDboLcoiwu0pkpWZExaSzAubPmbnvEljxPGNOQOJ2VWIDcR7RH3+lxwMc+2f22mZgJzEVchIBqzO1GFbCtIuGBxaVgKSQoGxBcRKR5g0FQxqDZ/kYmSjvEqQp1HKxbxKQKpUP+4ghx0rdohl2iXDTSmYhWoUx8/7sfKOpDmHaTAz5E3KtZU4Kpa0hkLQ4GZI04KSapNC9ynzZkgEuAD5auS+sdz25sCXPSpKkBaScxQS29ouWr4JjeRsQRQ8v2v2GmSCpUrNOljxMGWgX/eSgCQzeNLp45XaDrI87KssaUDajUH59YisWDFqvBSqHdolVQaGlvF9aR5OluK3u5ro/B2d4In2bYfbCkJCU5WHEOal/zjIEXhHOnkR+sZHdB7+hrI7J4lZ3ZMwDRUxpYZnoZmX2eG+A7AA78+YSPsyQ7/8AuTMqRbRJhqraE3O6ZJYKYlVHqAFAlqNm4/DWsH4kTlys8yaJCWrlajhQcqJIB3k2N0W3qaJGT0wjZ6ZeGQ0iVLkAsMylZlqNg5LOXsMx5CJFAqcqWpT30+VfeEM5EtBUnu5k9QQlai7gggoSHckpIQd3eBI6kOpcw5QpYCCzqGYEA6jNY9YVBASds5SysJYhyGzAGqUKoCa+KFGOwhSCFJUksaKSoH3v1tFiw+RRWSSxyspjlsoGrMaBMFjDkpZJExGqSApPobHoxjN5vZonFCv9me04lp7qaWSPApiW4pLOW4cKjg1sl41KhmSQU8QXHOKhtDsqFVw7pX/0VF3/APtrOv3F14KsIi7GSFLxaUOoAOVCoqmjKHJRsbNGiZGdATJKU/fX7Jt6mvoeMLp8utFU4tc/drUc4d4wjeJsf9golI/E1eSTFcxc8k/TAfkIrBSGav7yvYfIQLNAYuTQG6jw6xpNnAav8v7wuxW10P3b7xBYBJLFiQ5sDQxnrxTTKrHuzyAhNnYdeMGpmj6MU5Xa2UglKkq3SUlgkjdOUX4s/wCsGJ7T4d2zf0Hp8Md8bXFD3l8mWdxqI875nFxwVb1hPhtqy1jcWk9FeXhNbiJFYqNKZwZCdoHb7J06H8ojxCXRxSCFj7qhZQOlHB5E83Gw1TW+nIfV4YIPpr+sFlB9vY4fs4nmwZMxrglkpPQ0HB24xy/G42ZMWSTfTQirUOrR1vAYQutIAUCClSFeFQN0kGjKTmHVPMxRu03YoyiZ0nMqSDUHxyeKV6lPBf8AN9pUdgsxMqKk2NAb0dqfTRItyXNyT7adYLSh6lQTShuTloWoH5XJpSJJ2B1BqPumhrQu1w1fPQxi2brLFWUPXieo4+cazEByUu3M/WsFTUBYJyFKq/CWPmDRrRCkpaqa3vyH5wqFoiI5v9cIYbH26vDqoXSS6kGx/RVt75ikLyKFvrjGijURQnVOz/aFOJQWGVafEh3LGygWDgmnLW4h7hqkdUn0U/yEco7IYzu8Sm7KBSQCz0URQkAtdurVjrOEnpw8lWJm+FI3U6rUfAkdT/SFGEuwMfzVMojgW8wGPuIgnyErYqBcWUkspPQio+qQHgdoCbLTMDssPW76u2oL2goTY2B4EW1+yEqe5UhKyS5Wg91NcakgFCzW60vziqY3/Twpfu55SPsz5ZDdJkrOk1+6mOjlYMaKmcz84DyhVnMB2InamQTxE6Sx/mSD6iMjpRP4f5YyDwHyZz6clav+f9p+7S9yoJYpswKTxcGpBj2ThkKVULWUjKBMLAOQobwJWWypAFLEkkmJVz4glTmmK5pBHUH9IG9NQGM3oaplk3W3JCQKaVLn0IiWXgkO7V4kkn1U5hQva6EqCVLCSQ4p+eltf7QbLx4Z8wY6tQ+YMaIPEbpChaYrzqIiMxi6k5T9uX/5J1gZGL6Hz/WN1YmKcTTJubxMXsoWP6GN9kS2xomKG8pOUq+0Bqr7wYB+HQQFLuW8xx/QwelW6FCpSyhzD/5ED9lHe11b2XgPyb5B/MxUNs7STLGvTUmvvfkOsWTbWLSEmaVAJUkFyWAAAdzpVvURyXaWOXNWuZQJdgCWYA086jWFtxExmvs82ptxcws7A6C/mfWkAYCcETUk2rXkUkaxvJLuSCa2GpVq3B40W1im9ixoaOKaaN5xi++meiTtGs458yrOX1FyS1qGISaconV4huvu1BpYvpo3nEk1grwJIbioCguDQnTSpaOTnR0oJLmEMQ4IsRx4g6Q82b2pUktNOYcaONG0ce9YTz0gE0IBtY60qPOISpm4/VodCdNweKStKVJLgsUmvPS/Gh6GHUtfpHMOzu2jJXlUf3ZNeX3hz48RHRJE90uC4NQeRtFpm0PNil5h5pPs/wCsMZsgKIUCULFlJv0PEcjCzZs4S0TJyqJSln5rIQP6lphhLnRpnwFlT272IlTHU37Ov7cpOaSTxVJoUHiUkecVfGdlMXLSSlJxCKMqQrPxHg8YoWbLSOr54GnYRBL5Q/FJyn1F4jymLOmjiE2WpDpIZWoWMp8gbUPsYglYV3zBSQ2lXfMxvxB10juU2Wpm7xZHBYSse4hfO2ZLJdUrDKPE4VBPyjPiacziymCt7K9mJBranEc4ZbK7KYrEN3UlZH2yMqP51sD5PHWpKRL8CJSPwSUI+QjabjFGqlE9TF6A2V3YnYyRgB+0YqZ3q01CEeEEhmDsVmrbzCttYUdou0i8UsFW4hL5JYNEvck/Es6n0pcjtPtLMcgLhNTzP9n9TFaWuOb9I5L7G+y9tzZJ3FUuUmqTZ6caXvFtwHa+WskL/d8CTfrz9fKOeomQQiZEWoWHUkYwGygW4F2/SNFY5LtmD8Hr6VjnMmZB+GnlNQSOkLmdC7d/9fQjIqf7SdS8ZE5IhBiB8oSy1OqcDVkqv+AxkZA3/wAsfw+UIyHHn9fKN1SU0oL8OsZGR3s4t2wVnuwHoAABwHKGwSKx5GQvRnomwohmhIZVNFf7RHkZFQQTbqQdlzHDspLPpV/nHOkSxuUHiGnl8qRkZBfo0x7N8FJS3hFeX3zEPdilBVgac4yMgezVG06UMy6CiqUt4/0HpGkwMpQ04aXEZGRyKvIMhA4Cx/KNMg4C8eRkaIyfg9KA9hHSNhj9xK/AmMjI72Ec9o6bNDazkPzYTSH8wD5QVshToD1jIyNUB+BmI8Ij2Mis5EShEK48jIDEgaYIGxIpHkZAOZRsYKq8/nACkjhpGRkATNkoHARKhI4R7GRzKTy0jhBcgR5GRShIEZGRkUJ//9k="/>
          <p:cNvSpPr>
            <a:spLocks noChangeAspect="1" noChangeArrowheads="1"/>
          </p:cNvSpPr>
          <p:nvPr/>
        </p:nvSpPr>
        <p:spPr bwMode="auto">
          <a:xfrm>
            <a:off x="80963" y="-669925"/>
            <a:ext cx="1866900" cy="1400175"/>
          </a:xfrm>
          <a:prstGeom prst="rect">
            <a:avLst/>
          </a:prstGeom>
          <a:noFill/>
        </p:spPr>
        <p:txBody>
          <a:bodyPr vert="horz" wrap="square" lIns="91440" tIns="45720" rIns="91440" bIns="45720" numCol="1" anchor="t" anchorCtr="0" compatLnSpc="1">
            <a:prstTxWarp prst="textNoShape">
              <a:avLst/>
            </a:prstTxWarp>
          </a:bodyPr>
          <a:lstStyle/>
          <a:p>
            <a:endParaRPr lang="pt-BR"/>
          </a:p>
        </p:txBody>
      </p:sp>
      <p:pic>
        <p:nvPicPr>
          <p:cNvPr id="23558" name="Picture 6" descr="http://t3.gstatic.com/images?q=tbn:ANd9GcRJETswd2kbN-8tZ6doIAyDO09Q0azQV-eujl7Y0-NxfyoxPixg-A&amp;t=1"/>
          <p:cNvPicPr>
            <a:picLocks noChangeAspect="1" noChangeArrowheads="1"/>
          </p:cNvPicPr>
          <p:nvPr/>
        </p:nvPicPr>
        <p:blipFill>
          <a:blip r:embed="rId2" cstate="print"/>
          <a:srcRect/>
          <a:stretch>
            <a:fillRect/>
          </a:stretch>
        </p:blipFill>
        <p:spPr bwMode="auto">
          <a:xfrm>
            <a:off x="500034" y="500042"/>
            <a:ext cx="3433441" cy="2571768"/>
          </a:xfrm>
          <a:prstGeom prst="rect">
            <a:avLst/>
          </a:prstGeom>
          <a:noFill/>
        </p:spPr>
      </p:pic>
      <p:pic>
        <p:nvPicPr>
          <p:cNvPr id="23560" name="Picture 8" descr="http://observatoriojirau.com.br/wp-content/uploads/2010/10/Unidade-Demonstrativa-de-Manejo-Ambiental-Plantio-de-Sementes.jpg"/>
          <p:cNvPicPr>
            <a:picLocks noChangeAspect="1" noChangeArrowheads="1"/>
          </p:cNvPicPr>
          <p:nvPr/>
        </p:nvPicPr>
        <p:blipFill>
          <a:blip r:embed="rId3" cstate="print"/>
          <a:srcRect/>
          <a:stretch>
            <a:fillRect/>
          </a:stretch>
        </p:blipFill>
        <p:spPr bwMode="auto">
          <a:xfrm>
            <a:off x="4000496" y="2678900"/>
            <a:ext cx="4810116" cy="3607587"/>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457200" y="714356"/>
            <a:ext cx="8229600" cy="5292935"/>
          </a:xfrm>
        </p:spPr>
        <p:txBody>
          <a:bodyPr>
            <a:normAutofit lnSpcReduction="10000"/>
          </a:bodyPr>
          <a:lstStyle/>
          <a:p>
            <a:r>
              <a:rPr lang="pt-BR" dirty="0" smtClean="0"/>
              <a:t>3.2. MULTIPLICAÇÃO (Propagação Vegetativa)</a:t>
            </a:r>
          </a:p>
          <a:p>
            <a:endParaRPr lang="pt-BR" dirty="0" smtClean="0"/>
          </a:p>
          <a:p>
            <a:pPr>
              <a:buNone/>
            </a:pPr>
            <a:r>
              <a:rPr lang="pt-BR" dirty="0" smtClean="0"/>
              <a:t>	A propagação vegetativa é uma modalidade de reprodução assexuada típica dos vegetais. É utilizada para obter </a:t>
            </a:r>
            <a:r>
              <a:rPr lang="pt-BR" b="1" dirty="0" smtClean="0">
                <a:solidFill>
                  <a:srgbClr val="00B050"/>
                </a:solidFill>
              </a:rPr>
              <a:t>ganhos genéticos</a:t>
            </a:r>
            <a:r>
              <a:rPr lang="pt-BR" dirty="0" smtClean="0"/>
              <a:t> de maneira mais rápida, pois essa técnica conserva características da planta mãe. Mas deve-se ressaltar que mesmo em floresta de origem de propagação vegetativa podem ocorrer diferenças entre um mesmo clone devido às diferenciações ocorridas durante a fase de propagação do material.</a:t>
            </a:r>
            <a:br>
              <a:rPr lang="pt-BR" dirty="0" smtClean="0"/>
            </a:br>
            <a:endParaRPr lang="pt-BR" dirty="0" smtClean="0"/>
          </a:p>
          <a:p>
            <a:pPr>
              <a:buNone/>
            </a:pPr>
            <a:endParaRPr lang="pt-B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714356"/>
            <a:ext cx="8229600" cy="5292935"/>
          </a:xfrm>
        </p:spPr>
        <p:txBody>
          <a:bodyPr>
            <a:normAutofit/>
          </a:bodyPr>
          <a:lstStyle/>
          <a:p>
            <a:pPr>
              <a:buNone/>
            </a:pPr>
            <a:r>
              <a:rPr lang="pt-BR" dirty="0" smtClean="0"/>
              <a:t>	Existem diversos métodos para a propagação vegetativa de plantas jovens ou adultas e para todos os métodos deve-se trabalhar com condições de umidade e temperatura controlada e meios propícios para cada sistema:</a:t>
            </a:r>
          </a:p>
          <a:p>
            <a:pPr>
              <a:buNone/>
            </a:pPr>
            <a:endParaRPr lang="pt-BR" dirty="0" smtClean="0"/>
          </a:p>
          <a:p>
            <a:pPr>
              <a:buNone/>
            </a:pPr>
            <a:endParaRPr lang="pt-B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a:xfrm>
            <a:off x="457200" y="785794"/>
            <a:ext cx="8229600" cy="5221497"/>
          </a:xfrm>
        </p:spPr>
        <p:txBody>
          <a:bodyPr>
            <a:normAutofit fontScale="92500" lnSpcReduction="20000"/>
          </a:bodyPr>
          <a:lstStyle/>
          <a:p>
            <a:r>
              <a:rPr lang="pt-BR" b="1" dirty="0" smtClean="0"/>
              <a:t>Micro-propagação</a:t>
            </a:r>
          </a:p>
          <a:p>
            <a:endParaRPr lang="pt-BR" dirty="0" smtClean="0"/>
          </a:p>
          <a:p>
            <a:pPr algn="just">
              <a:buNone/>
            </a:pPr>
            <a:r>
              <a:rPr lang="pt-BR" dirty="0" smtClean="0"/>
              <a:t>	Esse método de propagação vegetativa é baseado nas técnicas de </a:t>
            </a:r>
            <a:r>
              <a:rPr lang="pt-BR" b="1" dirty="0" smtClean="0">
                <a:solidFill>
                  <a:srgbClr val="00B050"/>
                </a:solidFill>
              </a:rPr>
              <a:t>cultura de tecidos </a:t>
            </a:r>
            <a:r>
              <a:rPr lang="pt-BR" dirty="0" smtClean="0"/>
              <a:t>e é realizado a partir de calos, órgãos, células e </a:t>
            </a:r>
            <a:r>
              <a:rPr lang="pt-BR" dirty="0" err="1" smtClean="0"/>
              <a:t>protoplastos</a:t>
            </a:r>
            <a:r>
              <a:rPr lang="pt-BR" dirty="0" smtClean="0"/>
              <a:t>. A cultura de tecidos consiste em cultivar segmentos da planta em tubos de ensaio que contenham soluções nutritivas e hormônios na dosagem adequada para o desenvolvimento. Após o termino da fase de desenvolvimento em tubos de ensaio, as plantas passarão por aclimatização e posteriormente serão levadas ao campo. </a:t>
            </a:r>
            <a:r>
              <a:rPr lang="pt-BR" b="1" dirty="0" smtClean="0">
                <a:solidFill>
                  <a:srgbClr val="00B050"/>
                </a:solidFill>
              </a:rPr>
              <a:t>Nesse sistema é possível obter com rapidez a produção de um grande número de mudas idênticas.</a:t>
            </a:r>
          </a:p>
          <a:p>
            <a:endParaRPr lang="pt-B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ço Reservado para Conteúdo 7"/>
          <p:cNvSpPr>
            <a:spLocks noGrp="1"/>
          </p:cNvSpPr>
          <p:nvPr>
            <p:ph idx="1"/>
          </p:nvPr>
        </p:nvSpPr>
        <p:spPr>
          <a:xfrm>
            <a:off x="457200" y="285728"/>
            <a:ext cx="8229600" cy="5721563"/>
          </a:xfrm>
        </p:spPr>
        <p:txBody>
          <a:bodyPr/>
          <a:lstStyle/>
          <a:p>
            <a:r>
              <a:rPr lang="pt-BR" b="1" dirty="0" smtClean="0"/>
              <a:t>Macro-propagação</a:t>
            </a:r>
          </a:p>
          <a:p>
            <a:pPr>
              <a:buNone/>
            </a:pPr>
            <a:endParaRPr lang="pt-BR" dirty="0" smtClean="0"/>
          </a:p>
          <a:p>
            <a:pPr>
              <a:buNone/>
            </a:pPr>
            <a:r>
              <a:rPr lang="pt-BR" dirty="0" smtClean="0"/>
              <a:t>	O método de macro-propagação é baseado nos métodos convencionais de estaquia , enxertia e </a:t>
            </a:r>
            <a:r>
              <a:rPr lang="pt-BR" dirty="0" err="1" smtClean="0"/>
              <a:t>alporquia</a:t>
            </a:r>
            <a:r>
              <a:rPr lang="pt-BR" dirty="0" smtClean="0"/>
              <a:t>.</a:t>
            </a:r>
          </a:p>
          <a:p>
            <a:endParaRPr lang="pt-B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785794"/>
            <a:ext cx="8229600" cy="5221497"/>
          </a:xfrm>
        </p:spPr>
        <p:txBody>
          <a:bodyPr/>
          <a:lstStyle/>
          <a:p>
            <a:pPr>
              <a:buNone/>
            </a:pPr>
            <a:r>
              <a:rPr lang="pt-BR" dirty="0" smtClean="0"/>
              <a:t>	</a:t>
            </a:r>
            <a:r>
              <a:rPr lang="pt-BR" b="1" u="sng" dirty="0" smtClean="0"/>
              <a:t>Enxertia</a:t>
            </a:r>
            <a:r>
              <a:rPr lang="pt-BR" dirty="0" smtClean="0"/>
              <a:t> – método de propagação vegetativa para substituição da copa de uma planta visando a melhoria genética.</a:t>
            </a:r>
            <a:br>
              <a:rPr lang="pt-BR" dirty="0" smtClean="0"/>
            </a:br>
            <a:endParaRPr lang="pt-BR" dirty="0" smtClean="0"/>
          </a:p>
          <a:p>
            <a:pPr>
              <a:buNone/>
            </a:pPr>
            <a:r>
              <a:rPr lang="pt-BR" dirty="0" smtClean="0"/>
              <a:t>	• Porta-enxerto ou cavalo – parte da enxertia que fornece as raízes,</a:t>
            </a:r>
            <a:br>
              <a:rPr lang="pt-BR" dirty="0" smtClean="0"/>
            </a:br>
            <a:endParaRPr lang="pt-BR" dirty="0" smtClean="0"/>
          </a:p>
          <a:p>
            <a:pPr>
              <a:buNone/>
            </a:pPr>
            <a:r>
              <a:rPr lang="pt-BR" dirty="0" smtClean="0"/>
              <a:t>	• Enxerto ou cavaleiro – parte superior da enxertia que fornece a copa</a:t>
            </a:r>
            <a:endParaRPr lang="pt-B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osseresvivos.blog.terra.com.br/files/2008/07/enxertia.jpg"/>
          <p:cNvPicPr>
            <a:picLocks noChangeAspect="1" noChangeArrowheads="1"/>
          </p:cNvPicPr>
          <p:nvPr/>
        </p:nvPicPr>
        <p:blipFill>
          <a:blip r:embed="rId2" cstate="print"/>
          <a:srcRect/>
          <a:stretch>
            <a:fillRect/>
          </a:stretch>
        </p:blipFill>
        <p:spPr bwMode="auto">
          <a:xfrm>
            <a:off x="2143108" y="487247"/>
            <a:ext cx="5053030" cy="5656377"/>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642918"/>
            <a:ext cx="8229600" cy="5364373"/>
          </a:xfrm>
        </p:spPr>
        <p:txBody>
          <a:bodyPr/>
          <a:lstStyle/>
          <a:p>
            <a:pPr>
              <a:buNone/>
            </a:pPr>
            <a:r>
              <a:rPr lang="pt-BR" dirty="0" smtClean="0"/>
              <a:t>Existem dois tipos de enxertia, a saber:</a:t>
            </a:r>
          </a:p>
          <a:p>
            <a:endParaRPr lang="pt-BR" dirty="0" smtClean="0"/>
          </a:p>
          <a:p>
            <a:pPr lvl="0">
              <a:buNone/>
            </a:pPr>
            <a:r>
              <a:rPr lang="pt-BR" dirty="0" smtClean="0"/>
              <a:t>a) </a:t>
            </a:r>
            <a:r>
              <a:rPr lang="pt-BR" dirty="0" err="1" smtClean="0"/>
              <a:t>Borbulhia</a:t>
            </a:r>
            <a:r>
              <a:rPr lang="pt-BR" dirty="0" smtClean="0"/>
              <a:t>: esse tipo de enxertia é efetuado através das gemas da planta (broto) e em plantas de folhas perenes como: citros, goiabeira, abacateiro e roseira. Para fazer a enxertia com </a:t>
            </a:r>
            <a:r>
              <a:rPr lang="pt-BR" dirty="0" err="1" smtClean="0"/>
              <a:t>borbulhias</a:t>
            </a:r>
            <a:r>
              <a:rPr lang="pt-BR" dirty="0" smtClean="0"/>
              <a:t>, podem ser usados dois procedimentos, o corte em (T) simples ou invertido</a:t>
            </a:r>
          </a:p>
          <a:p>
            <a:endParaRPr lang="pt-B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inforagro.files.wordpress.com/2010/08/enxerto_02.jpg?w=300&amp;h=249">
            <a:hlinkClick r:id="rId2"/>
          </p:cNvPr>
          <p:cNvPicPr>
            <a:picLocks noChangeAspect="1" noChangeArrowheads="1"/>
          </p:cNvPicPr>
          <p:nvPr/>
        </p:nvPicPr>
        <p:blipFill>
          <a:blip r:embed="rId3" r:link="rId4" cstate="print"/>
          <a:srcRect/>
          <a:stretch>
            <a:fillRect/>
          </a:stretch>
        </p:blipFill>
        <p:spPr bwMode="auto">
          <a:xfrm>
            <a:off x="1643042" y="714356"/>
            <a:ext cx="6715172" cy="5574374"/>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642918"/>
            <a:ext cx="8229600" cy="5364373"/>
          </a:xfrm>
        </p:spPr>
        <p:txBody>
          <a:bodyPr>
            <a:normAutofit/>
          </a:bodyPr>
          <a:lstStyle/>
          <a:p>
            <a:pPr lvl="0">
              <a:buNone/>
            </a:pPr>
            <a:r>
              <a:rPr lang="pt-BR" dirty="0" smtClean="0"/>
              <a:t>	b) </a:t>
            </a:r>
            <a:r>
              <a:rPr lang="pt-BR" dirty="0" err="1" smtClean="0"/>
              <a:t>Garfagem</a:t>
            </a:r>
            <a:r>
              <a:rPr lang="pt-BR" dirty="0" smtClean="0"/>
              <a:t>: esse tipo de enxerte é feito utilizando galhos da árvore que se quer enxertar. O ideal é que o diâmetro das estacas não ultrapasse 2 cm, pois galhos muito grossos possuem menor chance de sucesso. A enxertia por </a:t>
            </a:r>
            <a:r>
              <a:rPr lang="pt-BR" dirty="0" err="1" smtClean="0"/>
              <a:t>garfagem</a:t>
            </a:r>
            <a:r>
              <a:rPr lang="pt-BR" dirty="0" smtClean="0"/>
              <a:t> é mais utilizada em plantas de folhas caducas, aquelas que perdem as folhas no inverno como a videira, o pessegueiro e a </a:t>
            </a:r>
            <a:r>
              <a:rPr lang="pt-BR" dirty="0" err="1" smtClean="0"/>
              <a:t>nectarina</a:t>
            </a:r>
            <a:r>
              <a:rPr lang="pt-BR" dirty="0" smtClean="0"/>
              <a:t>. Os tipos de enxertia por </a:t>
            </a:r>
            <a:r>
              <a:rPr lang="pt-BR" dirty="0" err="1" smtClean="0"/>
              <a:t>garfagem</a:t>
            </a:r>
            <a:r>
              <a:rPr lang="pt-BR" dirty="0" smtClean="0"/>
              <a:t> são: meia fenda e fenda cheia. </a:t>
            </a:r>
          </a:p>
          <a:p>
            <a:endParaRPr lang="pt-B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inforagro.files.wordpress.com/2010/08/enxerto_03.jpg"/>
          <p:cNvPicPr>
            <a:picLocks noChangeAspect="1" noChangeArrowheads="1"/>
          </p:cNvPicPr>
          <p:nvPr/>
        </p:nvPicPr>
        <p:blipFill>
          <a:blip r:embed="rId2" r:link="rId3" cstate="print"/>
          <a:srcRect/>
          <a:stretch>
            <a:fillRect/>
          </a:stretch>
        </p:blipFill>
        <p:spPr bwMode="auto">
          <a:xfrm>
            <a:off x="1500166" y="1000108"/>
            <a:ext cx="5994361" cy="5087696"/>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14356"/>
            <a:ext cx="8229600" cy="5292935"/>
          </a:xfrm>
        </p:spPr>
        <p:txBody>
          <a:bodyPr/>
          <a:lstStyle/>
          <a:p>
            <a:pPr algn="just"/>
            <a:r>
              <a:rPr lang="pt-BR" dirty="0" smtClean="0"/>
              <a:t>A época recomendada para enxertia por borbulha é primavera ou outono principalmente meados da primavera. E para enxertia por </a:t>
            </a:r>
            <a:r>
              <a:rPr lang="pt-BR" dirty="0" err="1" smtClean="0"/>
              <a:t>garfagem</a:t>
            </a:r>
            <a:r>
              <a:rPr lang="pt-BR" dirty="0" smtClean="0"/>
              <a:t> meses de julho e agosto.</a:t>
            </a:r>
          </a:p>
          <a:p>
            <a:endParaRPr lang="pt-B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714356"/>
            <a:ext cx="8229600" cy="5292935"/>
          </a:xfrm>
        </p:spPr>
        <p:txBody>
          <a:bodyPr>
            <a:normAutofit/>
          </a:bodyPr>
          <a:lstStyle/>
          <a:p>
            <a:pPr>
              <a:buNone/>
            </a:pPr>
            <a:r>
              <a:rPr lang="pt-BR" dirty="0" smtClean="0"/>
              <a:t>c) </a:t>
            </a:r>
            <a:r>
              <a:rPr lang="pt-BR" dirty="0" err="1" smtClean="0"/>
              <a:t>Alporquia</a:t>
            </a:r>
            <a:r>
              <a:rPr lang="pt-BR" dirty="0" smtClean="0"/>
              <a:t> - Este método consiste em estimular o crescimento de raízes em um ramo ou no caule principal de uma planta envolvendo um pedaço de um ramo por terra ou musgo em um pedaço de plástico ou pano umedecido. Após algum tempo, formam-se as raízes, e o ramo pode ser destacado para ser plantado. </a:t>
            </a:r>
          </a:p>
          <a:p>
            <a:endParaRPr lang="pt-B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928670"/>
            <a:ext cx="8229600" cy="5078621"/>
          </a:xfrm>
        </p:spPr>
        <p:txBody>
          <a:bodyPr/>
          <a:lstStyle/>
          <a:p>
            <a:pPr>
              <a:buNone/>
            </a:pPr>
            <a:r>
              <a:rPr lang="pt-BR" dirty="0" smtClean="0"/>
              <a:t>	Para que o método seja efetivo é necessário interromper o fluxo descendente da seiva, mediante retirada prévia de um anel da casca da planta (anel de </a:t>
            </a:r>
            <a:r>
              <a:rPr lang="pt-BR" dirty="0" err="1" smtClean="0"/>
              <a:t>Malpighi</a:t>
            </a:r>
            <a:r>
              <a:rPr lang="pt-BR" dirty="0" smtClean="0"/>
              <a:t>) ou colocando um anel de arame metálico no local desejado para as futuras raízes (vulgarmente chamado de "forca"). O processo pode ser acelerado com a ajuda de hormônios ou pró-hormônios </a:t>
            </a:r>
            <a:r>
              <a:rPr lang="pt-BR" dirty="0" err="1" smtClean="0"/>
              <a:t>enraizantes</a:t>
            </a:r>
            <a:r>
              <a:rPr lang="pt-BR" dirty="0" smtClean="0"/>
              <a:t> tais como Ácido </a:t>
            </a:r>
            <a:r>
              <a:rPr lang="pt-BR" dirty="0" err="1" smtClean="0"/>
              <a:t>Indol-butírico</a:t>
            </a:r>
            <a:r>
              <a:rPr lang="pt-BR" dirty="0" smtClean="0"/>
              <a:t> (IBA) ou com Cloridrato de Tiamina.</a:t>
            </a:r>
            <a:endParaRPr lang="pt-B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il_fi" descr="http://www.plantasonya.com.br/wp-content/img/alporquia.JPG"/>
          <p:cNvPicPr>
            <a:picLocks noChangeAspect="1" noChangeArrowheads="1"/>
          </p:cNvPicPr>
          <p:nvPr/>
        </p:nvPicPr>
        <p:blipFill>
          <a:blip r:embed="rId2" r:link="rId3" cstate="print"/>
          <a:srcRect/>
          <a:stretch>
            <a:fillRect/>
          </a:stretch>
        </p:blipFill>
        <p:spPr bwMode="auto">
          <a:xfrm>
            <a:off x="1571604" y="915995"/>
            <a:ext cx="6786609" cy="4947158"/>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571480"/>
            <a:ext cx="8229600" cy="5435811"/>
          </a:xfrm>
        </p:spPr>
        <p:txBody>
          <a:bodyPr>
            <a:normAutofit fontScale="85000" lnSpcReduction="10000"/>
          </a:bodyPr>
          <a:lstStyle/>
          <a:p>
            <a:r>
              <a:rPr lang="pt-BR" dirty="0" smtClean="0"/>
              <a:t>A maior dificuldade da propagação vegetativa de plantas adultas é o enraizamento, sendo necessário trabalhar com material fisiologicamente juvenil ou rejuvenescido. As técnicas de rejuvenescimento podem ser realizadas através da poda drástica, aplicações de </a:t>
            </a:r>
            <a:r>
              <a:rPr lang="pt-BR" dirty="0" err="1" smtClean="0"/>
              <a:t>citocininas</a:t>
            </a:r>
            <a:r>
              <a:rPr lang="pt-BR" dirty="0" smtClean="0"/>
              <a:t>, propagação seriada via enxertia, propagação seriada via estaquia e </a:t>
            </a:r>
            <a:r>
              <a:rPr lang="pt-BR" dirty="0" err="1" smtClean="0"/>
              <a:t>micropropagação</a:t>
            </a:r>
            <a:r>
              <a:rPr lang="pt-BR" dirty="0" smtClean="0"/>
              <a:t>. Outros fatores também são importantes para o enraizamento entre eles a nebulização (prevenindo o estresse hídrico), o estado nutricional, a utilização de hormônios (para eucaliptos são utilizados o AIB e o ANA) e condições adequadas de desenvolvimento. Para a propagação vegetativa de eucalipto adulto é recomendada, para facilitar o processo, a utilização dos brotos </a:t>
            </a:r>
            <a:r>
              <a:rPr lang="pt-BR" dirty="0" err="1" smtClean="0"/>
              <a:t>epicórmicos</a:t>
            </a:r>
            <a:r>
              <a:rPr lang="pt-BR" dirty="0" smtClean="0"/>
              <a:t> originários da base das árvores</a:t>
            </a:r>
            <a:endParaRPr lang="pt-B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so">
  <a:themeElements>
    <a:clrScheme name="Metrô">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Concurso">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so">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60</TotalTime>
  <Words>455</Words>
  <Application>Microsoft Office PowerPoint</Application>
  <PresentationFormat>Apresentação na tela (4:3)</PresentationFormat>
  <Paragraphs>120</Paragraphs>
  <Slides>45</Slides>
  <Notes>0</Notes>
  <HiddenSlides>0</HiddenSlides>
  <MMClips>0</MMClips>
  <ScaleCrop>false</ScaleCrop>
  <HeadingPairs>
    <vt:vector size="4" baseType="variant">
      <vt:variant>
        <vt:lpstr>Tema</vt:lpstr>
      </vt:variant>
      <vt:variant>
        <vt:i4>1</vt:i4>
      </vt:variant>
      <vt:variant>
        <vt:lpstr>Títulos de slides</vt:lpstr>
      </vt:variant>
      <vt:variant>
        <vt:i4>45</vt:i4>
      </vt:variant>
    </vt:vector>
  </HeadingPairs>
  <TitlesOfParts>
    <vt:vector size="46" baseType="lpstr">
      <vt:lpstr>Concurso</vt:lpstr>
      <vt:lpstr>PLANTIO DE MUDAS</vt:lpstr>
      <vt:lpstr> 1. DEFINIÇÃO: </vt:lpstr>
      <vt:lpstr>Slide 3</vt:lpstr>
      <vt:lpstr>2. PLANTIO COMERCIAL</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3. PRODUÇÃO DE MUDAS:</vt:lpstr>
      <vt:lpstr>Slide 18</vt:lpstr>
      <vt:lpstr>Slide 19</vt:lpstr>
      <vt:lpstr>Slide 20</vt:lpstr>
      <vt:lpstr>Slide 21</vt:lpstr>
      <vt:lpstr>Slide 22</vt:lpstr>
      <vt:lpstr>Slide 23</vt:lpstr>
      <vt:lpstr>Slide 24</vt:lpstr>
      <vt:lpstr>SEMENTE DE MAPLE (Acer pseudoplatanus)</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Company>Colégio Positivo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PLANTIO DE MUDAS</dc:title>
  <dc:creator>Soc Educaional Positivo LTDA</dc:creator>
  <cp:lastModifiedBy>Oxnar</cp:lastModifiedBy>
  <cp:revision>8</cp:revision>
  <dcterms:created xsi:type="dcterms:W3CDTF">2011-02-23T14:03:00Z</dcterms:created>
  <dcterms:modified xsi:type="dcterms:W3CDTF">2014-11-03T18:57:00Z</dcterms:modified>
</cp:coreProperties>
</file>