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8" r:id="rId4"/>
    <p:sldId id="275" r:id="rId5"/>
    <p:sldId id="259" r:id="rId6"/>
    <p:sldId id="261" r:id="rId7"/>
    <p:sldId id="278" r:id="rId8"/>
    <p:sldId id="266" r:id="rId9"/>
    <p:sldId id="262" r:id="rId10"/>
    <p:sldId id="282" r:id="rId11"/>
    <p:sldId id="268" r:id="rId12"/>
    <p:sldId id="283" r:id="rId13"/>
    <p:sldId id="267" r:id="rId14"/>
    <p:sldId id="269" r:id="rId15"/>
    <p:sldId id="270" r:id="rId16"/>
    <p:sldId id="271" r:id="rId17"/>
    <p:sldId id="284" r:id="rId18"/>
    <p:sldId id="263" r:id="rId19"/>
    <p:sldId id="272" r:id="rId20"/>
    <p:sldId id="286" r:id="rId21"/>
    <p:sldId id="287" r:id="rId22"/>
    <p:sldId id="288" r:id="rId23"/>
    <p:sldId id="264" r:id="rId24"/>
    <p:sldId id="289" r:id="rId25"/>
    <p:sldId id="273" r:id="rId26"/>
    <p:sldId id="291" r:id="rId27"/>
    <p:sldId id="265" r:id="rId28"/>
    <p:sldId id="274" r:id="rId29"/>
    <p:sldId id="292" r:id="rId30"/>
    <p:sldId id="279" r:id="rId31"/>
    <p:sldId id="281" r:id="rId3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9" autoAdjust="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E746A-E310-49F8-B0B9-A852AC598084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06957-5A33-495E-BE7C-BE6C5790743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9150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4DDE3-C48D-4E48-B4B8-C2B35E70253A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414D4-1D04-4748-99EC-E3BF8903E54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92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9EB1-AD17-4716-BE7E-4218FCAB9894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D6EAF-C7EA-4A46-9A07-D1F7333A42C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830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A2F4B-693F-4345-9884-1944C5AEABBE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C13FE-9B6F-43B2-8837-D47C4726727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478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2C19D-16E6-4B54-B39D-C7C5FB27A3C5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37A2C-04F5-404F-893D-90674AB7E61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8827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63E18-2D75-4299-84E2-5F8792B23117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A2E1D-FE51-4DEE-8750-8B8ABCB39F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6011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C913E-F549-4E18-B7F5-F29E6FFAA1A3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1382B-16E1-49AE-96FF-EA86672BA8D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799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7B82F-D1D6-400D-BD06-970F3E27C4DC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1B419-84BC-4739-AA0B-31C50711CBF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242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3CD3B-478A-4E88-9E60-E8C6CE0E835D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773E-81AB-42DC-85A4-15369CDD214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4089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ABC26-8D76-4742-800C-C43E5105290E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0FBDC-55E7-4DBE-AA23-77C9B4133D0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518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AF6D-8702-45AE-9D90-32F743C2A9E9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ADEBA-DE51-44AA-B972-D086805E0A4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6536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C9875C-578A-4E65-A4EC-99B6F9FFB961}" type="datetimeFigureOut">
              <a:rPr lang="pt-BR"/>
              <a:pPr>
                <a:defRPr/>
              </a:pPr>
              <a:t>14/08/2017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5DCB49F-8432-42D3-965A-924BA24C4ED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2132856"/>
            <a:ext cx="6875462" cy="2409825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ORGANIZAÇÃO DO ESPAÇO E DA PAISAGEM</a:t>
            </a:r>
          </a:p>
        </p:txBody>
      </p:sp>
    </p:spTree>
    <p:extLst>
      <p:ext uri="{BB962C8B-B14F-4D97-AF65-F5344CB8AC3E}">
        <p14:creationId xmlns:p14="http://schemas.microsoft.com/office/powerpoint/2010/main" val="164220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476672"/>
            <a:ext cx="7718260" cy="5625388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endParaRPr lang="pt-BR" altLang="pt-BR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>
              <a:lnSpc>
                <a:spcPct val="90000"/>
              </a:lnSpc>
            </a:pPr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É por demais sabido que a principal forma de relação entre o homem e a natureza, ou melhor, entre o homem e o meio, é dada pela técnica – um conjunto de meios instrumentais e sociais, com os quais o homem realiza sua vida, produz e, ao mesmo tempo cria espaço. (Milton Santos) </a:t>
            </a:r>
          </a:p>
        </p:txBody>
      </p:sp>
    </p:spTree>
    <p:extLst>
      <p:ext uri="{BB962C8B-B14F-4D97-AF65-F5344CB8AC3E}">
        <p14:creationId xmlns:p14="http://schemas.microsoft.com/office/powerpoint/2010/main" val="2442895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908050"/>
            <a:ext cx="7705725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Ao pensarmos no espaço geográfico estamos pensando nos elementos e aspectos que existem nas paisagens, mas também nas diversas ações que as pessoas realizam nas paisagens.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4213" y="549275"/>
            <a:ext cx="7704137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charset="0"/>
                <a:cs typeface="Arial" charset="0"/>
              </a:rPr>
              <a:t>   O espaço geográfico corresponde ao espaço construído e alterado pelo homem e pode ser definido como sendo o </a:t>
            </a:r>
            <a:r>
              <a:rPr lang="pt-BR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palco das realizações humanas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charset="0"/>
                <a:cs typeface="Arial" charset="0"/>
              </a:rPr>
              <a:t>, nas quais estão as relações entre os homens e destes com a natureza. </a:t>
            </a:r>
          </a:p>
          <a:p>
            <a:pPr algn="just">
              <a:defRPr/>
            </a:pPr>
            <a:endParaRPr lang="pt-BR" sz="3200" dirty="0">
              <a:solidFill>
                <a:schemeClr val="accent5">
                  <a:lumMod val="20000"/>
                  <a:lumOff val="80000"/>
                </a:schemeClr>
              </a:solidFill>
              <a:latin typeface="Arial" charset="0"/>
              <a:cs typeface="Arial" charset="0"/>
            </a:endParaRPr>
          </a:p>
          <a:p>
            <a:pPr algn="just">
              <a:defRPr/>
            </a:pP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charset="0"/>
                <a:cs typeface="Arial" charset="0"/>
              </a:rPr>
              <a:t>   </a:t>
            </a:r>
            <a:r>
              <a:rPr lang="pt-BR" sz="3200" dirty="0">
                <a:solidFill>
                  <a:srgbClr val="92D050"/>
                </a:solidFill>
                <a:latin typeface="Arial" charset="0"/>
                <a:cs typeface="Arial" charset="0"/>
              </a:rPr>
              <a:t>O espaço geográfico abriga o homem e todos os elementos naturais, tais como, relevo, clima, vegetação e tudo que nela está inserido.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4213" y="836613"/>
            <a:ext cx="7704137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Categorias geográficas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Categoria geográfica é o nome que se dá às diferentes divisões do espaço geográfico.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O espaço geográfico está dividido em quatro categorias: 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paisagem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, 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lugar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, 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região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e </a:t>
            </a:r>
            <a:r>
              <a:rPr lang="pt-BR" sz="4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território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188" y="476250"/>
            <a:ext cx="7775575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6149" name="Picture 5" descr="fotos de paisag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42368"/>
            <a:ext cx="8244408" cy="515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11188" y="476250"/>
            <a:ext cx="7775575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45062" name="Picture 6" descr="Resultado de imagem para PAISAG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082" y="1242244"/>
            <a:ext cx="6471786" cy="485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612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4213" y="765175"/>
            <a:ext cx="7775575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Paisagem é o resultado da combinação dos elementos </a:t>
            </a:r>
            <a:r>
              <a:rPr lang="pt-BR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físicos</a:t>
            </a: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, </a:t>
            </a:r>
            <a:r>
              <a:rPr lang="pt-BR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biológicos</a:t>
            </a: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e </a:t>
            </a:r>
            <a:r>
              <a:rPr lang="pt-BR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humanos</a:t>
            </a: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que constituem sua unidade orgânica e se encontram estreitamente relacionados.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A paisagem é definida como tudo que podemos perceber por meio de nossos sentidos (audição, visão, olfato e tato).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2133600"/>
            <a:ext cx="7273925" cy="2676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Para facilitar essa percepção, a paisagem pode ser dividida em </a:t>
            </a:r>
            <a:r>
              <a:rPr lang="pt-B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natural</a:t>
            </a:r>
            <a:r>
              <a:rPr lang="pt-BR" sz="4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e </a:t>
            </a:r>
            <a:r>
              <a:rPr lang="pt-B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cultural</a:t>
            </a:r>
            <a:r>
              <a:rPr lang="pt-BR" sz="4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2E8686A7-9969-487C-9118-F00120E47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72" y="3742904"/>
            <a:ext cx="3024187" cy="14255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28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1" hangingPunct="1">
              <a:spcAft>
                <a:spcPts val="1000"/>
              </a:spcAft>
              <a:defRPr/>
            </a:pPr>
            <a:r>
              <a:rPr lang="pt-BR" sz="28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inalterada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972C32D3-1D1C-4B9E-8382-DE03AE8B3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284" y="3733379"/>
            <a:ext cx="3024188" cy="142398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transformada pela ação humana</a:t>
            </a:r>
          </a:p>
        </p:txBody>
      </p:sp>
      <p:sp>
        <p:nvSpPr>
          <p:cNvPr id="30724" name="AutoShape 4">
            <a:extLst>
              <a:ext uri="{FF2B5EF4-FFF2-40B4-BE49-F238E27FC236}">
                <a16:creationId xmlns:a16="http://schemas.microsoft.com/office/drawing/2014/main" id="{F6C5FDFF-AF01-4BC4-9BB3-5F86AA3B6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72" y="1772816"/>
            <a:ext cx="3024187" cy="1655763"/>
          </a:xfrm>
          <a:prstGeom prst="downArrowCallout">
            <a:avLst>
              <a:gd name="adj1" fmla="val 41687"/>
              <a:gd name="adj2" fmla="val 41679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Paisagem</a:t>
            </a:r>
          </a:p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Natural</a:t>
            </a:r>
          </a:p>
        </p:txBody>
      </p:sp>
      <p:sp>
        <p:nvSpPr>
          <p:cNvPr id="30725" name="AutoShape 5">
            <a:extLst>
              <a:ext uri="{FF2B5EF4-FFF2-40B4-BE49-F238E27FC236}">
                <a16:creationId xmlns:a16="http://schemas.microsoft.com/office/drawing/2014/main" id="{EC4F2A56-C486-4290-B836-6B5FFF258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84" y="1772816"/>
            <a:ext cx="3024188" cy="1655763"/>
          </a:xfrm>
          <a:prstGeom prst="downArrowCallout">
            <a:avLst>
              <a:gd name="adj1" fmla="val 41670"/>
              <a:gd name="adj2" fmla="val 41670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Paisagem</a:t>
            </a:r>
          </a:p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Humanizada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3ACE1B7-DFA0-4D50-AEA8-3139C2642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Os tipos de paisagem: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5B6D0D4-4E4B-4F03-A4A3-22DDDA2AF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524" y="3726557"/>
            <a:ext cx="3024187" cy="142557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pt-BR" sz="2800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 eaLnBrk="1" hangingPunct="1">
              <a:spcAft>
                <a:spcPts val="1000"/>
              </a:spcAft>
              <a:defRPr/>
            </a:pPr>
            <a:r>
              <a:rPr lang="pt-BR" sz="28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inalterada</a:t>
            </a: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13AA49DE-7A2E-4D7E-8296-EAA059D49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717032"/>
            <a:ext cx="3024188" cy="142398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spcAft>
                <a:spcPts val="1000"/>
              </a:spcAft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transformada pela ação humana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5E5B25C7-A834-463D-82E9-CD5DA6D79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524" y="1756469"/>
            <a:ext cx="3024187" cy="1655763"/>
          </a:xfrm>
          <a:prstGeom prst="downArrowCallout">
            <a:avLst>
              <a:gd name="adj1" fmla="val 41687"/>
              <a:gd name="adj2" fmla="val 41679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Paisagem</a:t>
            </a:r>
          </a:p>
          <a:p>
            <a:pPr algn="ctr" eaLnBrk="1" hangingPunct="1">
              <a:defRPr/>
            </a:pPr>
            <a:r>
              <a:rPr lang="pt-BR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Natural</a:t>
            </a:r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61C7A7F1-66BA-420D-A769-FBD12AB1D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1756469"/>
            <a:ext cx="3384376" cy="1655763"/>
          </a:xfrm>
          <a:prstGeom prst="downArrowCallout">
            <a:avLst>
              <a:gd name="adj1" fmla="val 41670"/>
              <a:gd name="adj2" fmla="val 41670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pt-BR" sz="2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Paisagem</a:t>
            </a:r>
          </a:p>
          <a:p>
            <a:pPr algn="ctr" eaLnBrk="1" hangingPunct="1">
              <a:defRPr/>
            </a:pPr>
            <a:r>
              <a:rPr lang="pt-BR" sz="2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Humanizada ou Cultural </a:t>
            </a:r>
          </a:p>
        </p:txBody>
      </p:sp>
    </p:spTree>
    <p:extLst>
      <p:ext uri="{BB962C8B-B14F-4D97-AF65-F5344CB8AC3E}">
        <p14:creationId xmlns:p14="http://schemas.microsoft.com/office/powerpoint/2010/main" val="4003285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5650" y="87313"/>
            <a:ext cx="7632700" cy="67706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 natural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A paisagem natural é tudo aquilo que vem de origem da natureza, sem a ação modificadora do homem.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19" name="Imagem 2" descr="paisagem_natur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08050"/>
            <a:ext cx="6096000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D58B8A-44D8-4B04-A77D-4530164EB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240588" cy="1143000"/>
          </a:xfrm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Paisagens que não sofreram interferência </a:t>
            </a:r>
            <a:r>
              <a:rPr lang="pt-BR" b="1" dirty="0" err="1">
                <a:solidFill>
                  <a:srgbClr val="92D050"/>
                </a:solidFill>
                <a:latin typeface="+mn-lt"/>
                <a:ea typeface="+mn-ea"/>
                <a:cs typeface="+mn-cs"/>
              </a:rPr>
              <a:t>antrópica</a:t>
            </a: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38915" name="Espaço Reservado para Conteúdo 2">
            <a:extLst>
              <a:ext uri="{FF2B5EF4-FFF2-40B4-BE49-F238E27FC236}">
                <a16:creationId xmlns:a16="http://schemas.microsoft.com/office/drawing/2014/main" id="{874C69C5-F3EF-4BF6-A292-05A74457A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204864"/>
            <a:ext cx="7828607" cy="3311525"/>
          </a:xfrm>
        </p:spPr>
        <p:txBody>
          <a:bodyPr/>
          <a:lstStyle/>
          <a:p>
            <a:pPr eaLnBrk="1" hangingPunct="1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Trechos de florestas de difícil acesso.</a:t>
            </a:r>
          </a:p>
          <a:p>
            <a:pPr eaLnBrk="1" hangingPunct="1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Áreas desérticas.</a:t>
            </a:r>
          </a:p>
          <a:p>
            <a:pPr eaLnBrk="1" hangingPunct="1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Regiões polares.</a:t>
            </a:r>
          </a:p>
          <a:p>
            <a:pPr eaLnBrk="1" hangingPunct="1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Altas montanhas.</a:t>
            </a:r>
          </a:p>
          <a:p>
            <a:pPr eaLnBrk="1" hangingPunct="1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Fundo dos oceanos.</a:t>
            </a:r>
          </a:p>
          <a:p>
            <a:pPr eaLnBrk="1" hangingPunct="1"/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854723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55650" y="0"/>
            <a:ext cx="7632700" cy="67706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 cultural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É a paisagem humanizada, aquela que tem resultados e transformações da intervenção humana (ação </a:t>
            </a:r>
            <a:r>
              <a:rPr lang="pt-BR" sz="32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antrópica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). </a:t>
            </a:r>
          </a:p>
        </p:txBody>
      </p:sp>
      <p:pic>
        <p:nvPicPr>
          <p:cNvPr id="10243" name="Imagem 4" descr="paisagem_cultural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052513"/>
            <a:ext cx="6264275" cy="400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87450" y="1773238"/>
            <a:ext cx="7056438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As paisagens culturais podem ser divididas em </a:t>
            </a:r>
            <a:r>
              <a:rPr lang="pt-B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paisagem rural 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e </a:t>
            </a:r>
            <a:r>
              <a:rPr lang="pt-B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paisagem urbana</a:t>
            </a: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0"/>
            <a:ext cx="7058025" cy="10461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rgbClr val="92D05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 rural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12291" name="Imagem 3" descr="paisagem_rural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052513"/>
            <a:ext cx="76327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71550" y="549275"/>
            <a:ext cx="7056438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Paisagem urbana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13315" name="Imagem 2" descr="definicao de paisage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484313"/>
            <a:ext cx="5976938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03A5EA-6577-489A-A209-A7DA374E8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A transformação das paisagens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0FA09A-8B18-4F1C-AFDE-38551CC5C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t-BR" sz="4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 paisagens naturais podem ser modificadas para dar lugar, por exemplo, às plantações, às cidades, às rodovias ou para a obtenção de recursos naturais, como madeira, minérios, água e outros.</a:t>
            </a:r>
          </a:p>
          <a:p>
            <a:pPr marL="365760" indent="-283464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6627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476250"/>
            <a:ext cx="7343775" cy="769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Lugar</a:t>
            </a: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14339" name="Imagem 2" descr="lug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84313"/>
            <a:ext cx="6378575" cy="47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00113" y="836613"/>
            <a:ext cx="7343775" cy="53546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Lugar ou local, de forma geral, é uma porção de um espaço qualquer ou um ponto imaginário numa coordenada espacial percebida e definida pelo homem, através de seus sentidos.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Lugar é uma parte do espaço geográfico onde vivemos e interagimos  com a paisagem.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B5985ED3-D772-46B6-9B5F-604A0471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338" y="1422400"/>
            <a:ext cx="7499350" cy="114300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Lugar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D2FA64A-3049-4241-8020-EBF4C5D2E94B}"/>
              </a:ext>
            </a:extLst>
          </p:cNvPr>
          <p:cNvSpPr/>
          <p:nvPr/>
        </p:nvSpPr>
        <p:spPr>
          <a:xfrm>
            <a:off x="1475656" y="2999854"/>
            <a:ext cx="698477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Espaços que nos são familiares, que fazem parte da nossa vida.</a:t>
            </a:r>
          </a:p>
        </p:txBody>
      </p:sp>
    </p:spTree>
    <p:extLst>
      <p:ext uri="{BB962C8B-B14F-4D97-AF65-F5344CB8AC3E}">
        <p14:creationId xmlns:p14="http://schemas.microsoft.com/office/powerpoint/2010/main" val="1512845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6A27CCD-D0C7-4334-AD90-2010E7543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Lugar</a:t>
            </a:r>
          </a:p>
        </p:txBody>
      </p:sp>
      <p:sp>
        <p:nvSpPr>
          <p:cNvPr id="56322" name="Espaço Reservado para Conteúdo 2">
            <a:extLst>
              <a:ext uri="{FF2B5EF4-FFF2-40B4-BE49-F238E27FC236}">
                <a16:creationId xmlns:a16="http://schemas.microsoft.com/office/drawing/2014/main" id="{C021A3AB-5978-49CE-A1B8-4886ED99B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São, portanto, as pessoas que dão sentido ao lugar. Por isso é importante conhecer as relações entre elas e os diversos lugares.</a:t>
            </a:r>
          </a:p>
          <a:p>
            <a:pPr algn="just">
              <a:lnSpc>
                <a:spcPct val="90000"/>
              </a:lnSpc>
              <a:buFont typeface="Wingdings 2" panose="05020102010507070707" pitchFamily="18" charset="2"/>
              <a:buNone/>
            </a:pPr>
            <a:endParaRPr lang="pt-BR" altLang="pt-B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E4D29D2-A628-48AB-9BF7-F27B08B16383}"/>
              </a:ext>
            </a:extLst>
          </p:cNvPr>
          <p:cNvSpPr txBox="1"/>
          <p:nvPr/>
        </p:nvSpPr>
        <p:spPr>
          <a:xfrm>
            <a:off x="755576" y="3847513"/>
            <a:ext cx="777686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pt-BR" sz="2400" dirty="0"/>
              <a:t>O </a:t>
            </a:r>
            <a:r>
              <a:rPr lang="pt-BR" sz="2400" b="1" dirty="0"/>
              <a:t>NÃO-LUGAR</a:t>
            </a:r>
            <a:r>
              <a:rPr lang="pt-BR" sz="2400" dirty="0"/>
              <a:t> são “lugares” de passagem como aeroportos, estradas, supermercados e etc. ou “lugares” que causa estranhamento, espanto ou desconforto.</a:t>
            </a:r>
          </a:p>
        </p:txBody>
      </p:sp>
    </p:spTree>
    <p:extLst>
      <p:ext uri="{BB962C8B-B14F-4D97-AF65-F5344CB8AC3E}">
        <p14:creationId xmlns:p14="http://schemas.microsoft.com/office/powerpoint/2010/main" val="3123563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0074551-8089-408D-A719-71902669F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Nossas relações com outros lugares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3F41BA96-7F88-4F69-A600-F20F2AF925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196752"/>
            <a:ext cx="8568952" cy="4991968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Direta: </a:t>
            </a:r>
          </a:p>
          <a:p>
            <a:pPr marL="342900" lvl="1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Viagem para turismo</a:t>
            </a:r>
          </a:p>
          <a:p>
            <a:pPr marL="342900" lvl="1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Viagem para negócios</a:t>
            </a:r>
          </a:p>
          <a:p>
            <a:pPr marL="342900" lvl="1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altLang="pt-BR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Indireta: </a:t>
            </a:r>
          </a:p>
          <a:p>
            <a:pPr marL="342900" lvl="1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Quando assistimos jornais, lemos revistas ou navegamos pela internet</a:t>
            </a:r>
          </a:p>
          <a:p>
            <a:pPr marL="342900" lvl="1" indent="-342900"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Quando comemos pão, cujo trigo foi cultivado e colhido por trabalhadores de outro município, de outro estado ou de outro país</a:t>
            </a:r>
          </a:p>
        </p:txBody>
      </p:sp>
    </p:spTree>
    <p:extLst>
      <p:ext uri="{BB962C8B-B14F-4D97-AF65-F5344CB8AC3E}">
        <p14:creationId xmlns:p14="http://schemas.microsoft.com/office/powerpoint/2010/main" val="307417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4213" y="620713"/>
            <a:ext cx="7632700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Região</a:t>
            </a:r>
          </a:p>
        </p:txBody>
      </p:sp>
      <p:pic>
        <p:nvPicPr>
          <p:cNvPr id="16387" name="Imagem 2" descr="regiã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12875"/>
            <a:ext cx="7129462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13864ABC-E146-4EB4-A1FA-9F7398973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88640"/>
            <a:ext cx="6994525" cy="791369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tx2">
                    <a:satMod val="130000"/>
                  </a:schemeClr>
                </a:solidFill>
              </a:rPr>
              <a:t>A região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577D8C7-FB94-4999-833E-BC4210396202}"/>
              </a:ext>
            </a:extLst>
          </p:cNvPr>
          <p:cNvSpPr/>
          <p:nvPr/>
        </p:nvSpPr>
        <p:spPr>
          <a:xfrm>
            <a:off x="1403350" y="1504950"/>
            <a:ext cx="6985000" cy="485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itchFamily="18" charset="2"/>
              <a:buChar char=""/>
              <a:defRPr/>
            </a:pPr>
            <a:endParaRPr lang="pt-BR" sz="3200" dirty="0">
              <a:latin typeface="+mn-lt"/>
            </a:endParaRPr>
          </a:p>
        </p:txBody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B8BFBF26-68F2-476D-9D78-4E13D54159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341438"/>
            <a:ext cx="8610922" cy="4800600"/>
          </a:xfrm>
        </p:spPr>
        <p:txBody>
          <a:bodyPr/>
          <a:lstStyle/>
          <a:p>
            <a:pPr algn="just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É uma parte do espaço geográfico que foi separada, através de um critério, por possuir características em comum. </a:t>
            </a:r>
          </a:p>
          <a:p>
            <a:pPr algn="just"/>
            <a:endParaRPr lang="pt-BR" altLang="pt-BR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pt-BR" altLang="pt-BR" sz="36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Os critérios de regionalização podem ser: naturais (clima, vegetação, relevo e etc.); socioculturais (grupos linguísticos, religiões, atividades econômicas e etc.).</a:t>
            </a:r>
          </a:p>
        </p:txBody>
      </p:sp>
    </p:spTree>
    <p:extLst>
      <p:ext uri="{BB962C8B-B14F-4D97-AF65-F5344CB8AC3E}">
        <p14:creationId xmlns:p14="http://schemas.microsoft.com/office/powerpoint/2010/main" val="3601703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84213" y="981075"/>
            <a:ext cx="7632700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Região é a divisão do espaço geográfico. O conceito de região está correlacionado com </a:t>
            </a:r>
            <a:r>
              <a:rPr lang="pt-BR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continuidade</a:t>
            </a:r>
            <a:r>
              <a:rPr lang="pt-BR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e </a:t>
            </a:r>
            <a:r>
              <a:rPr lang="pt-BR" sz="40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contiguidade</a:t>
            </a:r>
            <a:r>
              <a:rPr lang="pt-BR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 </a:t>
            </a:r>
            <a:r>
              <a:rPr lang="pt-BR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(vizinhança), possuindo delimitação e características semelhantes.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C2EE0-8514-409B-AEB4-8CC5CFB6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60963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t-BR" sz="4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Regionalizações do continente americano.</a:t>
            </a:r>
          </a:p>
        </p:txBody>
      </p:sp>
      <p:sp>
        <p:nvSpPr>
          <p:cNvPr id="80899" name="Espaço Reservado para Texto 2">
            <a:extLst>
              <a:ext uri="{FF2B5EF4-FFF2-40B4-BE49-F238E27FC236}">
                <a16:creationId xmlns:a16="http://schemas.microsoft.com/office/drawing/2014/main" id="{110F7FA8-7C68-4D8F-8D67-3475EC0D7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28613"/>
            <a:ext cx="4022725" cy="639762"/>
          </a:xfrm>
          <a:ln>
            <a:headEnd/>
            <a:tailEnd/>
          </a:ln>
        </p:spPr>
        <p:txBody>
          <a:bodyPr/>
          <a:lstStyle/>
          <a:p>
            <a:pPr marL="63500" algn="ctr"/>
            <a:r>
              <a:rPr lang="pt-BR" altLang="pt-BR" b="1" i="1" dirty="0"/>
              <a:t>CRITÉRIO GEOGRÁFICO (CONTINENTES)</a:t>
            </a:r>
          </a:p>
        </p:txBody>
      </p:sp>
      <p:sp>
        <p:nvSpPr>
          <p:cNvPr id="80900" name="Espaço Reservado para Texto 3">
            <a:extLst>
              <a:ext uri="{FF2B5EF4-FFF2-40B4-BE49-F238E27FC236}">
                <a16:creationId xmlns:a16="http://schemas.microsoft.com/office/drawing/2014/main" id="{33566923-7A41-4FFA-9DA2-95597EDBED27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64075" y="328613"/>
            <a:ext cx="4022725" cy="639762"/>
          </a:xfrm>
          <a:ln>
            <a:headEnd/>
            <a:tailEnd/>
          </a:ln>
        </p:spPr>
        <p:txBody>
          <a:bodyPr/>
          <a:lstStyle/>
          <a:p>
            <a:pPr marL="63500" algn="ctr"/>
            <a:r>
              <a:rPr lang="pt-BR" altLang="pt-BR" b="1" i="1" dirty="0"/>
              <a:t>CRITÉRIO SÓCIOECONÔMICO E CULTURAL</a:t>
            </a:r>
          </a:p>
        </p:txBody>
      </p:sp>
      <p:pic>
        <p:nvPicPr>
          <p:cNvPr id="80901" name="Espaço Reservado para Conteúdo 11" descr="Mapa América divisão sócio-econômica.jpg">
            <a:extLst>
              <a:ext uri="{FF2B5EF4-FFF2-40B4-BE49-F238E27FC236}">
                <a16:creationId xmlns:a16="http://schemas.microsoft.com/office/drawing/2014/main" id="{A0D8D184-ADA8-4898-BB59-F2C012E499B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67250" y="969963"/>
            <a:ext cx="4016375" cy="4114800"/>
          </a:xfrm>
          <a:ln>
            <a:headEnd/>
            <a:tailEnd/>
          </a:ln>
        </p:spPr>
      </p:pic>
      <p:pic>
        <p:nvPicPr>
          <p:cNvPr id="80902" name="Espaço Reservado para Conteúdo 13" descr="América Divisão física.jpg">
            <a:extLst>
              <a:ext uri="{FF2B5EF4-FFF2-40B4-BE49-F238E27FC236}">
                <a16:creationId xmlns:a16="http://schemas.microsoft.com/office/drawing/2014/main" id="{D8975A97-EB90-4F68-8E9A-7CA628CC4372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475" y="969963"/>
            <a:ext cx="3940175" cy="4114800"/>
          </a:xfrm>
          <a:ln>
            <a:headEnd/>
            <a:tailEnd/>
          </a:ln>
        </p:spPr>
      </p:pic>
      <p:sp>
        <p:nvSpPr>
          <p:cNvPr id="7" name="Espaço Reservado para Texto 2">
            <a:extLst>
              <a:ext uri="{FF2B5EF4-FFF2-40B4-BE49-F238E27FC236}">
                <a16:creationId xmlns:a16="http://schemas.microsoft.com/office/drawing/2014/main" id="{AAE817AE-FE1B-47A9-BA7A-86C03F38AD50}"/>
              </a:ext>
            </a:extLst>
          </p:cNvPr>
          <p:cNvSpPr txBox="1">
            <a:spLocks/>
          </p:cNvSpPr>
          <p:nvPr/>
        </p:nvSpPr>
        <p:spPr bwMode="auto">
          <a:xfrm>
            <a:off x="641350" y="46832"/>
            <a:ext cx="4022725" cy="639762"/>
          </a:xfrm>
          <a:prstGeom prst="rect">
            <a:avLst/>
          </a:prstGeom>
          <a:noFill/>
          <a:ln>
            <a:noFil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ctr"/>
            <a:r>
              <a:rPr lang="pt-BR" altLang="pt-BR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CRITÉRIO GEOGRÁFICO (CONTINENTES)</a:t>
            </a:r>
          </a:p>
        </p:txBody>
      </p:sp>
      <p:sp>
        <p:nvSpPr>
          <p:cNvPr id="8" name="Espaço Reservado para Texto 2">
            <a:extLst>
              <a:ext uri="{FF2B5EF4-FFF2-40B4-BE49-F238E27FC236}">
                <a16:creationId xmlns:a16="http://schemas.microsoft.com/office/drawing/2014/main" id="{7AE82D78-DA50-4D36-9B2D-1394DFFC9770}"/>
              </a:ext>
            </a:extLst>
          </p:cNvPr>
          <p:cNvSpPr txBox="1">
            <a:spLocks/>
          </p:cNvSpPr>
          <p:nvPr/>
        </p:nvSpPr>
        <p:spPr bwMode="auto">
          <a:xfrm>
            <a:off x="4691910" y="249690"/>
            <a:ext cx="4022725" cy="639762"/>
          </a:xfrm>
          <a:prstGeom prst="rect">
            <a:avLst/>
          </a:prstGeom>
          <a:noFill/>
          <a:ln>
            <a:noFil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" algn="ctr"/>
            <a:r>
              <a:rPr lang="pt-BR" altLang="pt-BR" sz="1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CRITÉRIO SOCIOECONÔMICO E CULTURAL</a:t>
            </a:r>
          </a:p>
        </p:txBody>
      </p:sp>
    </p:spTree>
    <p:extLst>
      <p:ext uri="{BB962C8B-B14F-4D97-AF65-F5344CB8AC3E}">
        <p14:creationId xmlns:p14="http://schemas.microsoft.com/office/powerpoint/2010/main" val="1579030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549275"/>
            <a:ext cx="7489825" cy="1446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>
                <a:solidFill>
                  <a:srgbClr val="92D050"/>
                </a:solidFill>
                <a:latin typeface="+mn-lt"/>
                <a:cs typeface="+mn-cs"/>
              </a:rPr>
              <a:t>Território</a:t>
            </a:r>
            <a:br>
              <a:rPr lang="pt-BR" sz="4400" dirty="0">
                <a:solidFill>
                  <a:srgbClr val="92D050"/>
                </a:solidFill>
                <a:latin typeface="+mn-lt"/>
                <a:cs typeface="+mn-cs"/>
              </a:rPr>
            </a:br>
            <a:endParaRPr lang="pt-BR" sz="4400" dirty="0">
              <a:solidFill>
                <a:srgbClr val="92D050"/>
              </a:solidFill>
              <a:latin typeface="+mn-lt"/>
              <a:cs typeface="+mn-cs"/>
            </a:endParaRPr>
          </a:p>
        </p:txBody>
      </p:sp>
      <p:pic>
        <p:nvPicPr>
          <p:cNvPr id="18435" name="Imagem 2" descr="territór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557338"/>
            <a:ext cx="7272337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088" y="549275"/>
            <a:ext cx="7489825" cy="6062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Território é uma parte do espaço geográfico </a:t>
            </a:r>
            <a:r>
              <a:rPr lang="pt-BR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organizada em termos culturais ou sociais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. Geralmente um território é </a:t>
            </a:r>
            <a:r>
              <a:rPr lang="pt-BR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delimitado por fronteiras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, onde há o </a:t>
            </a:r>
            <a:r>
              <a:rPr lang="pt-BR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rPr>
              <a:t>exercício do poder</a:t>
            </a: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Um país é um território, assim como um estado, uma cidade, ou até mesmo uma empresa, pois esta possui muros, segurança e outros aspectos característicos de um território.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pt-BR" dirty="0">
                <a:latin typeface="+mn-lt"/>
                <a:cs typeface="+mn-cs"/>
              </a:rPr>
            </a:br>
            <a:endParaRPr lang="pt-BR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784769E-CFA0-4B9C-BDCE-E43C50925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450" y="404813"/>
            <a:ext cx="749935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Exemplos</a:t>
            </a:r>
          </a:p>
        </p:txBody>
      </p:sp>
      <p:sp>
        <p:nvSpPr>
          <p:cNvPr id="73731" name="Espaço Reservado para Conteúdo 2">
            <a:extLst>
              <a:ext uri="{FF2B5EF4-FFF2-40B4-BE49-F238E27FC236}">
                <a16:creationId xmlns:a16="http://schemas.microsoft.com/office/drawing/2014/main" id="{D727B937-F576-46D7-A587-CB22FFB7A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557338"/>
            <a:ext cx="8291140" cy="4800600"/>
          </a:xfrm>
        </p:spPr>
        <p:txBody>
          <a:bodyPr/>
          <a:lstStyle/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 território nacional de um país.</a:t>
            </a: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Terras indígenas demarcadas.</a:t>
            </a: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 morro de uma favela dominado por um grupo de traficantes.</a:t>
            </a: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Savana dominada por um grande animal predador.</a:t>
            </a: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Embaixada de um país.</a:t>
            </a: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Blocos econômico de países.</a:t>
            </a:r>
          </a:p>
        </p:txBody>
      </p:sp>
    </p:spTree>
    <p:extLst>
      <p:ext uri="{BB962C8B-B14F-4D97-AF65-F5344CB8AC3E}">
        <p14:creationId xmlns:p14="http://schemas.microsoft.com/office/powerpoint/2010/main" val="2331896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332656"/>
            <a:ext cx="8135937" cy="6048375"/>
          </a:xfrm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altLang="pt-B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Territorialidade: </a:t>
            </a:r>
            <a:r>
              <a:rPr lang="pt-BR" altLang="pt-B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É a forma como os agentes </a:t>
            </a: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(políticos, econômicos e sociais) </a:t>
            </a:r>
            <a:r>
              <a:rPr lang="pt-BR" altLang="pt-B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moldam a organização do território. </a:t>
            </a:r>
            <a:r>
              <a:rPr lang="pt-BR" altLang="pt-BR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Ex</a:t>
            </a: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: Blocos econômicos, organismos mundiais (FMI,BIRD).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pt-BR" altLang="pt-B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Fronteiras: </a:t>
            </a:r>
            <a:r>
              <a:rPr lang="pt-BR" altLang="pt-BR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Delimitam ou separam os lugares</a:t>
            </a:r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os territórios e as paisagens e podem ter um significado mais amplo do que simples linhas de separação entre países.</a:t>
            </a:r>
          </a:p>
          <a:p>
            <a:endParaRPr lang="pt-BR" altLang="pt-BR" sz="2800" dirty="0"/>
          </a:p>
        </p:txBody>
      </p:sp>
    </p:spTree>
    <p:extLst>
      <p:ext uri="{BB962C8B-B14F-4D97-AF65-F5344CB8AC3E}">
        <p14:creationId xmlns:p14="http://schemas.microsoft.com/office/powerpoint/2010/main" val="1801059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11560" y="457200"/>
            <a:ext cx="8229600" cy="1143000"/>
          </a:xfrm>
        </p:spPr>
        <p:txBody>
          <a:bodyPr/>
          <a:lstStyle/>
          <a:p>
            <a:r>
              <a:rPr lang="pt-BR" b="1" dirty="0">
                <a:solidFill>
                  <a:srgbClr val="92D050"/>
                </a:solidFill>
                <a:latin typeface="+mn-lt"/>
                <a:ea typeface="+mn-ea"/>
                <a:cs typeface="+mn-cs"/>
              </a:rPr>
              <a:t>Atividade</a:t>
            </a:r>
            <a:r>
              <a:rPr lang="pt-BR" dirty="0"/>
              <a:t> 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altLang="pt-BR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algn="just"/>
            <a:r>
              <a:rPr lang="pt-BR" altLang="pt-BR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Relacione espaço geográfico com paisagem e territorialidade com fronteira. Dê um exemplo de um destino turístico que possa representar essas relações.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9596104"/>
      </p:ext>
    </p:extLst>
  </p:cSld>
  <p:clrMapOvr>
    <a:masterClrMapping/>
  </p:clrMapOvr>
</p:sld>
</file>

<file path=ppt/theme/theme1.xml><?xml version="1.0" encoding="utf-8"?>
<a:theme xmlns:a="http://schemas.openxmlformats.org/drawingml/2006/main" name="Espaço_Geográfico">
  <a:themeElements>
    <a:clrScheme name="Personalizada 1">
      <a:dk1>
        <a:sysClr val="windowText" lastClr="000000"/>
      </a:dk1>
      <a:lt1>
        <a:srgbClr val="527D55"/>
      </a:lt1>
      <a:dk2>
        <a:srgbClr val="676A55"/>
      </a:dk2>
      <a:lt2>
        <a:srgbClr val="EAEBDE"/>
      </a:lt2>
      <a:accent1>
        <a:srgbClr val="92D050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alizada 1">
    <a:dk1>
      <a:sysClr val="windowText" lastClr="000000"/>
    </a:dk1>
    <a:lt1>
      <a:srgbClr val="527D55"/>
    </a:lt1>
    <a:dk2>
      <a:srgbClr val="676A55"/>
    </a:dk2>
    <a:lt2>
      <a:srgbClr val="EAEBDE"/>
    </a:lt2>
    <a:accent1>
      <a:srgbClr val="92D050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887</Words>
  <Application>Microsoft Office PowerPoint</Application>
  <PresentationFormat>Apresentação na tela (4:3)</PresentationFormat>
  <Paragraphs>115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5" baseType="lpstr">
      <vt:lpstr>Arial</vt:lpstr>
      <vt:lpstr>Calibri</vt:lpstr>
      <vt:lpstr>Wingdings 2</vt:lpstr>
      <vt:lpstr>Espaço_Geográfico</vt:lpstr>
      <vt:lpstr>ORGANIZAÇÃO DO ESPAÇO E DA PAISAGEM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Os tipos de paisagem:</vt:lpstr>
      <vt:lpstr>Apresentação do PowerPoint</vt:lpstr>
      <vt:lpstr>Paisagens que não sofreram interferência antrópica:</vt:lpstr>
      <vt:lpstr>Apresentação do PowerPoint</vt:lpstr>
      <vt:lpstr>Apresentação do PowerPoint</vt:lpstr>
      <vt:lpstr>Apresentação do PowerPoint</vt:lpstr>
      <vt:lpstr>Apresentação do PowerPoint</vt:lpstr>
      <vt:lpstr>A transformação das paisagens</vt:lpstr>
      <vt:lpstr>Apresentação do PowerPoint</vt:lpstr>
      <vt:lpstr>Apresentação do PowerPoint</vt:lpstr>
      <vt:lpstr>Lugar</vt:lpstr>
      <vt:lpstr>Lugar</vt:lpstr>
      <vt:lpstr>Nossas relações com outros lugares</vt:lpstr>
      <vt:lpstr>Apresentação do PowerPoint</vt:lpstr>
      <vt:lpstr>A região</vt:lpstr>
      <vt:lpstr>Apresentação do PowerPoint</vt:lpstr>
      <vt:lpstr>Regionalizações do continente americano.</vt:lpstr>
      <vt:lpstr>Apresentação do PowerPoint</vt:lpstr>
      <vt:lpstr>Apresentação do PowerPoint</vt:lpstr>
      <vt:lpstr>Exemplos</vt:lpstr>
      <vt:lpstr>Apresentação do PowerPoint</vt:lpstr>
      <vt:lpstr>Atividade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ORGANIZAÇÃO DO ESPAÇO E DA PAISAGEM</dc:title>
  <dc:creator>catherine margoni</dc:creator>
  <cp:lastModifiedBy>catherine margoni</cp:lastModifiedBy>
  <cp:revision>5</cp:revision>
  <dcterms:created xsi:type="dcterms:W3CDTF">2017-03-13T13:31:19Z</dcterms:created>
  <dcterms:modified xsi:type="dcterms:W3CDTF">2017-08-14T21:05:21Z</dcterms:modified>
</cp:coreProperties>
</file>