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5" r:id="rId1"/>
  </p:sldMasterIdLst>
  <p:notesMasterIdLst>
    <p:notesMasterId r:id="rId66"/>
  </p:notesMasterIdLst>
  <p:sldIdLst>
    <p:sldId id="256" r:id="rId2"/>
    <p:sldId id="257" r:id="rId3"/>
    <p:sldId id="258" r:id="rId4"/>
    <p:sldId id="322" r:id="rId5"/>
    <p:sldId id="323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324" r:id="rId17"/>
    <p:sldId id="325" r:id="rId18"/>
    <p:sldId id="269" r:id="rId19"/>
    <p:sldId id="270" r:id="rId20"/>
    <p:sldId id="271" r:id="rId21"/>
    <p:sldId id="272" r:id="rId22"/>
    <p:sldId id="278" r:id="rId23"/>
    <p:sldId id="279" r:id="rId24"/>
    <p:sldId id="326" r:id="rId25"/>
    <p:sldId id="327" r:id="rId26"/>
    <p:sldId id="280" r:id="rId27"/>
    <p:sldId id="281" r:id="rId28"/>
    <p:sldId id="282" r:id="rId29"/>
    <p:sldId id="283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3" r:id="rId38"/>
    <p:sldId id="294" r:id="rId39"/>
    <p:sldId id="296" r:id="rId40"/>
    <p:sldId id="297" r:id="rId41"/>
    <p:sldId id="298" r:id="rId42"/>
    <p:sldId id="299" r:id="rId43"/>
    <p:sldId id="300" r:id="rId44"/>
    <p:sldId id="301" r:id="rId45"/>
    <p:sldId id="328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2243" autoAdjust="0"/>
  </p:normalViewPr>
  <p:slideViewPr>
    <p:cSldViewPr snapToGrid="0">
      <p:cViewPr varScale="1">
        <p:scale>
          <a:sx n="59" d="100"/>
          <a:sy n="59" d="100"/>
        </p:scale>
        <p:origin x="86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3626e5d034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3626e5d034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O Instituto de Engenheiros Eletricistas e Eletrônicos ou Instituto de Engenheiros Eletrotécnicos e </a:t>
            </a:r>
            <a:r>
              <a:rPr lang="pt-BR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Eletrónicos</a:t>
            </a:r>
            <a:r>
              <a:rPr lang="pt-BR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ou IEEE é uma organização profissional sem fins lucrativos, fundada nos Estados Unidos. É a maior organização profissional do mundo dedicada ao avanço da tecnologia em beneficio da humanidade.</a:t>
            </a: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9baafe93df_0_7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9baafe93df_0_7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000" dirty="0"/>
              <a:t>Os autores são do Departamento de Ciência da Computação, Universidade de Durham, Durham DH1 3LE, U.K. E-mail: {samuel.e.bond-taylor, adam. leach, yang.long, christopher.g.willcocks}@durham.ac.uk. Manuscrito recebido em 14 de abril de 2021; revisado em 5 de julho de 2021; aceito em 14 de setembro 2021. Data de publicação 30 de setembro de 2021; data da versão atual 3 de outubro 2022. Este trabalho foi financiado pelo MRC Innovation Fellowship com ref MR/ S003916/1. (Autor correspondente: Sam Bond-Taylor.) Recomendado para aceitação por O. Winther. Identificador de objeto digital no. 10.1109/TPAMI.2021.3116668</a:t>
            </a: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9baafe93df_0_7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9baafe93df_0_7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rgbClr val="202124"/>
                </a:solidFill>
                <a:highlight>
                  <a:srgbClr val="FFFFFF"/>
                </a:highlight>
              </a:rPr>
              <a:t>O significado de PhD </a:t>
            </a:r>
            <a:r>
              <a:rPr lang="en" sz="1200" b="1" dirty="0">
                <a:solidFill>
                  <a:srgbClr val="202124"/>
                </a:solidFill>
                <a:highlight>
                  <a:srgbClr val="FFFFFF"/>
                </a:highlight>
              </a:rPr>
              <a:t>é o mesmo que o de um doutorado</a:t>
            </a:r>
            <a:r>
              <a:rPr lang="en" sz="1200" dirty="0">
                <a:solidFill>
                  <a:srgbClr val="202124"/>
                </a:solidFill>
                <a:highlight>
                  <a:srgbClr val="FFFFFF"/>
                </a:highlight>
              </a:rPr>
              <a:t>. A diferença é que a sigla se refere a um tipo específico de Doutorado, com foco em pesquisa – se diferenciando, assim, de outros como M.D (Medical Doctor, ou Doutor em Medicina), J.D (Juris Doctor, Doutor em Direito)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168242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9baafe93df_0_7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9baafe93df_0_7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02124"/>
                </a:solidFill>
                <a:highlight>
                  <a:srgbClr val="FFFFFF"/>
                </a:highlight>
              </a:rPr>
              <a:t>O significado de PhD </a:t>
            </a:r>
            <a:r>
              <a:rPr lang="en" sz="1200" b="1">
                <a:solidFill>
                  <a:srgbClr val="202124"/>
                </a:solidFill>
                <a:highlight>
                  <a:srgbClr val="FFFFFF"/>
                </a:highlight>
              </a:rPr>
              <a:t>é o mesmo que o de um doutorado</a:t>
            </a:r>
            <a:r>
              <a:rPr lang="en" sz="1200">
                <a:solidFill>
                  <a:srgbClr val="202124"/>
                </a:solidFill>
                <a:highlight>
                  <a:srgbClr val="FFFFFF"/>
                </a:highlight>
              </a:rPr>
              <a:t>. A diferença é que a sigla se refere a um tipo específico de Doutorado, com foco em pesquisa – se diferenciando, assim, de outros como M.D (Medical Doctor, ou Doutor em Medicina), J.D (Juris Doctor, Doutor em Direito)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88057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13a88790647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13a88790647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Modelos generativos profundos: </a:t>
            </a:r>
            <a: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Contando com uma enorme quantidade de dados, arquiteturas de rede bem projetadas e técnicas de treinamento inteligentes, os modelos generativos profundos </a:t>
            </a:r>
            <a:r>
              <a:rPr lang="pt-BR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demonstraram uma capacidade incrível de produzir peças de conteúdo altamente realistas de vários tipos, como imagens, textos e sons</a:t>
            </a:r>
            <a: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.</a:t>
            </a: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9baafe93df_0_3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9baafe93df_0_3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dirty="0"/>
              <a:t>A modelagem generativa é o uso de inteligência artificial (IA), estatística e probabilidade em aplicativos para produzir uma representação ou abstração de fenômenos observados ou variáveis-alvo que podem ser calculadas a partir de observações.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b="0" i="0" dirty="0">
              <a:solidFill>
                <a:srgbClr val="4D5156"/>
              </a:solidFill>
              <a:effectLst/>
              <a:latin typeface="arial" panose="020B0604020202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Traduzido do </a:t>
            </a:r>
            <a:r>
              <a:rPr lang="pt-BR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inglês-Na</a:t>
            </a:r>
            <a:r>
              <a:rPr lang="pt-BR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classificação estatística, duas abordagens principais são chamadas de abordagem generativa e abordagem discriminativa. Esses classificadores computam por diferentes abordagens, diferindo no grau de modelagem estatística</a:t>
            </a: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9baafe93df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9baafe93df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Pergunta norteadora. </a:t>
            </a:r>
            <a:r>
              <a:rPr lang="en" dirty="0"/>
              <a:t>DEEP GENERATIVE MODELLING</a:t>
            </a:r>
            <a:r>
              <a:rPr lang="pt-BR" dirty="0"/>
              <a:t> (Modelagem generativa profunda).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O DGM pode </a:t>
            </a:r>
            <a:r>
              <a:rPr lang="pt-BR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elevar o desempenho da IA por meio de mais dados e acelerar a descoberta científica</a:t>
            </a:r>
            <a: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. Um tipo popular de modelo gerador profundo é a </a:t>
            </a:r>
            <a:r>
              <a:rPr lang="pt-BR" b="0" i="0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Generative</a:t>
            </a:r>
            <a: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Adversarial Network (GAN).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b="0" i="0" dirty="0">
              <a:solidFill>
                <a:srgbClr val="202124"/>
              </a:solidFill>
              <a:effectLst/>
              <a:latin typeface="arial" panose="020B0604020202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0" i="0" dirty="0">
                <a:solidFill>
                  <a:srgbClr val="000000"/>
                </a:solidFill>
                <a:effectLst/>
                <a:latin typeface="avenir-light"/>
              </a:rPr>
              <a:t>Redes neurais são sistemas de computação com nós interconectados que funcionam como os neurônios do cérebro humano. Usando algoritmos, elas podem reconhecer padrões escondidos e correlações em dados brutos, agrupá-los e classificá-los, e – com o tempo – aprender e melhorar continuamente.</a:t>
            </a: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13a88790647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13a88790647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pt-BR" dirty="0">
                <a:effectLst/>
              </a:rPr>
              <a:t>modelos generativos profundos (</a:t>
            </a:r>
            <a:r>
              <a:rPr lang="pt-BR" dirty="0" err="1">
                <a:effectLst/>
              </a:rPr>
              <a:t>dgm</a:t>
            </a:r>
            <a:r>
              <a:rPr lang="pt-BR" dirty="0">
                <a:effectLst/>
              </a:rPr>
              <a:t>) são redes neurais com camadas ocultas treinadas para aproximar a distribuição de probabilidade de alta dimensão complicada usando um grande número de amostras. </a:t>
            </a:r>
            <a: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Quando treinados com sucesso, podemos usar o </a:t>
            </a:r>
            <a:r>
              <a:rPr lang="pt-BR" b="0" i="0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dgm</a:t>
            </a:r>
            <a: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para estimar a probabilidade de cada observação e criar novas amostras a partir da distribuição subjacente</a:t>
            </a:r>
          </a:p>
          <a:p>
            <a:endParaRPr lang="pt-BR" dirty="0">
              <a:effectLst/>
            </a:endParaRPr>
          </a:p>
          <a:p>
            <a:b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</a:b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13a88790647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13a88790647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13a88790647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13a88790647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dirty="0"/>
              <a:t>Nos últimos dias, uma imagem perturbadora de um Obama de “cara branca” tem circulado no Twitter. A imagem foi criada com a ajuda de um novo método para aumento de escala de imagens chamado PULSE. Os pesquisadores por trás do método descrevem o PULSE como uma nova maneira de obter super resolução em imagens de rostos humanos e  produzir imagens de alta resolução de rostos humanos a partir de imagens de baixa resolução de rostos humanos.</a:t>
            </a: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13a88790647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13a88790647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dirty="0"/>
              <a:t>Eu estou pintando. Correção de imagens.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PT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dirty="0"/>
              <a:t>As máquinas são capazes de alucinar. Esta capacidade das máquinas pode nos ajudar no desenvolvimento de técnicas como o Image Inpainting. Para mais informações sobre como eles fazem isso: leia este artigo.</a:t>
            </a: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3a88790647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13a88790647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dirty="0"/>
              <a:t>O que é Inpainting de imagem? Inpainting refere-se à arte de restaurar partes perdidas de uma imagem e reconstruí-las com base nas informações de fundo. Refere-se ao processo de preenchimento de dados ausentes em uma região designada de entrada visual. No mundo digital, refere-se à aplicação de algoritmos sofisticados para substituir partes perdidas ou corrompidas de dados de imagem.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PT" dirty="0"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dirty="0"/>
              <a:t>Dada a imagem acima, como podemos preencher as informações que faltam? Imagine que estamos construindo um sistema para preencher as peças que faltam. Como um sistema pode fazer isso? Como o cérebro humano fará isso? Que tipo de informação usamos? Estas são as perguntas que devemos pensar, para resolver este problema. Existem dois tipos de informação a serem focados Informação contextual informação perceptiva</a:t>
            </a: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13a88790647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13a88790647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dirty="0"/>
              <a:t>Usando ganz com dados de treinamento adaptativos para procurar novas moléculas. 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PT" dirty="0"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dirty="0"/>
              <a:t>O processo de descoberta de drogas envolve uma busca no espaço de todos os compostos químicos possíveis. Generative Adversarial Networks (GANs) fornecem uma ferramenta valiosa para explorar o espaço químico e otimizar compostos conhecidos para uma funcionalidade desejada. Abordagens padrão para GANs de treinamento, no entanto, podem resultar em colapso de modo, no qual o gerador produz principalmente amostras intimamente relacionadas a um pequeno subconjunto dos dados de treinamento. Em contraste, a busca por novos compostos requer exploração além dos dados originais. Aqui, apresentamos uma abordagem para treinar GANs que promove a exploração incremental e limita os impactos do modo de colapso usando conceitos de Algoritmos Genéticos. Em nossa abordagem, amostras válidas do gerador são usadas para substituir amostras dos dados de treinamento. Consideramos a seleção aleatória e guiada junto com a recombinação durante a substituição. Ao rastrear o número de novos compostos produzidos durante o treinamento, mostramos que as atualizações dos dados de treinamento superam drasticamente a abordagem tradicional, aumentando as aplicações potenciais de GANs na descoberta de medicamentos</a:t>
            </a: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13a88790647_0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13a88790647_0_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PT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dirty="0"/>
              <a:t>Sintese de voz e músicas: </a:t>
            </a:r>
            <a:r>
              <a:rPr lang="pt-BR" b="0" i="0" dirty="0">
                <a:effectLst/>
                <a:latin typeface="Noto Sans" panose="020B0502040204020203" pitchFamily="34" charset="0"/>
              </a:rPr>
              <a:t>Hoje, no Japão, novas tecnologias estão sendo testadas. Uma delas é a de síntese de voz. Dois softwares são mais populares neste quesito: </a:t>
            </a:r>
            <a:r>
              <a:rPr lang="pt-BR" b="0" i="0" dirty="0" err="1">
                <a:effectLst/>
                <a:latin typeface="Noto Sans" panose="020B0502040204020203" pitchFamily="34" charset="0"/>
              </a:rPr>
              <a:t>Vocaloid</a:t>
            </a:r>
            <a:r>
              <a:rPr lang="pt-BR" b="0" i="0" dirty="0">
                <a:effectLst/>
                <a:latin typeface="Noto Sans" panose="020B0502040204020203" pitchFamily="34" charset="0"/>
              </a:rPr>
              <a:t> e </a:t>
            </a:r>
            <a:r>
              <a:rPr lang="pt-BR" b="0" i="0" dirty="0" err="1">
                <a:effectLst/>
                <a:latin typeface="Noto Sans" panose="020B0502040204020203" pitchFamily="34" charset="0"/>
              </a:rPr>
              <a:t>UTAUloid</a:t>
            </a:r>
            <a:r>
              <a:rPr lang="pt-BR" b="0" i="0" dirty="0">
                <a:effectLst/>
                <a:latin typeface="Noto Sans" panose="020B0502040204020203" pitchFamily="34" charset="0"/>
              </a:rPr>
              <a:t>. Os dois tem basicamente o mesmo conceito: o usuário insere quando as notas serão tocadas, qual nota e a duração dela, e depois os fonemas. Uma cantora completamente virtual, que usa o software </a:t>
            </a:r>
            <a:r>
              <a:rPr lang="pt-BR" b="0" i="0" dirty="0" err="1">
                <a:effectLst/>
                <a:latin typeface="Noto Sans" panose="020B0502040204020203" pitchFamily="34" charset="0"/>
              </a:rPr>
              <a:t>Vocaloid</a:t>
            </a:r>
            <a:r>
              <a:rPr lang="pt-BR" b="0" i="0" dirty="0">
                <a:effectLst/>
                <a:latin typeface="Noto Sans" panose="020B0502040204020203" pitchFamily="34" charset="0"/>
              </a:rPr>
              <a:t> está fazendo inclusive shows ao vivo.</a:t>
            </a:r>
            <a:endParaRPr lang="pt-PT" b="0" i="0" dirty="0">
              <a:effectLst/>
              <a:latin typeface="Noto Sans" panose="020B0502040204020203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PT" b="0" i="0" dirty="0">
              <a:effectLst/>
              <a:latin typeface="Noto Sans" panose="020B0502040204020203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13a88790647_0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13a88790647_0_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PT" b="0" i="0" dirty="0">
              <a:effectLst/>
              <a:latin typeface="Noto Sans" panose="020B0502040204020203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b="0" i="0" dirty="0">
                <a:effectLst/>
                <a:latin typeface="Noto Sans" panose="020B0502040204020203" pitchFamily="34" charset="0"/>
              </a:rPr>
              <a:t>Sumarização e tradução de textos: </a:t>
            </a:r>
            <a:r>
              <a:rPr lang="pt-BR" dirty="0"/>
              <a:t>A sumarização automática pretende simular as principais características da tarefa humana: identificar segmentos relevantes de um texto e compô-los, para produzir os sumários correspondentes. Sumários, neste contexto, são sempre textos resumidos. Existem diversos modelos de sumarização automática, que envolvem o conhecimento </a:t>
            </a:r>
            <a:r>
              <a:rPr lang="pt-BR" dirty="0" err="1"/>
              <a:t>lingüístico</a:t>
            </a:r>
            <a:r>
              <a:rPr lang="pt-BR" dirty="0"/>
              <a:t> ou a manipulação estatística ou empírica das informações textuais. A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957582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13a88790647_0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13a88790647_0_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 err="1"/>
              <a:t>Sintese</a:t>
            </a:r>
            <a:r>
              <a:rPr lang="pt-BR" dirty="0"/>
              <a:t> de vídeo:  </a:t>
            </a:r>
            <a:r>
              <a:rPr lang="pt-PT" dirty="0"/>
              <a:t>A super resolução, em geral, é um dos principais problemas na visão computacional que tem recebido maior atenção nos últimos anos, pois os métodos de aprendizado profundo revolucionaram lentamente o campo.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4508161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1203e355d5e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1203e355d5e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13a88790647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13a88790647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dirty="0"/>
              <a:t>Modelos baseados em energia;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dirty="0"/>
              <a:t>Autoencoders variacionais; GANs;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dirty="0"/>
              <a:t>Modelos autorregressivos;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dirty="0"/>
              <a:t>Normalizando Fluxos</a:t>
            </a:r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13a88790647_0_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13a88790647_0_2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13a88790647_0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13a88790647_0_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1203e355d5e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1203e355d5e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dirty="0"/>
              <a:t>MODELOS BASEADOS EM ENERGIA</a:t>
            </a:r>
            <a:endParaRPr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13a88790647_0_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13a88790647_0_4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dirty="0"/>
              <a:t>MODELOS BASEADOS EM ENERGIA </a:t>
            </a:r>
            <a:endParaRPr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1203e355d5e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1203e355d5e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dirty="0"/>
              <a:t>MODELOS BASEADOS EM ENERGIA: Qual é a vantagem do aprendizado baseado em energia?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PT" dirty="0"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dirty="0"/>
              <a:t>Esta abordagem de aprendizagem é uma alternativa à estimativa probabilística para classificação, previsão e tomada de decisão. Como a normalização adequada não é necessária, as abordagens baseadas em energia não apresentam os problemas decorrentes da estimativa da constante de normalização em modelos probabilísticos. Além disso, a ausência de qualquer condição de normalização permite muito mais flexibilidade no projeto de máquinas de aprendizagem.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622494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1203e355d5e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1203e355d5e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dirty="0"/>
              <a:t> </a:t>
            </a:r>
            <a:r>
              <a:rPr lang="pt-BR" sz="1100" dirty="0"/>
              <a:t>Para um modelo fazer uma previsão ou decisão (inferência) ele precisa definir o valor das variáveis ​​observadas para 1 e encontrar valores das demais variáveis ​​que minimizem esse nível de “energia”.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010645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13a88790647_0_5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13a88790647_0_5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13a94ebc614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Google Shape;372;g13a94ebc614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13a94ebc614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13a94ebc614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13a94ebc614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13a94ebc614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1203e355d5e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1203e355d5e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13a88790647_0_4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13a88790647_0_4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0" i="0" dirty="0">
                <a:solidFill>
                  <a:srgbClr val="000000"/>
                </a:solidFill>
                <a:effectLst/>
                <a:latin typeface="Roboto" panose="020B0604020202020204" pitchFamily="2" charset="0"/>
              </a:rPr>
              <a:t>Além disso, o termo “variacional” vem da estreita relação que existe entre a regularização e o método de inferência variacional em Estatística. </a:t>
            </a:r>
            <a:endParaRPr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13a88790647_0_4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13a88790647_0_4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9baafe93df_0_7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9baafe93df_0_7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Os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Autoencoders</a:t>
            </a:r>
            <a:r>
              <a:rPr lang="pt-BR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são em essência, redes neurais para redução de dimensionalidade. A ideia geral dos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Autoencoders</a:t>
            </a:r>
            <a:r>
              <a:rPr lang="pt-BR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é bastante simples e consiste em definir um codificador e um decodificador como redes neurais e aprender o melhor esquema de codificação-decodificação usando um processo de otimização iterativo. Assim, a cada iteração, alimentamos a arquitetura do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autoencoder</a:t>
            </a:r>
            <a:r>
              <a:rPr lang="pt-BR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(o codificador seguido pelo decodificador) com alguns dados, comparamos a saída decodificada com os dados iniciais e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retropropagamos</a:t>
            </a:r>
            <a:r>
              <a:rPr lang="pt-BR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o erro na arquitetura para atualizar os pesos das redes.</a:t>
            </a:r>
            <a:endParaRPr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13a88790647_0_5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13a88790647_0_5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13a88790647_0_6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g13a88790647_0_6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Os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Autoencoders</a:t>
            </a:r>
            <a:r>
              <a:rPr lang="pt-BR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são em essência, redes neurais para redução de dimensionalidade. A ideia geral dos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Autoencoders</a:t>
            </a:r>
            <a:r>
              <a:rPr lang="pt-BR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é bastante simples e consiste em definir um codificador e um decodificador como redes neurais e aprender o melhor esquema de codificação-decodificação usando um processo de otimização iterativo. Assim, a cada iteração, alimentamos a arquitetura do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autoencoder</a:t>
            </a:r>
            <a:r>
              <a:rPr lang="pt-BR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(o codificador seguido pelo decodificador) com alguns dados, comparamos a saída decodificada com os dados iniciais e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retropropagamos</a:t>
            </a:r>
            <a:r>
              <a:rPr lang="pt-BR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o erro na arquitetura para atualizar os pesos das redes.</a:t>
            </a:r>
            <a:endParaRPr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13a88790647_0_6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0" name="Google Shape;470;g13a88790647_0_6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13a88790647_0_6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Google Shape;482;g13a88790647_0_6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13a88790647_0_6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" name="Google Shape;489;g13a88790647_0_6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1203e355d5e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g1203e355d5e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13a11f3ee1c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13a11f3ee1c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13a11f3ee1c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0" name="Google Shape;520;g13a11f3ee1c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13a11f3ee1c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6" name="Google Shape;526;g13a11f3ee1c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13a11f3ee1c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" name="Google Shape;532;g13a11f3ee1c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13a11f3ee1c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13a11f3ee1c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As </a:t>
            </a:r>
            <a:r>
              <a:rPr lang="pt-BR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redes recorrentes</a:t>
            </a:r>
            <a: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 são um tipo de </a:t>
            </a:r>
            <a:r>
              <a:rPr lang="pt-BR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rede neural</a:t>
            </a:r>
            <a: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 artificial projetada para reconhecer padrões em sequências de dados, como texto, genomas, caligrafia, palavra falada ou dados de séries numéricas que emanam de sensores, bolsas de valores e agências governamentais.</a:t>
            </a:r>
            <a:endParaRPr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13a11f3ee1c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13a11f3ee1c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pt-BR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Uma Rede Neural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Convolucional</a:t>
            </a:r>
            <a:r>
              <a:rPr lang="pt-BR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(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ConvNet</a:t>
            </a:r>
            <a:r>
              <a:rPr lang="pt-BR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/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Convolutional</a:t>
            </a:r>
            <a:r>
              <a:rPr lang="pt-BR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Neural Network / CNN) é um algoritmo de Aprendizado Profundo que pode captar uma imagem de entrada, atribuir importância (pesos e vieses que podem ser aprendidos) a vários aspectos / objetos da imagem e ser capaz de diferenciar um do outro.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b="0" i="0" dirty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O pré-processamento exigido em uma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ConvNet</a:t>
            </a:r>
            <a:r>
              <a:rPr lang="pt-BR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é muito menor em comparação com outros algoritmos de classificação. Enquanto nos métodos primitivos os filtros são feitos à mão, com treinamento suficiente, as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ConvNets</a:t>
            </a:r>
            <a:r>
              <a:rPr lang="pt-BR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têm a capacidade de aprender esses filtros / características.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3701636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13a11f3ee1c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0" name="Google Shape;550;g13a11f3ee1c_0_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1203e355d5e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" name="Google Shape;557;g1203e355d5e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13a11f3ee1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13a11f3ee1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13a11f3ee1c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g13a11f3ee1c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13a11f3ee1c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" name="Google Shape;591;g13a11f3ee1c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13a11f3ee1c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8" name="Google Shape;598;g13a11f3ee1c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13a11f3ee1c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5" name="Google Shape;605;g13a11f3ee1c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13a11f3ee1c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1" name="Google Shape;611;g13a11f3ee1c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g13a11f3ee1c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7" name="Google Shape;617;g13a11f3ee1c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13a11f3ee1c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" name="Google Shape;623;g13a11f3ee1c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1203e355d5e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1203e355d5e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13a88790647_0_5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2" name="Google Shape;642;g13a88790647_0_5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g13a88790647_0_5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8" name="Google Shape;648;g13a88790647_0_5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1203e355d5e_0_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" name="Google Shape;655;g1203e355d5e_0_1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1203e355d5e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7" name="Google Shape;667;g1203e355d5e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g1203e355d5e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1" name="Google Shape;681;g1203e355d5e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g1203e355d5e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7" name="Google Shape;687;g1203e355d5e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g13a94ebc614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1" name="Google Shape;701;g13a94ebc614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g9baafe93df_0_10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7" name="Google Shape;707;g9baafe93df_0_10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nxth" TargetMode="External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5" Type="http://schemas.openxmlformats.org/officeDocument/2006/relationships/hyperlink" Target="http://bit.ly/2TtBDfr" TargetMode="External"/><Relationship Id="rId4" Type="http://schemas.openxmlformats.org/officeDocument/2006/relationships/hyperlink" Target="http://bit.ly/2TyoMsr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135981" y="1393699"/>
            <a:ext cx="6886800" cy="17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670681" y="2933522"/>
            <a:ext cx="4352100" cy="71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None/>
              <a:defRPr sz="1400"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 flipH="1">
            <a:off x="1147650" y="3085150"/>
            <a:ext cx="5005500" cy="102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1147579" y="2323850"/>
            <a:ext cx="29793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None/>
              <a:defRPr sz="9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1147575" y="4028959"/>
            <a:ext cx="4224900" cy="5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870650" y="1144200"/>
            <a:ext cx="6919200" cy="351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800"/>
              <a:buFont typeface="Nunito Light"/>
              <a:buAutoNum type="arabicPeriod"/>
              <a:defRPr>
                <a:solidFill>
                  <a:srgbClr val="000000"/>
                </a:solidFill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Nunito Light"/>
              <a:buAutoNum type="alphaLcPeriod"/>
              <a:defRPr>
                <a:solidFill>
                  <a:srgbClr val="000000"/>
                </a:solidFill>
              </a:defRPr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Nunito Light"/>
              <a:buAutoNum type="romanLcPeriod"/>
              <a:defRPr>
                <a:solidFill>
                  <a:srgbClr val="000000"/>
                </a:solidFill>
              </a:defRPr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Nunito Light"/>
              <a:buAutoNum type="arabicPeriod"/>
              <a:defRPr>
                <a:solidFill>
                  <a:srgbClr val="000000"/>
                </a:solidFill>
              </a:defRPr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Nunito Light"/>
              <a:buAutoNum type="alphaLcPeriod"/>
              <a:defRPr>
                <a:solidFill>
                  <a:srgbClr val="000000"/>
                </a:solidFill>
              </a:defRPr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Nunito Light"/>
              <a:buAutoNum type="romanLcPeriod"/>
              <a:defRPr>
                <a:solidFill>
                  <a:srgbClr val="000000"/>
                </a:solidFill>
              </a:defRPr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Nunito Light"/>
              <a:buAutoNum type="arabicPeriod"/>
              <a:defRPr>
                <a:solidFill>
                  <a:srgbClr val="000000"/>
                </a:solidFill>
              </a:defRPr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Nunito Light"/>
              <a:buAutoNum type="alphaLcPeriod"/>
              <a:defRPr>
                <a:solidFill>
                  <a:srgbClr val="000000"/>
                </a:solidFill>
              </a:defRPr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Nunito Light"/>
              <a:buAutoNum type="romanLcPeriod"/>
              <a:defRPr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ctrTitle" idx="2"/>
          </p:nvPr>
        </p:nvSpPr>
        <p:spPr>
          <a:xfrm>
            <a:off x="1741950" y="2846700"/>
            <a:ext cx="12579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subTitle" idx="1"/>
          </p:nvPr>
        </p:nvSpPr>
        <p:spPr>
          <a:xfrm>
            <a:off x="1741950" y="1650025"/>
            <a:ext cx="21573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3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ctrTitle" idx="3"/>
          </p:nvPr>
        </p:nvSpPr>
        <p:spPr>
          <a:xfrm>
            <a:off x="5633751" y="3635300"/>
            <a:ext cx="17805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0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ubTitle" idx="4"/>
          </p:nvPr>
        </p:nvSpPr>
        <p:spPr>
          <a:xfrm>
            <a:off x="5256958" y="2440056"/>
            <a:ext cx="21573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3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ctrTitle"/>
          </p:nvPr>
        </p:nvSpPr>
        <p:spPr>
          <a:xfrm>
            <a:off x="2638350" y="376498"/>
            <a:ext cx="3867300" cy="20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subTitle" idx="1"/>
          </p:nvPr>
        </p:nvSpPr>
        <p:spPr>
          <a:xfrm>
            <a:off x="2580225" y="2314225"/>
            <a:ext cx="3983400" cy="10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ctrTitle"/>
          </p:nvPr>
        </p:nvSpPr>
        <p:spPr>
          <a:xfrm flipH="1">
            <a:off x="1193529" y="1611150"/>
            <a:ext cx="5195700" cy="19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2pPr>
            <a:lvl3pPr lvl="2" rtl="0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3pPr>
            <a:lvl4pPr lvl="3" rtl="0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4pPr>
            <a:lvl5pPr lvl="4" rtl="0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5pPr>
            <a:lvl6pPr lvl="5" rtl="0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6pPr>
            <a:lvl7pPr lvl="6" rtl="0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7pPr>
            <a:lvl8pPr lvl="7" rtl="0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8pPr>
            <a:lvl9pPr lvl="8" rtl="0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>
            <a:spLocks noGrp="1"/>
          </p:cNvSpPr>
          <p:nvPr>
            <p:ph type="ctrTitle"/>
          </p:nvPr>
        </p:nvSpPr>
        <p:spPr>
          <a:xfrm>
            <a:off x="1600733" y="985228"/>
            <a:ext cx="2673600" cy="20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 sz="2000">
                <a:solidFill>
                  <a:srgbClr val="00000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 sz="2000">
                <a:solidFill>
                  <a:srgbClr val="00000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 sz="2000">
                <a:solidFill>
                  <a:srgbClr val="00000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 sz="2000">
                <a:solidFill>
                  <a:srgbClr val="00000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 sz="2000">
                <a:solidFill>
                  <a:srgbClr val="00000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 sz="2000">
                <a:solidFill>
                  <a:srgbClr val="00000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 sz="2000">
                <a:solidFill>
                  <a:srgbClr val="00000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 sz="2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subTitle" idx="1"/>
          </p:nvPr>
        </p:nvSpPr>
        <p:spPr>
          <a:xfrm>
            <a:off x="1665825" y="3058425"/>
            <a:ext cx="2608500" cy="17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34" name="Google Shape;34;p9"/>
          <p:cNvSpPr txBox="1">
            <a:spLocks noGrp="1"/>
          </p:cNvSpPr>
          <p:nvPr>
            <p:ph type="ctrTitle" idx="2"/>
          </p:nvPr>
        </p:nvSpPr>
        <p:spPr>
          <a:xfrm>
            <a:off x="1964850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0"/>
          <p:cNvSpPr txBox="1">
            <a:spLocks noGrp="1"/>
          </p:cNvSpPr>
          <p:nvPr>
            <p:ph type="ctrTitle"/>
          </p:nvPr>
        </p:nvSpPr>
        <p:spPr>
          <a:xfrm flipH="1">
            <a:off x="695425" y="1514475"/>
            <a:ext cx="3559800" cy="78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subTitle" idx="1"/>
          </p:nvPr>
        </p:nvSpPr>
        <p:spPr>
          <a:xfrm flipH="1">
            <a:off x="1581025" y="2559200"/>
            <a:ext cx="2674200" cy="8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1"/>
          <p:cNvSpPr txBox="1">
            <a:spLocks noGrp="1"/>
          </p:cNvSpPr>
          <p:nvPr>
            <p:ph type="title" hasCustomPrompt="1"/>
          </p:nvPr>
        </p:nvSpPr>
        <p:spPr>
          <a:xfrm>
            <a:off x="2250675" y="1001350"/>
            <a:ext cx="61911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9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0" name="Google Shape;40;p11"/>
          <p:cNvSpPr txBox="1">
            <a:spLocks noGrp="1"/>
          </p:cNvSpPr>
          <p:nvPr>
            <p:ph type="body" idx="1"/>
          </p:nvPr>
        </p:nvSpPr>
        <p:spPr>
          <a:xfrm>
            <a:off x="2107950" y="2895050"/>
            <a:ext cx="6191100" cy="69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914400" lvl="1" indent="-3048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ctr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ctr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ctr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ctr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ctr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3"/>
          <p:cNvSpPr txBox="1">
            <a:spLocks noGrp="1"/>
          </p:cNvSpPr>
          <p:nvPr>
            <p:ph type="ctrTitle"/>
          </p:nvPr>
        </p:nvSpPr>
        <p:spPr>
          <a:xfrm>
            <a:off x="3385875" y="2098650"/>
            <a:ext cx="23724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ctrTitle" idx="2"/>
          </p:nvPr>
        </p:nvSpPr>
        <p:spPr>
          <a:xfrm>
            <a:off x="390296" y="201653"/>
            <a:ext cx="19743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subTitle" idx="1"/>
          </p:nvPr>
        </p:nvSpPr>
        <p:spPr>
          <a:xfrm>
            <a:off x="690446" y="580278"/>
            <a:ext cx="16743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title" idx="3" hasCustomPrompt="1"/>
          </p:nvPr>
        </p:nvSpPr>
        <p:spPr>
          <a:xfrm>
            <a:off x="2118448" y="544448"/>
            <a:ext cx="11076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47" name="Google Shape;47;p13"/>
          <p:cNvSpPr txBox="1">
            <a:spLocks noGrp="1"/>
          </p:cNvSpPr>
          <p:nvPr>
            <p:ph type="title" idx="4" hasCustomPrompt="1"/>
          </p:nvPr>
        </p:nvSpPr>
        <p:spPr>
          <a:xfrm>
            <a:off x="2105406" y="1515808"/>
            <a:ext cx="11076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3"/>
          <p:cNvSpPr txBox="1">
            <a:spLocks noGrp="1"/>
          </p:cNvSpPr>
          <p:nvPr>
            <p:ph type="title" idx="5" hasCustomPrompt="1"/>
          </p:nvPr>
        </p:nvSpPr>
        <p:spPr>
          <a:xfrm>
            <a:off x="2105406" y="2487168"/>
            <a:ext cx="11076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49" name="Google Shape;49;p13"/>
          <p:cNvSpPr txBox="1">
            <a:spLocks noGrp="1"/>
          </p:cNvSpPr>
          <p:nvPr>
            <p:ph type="title" idx="6" hasCustomPrompt="1"/>
          </p:nvPr>
        </p:nvSpPr>
        <p:spPr>
          <a:xfrm>
            <a:off x="5922008" y="2092638"/>
            <a:ext cx="10722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3"/>
          <p:cNvSpPr txBox="1">
            <a:spLocks noGrp="1"/>
          </p:cNvSpPr>
          <p:nvPr>
            <p:ph type="title" idx="7" hasCustomPrompt="1"/>
          </p:nvPr>
        </p:nvSpPr>
        <p:spPr>
          <a:xfrm>
            <a:off x="5922008" y="3112336"/>
            <a:ext cx="10722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13"/>
          <p:cNvSpPr txBox="1">
            <a:spLocks noGrp="1"/>
          </p:cNvSpPr>
          <p:nvPr>
            <p:ph type="title" idx="8" hasCustomPrompt="1"/>
          </p:nvPr>
        </p:nvSpPr>
        <p:spPr>
          <a:xfrm>
            <a:off x="5922008" y="4132033"/>
            <a:ext cx="10722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p13"/>
          <p:cNvSpPr txBox="1">
            <a:spLocks noGrp="1"/>
          </p:cNvSpPr>
          <p:nvPr>
            <p:ph type="ctrTitle" idx="9"/>
          </p:nvPr>
        </p:nvSpPr>
        <p:spPr>
          <a:xfrm>
            <a:off x="390296" y="1167854"/>
            <a:ext cx="19743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ubTitle" idx="13"/>
          </p:nvPr>
        </p:nvSpPr>
        <p:spPr>
          <a:xfrm>
            <a:off x="690446" y="1546477"/>
            <a:ext cx="16743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ctrTitle" idx="14"/>
          </p:nvPr>
        </p:nvSpPr>
        <p:spPr>
          <a:xfrm>
            <a:off x="390296" y="2141336"/>
            <a:ext cx="19743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5"/>
          </p:nvPr>
        </p:nvSpPr>
        <p:spPr>
          <a:xfrm>
            <a:off x="690446" y="2519956"/>
            <a:ext cx="16743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ctrTitle" idx="16"/>
          </p:nvPr>
        </p:nvSpPr>
        <p:spPr>
          <a:xfrm>
            <a:off x="6811558" y="1775180"/>
            <a:ext cx="19743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17"/>
          </p:nvPr>
        </p:nvSpPr>
        <p:spPr>
          <a:xfrm>
            <a:off x="6811558" y="2153805"/>
            <a:ext cx="16743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ctrTitle" idx="18"/>
          </p:nvPr>
        </p:nvSpPr>
        <p:spPr>
          <a:xfrm>
            <a:off x="6811558" y="2799095"/>
            <a:ext cx="19743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subTitle" idx="19"/>
          </p:nvPr>
        </p:nvSpPr>
        <p:spPr>
          <a:xfrm>
            <a:off x="6811558" y="3177717"/>
            <a:ext cx="16743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ctrTitle" idx="20"/>
          </p:nvPr>
        </p:nvSpPr>
        <p:spPr>
          <a:xfrm>
            <a:off x="6811558" y="3811353"/>
            <a:ext cx="19743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subTitle" idx="21"/>
          </p:nvPr>
        </p:nvSpPr>
        <p:spPr>
          <a:xfrm>
            <a:off x="6811558" y="4189973"/>
            <a:ext cx="16743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ctrTitle"/>
          </p:nvPr>
        </p:nvSpPr>
        <p:spPr>
          <a:xfrm flipH="1">
            <a:off x="2747779" y="2635675"/>
            <a:ext cx="5195700" cy="19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4964179" y="2323850"/>
            <a:ext cx="29793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None/>
              <a:defRPr sz="96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65" name="Google Shape;65;p14"/>
          <p:cNvSpPr txBox="1">
            <a:spLocks noGrp="1"/>
          </p:cNvSpPr>
          <p:nvPr>
            <p:ph type="subTitle" idx="1"/>
          </p:nvPr>
        </p:nvSpPr>
        <p:spPr>
          <a:xfrm>
            <a:off x="3718579" y="4030481"/>
            <a:ext cx="4224900" cy="5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4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ctrTitle"/>
          </p:nvPr>
        </p:nvSpPr>
        <p:spPr>
          <a:xfrm flipH="1">
            <a:off x="2754543" y="1347038"/>
            <a:ext cx="5195700" cy="19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4970943" y="1035213"/>
            <a:ext cx="29793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None/>
              <a:defRPr sz="96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69" name="Google Shape;69;p15"/>
          <p:cNvSpPr txBox="1">
            <a:spLocks noGrp="1"/>
          </p:cNvSpPr>
          <p:nvPr>
            <p:ph type="subTitle" idx="1"/>
          </p:nvPr>
        </p:nvSpPr>
        <p:spPr>
          <a:xfrm>
            <a:off x="3725343" y="2742989"/>
            <a:ext cx="4224900" cy="5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CUSTOM_5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ctrTitle"/>
          </p:nvPr>
        </p:nvSpPr>
        <p:spPr>
          <a:xfrm flipH="1">
            <a:off x="1180003" y="1347038"/>
            <a:ext cx="5195700" cy="19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1180003" y="1035213"/>
            <a:ext cx="29793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None/>
              <a:defRPr sz="9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73" name="Google Shape;73;p16"/>
          <p:cNvSpPr txBox="1">
            <a:spLocks noGrp="1"/>
          </p:cNvSpPr>
          <p:nvPr>
            <p:ph type="subTitle" idx="1"/>
          </p:nvPr>
        </p:nvSpPr>
        <p:spPr>
          <a:xfrm>
            <a:off x="1180003" y="2742989"/>
            <a:ext cx="4224900" cy="5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4">
  <p:cSld name="CUSTOM_16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ctrTitle"/>
          </p:nvPr>
        </p:nvSpPr>
        <p:spPr>
          <a:xfrm flipH="1">
            <a:off x="2260329" y="2193805"/>
            <a:ext cx="5195700" cy="19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2260329" y="1881980"/>
            <a:ext cx="29793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None/>
              <a:defRPr sz="9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7"/>
          <p:cNvSpPr txBox="1">
            <a:spLocks noGrp="1"/>
          </p:cNvSpPr>
          <p:nvPr>
            <p:ph type="subTitle" idx="1"/>
          </p:nvPr>
        </p:nvSpPr>
        <p:spPr>
          <a:xfrm>
            <a:off x="2260329" y="3476054"/>
            <a:ext cx="4224900" cy="5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5">
  <p:cSld name="CUSTOM_17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>
            <a:spLocks noGrp="1"/>
          </p:cNvSpPr>
          <p:nvPr>
            <p:ph type="ctrTitle"/>
          </p:nvPr>
        </p:nvSpPr>
        <p:spPr>
          <a:xfrm flipH="1">
            <a:off x="1698072" y="2178475"/>
            <a:ext cx="5195700" cy="19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3914472" y="1866650"/>
            <a:ext cx="29793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None/>
              <a:defRPr sz="96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81" name="Google Shape;81;p18"/>
          <p:cNvSpPr txBox="1">
            <a:spLocks noGrp="1"/>
          </p:cNvSpPr>
          <p:nvPr>
            <p:ph type="subTitle" idx="1"/>
          </p:nvPr>
        </p:nvSpPr>
        <p:spPr>
          <a:xfrm>
            <a:off x="2668872" y="3476054"/>
            <a:ext cx="4224900" cy="5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3">
  <p:cSld name="CUSTOM_37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9"/>
          <p:cNvSpPr txBox="1">
            <a:spLocks noGrp="1"/>
          </p:cNvSpPr>
          <p:nvPr>
            <p:ph type="body" idx="1"/>
          </p:nvPr>
        </p:nvSpPr>
        <p:spPr>
          <a:xfrm>
            <a:off x="722375" y="1447800"/>
            <a:ext cx="3589200" cy="315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4" name="Google Shape;84;p19"/>
          <p:cNvSpPr txBox="1">
            <a:spLocks noGrp="1"/>
          </p:cNvSpPr>
          <p:nvPr>
            <p:ph type="body" idx="2"/>
          </p:nvPr>
        </p:nvSpPr>
        <p:spPr>
          <a:xfrm>
            <a:off x="4832400" y="1447800"/>
            <a:ext cx="3589200" cy="315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subTitle" idx="3"/>
          </p:nvPr>
        </p:nvSpPr>
        <p:spPr>
          <a:xfrm>
            <a:off x="723900" y="952500"/>
            <a:ext cx="7699200" cy="3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>
                <a:solidFill>
                  <a:schemeClr val="hlink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1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0"/>
          <p:cNvSpPr txBox="1">
            <a:spLocks noGrp="1"/>
          </p:cNvSpPr>
          <p:nvPr>
            <p:ph type="ctrTitle"/>
          </p:nvPr>
        </p:nvSpPr>
        <p:spPr>
          <a:xfrm>
            <a:off x="561600" y="2804713"/>
            <a:ext cx="26736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89" name="Google Shape;89;p20"/>
          <p:cNvSpPr txBox="1">
            <a:spLocks noGrp="1"/>
          </p:cNvSpPr>
          <p:nvPr>
            <p:ph type="subTitle" idx="1"/>
          </p:nvPr>
        </p:nvSpPr>
        <p:spPr>
          <a:xfrm>
            <a:off x="872450" y="3090475"/>
            <a:ext cx="20520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000000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90" name="Google Shape;90;p20"/>
          <p:cNvSpPr txBox="1">
            <a:spLocks noGrp="1"/>
          </p:cNvSpPr>
          <p:nvPr>
            <p:ph type="ctrTitle" idx="2"/>
          </p:nvPr>
        </p:nvSpPr>
        <p:spPr>
          <a:xfrm>
            <a:off x="3235200" y="2804713"/>
            <a:ext cx="26736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91" name="Google Shape;91;p20"/>
          <p:cNvSpPr txBox="1">
            <a:spLocks noGrp="1"/>
          </p:cNvSpPr>
          <p:nvPr>
            <p:ph type="subTitle" idx="3"/>
          </p:nvPr>
        </p:nvSpPr>
        <p:spPr>
          <a:xfrm>
            <a:off x="3462900" y="2036750"/>
            <a:ext cx="22182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000000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92" name="Google Shape;92;p20"/>
          <p:cNvSpPr txBox="1">
            <a:spLocks noGrp="1"/>
          </p:cNvSpPr>
          <p:nvPr>
            <p:ph type="ctrTitle" idx="4"/>
          </p:nvPr>
        </p:nvSpPr>
        <p:spPr>
          <a:xfrm>
            <a:off x="5908800" y="2804713"/>
            <a:ext cx="26736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93" name="Google Shape;93;p20"/>
          <p:cNvSpPr txBox="1">
            <a:spLocks noGrp="1"/>
          </p:cNvSpPr>
          <p:nvPr>
            <p:ph type="subTitle" idx="5"/>
          </p:nvPr>
        </p:nvSpPr>
        <p:spPr>
          <a:xfrm>
            <a:off x="6136500" y="3090475"/>
            <a:ext cx="22182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000000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94" name="Google Shape;94;p20"/>
          <p:cNvSpPr txBox="1">
            <a:spLocks noGrp="1"/>
          </p:cNvSpPr>
          <p:nvPr>
            <p:ph type="ctrTitle" idx="6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1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1"/>
          <p:cNvSpPr txBox="1">
            <a:spLocks noGrp="1"/>
          </p:cNvSpPr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7" name="Google Shape;97;p21"/>
          <p:cNvSpPr txBox="1">
            <a:spLocks noGrp="1"/>
          </p:cNvSpPr>
          <p:nvPr>
            <p:ph type="ctrTitle" idx="2"/>
          </p:nvPr>
        </p:nvSpPr>
        <p:spPr>
          <a:xfrm>
            <a:off x="2285760" y="1652042"/>
            <a:ext cx="17931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98" name="Google Shape;98;p21"/>
          <p:cNvSpPr txBox="1">
            <a:spLocks noGrp="1"/>
          </p:cNvSpPr>
          <p:nvPr>
            <p:ph type="subTitle" idx="1"/>
          </p:nvPr>
        </p:nvSpPr>
        <p:spPr>
          <a:xfrm>
            <a:off x="2285760" y="1946292"/>
            <a:ext cx="17082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99" name="Google Shape;99;p21"/>
          <p:cNvSpPr txBox="1">
            <a:spLocks noGrp="1"/>
          </p:cNvSpPr>
          <p:nvPr>
            <p:ph type="ctrTitle" idx="3"/>
          </p:nvPr>
        </p:nvSpPr>
        <p:spPr>
          <a:xfrm>
            <a:off x="2285760" y="3570573"/>
            <a:ext cx="17931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00" name="Google Shape;100;p21"/>
          <p:cNvSpPr txBox="1">
            <a:spLocks noGrp="1"/>
          </p:cNvSpPr>
          <p:nvPr>
            <p:ph type="subTitle" idx="4"/>
          </p:nvPr>
        </p:nvSpPr>
        <p:spPr>
          <a:xfrm>
            <a:off x="2285760" y="3864823"/>
            <a:ext cx="17082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ctrTitle" idx="5"/>
          </p:nvPr>
        </p:nvSpPr>
        <p:spPr>
          <a:xfrm>
            <a:off x="5047297" y="1652042"/>
            <a:ext cx="17931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subTitle" idx="6"/>
          </p:nvPr>
        </p:nvSpPr>
        <p:spPr>
          <a:xfrm>
            <a:off x="5047299" y="1946292"/>
            <a:ext cx="17931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ctrTitle" idx="7"/>
          </p:nvPr>
        </p:nvSpPr>
        <p:spPr>
          <a:xfrm>
            <a:off x="5047297" y="3570573"/>
            <a:ext cx="17931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subTitle" idx="8"/>
          </p:nvPr>
        </p:nvSpPr>
        <p:spPr>
          <a:xfrm>
            <a:off x="5047299" y="3864823"/>
            <a:ext cx="17931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1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2"/>
          <p:cNvSpPr txBox="1">
            <a:spLocks noGrp="1"/>
          </p:cNvSpPr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7" name="Google Shape;107;p22"/>
          <p:cNvSpPr txBox="1">
            <a:spLocks noGrp="1"/>
          </p:cNvSpPr>
          <p:nvPr>
            <p:ph type="ctrTitle" idx="2"/>
          </p:nvPr>
        </p:nvSpPr>
        <p:spPr>
          <a:xfrm>
            <a:off x="464478" y="1806500"/>
            <a:ext cx="17805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08" name="Google Shape;108;p22"/>
          <p:cNvSpPr txBox="1">
            <a:spLocks noGrp="1"/>
          </p:cNvSpPr>
          <p:nvPr>
            <p:ph type="subTitle" idx="1"/>
          </p:nvPr>
        </p:nvSpPr>
        <p:spPr>
          <a:xfrm>
            <a:off x="616128" y="2100749"/>
            <a:ext cx="14772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ctrTitle" idx="3"/>
          </p:nvPr>
        </p:nvSpPr>
        <p:spPr>
          <a:xfrm>
            <a:off x="2077426" y="1806500"/>
            <a:ext cx="17805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subTitle" idx="4"/>
          </p:nvPr>
        </p:nvSpPr>
        <p:spPr>
          <a:xfrm>
            <a:off x="2229076" y="2100749"/>
            <a:ext cx="14772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ctrTitle" idx="5"/>
          </p:nvPr>
        </p:nvSpPr>
        <p:spPr>
          <a:xfrm>
            <a:off x="3690375" y="1806500"/>
            <a:ext cx="17805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ubTitle" idx="6"/>
          </p:nvPr>
        </p:nvSpPr>
        <p:spPr>
          <a:xfrm>
            <a:off x="3842025" y="2100749"/>
            <a:ext cx="14772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ctrTitle" idx="7"/>
          </p:nvPr>
        </p:nvSpPr>
        <p:spPr>
          <a:xfrm>
            <a:off x="3707117" y="3549862"/>
            <a:ext cx="17805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ubTitle" idx="8"/>
          </p:nvPr>
        </p:nvSpPr>
        <p:spPr>
          <a:xfrm>
            <a:off x="3858772" y="3890201"/>
            <a:ext cx="14772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15" name="Google Shape;115;p22"/>
          <p:cNvSpPr txBox="1">
            <a:spLocks noGrp="1"/>
          </p:cNvSpPr>
          <p:nvPr>
            <p:ph type="ctrTitle" idx="9"/>
          </p:nvPr>
        </p:nvSpPr>
        <p:spPr>
          <a:xfrm>
            <a:off x="5343519" y="3549862"/>
            <a:ext cx="17805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16" name="Google Shape;116;p22"/>
          <p:cNvSpPr txBox="1">
            <a:spLocks noGrp="1"/>
          </p:cNvSpPr>
          <p:nvPr>
            <p:ph type="subTitle" idx="13"/>
          </p:nvPr>
        </p:nvSpPr>
        <p:spPr>
          <a:xfrm>
            <a:off x="5500261" y="3890201"/>
            <a:ext cx="14772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17" name="Google Shape;117;p22"/>
          <p:cNvSpPr txBox="1">
            <a:spLocks noGrp="1"/>
          </p:cNvSpPr>
          <p:nvPr>
            <p:ph type="ctrTitle" idx="14"/>
          </p:nvPr>
        </p:nvSpPr>
        <p:spPr>
          <a:xfrm>
            <a:off x="6979921" y="3549862"/>
            <a:ext cx="17805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18" name="Google Shape;118;p22"/>
          <p:cNvSpPr txBox="1">
            <a:spLocks noGrp="1"/>
          </p:cNvSpPr>
          <p:nvPr>
            <p:ph type="subTitle" idx="15"/>
          </p:nvPr>
        </p:nvSpPr>
        <p:spPr>
          <a:xfrm>
            <a:off x="7141750" y="3890201"/>
            <a:ext cx="14568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6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3"/>
          <p:cNvSpPr txBox="1">
            <a:spLocks noGrp="1"/>
          </p:cNvSpPr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7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8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5"/>
          <p:cNvSpPr txBox="1">
            <a:spLocks noGrp="1"/>
          </p:cNvSpPr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9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6"/>
          <p:cNvSpPr txBox="1">
            <a:spLocks noGrp="1"/>
          </p:cNvSpPr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mall numbers">
  <p:cSld name="CUSTOM_18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7"/>
          <p:cNvSpPr txBox="1">
            <a:spLocks noGrp="1"/>
          </p:cNvSpPr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29" name="Google Shape;129;p27"/>
          <p:cNvSpPr txBox="1">
            <a:spLocks noGrp="1"/>
          </p:cNvSpPr>
          <p:nvPr>
            <p:ph type="title" idx="2" hasCustomPrompt="1"/>
          </p:nvPr>
        </p:nvSpPr>
        <p:spPr>
          <a:xfrm>
            <a:off x="1086651" y="1475125"/>
            <a:ext cx="17952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30" name="Google Shape;130;p27"/>
          <p:cNvSpPr txBox="1">
            <a:spLocks noGrp="1"/>
          </p:cNvSpPr>
          <p:nvPr>
            <p:ph type="subTitle" idx="1"/>
          </p:nvPr>
        </p:nvSpPr>
        <p:spPr>
          <a:xfrm flipH="1">
            <a:off x="3481677" y="1666454"/>
            <a:ext cx="3264900" cy="33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31" name="Google Shape;131;p27"/>
          <p:cNvSpPr txBox="1">
            <a:spLocks noGrp="1"/>
          </p:cNvSpPr>
          <p:nvPr>
            <p:ph type="title" idx="3" hasCustomPrompt="1"/>
          </p:nvPr>
        </p:nvSpPr>
        <p:spPr>
          <a:xfrm>
            <a:off x="2298451" y="2475350"/>
            <a:ext cx="17637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32" name="Google Shape;132;p27"/>
          <p:cNvSpPr txBox="1">
            <a:spLocks noGrp="1"/>
          </p:cNvSpPr>
          <p:nvPr>
            <p:ph type="subTitle" idx="4"/>
          </p:nvPr>
        </p:nvSpPr>
        <p:spPr>
          <a:xfrm flipH="1">
            <a:off x="4568051" y="2688425"/>
            <a:ext cx="3264900" cy="33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33" name="Google Shape;133;p27"/>
          <p:cNvSpPr txBox="1">
            <a:spLocks noGrp="1"/>
          </p:cNvSpPr>
          <p:nvPr>
            <p:ph type="title" idx="5" hasCustomPrompt="1"/>
          </p:nvPr>
        </p:nvSpPr>
        <p:spPr>
          <a:xfrm>
            <a:off x="3353176" y="3513625"/>
            <a:ext cx="17952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Fira Sans Extra Condensed Medium"/>
              <a:buNone/>
              <a:defRPr sz="60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34" name="Google Shape;134;p27"/>
          <p:cNvSpPr txBox="1">
            <a:spLocks noGrp="1"/>
          </p:cNvSpPr>
          <p:nvPr>
            <p:ph type="subTitle" idx="6"/>
          </p:nvPr>
        </p:nvSpPr>
        <p:spPr>
          <a:xfrm flipH="1">
            <a:off x="5671490" y="3709941"/>
            <a:ext cx="3264900" cy="33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10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8"/>
          <p:cNvSpPr txBox="1">
            <a:spLocks noGrp="1"/>
          </p:cNvSpPr>
          <p:nvPr>
            <p:ph type="ctrTitle"/>
          </p:nvPr>
        </p:nvSpPr>
        <p:spPr>
          <a:xfrm flipH="1">
            <a:off x="1974150" y="1161000"/>
            <a:ext cx="5195700" cy="136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37" name="Google Shape;137;p28"/>
          <p:cNvSpPr txBox="1">
            <a:spLocks noGrp="1"/>
          </p:cNvSpPr>
          <p:nvPr>
            <p:ph type="subTitle" idx="1"/>
          </p:nvPr>
        </p:nvSpPr>
        <p:spPr>
          <a:xfrm>
            <a:off x="2152500" y="2494850"/>
            <a:ext cx="48390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8"/>
          <p:cNvSpPr txBox="1"/>
          <p:nvPr/>
        </p:nvSpPr>
        <p:spPr>
          <a:xfrm>
            <a:off x="625906" y="3722418"/>
            <a:ext cx="3830100" cy="17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CREDITS: This presentation template was created by </a:t>
            </a:r>
            <a:r>
              <a:rPr lang="en" sz="1000" b="1">
                <a:solidFill>
                  <a:srgbClr val="434343"/>
                </a:solidFill>
                <a:uFill>
                  <a:noFill/>
                </a:uFill>
                <a:latin typeface="Roboto Condensed"/>
                <a:ea typeface="Roboto Condensed"/>
                <a:cs typeface="Roboto Condensed"/>
                <a:sym typeface="Roboto Condense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, including icons by </a:t>
            </a:r>
            <a:r>
              <a:rPr lang="en" sz="1000" b="1">
                <a:solidFill>
                  <a:srgbClr val="434343"/>
                </a:solidFill>
                <a:uFill>
                  <a:noFill/>
                </a:uFill>
                <a:latin typeface="Roboto Condensed"/>
                <a:ea typeface="Roboto Condensed"/>
                <a:cs typeface="Roboto Condensed"/>
                <a:sym typeface="Roboto Condense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, and infographics &amp; images by </a:t>
            </a:r>
            <a:r>
              <a:rPr lang="en" sz="1000" b="1">
                <a:solidFill>
                  <a:srgbClr val="434343"/>
                </a:solidFill>
                <a:uFill>
                  <a:noFill/>
                </a:uFill>
                <a:latin typeface="Roboto Condensed"/>
                <a:ea typeface="Roboto Condensed"/>
                <a:cs typeface="Roboto Condensed"/>
                <a:sym typeface="Roboto Condensed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0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. </a:t>
            </a:r>
            <a:endParaRPr sz="1000"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Please keep this slide for attribution.</a:t>
            </a:r>
            <a:endParaRPr sz="900" b="1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Exo 2"/>
              <a:buNone/>
              <a:defRPr sz="2800" b="1">
                <a:solidFill>
                  <a:srgbClr val="434343"/>
                </a:solidFill>
                <a:latin typeface="Exo 2"/>
                <a:ea typeface="Exo 2"/>
                <a:cs typeface="Exo 2"/>
                <a:sym typeface="Exo 2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 sz="12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marL="914400" lvl="1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 sz="12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marL="1371600" lvl="2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 sz="12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marL="1828800" lvl="3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 sz="12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marL="2286000" lvl="4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 sz="12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marL="2743200" lvl="5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 sz="12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marL="3200400" lvl="6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 sz="12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marL="3657600" lvl="7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 sz="12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marL="4114800" lvl="8" indent="-30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 sz="1200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jasonlee1980hk.medium.com/energy-based-model-meets-deep-learning-e3cfd681333b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jasonlee1980hk.medium.com/energy-based-model-meets-deep-learning-e3cfd681333b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9"/>
          <p:cNvSpPr txBox="1">
            <a:spLocks noGrp="1"/>
          </p:cNvSpPr>
          <p:nvPr>
            <p:ph type="ctrTitle"/>
          </p:nvPr>
        </p:nvSpPr>
        <p:spPr>
          <a:xfrm>
            <a:off x="535350" y="1127900"/>
            <a:ext cx="7818900" cy="204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dirty="0"/>
              <a:t>Modelagem Generativa Profunda: Uma Revisão Comparativa de VAEs, GANs, Fluxos Normalizantes, Modelos Baseados em Energia e Autoregressivos</a:t>
            </a:r>
            <a:endParaRPr sz="3000" dirty="0"/>
          </a:p>
        </p:txBody>
      </p:sp>
      <p:sp>
        <p:nvSpPr>
          <p:cNvPr id="144" name="Google Shape;144;p29"/>
          <p:cNvSpPr txBox="1">
            <a:spLocks noGrp="1"/>
          </p:cNvSpPr>
          <p:nvPr>
            <p:ph type="subTitle" idx="1"/>
          </p:nvPr>
        </p:nvSpPr>
        <p:spPr>
          <a:xfrm>
            <a:off x="3103924" y="3176000"/>
            <a:ext cx="5211900" cy="71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dirty="0"/>
              <a:t>Deep Generative Modelling: A Comparative Review of VAEs, GANs, Normalizing Flows, Energy-Based and Autoregressive Models</a:t>
            </a:r>
          </a:p>
        </p:txBody>
      </p:sp>
      <p:cxnSp>
        <p:nvCxnSpPr>
          <p:cNvPr id="145" name="Google Shape;145;p29"/>
          <p:cNvCxnSpPr/>
          <p:nvPr/>
        </p:nvCxnSpPr>
        <p:spPr>
          <a:xfrm>
            <a:off x="6677025" y="3176000"/>
            <a:ext cx="24600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6" name="Google Shape;146;p29"/>
          <p:cNvSpPr txBox="1">
            <a:spLocks noGrp="1"/>
          </p:cNvSpPr>
          <p:nvPr>
            <p:ph type="subTitle" idx="1"/>
          </p:nvPr>
        </p:nvSpPr>
        <p:spPr>
          <a:xfrm>
            <a:off x="3132825" y="4426500"/>
            <a:ext cx="6004200" cy="71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Roboto Condensed"/>
                <a:ea typeface="Roboto Condensed"/>
                <a:cs typeface="Roboto Condensed"/>
                <a:sym typeface="Roboto Condensed"/>
              </a:rPr>
              <a:t>André Aparecido da Silva,  Luiza Ruivo Marinho Santos, Tiago José da Silva</a:t>
            </a:r>
            <a:endParaRPr b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1" name="Google Shape;151;p30"/>
          <p:cNvCxnSpPr/>
          <p:nvPr/>
        </p:nvCxnSpPr>
        <p:spPr>
          <a:xfrm>
            <a:off x="4569600" y="1494500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2" name="Google Shape;152;p30"/>
          <p:cNvCxnSpPr/>
          <p:nvPr/>
        </p:nvCxnSpPr>
        <p:spPr>
          <a:xfrm>
            <a:off x="0" y="3798325"/>
            <a:ext cx="45744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3" name="Google Shape;153;p30"/>
          <p:cNvSpPr txBox="1">
            <a:spLocks noGrp="1"/>
          </p:cNvSpPr>
          <p:nvPr>
            <p:ph type="subTitle" idx="1"/>
          </p:nvPr>
        </p:nvSpPr>
        <p:spPr>
          <a:xfrm>
            <a:off x="1823850" y="2696150"/>
            <a:ext cx="5496300" cy="55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Arial"/>
              <a:buNone/>
            </a:pPr>
            <a:r>
              <a:rPr lang="en" sz="1600"/>
              <a:t>Artigo publicado pela revista científica </a:t>
            </a:r>
            <a:r>
              <a:rPr lang="en" sz="1600" i="1"/>
              <a:t>IEEE Transactions on Pattern Analysis and Machine Intelligence </a:t>
            </a:r>
            <a:r>
              <a:rPr lang="en" sz="1600"/>
              <a:t>da </a:t>
            </a:r>
            <a:r>
              <a:rPr lang="en" sz="1600" i="1"/>
              <a:t>IEEE Computer Society</a:t>
            </a:r>
            <a:r>
              <a:rPr lang="en" sz="1600"/>
              <a:t> em 28 de março de 2022.</a:t>
            </a:r>
            <a:endParaRPr sz="1600" baseline="30000"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Arial"/>
              <a:buNone/>
            </a:pPr>
            <a:endParaRPr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pic>
        <p:nvPicPr>
          <p:cNvPr id="154" name="Google Shape;154;p30"/>
          <p:cNvPicPr preferRelativeResize="0"/>
          <p:nvPr/>
        </p:nvPicPr>
        <p:blipFill rotWithShape="1">
          <a:blip r:embed="rId3">
            <a:alphaModFix/>
          </a:blip>
          <a:srcRect t="31748" b="31188"/>
          <a:stretch/>
        </p:blipFill>
        <p:spPr>
          <a:xfrm>
            <a:off x="3218675" y="1692950"/>
            <a:ext cx="2706650" cy="100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1"/>
          <p:cNvSpPr/>
          <p:nvPr/>
        </p:nvSpPr>
        <p:spPr>
          <a:xfrm>
            <a:off x="7738507" y="784651"/>
            <a:ext cx="1023300" cy="106230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31"/>
          <p:cNvSpPr/>
          <p:nvPr/>
        </p:nvSpPr>
        <p:spPr>
          <a:xfrm>
            <a:off x="167963" y="3797872"/>
            <a:ext cx="1023300" cy="106230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31"/>
          <p:cNvSpPr/>
          <p:nvPr/>
        </p:nvSpPr>
        <p:spPr>
          <a:xfrm>
            <a:off x="113350" y="517787"/>
            <a:ext cx="1023300" cy="106230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31"/>
          <p:cNvSpPr txBox="1">
            <a:spLocks noGrp="1"/>
          </p:cNvSpPr>
          <p:nvPr>
            <p:ph type="ctrTitle"/>
          </p:nvPr>
        </p:nvSpPr>
        <p:spPr>
          <a:xfrm>
            <a:off x="3466802" y="2525585"/>
            <a:ext cx="2065469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OS AUTORES</a:t>
            </a:r>
            <a:endParaRPr dirty="0"/>
          </a:p>
        </p:txBody>
      </p:sp>
      <p:sp>
        <p:nvSpPr>
          <p:cNvPr id="163" name="Google Shape;163;p31"/>
          <p:cNvSpPr txBox="1">
            <a:spLocks noGrp="1"/>
          </p:cNvSpPr>
          <p:nvPr>
            <p:ph type="ctrTitle" idx="7"/>
          </p:nvPr>
        </p:nvSpPr>
        <p:spPr>
          <a:xfrm>
            <a:off x="5041895" y="3736886"/>
            <a:ext cx="20814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CHRIS G. WILLCOCKS</a:t>
            </a:r>
            <a:endParaRPr dirty="0"/>
          </a:p>
        </p:txBody>
      </p:sp>
      <p:sp>
        <p:nvSpPr>
          <p:cNvPr id="164" name="Google Shape;164;p31"/>
          <p:cNvSpPr txBox="1">
            <a:spLocks noGrp="1"/>
          </p:cNvSpPr>
          <p:nvPr>
            <p:ph type="subTitle" idx="1"/>
          </p:nvPr>
        </p:nvSpPr>
        <p:spPr>
          <a:xfrm>
            <a:off x="1136648" y="718162"/>
            <a:ext cx="19842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Estudante de PhD no Departamento de Ciência da Computação na Universidade de Durham, no Reino Unido.</a:t>
            </a:r>
            <a:endParaRPr/>
          </a:p>
        </p:txBody>
      </p:sp>
      <p:sp>
        <p:nvSpPr>
          <p:cNvPr id="165" name="Google Shape;165;p31"/>
          <p:cNvSpPr txBox="1">
            <a:spLocks noGrp="1"/>
          </p:cNvSpPr>
          <p:nvPr>
            <p:ph type="ctrTitle" idx="2"/>
          </p:nvPr>
        </p:nvSpPr>
        <p:spPr>
          <a:xfrm>
            <a:off x="1136649" y="423925"/>
            <a:ext cx="19842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SAM BOND-TAYLOR</a:t>
            </a:r>
            <a:endParaRPr dirty="0"/>
          </a:p>
        </p:txBody>
      </p:sp>
      <p:sp>
        <p:nvSpPr>
          <p:cNvPr id="166" name="Google Shape;166;p31"/>
          <p:cNvSpPr txBox="1">
            <a:spLocks noGrp="1"/>
          </p:cNvSpPr>
          <p:nvPr>
            <p:ph type="ctrTitle" idx="3"/>
          </p:nvPr>
        </p:nvSpPr>
        <p:spPr>
          <a:xfrm>
            <a:off x="1298712" y="3603636"/>
            <a:ext cx="17931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ADAM LEACH</a:t>
            </a:r>
            <a:endParaRPr dirty="0"/>
          </a:p>
        </p:txBody>
      </p:sp>
      <p:sp>
        <p:nvSpPr>
          <p:cNvPr id="167" name="Google Shape;167;p31"/>
          <p:cNvSpPr txBox="1">
            <a:spLocks noGrp="1"/>
          </p:cNvSpPr>
          <p:nvPr>
            <p:ph type="subTitle" idx="4"/>
          </p:nvPr>
        </p:nvSpPr>
        <p:spPr>
          <a:xfrm>
            <a:off x="1266896" y="3898073"/>
            <a:ext cx="19842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Estudante de PhD no Departamento de Ciência da Computação na Universidade de Durham, no Reino Unido.</a:t>
            </a:r>
            <a:endParaRPr dirty="0"/>
          </a:p>
        </p:txBody>
      </p:sp>
      <p:sp>
        <p:nvSpPr>
          <p:cNvPr id="168" name="Google Shape;168;p31"/>
          <p:cNvSpPr txBox="1">
            <a:spLocks noGrp="1"/>
          </p:cNvSpPr>
          <p:nvPr>
            <p:ph type="ctrTitle" idx="5"/>
          </p:nvPr>
        </p:nvSpPr>
        <p:spPr>
          <a:xfrm>
            <a:off x="5018370" y="570901"/>
            <a:ext cx="17931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YANG LONG</a:t>
            </a:r>
            <a:endParaRPr dirty="0"/>
          </a:p>
        </p:txBody>
      </p:sp>
      <p:sp>
        <p:nvSpPr>
          <p:cNvPr id="169" name="Google Shape;169;p31"/>
          <p:cNvSpPr txBox="1">
            <a:spLocks noGrp="1"/>
          </p:cNvSpPr>
          <p:nvPr>
            <p:ph type="subTitle" idx="6"/>
          </p:nvPr>
        </p:nvSpPr>
        <p:spPr>
          <a:xfrm>
            <a:off x="4499537" y="1003610"/>
            <a:ext cx="24123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/>
              <a:t>Professor assistente no Departamento de Ciência da Computação na Universidade de Durham. Trabalha  no conselho de pesquisas médicas no Reino Unido, com o objetivo de conceber soluções de IA escaláveis para grandes aplicações na área da saúde.</a:t>
            </a:r>
            <a:endParaRPr sz="1000" dirty="0"/>
          </a:p>
        </p:txBody>
      </p:sp>
      <p:sp>
        <p:nvSpPr>
          <p:cNvPr id="170" name="Google Shape;170;p31"/>
          <p:cNvSpPr txBox="1">
            <a:spLocks noGrp="1"/>
          </p:cNvSpPr>
          <p:nvPr>
            <p:ph type="subTitle" idx="8"/>
          </p:nvPr>
        </p:nvSpPr>
        <p:spPr>
          <a:xfrm>
            <a:off x="5139195" y="4031136"/>
            <a:ext cx="19842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Professor assistente no Departamento de Ciência da Computação na Universidade de Durham, no Reino Unido.</a:t>
            </a:r>
            <a:endParaRPr dirty="0"/>
          </a:p>
        </p:txBody>
      </p:sp>
      <p:cxnSp>
        <p:nvCxnSpPr>
          <p:cNvPr id="171" name="Google Shape;171;p31"/>
          <p:cNvCxnSpPr>
            <a:endCxn id="172" idx="0"/>
          </p:cNvCxnSpPr>
          <p:nvPr/>
        </p:nvCxnSpPr>
        <p:spPr>
          <a:xfrm>
            <a:off x="625013" y="-1049375"/>
            <a:ext cx="1500" cy="161730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3" name="Google Shape;173;p31"/>
          <p:cNvCxnSpPr/>
          <p:nvPr/>
        </p:nvCxnSpPr>
        <p:spPr>
          <a:xfrm>
            <a:off x="7378575" y="4575575"/>
            <a:ext cx="0" cy="62040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72" name="Google Shape;17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075" y="567925"/>
            <a:ext cx="904875" cy="96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4992" y="3861042"/>
            <a:ext cx="904875" cy="89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88194" y="830026"/>
            <a:ext cx="923925" cy="97155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31"/>
          <p:cNvSpPr/>
          <p:nvPr/>
        </p:nvSpPr>
        <p:spPr>
          <a:xfrm>
            <a:off x="7412747" y="3817386"/>
            <a:ext cx="1023300" cy="106230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7" name="Google Shape;177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94152" y="3861042"/>
            <a:ext cx="933450" cy="98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1" name="Google Shape;171;p31"/>
          <p:cNvCxnSpPr>
            <a:cxnSpLocks/>
          </p:cNvCxnSpPr>
          <p:nvPr/>
        </p:nvCxnSpPr>
        <p:spPr>
          <a:xfrm>
            <a:off x="625013" y="-1049375"/>
            <a:ext cx="1500" cy="161730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3" name="Google Shape;173;p31"/>
          <p:cNvCxnSpPr/>
          <p:nvPr/>
        </p:nvCxnSpPr>
        <p:spPr>
          <a:xfrm>
            <a:off x="7378575" y="4575575"/>
            <a:ext cx="0" cy="62040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3DBC8D9E-AE0D-C48C-16DC-7800AB3E1A76}"/>
              </a:ext>
            </a:extLst>
          </p:cNvPr>
          <p:cNvSpPr txBox="1"/>
          <p:nvPr/>
        </p:nvSpPr>
        <p:spPr>
          <a:xfrm>
            <a:off x="769706" y="1107402"/>
            <a:ext cx="760458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/>
              <a:t>Modelos generativos profundos são uma classe de técnicas que treinam redes neurais profundas para modelar a distribuição de treinamento amostras. </a:t>
            </a:r>
          </a:p>
          <a:p>
            <a:pPr algn="just"/>
            <a:r>
              <a:rPr lang="pt-BR" sz="2000" dirty="0"/>
              <a:t> </a:t>
            </a:r>
          </a:p>
          <a:p>
            <a:pPr algn="just"/>
            <a:r>
              <a:rPr lang="pt-BR" sz="2000" dirty="0"/>
              <a:t>A pesquisa se fragmentou em várias abordagens interconectadas, cada uma  das quais faz compensações, incluindo tempo de execução, diversidade e restrições  arquitetônicas. </a:t>
            </a:r>
          </a:p>
        </p:txBody>
      </p:sp>
    </p:spTree>
    <p:extLst>
      <p:ext uri="{BB962C8B-B14F-4D97-AF65-F5344CB8AC3E}">
        <p14:creationId xmlns:p14="http://schemas.microsoft.com/office/powerpoint/2010/main" val="814984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1" name="Google Shape;171;p31"/>
          <p:cNvCxnSpPr>
            <a:cxnSpLocks/>
          </p:cNvCxnSpPr>
          <p:nvPr/>
        </p:nvCxnSpPr>
        <p:spPr>
          <a:xfrm>
            <a:off x="625013" y="-1049375"/>
            <a:ext cx="1500" cy="161730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3" name="Google Shape;173;p31"/>
          <p:cNvCxnSpPr/>
          <p:nvPr/>
        </p:nvCxnSpPr>
        <p:spPr>
          <a:xfrm>
            <a:off x="7378575" y="4575575"/>
            <a:ext cx="0" cy="62040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3DBC8D9E-AE0D-C48C-16DC-7800AB3E1A76}"/>
              </a:ext>
            </a:extLst>
          </p:cNvPr>
          <p:cNvSpPr txBox="1"/>
          <p:nvPr/>
        </p:nvSpPr>
        <p:spPr>
          <a:xfrm>
            <a:off x="340965" y="931161"/>
            <a:ext cx="829159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/>
              <a:t>Em particular, este resumo / </a:t>
            </a:r>
            <a:r>
              <a:rPr lang="pt-BR" sz="2000" dirty="0" err="1"/>
              <a:t>sintesa</a:t>
            </a:r>
            <a:r>
              <a:rPr lang="pt-BR" sz="2000" dirty="0"/>
              <a:t> cobre modelos baseados em energia,  </a:t>
            </a:r>
            <a:r>
              <a:rPr lang="pt-BR" sz="2000" dirty="0" err="1"/>
              <a:t>autoencoders</a:t>
            </a:r>
            <a:r>
              <a:rPr lang="pt-BR" sz="2000" dirty="0"/>
              <a:t> variacionais, redes adversárias generativas, modelos autorregressivos,  fluxos normalizadores,  além de inúmeras abordagens híbridas.  </a:t>
            </a:r>
          </a:p>
          <a:p>
            <a:pPr algn="just"/>
            <a:endParaRPr lang="pt-BR" sz="2000" dirty="0"/>
          </a:p>
          <a:p>
            <a:pPr algn="just"/>
            <a:r>
              <a:rPr lang="pt-BR" sz="2000" dirty="0"/>
              <a:t>Esses técnicas são comparadas e contrastadas, explicando as premissas  por trás de cada uma e como elas estão inter-relacionadas, enquanto revisam  as técnicas atuais avanços e implementações de última geração. </a:t>
            </a:r>
          </a:p>
        </p:txBody>
      </p:sp>
    </p:spTree>
    <p:extLst>
      <p:ext uri="{BB962C8B-B14F-4D97-AF65-F5344CB8AC3E}">
        <p14:creationId xmlns:p14="http://schemas.microsoft.com/office/powerpoint/2010/main" val="246321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2"/>
          <p:cNvSpPr txBox="1">
            <a:spLocks noGrp="1"/>
          </p:cNvSpPr>
          <p:nvPr>
            <p:ph type="body" idx="1"/>
          </p:nvPr>
        </p:nvSpPr>
        <p:spPr>
          <a:xfrm>
            <a:off x="1112400" y="1816525"/>
            <a:ext cx="6919200" cy="158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434343"/>
                </a:solidFill>
              </a:rPr>
              <a:t>Comparar algumas técnicas e abordagens utilizadas para criação e modelos Generativos Profundos (Deep Generative Modelling).</a:t>
            </a:r>
            <a:endParaRPr sz="2400" dirty="0">
              <a:solidFill>
                <a:srgbClr val="434343"/>
              </a:solidFill>
            </a:endParaRPr>
          </a:p>
        </p:txBody>
      </p:sp>
      <p:sp>
        <p:nvSpPr>
          <p:cNvPr id="183" name="Google Shape;183;p32"/>
          <p:cNvSpPr txBox="1">
            <a:spLocks noGrp="1"/>
          </p:cNvSpPr>
          <p:nvPr>
            <p:ph type="ctrTitle"/>
          </p:nvPr>
        </p:nvSpPr>
        <p:spPr>
          <a:xfrm>
            <a:off x="1964850" y="1295425"/>
            <a:ext cx="5214300" cy="52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QUAL O OBJETIVO DO ARTIGO?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3">
            <a:hlinkClick r:id="" action="ppaction://noaction"/>
          </p:cNvPr>
          <p:cNvSpPr/>
          <p:nvPr/>
        </p:nvSpPr>
        <p:spPr>
          <a:xfrm>
            <a:off x="7991475" y="463300"/>
            <a:ext cx="620100" cy="61740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accent1"/>
          </a:solidFill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33"/>
          <p:cNvSpPr txBox="1">
            <a:spLocks noGrp="1"/>
          </p:cNvSpPr>
          <p:nvPr>
            <p:ph type="ctrTitle"/>
          </p:nvPr>
        </p:nvSpPr>
        <p:spPr>
          <a:xfrm flipH="1">
            <a:off x="1173150" y="3078350"/>
            <a:ext cx="5005500" cy="102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hlink"/>
                </a:solidFill>
              </a:rPr>
              <a:t>GENERATIVE MODELS</a:t>
            </a:r>
            <a:endParaRPr lang="pt-BR" dirty="0"/>
          </a:p>
        </p:txBody>
      </p:sp>
      <p:sp>
        <p:nvSpPr>
          <p:cNvPr id="190" name="Google Shape;190;p33"/>
          <p:cNvSpPr txBox="1">
            <a:spLocks noGrp="1"/>
          </p:cNvSpPr>
          <p:nvPr>
            <p:ph type="title" idx="2"/>
          </p:nvPr>
        </p:nvSpPr>
        <p:spPr>
          <a:xfrm flipH="1">
            <a:off x="1147579" y="2323850"/>
            <a:ext cx="29793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cxnSp>
        <p:nvCxnSpPr>
          <p:cNvPr id="191" name="Google Shape;191;p33"/>
          <p:cNvCxnSpPr/>
          <p:nvPr/>
        </p:nvCxnSpPr>
        <p:spPr>
          <a:xfrm>
            <a:off x="0" y="4028275"/>
            <a:ext cx="15615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92" name="Google Shape;192;p33"/>
          <p:cNvGrpSpPr/>
          <p:nvPr/>
        </p:nvGrpSpPr>
        <p:grpSpPr>
          <a:xfrm>
            <a:off x="8089940" y="561326"/>
            <a:ext cx="423413" cy="421569"/>
            <a:chOff x="7703675" y="2541175"/>
            <a:chExt cx="499425" cy="497250"/>
          </a:xfrm>
        </p:grpSpPr>
        <p:sp>
          <p:nvSpPr>
            <p:cNvPr id="193" name="Google Shape;193;p33"/>
            <p:cNvSpPr/>
            <p:nvPr/>
          </p:nvSpPr>
          <p:spPr>
            <a:xfrm>
              <a:off x="7847475" y="2698600"/>
              <a:ext cx="355625" cy="339825"/>
            </a:xfrm>
            <a:custGeom>
              <a:avLst/>
              <a:gdLst/>
              <a:ahLst/>
              <a:cxnLst/>
              <a:rect l="l" t="t" r="r" b="b"/>
              <a:pathLst>
                <a:path w="14225" h="13593" extrusionOk="0">
                  <a:moveTo>
                    <a:pt x="5439" y="1112"/>
                  </a:moveTo>
                  <a:cubicBezTo>
                    <a:pt x="6380" y="1112"/>
                    <a:pt x="7409" y="1547"/>
                    <a:pt x="8123" y="2262"/>
                  </a:cubicBezTo>
                  <a:cubicBezTo>
                    <a:pt x="9657" y="3726"/>
                    <a:pt x="9657" y="6184"/>
                    <a:pt x="8123" y="7648"/>
                  </a:cubicBezTo>
                  <a:cubicBezTo>
                    <a:pt x="7409" y="8363"/>
                    <a:pt x="6450" y="8799"/>
                    <a:pt x="5439" y="8799"/>
                  </a:cubicBezTo>
                  <a:cubicBezTo>
                    <a:pt x="4428" y="8799"/>
                    <a:pt x="3487" y="8363"/>
                    <a:pt x="2754" y="7648"/>
                  </a:cubicBezTo>
                  <a:cubicBezTo>
                    <a:pt x="1221" y="6184"/>
                    <a:pt x="1221" y="3726"/>
                    <a:pt x="2754" y="2262"/>
                  </a:cubicBezTo>
                  <a:cubicBezTo>
                    <a:pt x="3487" y="1547"/>
                    <a:pt x="4428" y="1112"/>
                    <a:pt x="5439" y="1112"/>
                  </a:cubicBezTo>
                  <a:close/>
                  <a:moveTo>
                    <a:pt x="5430" y="0"/>
                  </a:moveTo>
                  <a:cubicBezTo>
                    <a:pt x="4149" y="0"/>
                    <a:pt x="2859" y="493"/>
                    <a:pt x="1883" y="1478"/>
                  </a:cubicBezTo>
                  <a:cubicBezTo>
                    <a:pt x="0" y="3360"/>
                    <a:pt x="0" y="6550"/>
                    <a:pt x="1883" y="8520"/>
                  </a:cubicBezTo>
                  <a:cubicBezTo>
                    <a:pt x="2824" y="9461"/>
                    <a:pt x="4132" y="9967"/>
                    <a:pt x="5439" y="9967"/>
                  </a:cubicBezTo>
                  <a:cubicBezTo>
                    <a:pt x="6607" y="9967"/>
                    <a:pt x="7618" y="9601"/>
                    <a:pt x="8489" y="8886"/>
                  </a:cubicBezTo>
                  <a:lnTo>
                    <a:pt x="9797" y="10193"/>
                  </a:lnTo>
                  <a:lnTo>
                    <a:pt x="9221" y="10838"/>
                  </a:lnTo>
                  <a:lnTo>
                    <a:pt x="11540" y="13157"/>
                  </a:lnTo>
                  <a:cubicBezTo>
                    <a:pt x="11836" y="13453"/>
                    <a:pt x="12202" y="13592"/>
                    <a:pt x="12551" y="13592"/>
                  </a:cubicBezTo>
                  <a:cubicBezTo>
                    <a:pt x="12987" y="13592"/>
                    <a:pt x="13353" y="13453"/>
                    <a:pt x="13649" y="13157"/>
                  </a:cubicBezTo>
                  <a:cubicBezTo>
                    <a:pt x="14224" y="12581"/>
                    <a:pt x="14224" y="11570"/>
                    <a:pt x="13649" y="10978"/>
                  </a:cubicBezTo>
                  <a:lnTo>
                    <a:pt x="11331" y="8659"/>
                  </a:lnTo>
                  <a:lnTo>
                    <a:pt x="10668" y="9391"/>
                  </a:lnTo>
                  <a:lnTo>
                    <a:pt x="9361" y="8084"/>
                  </a:lnTo>
                  <a:cubicBezTo>
                    <a:pt x="10895" y="6114"/>
                    <a:pt x="10738" y="3221"/>
                    <a:pt x="8925" y="1478"/>
                  </a:cubicBezTo>
                  <a:cubicBezTo>
                    <a:pt x="7984" y="493"/>
                    <a:pt x="6711" y="0"/>
                    <a:pt x="5430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33"/>
            <p:cNvSpPr/>
            <p:nvPr/>
          </p:nvSpPr>
          <p:spPr>
            <a:xfrm>
              <a:off x="7703675" y="26592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092"/>
                    <a:pt x="1970" y="2388"/>
                    <a:pt x="1673" y="2388"/>
                  </a:cubicBezTo>
                  <a:cubicBezTo>
                    <a:pt x="1307" y="2388"/>
                    <a:pt x="1098" y="2092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5892" y="3487"/>
                  </a:lnTo>
                  <a:cubicBezTo>
                    <a:pt x="6101" y="3051"/>
                    <a:pt x="6467" y="2615"/>
                    <a:pt x="6833" y="2249"/>
                  </a:cubicBezTo>
                  <a:cubicBezTo>
                    <a:pt x="8001" y="1081"/>
                    <a:pt x="9517" y="436"/>
                    <a:pt x="11191" y="436"/>
                  </a:cubicBezTo>
                  <a:cubicBezTo>
                    <a:pt x="11766" y="436"/>
                    <a:pt x="12359" y="506"/>
                    <a:pt x="12934" y="645"/>
                  </a:cubicBez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33"/>
            <p:cNvSpPr/>
            <p:nvPr/>
          </p:nvSpPr>
          <p:spPr>
            <a:xfrm>
              <a:off x="7910650" y="2776925"/>
              <a:ext cx="116375" cy="87175"/>
            </a:xfrm>
            <a:custGeom>
              <a:avLst/>
              <a:gdLst/>
              <a:ahLst/>
              <a:cxnLst/>
              <a:rect l="l" t="t" r="r" b="b"/>
              <a:pathLst>
                <a:path w="4655" h="3487" extrusionOk="0">
                  <a:moveTo>
                    <a:pt x="872" y="1"/>
                  </a:moveTo>
                  <a:cubicBezTo>
                    <a:pt x="1" y="1029"/>
                    <a:pt x="1" y="2476"/>
                    <a:pt x="803" y="3487"/>
                  </a:cubicBezTo>
                  <a:lnTo>
                    <a:pt x="4655" y="3487"/>
                  </a:lnTo>
                  <a:lnTo>
                    <a:pt x="465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33"/>
            <p:cNvSpPr/>
            <p:nvPr/>
          </p:nvSpPr>
          <p:spPr>
            <a:xfrm>
              <a:off x="7703675" y="2776925"/>
              <a:ext cx="132925" cy="87175"/>
            </a:xfrm>
            <a:custGeom>
              <a:avLst/>
              <a:gdLst/>
              <a:ahLst/>
              <a:cxnLst/>
              <a:rect l="l" t="t" r="r" b="b"/>
              <a:pathLst>
                <a:path w="5317" h="3487" extrusionOk="0">
                  <a:moveTo>
                    <a:pt x="1673" y="1169"/>
                  </a:moveTo>
                  <a:cubicBezTo>
                    <a:pt x="2039" y="1169"/>
                    <a:pt x="2266" y="1465"/>
                    <a:pt x="2266" y="1744"/>
                  </a:cubicBezTo>
                  <a:cubicBezTo>
                    <a:pt x="2336" y="2110"/>
                    <a:pt x="1970" y="2406"/>
                    <a:pt x="1673" y="2406"/>
                  </a:cubicBezTo>
                  <a:cubicBezTo>
                    <a:pt x="1307" y="2406"/>
                    <a:pt x="1098" y="2110"/>
                    <a:pt x="1098" y="1744"/>
                  </a:cubicBezTo>
                  <a:cubicBezTo>
                    <a:pt x="1028" y="1465"/>
                    <a:pt x="1395" y="1169"/>
                    <a:pt x="1673" y="1169"/>
                  </a:cubicBezTo>
                  <a:close/>
                  <a:moveTo>
                    <a:pt x="0" y="1"/>
                  </a:moveTo>
                  <a:lnTo>
                    <a:pt x="0" y="3487"/>
                  </a:lnTo>
                  <a:lnTo>
                    <a:pt x="5317" y="3487"/>
                  </a:lnTo>
                  <a:cubicBezTo>
                    <a:pt x="5160" y="2981"/>
                    <a:pt x="5090" y="2406"/>
                    <a:pt x="5090" y="1831"/>
                  </a:cubicBezTo>
                  <a:cubicBezTo>
                    <a:pt x="5090" y="1238"/>
                    <a:pt x="5160" y="593"/>
                    <a:pt x="531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33"/>
            <p:cNvSpPr/>
            <p:nvPr/>
          </p:nvSpPr>
          <p:spPr>
            <a:xfrm>
              <a:off x="7703675" y="25411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110"/>
                    <a:pt x="1970" y="2388"/>
                    <a:pt x="1673" y="2388"/>
                  </a:cubicBezTo>
                  <a:cubicBezTo>
                    <a:pt x="1307" y="2388"/>
                    <a:pt x="1098" y="2110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12934" y="3487"/>
                  </a:ln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4"/>
          <p:cNvSpPr txBox="1">
            <a:spLocks noGrp="1"/>
          </p:cNvSpPr>
          <p:nvPr>
            <p:ph type="body" idx="1"/>
          </p:nvPr>
        </p:nvSpPr>
        <p:spPr>
          <a:xfrm>
            <a:off x="1112400" y="2386925"/>
            <a:ext cx="6919200" cy="104220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dirty="0">
                <a:solidFill>
                  <a:srgbClr val="434343"/>
                </a:solidFill>
              </a:rPr>
              <a:t>Aprender a gerar novos exemplos a partir de um conjunto de dados analisado e fazendo uso de redes neurais profundas.z</a:t>
            </a:r>
            <a:endParaRPr sz="2100" dirty="0">
              <a:solidFill>
                <a:srgbClr val="434343"/>
              </a:solidFill>
            </a:endParaRPr>
          </a:p>
        </p:txBody>
      </p:sp>
      <p:sp>
        <p:nvSpPr>
          <p:cNvPr id="203" name="Google Shape;203;p34"/>
          <p:cNvSpPr txBox="1">
            <a:spLocks noGrp="1"/>
          </p:cNvSpPr>
          <p:nvPr>
            <p:ph type="ctrTitle"/>
          </p:nvPr>
        </p:nvSpPr>
        <p:spPr>
          <a:xfrm>
            <a:off x="1964850" y="1203725"/>
            <a:ext cx="5214300" cy="11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QUAL O OBJETIVO DOS MODELOS GENERATIVOS PROFUNDOS (DEEP GENERATIVE MODELLING)?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35"/>
          <p:cNvPicPr preferRelativeResize="0"/>
          <p:nvPr/>
        </p:nvPicPr>
        <p:blipFill rotWithShape="1">
          <a:blip r:embed="rId3">
            <a:alphaModFix/>
          </a:blip>
          <a:srcRect b="18982"/>
          <a:stretch/>
        </p:blipFill>
        <p:spPr>
          <a:xfrm>
            <a:off x="192363" y="319639"/>
            <a:ext cx="7839237" cy="1433683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35"/>
          <p:cNvSpPr txBox="1">
            <a:spLocks noGrp="1"/>
          </p:cNvSpPr>
          <p:nvPr>
            <p:ph type="body" idx="1"/>
          </p:nvPr>
        </p:nvSpPr>
        <p:spPr>
          <a:xfrm>
            <a:off x="864427" y="1845343"/>
            <a:ext cx="6919200" cy="51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434343"/>
                </a:solidFill>
              </a:rPr>
              <a:t>Ruthotto and Haber (2021)</a:t>
            </a:r>
            <a:endParaRPr sz="1600" dirty="0">
              <a:solidFill>
                <a:srgbClr val="434343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6495E44-DC98-8860-401E-BBB3C4F7371E}"/>
              </a:ext>
            </a:extLst>
          </p:cNvPr>
          <p:cNvSpPr txBox="1"/>
          <p:nvPr/>
        </p:nvSpPr>
        <p:spPr>
          <a:xfrm>
            <a:off x="379709" y="2455164"/>
            <a:ext cx="8167606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/>
              <a:t>M</a:t>
            </a:r>
            <a:r>
              <a:rPr lang="pt-BR" sz="2000" dirty="0">
                <a:effectLst/>
              </a:rPr>
              <a:t>odelos generativos profundos (</a:t>
            </a:r>
            <a:r>
              <a:rPr lang="pt-BR" sz="2000" dirty="0" err="1">
                <a:effectLst/>
              </a:rPr>
              <a:t>dgm</a:t>
            </a:r>
            <a:r>
              <a:rPr lang="pt-BR" sz="2000" dirty="0">
                <a:effectLst/>
              </a:rPr>
              <a:t>) são redes neurais com camadas ocultas treinadas para aproximar a distribuição de probabilidade de alta dimensão complicada usando um grande número de amostras. </a:t>
            </a:r>
            <a:r>
              <a:rPr lang="pt-BR" sz="20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Quando treinados com sucesso, podemos usar o </a:t>
            </a:r>
            <a:r>
              <a:rPr lang="pt-BR" sz="2000" b="0" i="0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dgm</a:t>
            </a:r>
            <a:r>
              <a:rPr lang="pt-BR" sz="20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para estimar a probabilidade de cada observação e criar novas amostras a partir da distribuição subjacente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6"/>
          <p:cNvSpPr txBox="1">
            <a:spLocks noGrp="1"/>
          </p:cNvSpPr>
          <p:nvPr>
            <p:ph type="body" idx="1"/>
          </p:nvPr>
        </p:nvSpPr>
        <p:spPr>
          <a:xfrm>
            <a:off x="348712" y="625550"/>
            <a:ext cx="8446576" cy="1720225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434343"/>
                </a:solidFill>
              </a:rPr>
              <a:t>As DGMs treinadas geram novas amostras com a mesma distribuição dos dados treinados. Assim, a probabilidade de x na distribuição resultante é aproximada à probabilidade de x na distribuição treinada.</a:t>
            </a:r>
            <a:endParaRPr sz="2400" dirty="0">
              <a:solidFill>
                <a:srgbClr val="434343"/>
              </a:solidFill>
            </a:endParaRPr>
          </a:p>
        </p:txBody>
      </p:sp>
      <p:pic>
        <p:nvPicPr>
          <p:cNvPr id="215" name="Google Shape;21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0229" y="2718959"/>
            <a:ext cx="7423102" cy="21692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sp>
        <p:nvSpPr>
          <p:cNvPr id="216" name="Google Shape;216;p36"/>
          <p:cNvSpPr txBox="1">
            <a:spLocks noGrp="1"/>
          </p:cNvSpPr>
          <p:nvPr>
            <p:ph type="body" idx="1"/>
          </p:nvPr>
        </p:nvSpPr>
        <p:spPr>
          <a:xfrm>
            <a:off x="1112400" y="4158550"/>
            <a:ext cx="6919200" cy="35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Extraído de https://data-science-blog.com/blog/2022/02/19/deep-generative-modelling/ em 27 de junho de 2022.</a:t>
            </a:r>
            <a:endParaRPr sz="9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7"/>
          <p:cNvSpPr txBox="1">
            <a:spLocks noGrp="1"/>
          </p:cNvSpPr>
          <p:nvPr>
            <p:ph type="body" idx="1"/>
          </p:nvPr>
        </p:nvSpPr>
        <p:spPr>
          <a:xfrm>
            <a:off x="2443350" y="1006125"/>
            <a:ext cx="4257300" cy="53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434343"/>
                </a:solidFill>
              </a:rPr>
              <a:t>Super resolução de imagens</a:t>
            </a:r>
            <a:endParaRPr sz="2100">
              <a:solidFill>
                <a:srgbClr val="434343"/>
              </a:solidFill>
            </a:endParaRPr>
          </a:p>
        </p:txBody>
      </p:sp>
      <p:sp>
        <p:nvSpPr>
          <p:cNvPr id="222" name="Google Shape;222;p37"/>
          <p:cNvSpPr txBox="1">
            <a:spLocks noGrp="1"/>
          </p:cNvSpPr>
          <p:nvPr>
            <p:ph type="ctrTitle"/>
          </p:nvPr>
        </p:nvSpPr>
        <p:spPr>
          <a:xfrm>
            <a:off x="1964850" y="352850"/>
            <a:ext cx="5214300" cy="53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APLICAÇÕES DE DGMS</a:t>
            </a:r>
            <a:endParaRPr dirty="0"/>
          </a:p>
        </p:txBody>
      </p:sp>
      <p:pic>
        <p:nvPicPr>
          <p:cNvPr id="223" name="Google Shape;22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4850" y="1740325"/>
            <a:ext cx="5214300" cy="2660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900007">
            <a:off x="6987375" y="1487151"/>
            <a:ext cx="513477" cy="5358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7"/>
          <p:cNvSpPr txBox="1">
            <a:spLocks noGrp="1"/>
          </p:cNvSpPr>
          <p:nvPr>
            <p:ph type="body" idx="1"/>
          </p:nvPr>
        </p:nvSpPr>
        <p:spPr>
          <a:xfrm>
            <a:off x="1054875" y="4400950"/>
            <a:ext cx="6919200" cy="35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chemeClr val="dk1"/>
                </a:solidFill>
              </a:rPr>
              <a:t>Extraído de https://zentralwerkstatt.org/blog/pulse em 27 de Junho de 2022.</a:t>
            </a:r>
            <a:endParaRPr sz="9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8"/>
          <p:cNvSpPr txBox="1">
            <a:spLocks noGrp="1"/>
          </p:cNvSpPr>
          <p:nvPr>
            <p:ph type="body" idx="1"/>
          </p:nvPr>
        </p:nvSpPr>
        <p:spPr>
          <a:xfrm>
            <a:off x="2443350" y="1006125"/>
            <a:ext cx="4257300" cy="53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100" dirty="0" err="1">
                <a:solidFill>
                  <a:srgbClr val="434343"/>
                </a:solidFill>
              </a:rPr>
              <a:t>Impainting</a:t>
            </a:r>
            <a:endParaRPr lang="pt-BR" sz="2100" dirty="0">
              <a:solidFill>
                <a:srgbClr val="434343"/>
              </a:solidFill>
            </a:endParaRPr>
          </a:p>
        </p:txBody>
      </p:sp>
      <p:sp>
        <p:nvSpPr>
          <p:cNvPr id="231" name="Google Shape;231;p38"/>
          <p:cNvSpPr txBox="1">
            <a:spLocks noGrp="1"/>
          </p:cNvSpPr>
          <p:nvPr>
            <p:ph type="ctrTitle"/>
          </p:nvPr>
        </p:nvSpPr>
        <p:spPr>
          <a:xfrm>
            <a:off x="1964850" y="352850"/>
            <a:ext cx="5214300" cy="53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APLICAÇÕES DE DGMS</a:t>
            </a:r>
            <a:endParaRPr/>
          </a:p>
        </p:txBody>
      </p:sp>
      <p:sp>
        <p:nvSpPr>
          <p:cNvPr id="232" name="Google Shape;232;p38"/>
          <p:cNvSpPr txBox="1">
            <a:spLocks noGrp="1"/>
          </p:cNvSpPr>
          <p:nvPr>
            <p:ph type="body" idx="1"/>
          </p:nvPr>
        </p:nvSpPr>
        <p:spPr>
          <a:xfrm>
            <a:off x="947400" y="4337225"/>
            <a:ext cx="7249200" cy="35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chemeClr val="dk1"/>
                </a:solidFill>
              </a:rPr>
              <a:t>Extraído de https://medium.com/jamieai/image-inpainting-with-deep-learning-dd8555e56a32 em 27 de Junho de 2022.</a:t>
            </a:r>
            <a:endParaRPr sz="900" dirty="0">
              <a:solidFill>
                <a:schemeClr val="dk1"/>
              </a:solidFill>
            </a:endParaRPr>
          </a:p>
        </p:txBody>
      </p:sp>
      <p:pic>
        <p:nvPicPr>
          <p:cNvPr id="233" name="Google Shape;23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8563" y="1694325"/>
            <a:ext cx="5246877" cy="255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9"/>
          <p:cNvSpPr txBox="1">
            <a:spLocks noGrp="1"/>
          </p:cNvSpPr>
          <p:nvPr>
            <p:ph type="body" idx="1"/>
          </p:nvPr>
        </p:nvSpPr>
        <p:spPr>
          <a:xfrm>
            <a:off x="2443350" y="1006125"/>
            <a:ext cx="4257300" cy="53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434343"/>
                </a:solidFill>
              </a:rPr>
              <a:t>Impainting</a:t>
            </a:r>
            <a:endParaRPr sz="2100">
              <a:solidFill>
                <a:srgbClr val="434343"/>
              </a:solidFill>
            </a:endParaRPr>
          </a:p>
        </p:txBody>
      </p:sp>
      <p:sp>
        <p:nvSpPr>
          <p:cNvPr id="239" name="Google Shape;239;p39"/>
          <p:cNvSpPr txBox="1">
            <a:spLocks noGrp="1"/>
          </p:cNvSpPr>
          <p:nvPr>
            <p:ph type="ctrTitle"/>
          </p:nvPr>
        </p:nvSpPr>
        <p:spPr>
          <a:xfrm>
            <a:off x="1964850" y="352850"/>
            <a:ext cx="5214300" cy="53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APLICAÇÕES DE DGMS</a:t>
            </a:r>
            <a:endParaRPr/>
          </a:p>
        </p:txBody>
      </p:sp>
      <p:sp>
        <p:nvSpPr>
          <p:cNvPr id="240" name="Google Shape;240;p39"/>
          <p:cNvSpPr txBox="1">
            <a:spLocks noGrp="1"/>
          </p:cNvSpPr>
          <p:nvPr>
            <p:ph type="body" idx="1"/>
          </p:nvPr>
        </p:nvSpPr>
        <p:spPr>
          <a:xfrm>
            <a:off x="947400" y="4400950"/>
            <a:ext cx="7249200" cy="35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Extraído de https://medium.com/jamieai/image-inpainting-with-deep-learning-dd8555e56a32 em 27 de Junho de 2022.</a:t>
            </a:r>
            <a:endParaRPr sz="900">
              <a:solidFill>
                <a:schemeClr val="dk1"/>
              </a:solidFill>
            </a:endParaRPr>
          </a:p>
        </p:txBody>
      </p:sp>
      <p:pic>
        <p:nvPicPr>
          <p:cNvPr id="241" name="Google Shape;241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69188" y="1694325"/>
            <a:ext cx="3405634" cy="255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0"/>
          <p:cNvSpPr txBox="1">
            <a:spLocks noGrp="1"/>
          </p:cNvSpPr>
          <p:nvPr>
            <p:ph type="body" idx="1"/>
          </p:nvPr>
        </p:nvSpPr>
        <p:spPr>
          <a:xfrm>
            <a:off x="2443350" y="1006125"/>
            <a:ext cx="4257300" cy="53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434343"/>
                </a:solidFill>
              </a:rPr>
              <a:t>Síntese de drogas</a:t>
            </a:r>
            <a:endParaRPr sz="2100">
              <a:solidFill>
                <a:srgbClr val="434343"/>
              </a:solidFill>
            </a:endParaRPr>
          </a:p>
        </p:txBody>
      </p:sp>
      <p:sp>
        <p:nvSpPr>
          <p:cNvPr id="247" name="Google Shape;247;p40"/>
          <p:cNvSpPr txBox="1">
            <a:spLocks noGrp="1"/>
          </p:cNvSpPr>
          <p:nvPr>
            <p:ph type="ctrTitle"/>
          </p:nvPr>
        </p:nvSpPr>
        <p:spPr>
          <a:xfrm>
            <a:off x="1964850" y="352850"/>
            <a:ext cx="5214300" cy="53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APLICAÇÕES DE DGMS</a:t>
            </a:r>
            <a:endParaRPr/>
          </a:p>
        </p:txBody>
      </p:sp>
      <p:sp>
        <p:nvSpPr>
          <p:cNvPr id="248" name="Google Shape;248;p40"/>
          <p:cNvSpPr txBox="1">
            <a:spLocks noGrp="1"/>
          </p:cNvSpPr>
          <p:nvPr>
            <p:ph type="body" idx="1"/>
          </p:nvPr>
        </p:nvSpPr>
        <p:spPr>
          <a:xfrm>
            <a:off x="947400" y="4100975"/>
            <a:ext cx="7249200" cy="35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Extraído de https://jcheminf.biomedcentral.com/articles/10.1186/s13321-021-00494-3 em 27 de Junho de 2022.</a:t>
            </a:r>
            <a:endParaRPr sz="900">
              <a:solidFill>
                <a:schemeClr val="dk1"/>
              </a:solidFill>
            </a:endParaRPr>
          </a:p>
        </p:txBody>
      </p:sp>
      <p:pic>
        <p:nvPicPr>
          <p:cNvPr id="249" name="Google Shape;249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5350" y="1659400"/>
            <a:ext cx="7353300" cy="23241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1"/>
          <p:cNvSpPr txBox="1">
            <a:spLocks noGrp="1"/>
          </p:cNvSpPr>
          <p:nvPr>
            <p:ph type="ctrTitle" idx="6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APLICAÇÕES DE DGMS</a:t>
            </a:r>
            <a:endParaRPr dirty="0"/>
          </a:p>
        </p:txBody>
      </p:sp>
      <p:sp>
        <p:nvSpPr>
          <p:cNvPr id="255" name="Google Shape;255;p41"/>
          <p:cNvSpPr txBox="1">
            <a:spLocks noGrp="1"/>
          </p:cNvSpPr>
          <p:nvPr>
            <p:ph type="ctrTitle" idx="4"/>
          </p:nvPr>
        </p:nvSpPr>
        <p:spPr>
          <a:xfrm>
            <a:off x="5908800" y="2804713"/>
            <a:ext cx="26736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SÍNTESE DE VÍDEOS</a:t>
            </a:r>
            <a:endParaRPr sz="1700"/>
          </a:p>
        </p:txBody>
      </p:sp>
      <p:sp>
        <p:nvSpPr>
          <p:cNvPr id="256" name="Google Shape;256;p41"/>
          <p:cNvSpPr txBox="1">
            <a:spLocks noGrp="1"/>
          </p:cNvSpPr>
          <p:nvPr>
            <p:ph type="ctrTitle"/>
          </p:nvPr>
        </p:nvSpPr>
        <p:spPr>
          <a:xfrm>
            <a:off x="561600" y="2804713"/>
            <a:ext cx="26736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/>
              <a:t>SÍNTESE DE VOZ E MÚSICA</a:t>
            </a:r>
            <a:endParaRPr sz="1700" dirty="0"/>
          </a:p>
        </p:txBody>
      </p:sp>
      <p:sp>
        <p:nvSpPr>
          <p:cNvPr id="257" name="Google Shape;257;p41"/>
          <p:cNvSpPr txBox="1">
            <a:spLocks noGrp="1"/>
          </p:cNvSpPr>
          <p:nvPr>
            <p:ph type="ctrTitle" idx="2"/>
          </p:nvPr>
        </p:nvSpPr>
        <p:spPr>
          <a:xfrm>
            <a:off x="3235200" y="2804713"/>
            <a:ext cx="26736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/>
              <a:t>SUMARIZAÇÃO E TRADUÇÃO DE TEXTOS</a:t>
            </a:r>
            <a:endParaRPr sz="1700" dirty="0"/>
          </a:p>
        </p:txBody>
      </p:sp>
      <p:cxnSp>
        <p:nvCxnSpPr>
          <p:cNvPr id="258" name="Google Shape;258;p41"/>
          <p:cNvCxnSpPr/>
          <p:nvPr/>
        </p:nvCxnSpPr>
        <p:spPr>
          <a:xfrm>
            <a:off x="3235200" y="2186175"/>
            <a:ext cx="0" cy="164760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9" name="Google Shape;259;p41"/>
          <p:cNvCxnSpPr/>
          <p:nvPr/>
        </p:nvCxnSpPr>
        <p:spPr>
          <a:xfrm>
            <a:off x="5908800" y="2186175"/>
            <a:ext cx="0" cy="164760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60" name="Google Shape;260;p41"/>
          <p:cNvGrpSpPr/>
          <p:nvPr/>
        </p:nvGrpSpPr>
        <p:grpSpPr>
          <a:xfrm>
            <a:off x="4249650" y="3516549"/>
            <a:ext cx="644700" cy="644700"/>
            <a:chOff x="4249650" y="3516549"/>
            <a:chExt cx="644700" cy="644700"/>
          </a:xfrm>
        </p:grpSpPr>
        <p:sp>
          <p:nvSpPr>
            <p:cNvPr id="261" name="Google Shape;261;p41"/>
            <p:cNvSpPr/>
            <p:nvPr/>
          </p:nvSpPr>
          <p:spPr>
            <a:xfrm>
              <a:off x="4249650" y="3516549"/>
              <a:ext cx="644700" cy="644700"/>
            </a:xfrm>
            <a:prstGeom prst="snip2DiagRect">
              <a:avLst>
                <a:gd name="adj1" fmla="val 0"/>
                <a:gd name="adj2" fmla="val 16667"/>
              </a:avLst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41"/>
            <p:cNvSpPr/>
            <p:nvPr/>
          </p:nvSpPr>
          <p:spPr>
            <a:xfrm>
              <a:off x="4556023" y="3736549"/>
              <a:ext cx="31044" cy="15972"/>
            </a:xfrm>
            <a:custGeom>
              <a:avLst/>
              <a:gdLst/>
              <a:ahLst/>
              <a:cxnLst/>
              <a:rect l="l" t="t" r="r" b="b"/>
              <a:pathLst>
                <a:path w="1104" h="568" extrusionOk="0">
                  <a:moveTo>
                    <a:pt x="537" y="1"/>
                  </a:moveTo>
                  <a:lnTo>
                    <a:pt x="1" y="568"/>
                  </a:lnTo>
                  <a:lnTo>
                    <a:pt x="1104" y="568"/>
                  </a:lnTo>
                  <a:lnTo>
                    <a:pt x="5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3" name="Google Shape;263;p41"/>
          <p:cNvSpPr/>
          <p:nvPr/>
        </p:nvSpPr>
        <p:spPr>
          <a:xfrm>
            <a:off x="6923250" y="1855160"/>
            <a:ext cx="644700" cy="64470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41"/>
          <p:cNvSpPr txBox="1">
            <a:spLocks noGrp="1"/>
          </p:cNvSpPr>
          <p:nvPr>
            <p:ph type="body" idx="4294967295"/>
          </p:nvPr>
        </p:nvSpPr>
        <p:spPr>
          <a:xfrm>
            <a:off x="2443350" y="973300"/>
            <a:ext cx="4257300" cy="47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hlink"/>
                </a:solidFill>
              </a:rPr>
              <a:t>Outras aplicações:</a:t>
            </a:r>
            <a:endParaRPr sz="2100">
              <a:solidFill>
                <a:schemeClr val="hlink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 sz="2100"/>
          </a:p>
        </p:txBody>
      </p:sp>
      <p:sp>
        <p:nvSpPr>
          <p:cNvPr id="265" name="Google Shape;265;p41"/>
          <p:cNvSpPr txBox="1"/>
          <p:nvPr/>
        </p:nvSpPr>
        <p:spPr>
          <a:xfrm>
            <a:off x="5488700" y="4379550"/>
            <a:ext cx="34200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100">
                <a:solidFill>
                  <a:schemeClr val="hlink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E outras aplicações diversas…</a:t>
            </a:r>
            <a:endParaRPr sz="2100">
              <a:solidFill>
                <a:schemeClr val="hlink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sp>
        <p:nvSpPr>
          <p:cNvPr id="266" name="Google Shape;266;p41"/>
          <p:cNvSpPr/>
          <p:nvPr/>
        </p:nvSpPr>
        <p:spPr>
          <a:xfrm>
            <a:off x="1576050" y="1853650"/>
            <a:ext cx="644700" cy="64470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7" name="Google Shape;267;p41"/>
          <p:cNvGrpSpPr/>
          <p:nvPr/>
        </p:nvGrpSpPr>
        <p:grpSpPr>
          <a:xfrm>
            <a:off x="1748437" y="2008607"/>
            <a:ext cx="299929" cy="337792"/>
            <a:chOff x="924450" y="2028975"/>
            <a:chExt cx="425975" cy="479750"/>
          </a:xfrm>
        </p:grpSpPr>
        <p:sp>
          <p:nvSpPr>
            <p:cNvPr id="268" name="Google Shape;268;p41"/>
            <p:cNvSpPr/>
            <p:nvPr/>
          </p:nvSpPr>
          <p:spPr>
            <a:xfrm>
              <a:off x="1035500" y="2028975"/>
              <a:ext cx="314925" cy="153075"/>
            </a:xfrm>
            <a:custGeom>
              <a:avLst/>
              <a:gdLst/>
              <a:ahLst/>
              <a:cxnLst/>
              <a:rect l="l" t="t" r="r" b="b"/>
              <a:pathLst>
                <a:path w="12597" h="6123" extrusionOk="0">
                  <a:moveTo>
                    <a:pt x="12036" y="0"/>
                  </a:moveTo>
                  <a:cubicBezTo>
                    <a:pt x="11993" y="0"/>
                    <a:pt x="11948" y="5"/>
                    <a:pt x="11904" y="16"/>
                  </a:cubicBezTo>
                  <a:lnTo>
                    <a:pt x="437" y="2696"/>
                  </a:lnTo>
                  <a:cubicBezTo>
                    <a:pt x="181" y="2753"/>
                    <a:pt x="0" y="2982"/>
                    <a:pt x="0" y="3244"/>
                  </a:cubicBezTo>
                  <a:lnTo>
                    <a:pt x="0" y="6123"/>
                  </a:lnTo>
                  <a:lnTo>
                    <a:pt x="12596" y="3181"/>
                  </a:lnTo>
                  <a:lnTo>
                    <a:pt x="12596" y="564"/>
                  </a:lnTo>
                  <a:cubicBezTo>
                    <a:pt x="12596" y="245"/>
                    <a:pt x="12338" y="0"/>
                    <a:pt x="120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69" name="Google Shape;269;p41"/>
            <p:cNvSpPr/>
            <p:nvPr/>
          </p:nvSpPr>
          <p:spPr>
            <a:xfrm>
              <a:off x="1212475" y="2137450"/>
              <a:ext cx="137950" cy="304275"/>
            </a:xfrm>
            <a:custGeom>
              <a:avLst/>
              <a:gdLst/>
              <a:ahLst/>
              <a:cxnLst/>
              <a:rect l="l" t="t" r="r" b="b"/>
              <a:pathLst>
                <a:path w="5518" h="12171" extrusionOk="0">
                  <a:moveTo>
                    <a:pt x="5517" y="1"/>
                  </a:moveTo>
                  <a:lnTo>
                    <a:pt x="4388" y="266"/>
                  </a:lnTo>
                  <a:lnTo>
                    <a:pt x="4388" y="7345"/>
                  </a:lnTo>
                  <a:cubicBezTo>
                    <a:pt x="3943" y="7029"/>
                    <a:pt x="3410" y="6861"/>
                    <a:pt x="2865" y="6861"/>
                  </a:cubicBezTo>
                  <a:cubicBezTo>
                    <a:pt x="1790" y="6861"/>
                    <a:pt x="823" y="7508"/>
                    <a:pt x="410" y="8499"/>
                  </a:cubicBezTo>
                  <a:cubicBezTo>
                    <a:pt x="1" y="9492"/>
                    <a:pt x="227" y="10634"/>
                    <a:pt x="986" y="11392"/>
                  </a:cubicBezTo>
                  <a:cubicBezTo>
                    <a:pt x="1495" y="11900"/>
                    <a:pt x="2174" y="12170"/>
                    <a:pt x="2865" y="12170"/>
                  </a:cubicBezTo>
                  <a:cubicBezTo>
                    <a:pt x="3207" y="12170"/>
                    <a:pt x="3551" y="12104"/>
                    <a:pt x="3879" y="11968"/>
                  </a:cubicBezTo>
                  <a:cubicBezTo>
                    <a:pt x="4873" y="11558"/>
                    <a:pt x="5517" y="10588"/>
                    <a:pt x="5517" y="9516"/>
                  </a:cubicBezTo>
                  <a:lnTo>
                    <a:pt x="551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70" name="Google Shape;270;p41"/>
            <p:cNvSpPr/>
            <p:nvPr/>
          </p:nvSpPr>
          <p:spPr>
            <a:xfrm>
              <a:off x="924450" y="2204450"/>
              <a:ext cx="139300" cy="304275"/>
            </a:xfrm>
            <a:custGeom>
              <a:avLst/>
              <a:gdLst/>
              <a:ahLst/>
              <a:cxnLst/>
              <a:rect l="l" t="t" r="r" b="b"/>
              <a:pathLst>
                <a:path w="5572" h="12171" extrusionOk="0">
                  <a:moveTo>
                    <a:pt x="5572" y="1"/>
                  </a:moveTo>
                  <a:lnTo>
                    <a:pt x="4442" y="263"/>
                  </a:lnTo>
                  <a:lnTo>
                    <a:pt x="4442" y="7345"/>
                  </a:lnTo>
                  <a:cubicBezTo>
                    <a:pt x="3982" y="7023"/>
                    <a:pt x="3449" y="6864"/>
                    <a:pt x="2917" y="6864"/>
                  </a:cubicBezTo>
                  <a:cubicBezTo>
                    <a:pt x="2291" y="6864"/>
                    <a:pt x="1668" y="7085"/>
                    <a:pt x="1169" y="7520"/>
                  </a:cubicBezTo>
                  <a:cubicBezTo>
                    <a:pt x="251" y="8327"/>
                    <a:pt x="1" y="9655"/>
                    <a:pt x="564" y="10742"/>
                  </a:cubicBezTo>
                  <a:cubicBezTo>
                    <a:pt x="1030" y="11634"/>
                    <a:pt x="1946" y="12171"/>
                    <a:pt x="2916" y="12171"/>
                  </a:cubicBezTo>
                  <a:cubicBezTo>
                    <a:pt x="3126" y="12171"/>
                    <a:pt x="3338" y="12146"/>
                    <a:pt x="3548" y="12094"/>
                  </a:cubicBezTo>
                  <a:cubicBezTo>
                    <a:pt x="4738" y="11802"/>
                    <a:pt x="5572" y="10739"/>
                    <a:pt x="5572" y="9516"/>
                  </a:cubicBezTo>
                  <a:lnTo>
                    <a:pt x="55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71" name="Google Shape;271;p41"/>
          <p:cNvGrpSpPr/>
          <p:nvPr/>
        </p:nvGrpSpPr>
        <p:grpSpPr>
          <a:xfrm>
            <a:off x="7067968" y="1997426"/>
            <a:ext cx="355258" cy="357152"/>
            <a:chOff x="-49027775" y="3550975"/>
            <a:chExt cx="300100" cy="301700"/>
          </a:xfrm>
        </p:grpSpPr>
        <p:sp>
          <p:nvSpPr>
            <p:cNvPr id="272" name="Google Shape;272;p41"/>
            <p:cNvSpPr/>
            <p:nvPr/>
          </p:nvSpPr>
          <p:spPr>
            <a:xfrm>
              <a:off x="-48941125" y="3613200"/>
              <a:ext cx="74050" cy="26825"/>
            </a:xfrm>
            <a:custGeom>
              <a:avLst/>
              <a:gdLst/>
              <a:ahLst/>
              <a:cxnLst/>
              <a:rect l="l" t="t" r="r" b="b"/>
              <a:pathLst>
                <a:path w="2962" h="1073" extrusionOk="0">
                  <a:moveTo>
                    <a:pt x="1260" y="1"/>
                  </a:moveTo>
                  <a:lnTo>
                    <a:pt x="0" y="1072"/>
                  </a:lnTo>
                  <a:lnTo>
                    <a:pt x="1702" y="1072"/>
                  </a:lnTo>
                  <a:lnTo>
                    <a:pt x="296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41"/>
            <p:cNvSpPr/>
            <p:nvPr/>
          </p:nvSpPr>
          <p:spPr>
            <a:xfrm>
              <a:off x="-48871025" y="3613200"/>
              <a:ext cx="73275" cy="26825"/>
            </a:xfrm>
            <a:custGeom>
              <a:avLst/>
              <a:gdLst/>
              <a:ahLst/>
              <a:cxnLst/>
              <a:rect l="l" t="t" r="r" b="b"/>
              <a:pathLst>
                <a:path w="2931" h="1073" extrusionOk="0">
                  <a:moveTo>
                    <a:pt x="1260" y="1"/>
                  </a:moveTo>
                  <a:lnTo>
                    <a:pt x="0" y="1072"/>
                  </a:lnTo>
                  <a:lnTo>
                    <a:pt x="1670" y="1072"/>
                  </a:lnTo>
                  <a:lnTo>
                    <a:pt x="293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41"/>
            <p:cNvSpPr/>
            <p:nvPr/>
          </p:nvSpPr>
          <p:spPr>
            <a:xfrm>
              <a:off x="-48893075" y="3552550"/>
              <a:ext cx="95325" cy="43350"/>
            </a:xfrm>
            <a:custGeom>
              <a:avLst/>
              <a:gdLst/>
              <a:ahLst/>
              <a:cxnLst/>
              <a:rect l="l" t="t" r="r" b="b"/>
              <a:pathLst>
                <a:path w="3813" h="1734" extrusionOk="0">
                  <a:moveTo>
                    <a:pt x="0" y="1"/>
                  </a:moveTo>
                  <a:lnTo>
                    <a:pt x="2142" y="1734"/>
                  </a:lnTo>
                  <a:lnTo>
                    <a:pt x="3812" y="1734"/>
                  </a:lnTo>
                  <a:lnTo>
                    <a:pt x="173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41"/>
            <p:cNvSpPr/>
            <p:nvPr/>
          </p:nvSpPr>
          <p:spPr>
            <a:xfrm>
              <a:off x="-49027775" y="3550975"/>
              <a:ext cx="100050" cy="87475"/>
            </a:xfrm>
            <a:custGeom>
              <a:avLst/>
              <a:gdLst/>
              <a:ahLst/>
              <a:cxnLst/>
              <a:rect l="l" t="t" r="r" b="b"/>
              <a:pathLst>
                <a:path w="4002" h="3499" extrusionOk="0">
                  <a:moveTo>
                    <a:pt x="2112" y="1797"/>
                  </a:moveTo>
                  <a:cubicBezTo>
                    <a:pt x="2332" y="1797"/>
                    <a:pt x="2490" y="1923"/>
                    <a:pt x="2490" y="2143"/>
                  </a:cubicBezTo>
                  <a:cubicBezTo>
                    <a:pt x="2490" y="2332"/>
                    <a:pt x="2332" y="2490"/>
                    <a:pt x="2112" y="2490"/>
                  </a:cubicBezTo>
                  <a:cubicBezTo>
                    <a:pt x="1923" y="2490"/>
                    <a:pt x="1765" y="2332"/>
                    <a:pt x="1765" y="2143"/>
                  </a:cubicBezTo>
                  <a:cubicBezTo>
                    <a:pt x="1765" y="1923"/>
                    <a:pt x="1923" y="1797"/>
                    <a:pt x="2112" y="1797"/>
                  </a:cubicBezTo>
                  <a:close/>
                  <a:moveTo>
                    <a:pt x="1072" y="1"/>
                  </a:moveTo>
                  <a:cubicBezTo>
                    <a:pt x="473" y="1"/>
                    <a:pt x="1" y="474"/>
                    <a:pt x="1" y="1072"/>
                  </a:cubicBezTo>
                  <a:lnTo>
                    <a:pt x="1" y="3498"/>
                  </a:lnTo>
                  <a:lnTo>
                    <a:pt x="2364" y="3498"/>
                  </a:lnTo>
                  <a:lnTo>
                    <a:pt x="4002" y="2143"/>
                  </a:lnTo>
                  <a:lnTo>
                    <a:pt x="14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41"/>
            <p:cNvSpPr/>
            <p:nvPr/>
          </p:nvSpPr>
          <p:spPr>
            <a:xfrm>
              <a:off x="-48962400" y="3552550"/>
              <a:ext cx="95325" cy="43350"/>
            </a:xfrm>
            <a:custGeom>
              <a:avLst/>
              <a:gdLst/>
              <a:ahLst/>
              <a:cxnLst/>
              <a:rect l="l" t="t" r="r" b="b"/>
              <a:pathLst>
                <a:path w="3813" h="1734" extrusionOk="0">
                  <a:moveTo>
                    <a:pt x="1" y="1"/>
                  </a:moveTo>
                  <a:lnTo>
                    <a:pt x="2111" y="1734"/>
                  </a:lnTo>
                  <a:lnTo>
                    <a:pt x="3813" y="1734"/>
                  </a:lnTo>
                  <a:lnTo>
                    <a:pt x="170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41"/>
            <p:cNvSpPr/>
            <p:nvPr/>
          </p:nvSpPr>
          <p:spPr>
            <a:xfrm>
              <a:off x="-49027775" y="3657325"/>
              <a:ext cx="300100" cy="195350"/>
            </a:xfrm>
            <a:custGeom>
              <a:avLst/>
              <a:gdLst/>
              <a:ahLst/>
              <a:cxnLst/>
              <a:rect l="l" t="t" r="r" b="b"/>
              <a:pathLst>
                <a:path w="12004" h="7814" extrusionOk="0">
                  <a:moveTo>
                    <a:pt x="5987" y="410"/>
                  </a:moveTo>
                  <a:cubicBezTo>
                    <a:pt x="7719" y="410"/>
                    <a:pt x="9137" y="1827"/>
                    <a:pt x="9137" y="3560"/>
                  </a:cubicBezTo>
                  <a:cubicBezTo>
                    <a:pt x="9137" y="5293"/>
                    <a:pt x="7719" y="6711"/>
                    <a:pt x="5987" y="6711"/>
                  </a:cubicBezTo>
                  <a:cubicBezTo>
                    <a:pt x="4254" y="6711"/>
                    <a:pt x="2836" y="5293"/>
                    <a:pt x="2836" y="3560"/>
                  </a:cubicBezTo>
                  <a:cubicBezTo>
                    <a:pt x="2836" y="1827"/>
                    <a:pt x="4254" y="410"/>
                    <a:pt x="5987" y="410"/>
                  </a:cubicBezTo>
                  <a:close/>
                  <a:moveTo>
                    <a:pt x="1" y="0"/>
                  </a:moveTo>
                  <a:lnTo>
                    <a:pt x="1" y="6742"/>
                  </a:lnTo>
                  <a:cubicBezTo>
                    <a:pt x="1" y="7341"/>
                    <a:pt x="473" y="7813"/>
                    <a:pt x="1072" y="7813"/>
                  </a:cubicBezTo>
                  <a:lnTo>
                    <a:pt x="10933" y="7813"/>
                  </a:lnTo>
                  <a:cubicBezTo>
                    <a:pt x="11532" y="7813"/>
                    <a:pt x="12004" y="7341"/>
                    <a:pt x="12004" y="6742"/>
                  </a:cubicBezTo>
                  <a:lnTo>
                    <a:pt x="120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41"/>
            <p:cNvSpPr/>
            <p:nvPr/>
          </p:nvSpPr>
          <p:spPr>
            <a:xfrm>
              <a:off x="-48886775" y="3726625"/>
              <a:ext cx="28375" cy="37050"/>
            </a:xfrm>
            <a:custGeom>
              <a:avLst/>
              <a:gdLst/>
              <a:ahLst/>
              <a:cxnLst/>
              <a:rect l="l" t="t" r="r" b="b"/>
              <a:pathLst>
                <a:path w="1135" h="1482" extrusionOk="0">
                  <a:moveTo>
                    <a:pt x="0" y="1"/>
                  </a:moveTo>
                  <a:lnTo>
                    <a:pt x="0" y="1481"/>
                  </a:lnTo>
                  <a:lnTo>
                    <a:pt x="1134" y="75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41"/>
            <p:cNvSpPr/>
            <p:nvPr/>
          </p:nvSpPr>
          <p:spPr>
            <a:xfrm>
              <a:off x="-48822975" y="3550975"/>
              <a:ext cx="94525" cy="44925"/>
            </a:xfrm>
            <a:custGeom>
              <a:avLst/>
              <a:gdLst/>
              <a:ahLst/>
              <a:cxnLst/>
              <a:rect l="l" t="t" r="r" b="b"/>
              <a:pathLst>
                <a:path w="3781" h="1797" extrusionOk="0">
                  <a:moveTo>
                    <a:pt x="0" y="1"/>
                  </a:moveTo>
                  <a:lnTo>
                    <a:pt x="2111" y="1797"/>
                  </a:lnTo>
                  <a:lnTo>
                    <a:pt x="3781" y="1797"/>
                  </a:lnTo>
                  <a:lnTo>
                    <a:pt x="3781" y="1072"/>
                  </a:lnTo>
                  <a:cubicBezTo>
                    <a:pt x="3781" y="474"/>
                    <a:pt x="3308" y="1"/>
                    <a:pt x="27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41"/>
            <p:cNvSpPr/>
            <p:nvPr/>
          </p:nvSpPr>
          <p:spPr>
            <a:xfrm>
              <a:off x="-48939550" y="3684100"/>
              <a:ext cx="122100" cy="122100"/>
            </a:xfrm>
            <a:custGeom>
              <a:avLst/>
              <a:gdLst/>
              <a:ahLst/>
              <a:cxnLst/>
              <a:rect l="l" t="t" r="r" b="b"/>
              <a:pathLst>
                <a:path w="4884" h="4884" extrusionOk="0">
                  <a:moveTo>
                    <a:pt x="1741" y="757"/>
                  </a:moveTo>
                  <a:cubicBezTo>
                    <a:pt x="1812" y="757"/>
                    <a:pt x="1885" y="777"/>
                    <a:pt x="1954" y="819"/>
                  </a:cubicBezTo>
                  <a:lnTo>
                    <a:pt x="4064" y="2237"/>
                  </a:lnTo>
                  <a:cubicBezTo>
                    <a:pt x="4253" y="2300"/>
                    <a:pt x="4253" y="2615"/>
                    <a:pt x="4064" y="2773"/>
                  </a:cubicBezTo>
                  <a:lnTo>
                    <a:pt x="1954" y="4190"/>
                  </a:lnTo>
                  <a:cubicBezTo>
                    <a:pt x="1885" y="4233"/>
                    <a:pt x="1812" y="4253"/>
                    <a:pt x="1741" y="4253"/>
                  </a:cubicBezTo>
                  <a:cubicBezTo>
                    <a:pt x="1553" y="4253"/>
                    <a:pt x="1387" y="4113"/>
                    <a:pt x="1387" y="3907"/>
                  </a:cubicBezTo>
                  <a:lnTo>
                    <a:pt x="1387" y="1103"/>
                  </a:lnTo>
                  <a:cubicBezTo>
                    <a:pt x="1387" y="897"/>
                    <a:pt x="1553" y="757"/>
                    <a:pt x="1741" y="757"/>
                  </a:cubicBezTo>
                  <a:close/>
                  <a:moveTo>
                    <a:pt x="2458" y="0"/>
                  </a:moveTo>
                  <a:cubicBezTo>
                    <a:pt x="1103" y="0"/>
                    <a:pt x="0" y="1103"/>
                    <a:pt x="0" y="2458"/>
                  </a:cubicBezTo>
                  <a:cubicBezTo>
                    <a:pt x="0" y="3781"/>
                    <a:pt x="1103" y="4884"/>
                    <a:pt x="2458" y="4884"/>
                  </a:cubicBezTo>
                  <a:cubicBezTo>
                    <a:pt x="3781" y="4884"/>
                    <a:pt x="4884" y="3781"/>
                    <a:pt x="4884" y="2458"/>
                  </a:cubicBezTo>
                  <a:cubicBezTo>
                    <a:pt x="4884" y="1103"/>
                    <a:pt x="3812" y="0"/>
                    <a:pt x="24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41"/>
            <p:cNvSpPr/>
            <p:nvPr/>
          </p:nvSpPr>
          <p:spPr>
            <a:xfrm>
              <a:off x="-48801725" y="3613200"/>
              <a:ext cx="73275" cy="26825"/>
            </a:xfrm>
            <a:custGeom>
              <a:avLst/>
              <a:gdLst/>
              <a:ahLst/>
              <a:cxnLst/>
              <a:rect l="l" t="t" r="r" b="b"/>
              <a:pathLst>
                <a:path w="2931" h="1073" extrusionOk="0">
                  <a:moveTo>
                    <a:pt x="1261" y="1"/>
                  </a:moveTo>
                  <a:lnTo>
                    <a:pt x="1" y="1072"/>
                  </a:lnTo>
                  <a:lnTo>
                    <a:pt x="2931" y="1072"/>
                  </a:lnTo>
                  <a:lnTo>
                    <a:pt x="293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2" name="Google Shape;282;p41"/>
          <p:cNvGrpSpPr/>
          <p:nvPr/>
        </p:nvGrpSpPr>
        <p:grpSpPr>
          <a:xfrm>
            <a:off x="4395168" y="3661803"/>
            <a:ext cx="353645" cy="354191"/>
            <a:chOff x="-31093575" y="3552550"/>
            <a:chExt cx="291450" cy="291900"/>
          </a:xfrm>
        </p:grpSpPr>
        <p:sp>
          <p:nvSpPr>
            <p:cNvPr id="283" name="Google Shape;283;p41"/>
            <p:cNvSpPr/>
            <p:nvPr/>
          </p:nvSpPr>
          <p:spPr>
            <a:xfrm>
              <a:off x="-31011650" y="3745525"/>
              <a:ext cx="7900" cy="12625"/>
            </a:xfrm>
            <a:custGeom>
              <a:avLst/>
              <a:gdLst/>
              <a:ahLst/>
              <a:cxnLst/>
              <a:rect l="l" t="t" r="r" b="b"/>
              <a:pathLst>
                <a:path w="316" h="505" extrusionOk="0">
                  <a:moveTo>
                    <a:pt x="158" y="1"/>
                  </a:moveTo>
                  <a:lnTo>
                    <a:pt x="0" y="505"/>
                  </a:lnTo>
                  <a:lnTo>
                    <a:pt x="315" y="505"/>
                  </a:lnTo>
                  <a:lnTo>
                    <a:pt x="15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41"/>
            <p:cNvSpPr/>
            <p:nvPr/>
          </p:nvSpPr>
          <p:spPr>
            <a:xfrm>
              <a:off x="-31093575" y="3671500"/>
              <a:ext cx="171725" cy="172950"/>
            </a:xfrm>
            <a:custGeom>
              <a:avLst/>
              <a:gdLst/>
              <a:ahLst/>
              <a:cxnLst/>
              <a:rect l="l" t="t" r="r" b="b"/>
              <a:pathLst>
                <a:path w="6869" h="6918" extrusionOk="0">
                  <a:moveTo>
                    <a:pt x="3427" y="1449"/>
                  </a:moveTo>
                  <a:cubicBezTo>
                    <a:pt x="3569" y="1449"/>
                    <a:pt x="3718" y="1512"/>
                    <a:pt x="3781" y="1638"/>
                  </a:cubicBezTo>
                  <a:lnTo>
                    <a:pt x="4317" y="3466"/>
                  </a:lnTo>
                  <a:lnTo>
                    <a:pt x="4474" y="3466"/>
                  </a:lnTo>
                  <a:cubicBezTo>
                    <a:pt x="4695" y="3466"/>
                    <a:pt x="4852" y="3623"/>
                    <a:pt x="4852" y="3812"/>
                  </a:cubicBezTo>
                  <a:cubicBezTo>
                    <a:pt x="4852" y="3970"/>
                    <a:pt x="4726" y="4127"/>
                    <a:pt x="4537" y="4127"/>
                  </a:cubicBezTo>
                  <a:lnTo>
                    <a:pt x="4789" y="5072"/>
                  </a:lnTo>
                  <a:cubicBezTo>
                    <a:pt x="4852" y="5262"/>
                    <a:pt x="4758" y="5419"/>
                    <a:pt x="4569" y="5514"/>
                  </a:cubicBezTo>
                  <a:cubicBezTo>
                    <a:pt x="4545" y="5518"/>
                    <a:pt x="4521" y="5520"/>
                    <a:pt x="4498" y="5520"/>
                  </a:cubicBezTo>
                  <a:cubicBezTo>
                    <a:pt x="4341" y="5520"/>
                    <a:pt x="4210" y="5427"/>
                    <a:pt x="4128" y="5262"/>
                  </a:cubicBezTo>
                  <a:lnTo>
                    <a:pt x="3781" y="4127"/>
                  </a:lnTo>
                  <a:lnTo>
                    <a:pt x="3057" y="4127"/>
                  </a:lnTo>
                  <a:lnTo>
                    <a:pt x="2710" y="5262"/>
                  </a:lnTo>
                  <a:cubicBezTo>
                    <a:pt x="2683" y="5427"/>
                    <a:pt x="2535" y="5520"/>
                    <a:pt x="2351" y="5520"/>
                  </a:cubicBezTo>
                  <a:cubicBezTo>
                    <a:pt x="2325" y="5520"/>
                    <a:pt x="2297" y="5518"/>
                    <a:pt x="2269" y="5514"/>
                  </a:cubicBezTo>
                  <a:cubicBezTo>
                    <a:pt x="2080" y="5451"/>
                    <a:pt x="2017" y="5262"/>
                    <a:pt x="2049" y="5072"/>
                  </a:cubicBezTo>
                  <a:lnTo>
                    <a:pt x="2332" y="4127"/>
                  </a:lnTo>
                  <a:cubicBezTo>
                    <a:pt x="2175" y="4096"/>
                    <a:pt x="2017" y="3970"/>
                    <a:pt x="2017" y="3812"/>
                  </a:cubicBezTo>
                  <a:cubicBezTo>
                    <a:pt x="2049" y="3623"/>
                    <a:pt x="2206" y="3466"/>
                    <a:pt x="2395" y="3466"/>
                  </a:cubicBezTo>
                  <a:lnTo>
                    <a:pt x="2553" y="3466"/>
                  </a:lnTo>
                  <a:lnTo>
                    <a:pt x="3120" y="1638"/>
                  </a:lnTo>
                  <a:cubicBezTo>
                    <a:pt x="3151" y="1512"/>
                    <a:pt x="3285" y="1449"/>
                    <a:pt x="3427" y="1449"/>
                  </a:cubicBezTo>
                  <a:close/>
                  <a:moveTo>
                    <a:pt x="3435" y="0"/>
                  </a:moveTo>
                  <a:cubicBezTo>
                    <a:pt x="1544" y="0"/>
                    <a:pt x="1" y="1544"/>
                    <a:pt x="1" y="3434"/>
                  </a:cubicBezTo>
                  <a:cubicBezTo>
                    <a:pt x="1" y="5356"/>
                    <a:pt x="1544" y="6900"/>
                    <a:pt x="3435" y="6900"/>
                  </a:cubicBezTo>
                  <a:cubicBezTo>
                    <a:pt x="4065" y="6900"/>
                    <a:pt x="4632" y="6742"/>
                    <a:pt x="5168" y="6427"/>
                  </a:cubicBezTo>
                  <a:lnTo>
                    <a:pt x="6365" y="6900"/>
                  </a:lnTo>
                  <a:cubicBezTo>
                    <a:pt x="6407" y="6910"/>
                    <a:pt x="6449" y="6917"/>
                    <a:pt x="6491" y="6917"/>
                  </a:cubicBezTo>
                  <a:cubicBezTo>
                    <a:pt x="6575" y="6917"/>
                    <a:pt x="6659" y="6889"/>
                    <a:pt x="6743" y="6805"/>
                  </a:cubicBezTo>
                  <a:cubicBezTo>
                    <a:pt x="6806" y="6742"/>
                    <a:pt x="6869" y="6616"/>
                    <a:pt x="6869" y="6459"/>
                  </a:cubicBezTo>
                  <a:lnTo>
                    <a:pt x="6491" y="5009"/>
                  </a:lnTo>
                  <a:cubicBezTo>
                    <a:pt x="6743" y="4537"/>
                    <a:pt x="6869" y="4001"/>
                    <a:pt x="6869" y="3466"/>
                  </a:cubicBezTo>
                  <a:cubicBezTo>
                    <a:pt x="6869" y="3119"/>
                    <a:pt x="6774" y="2804"/>
                    <a:pt x="6711" y="2489"/>
                  </a:cubicBezTo>
                  <a:cubicBezTo>
                    <a:pt x="6617" y="2426"/>
                    <a:pt x="6491" y="2395"/>
                    <a:pt x="6428" y="2363"/>
                  </a:cubicBezTo>
                  <a:lnTo>
                    <a:pt x="5514" y="2710"/>
                  </a:lnTo>
                  <a:cubicBezTo>
                    <a:pt x="5389" y="2755"/>
                    <a:pt x="5256" y="2780"/>
                    <a:pt x="5125" y="2780"/>
                  </a:cubicBezTo>
                  <a:cubicBezTo>
                    <a:pt x="4892" y="2780"/>
                    <a:pt x="4667" y="2702"/>
                    <a:pt x="4506" y="2521"/>
                  </a:cubicBezTo>
                  <a:cubicBezTo>
                    <a:pt x="4222" y="2269"/>
                    <a:pt x="4096" y="1891"/>
                    <a:pt x="4159" y="1481"/>
                  </a:cubicBezTo>
                  <a:lnTo>
                    <a:pt x="4443" y="221"/>
                  </a:lnTo>
                  <a:cubicBezTo>
                    <a:pt x="4443" y="189"/>
                    <a:pt x="4443" y="189"/>
                    <a:pt x="4411" y="158"/>
                  </a:cubicBezTo>
                  <a:cubicBezTo>
                    <a:pt x="4096" y="63"/>
                    <a:pt x="3781" y="0"/>
                    <a:pt x="34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41"/>
            <p:cNvSpPr/>
            <p:nvPr/>
          </p:nvSpPr>
          <p:spPr>
            <a:xfrm>
              <a:off x="-30895875" y="3621075"/>
              <a:ext cx="15775" cy="26025"/>
            </a:xfrm>
            <a:custGeom>
              <a:avLst/>
              <a:gdLst/>
              <a:ahLst/>
              <a:cxnLst/>
              <a:rect l="l" t="t" r="r" b="b"/>
              <a:pathLst>
                <a:path w="631" h="1041" extrusionOk="0">
                  <a:moveTo>
                    <a:pt x="0" y="1"/>
                  </a:moveTo>
                  <a:cubicBezTo>
                    <a:pt x="32" y="410"/>
                    <a:pt x="126" y="694"/>
                    <a:pt x="315" y="1041"/>
                  </a:cubicBezTo>
                  <a:cubicBezTo>
                    <a:pt x="473" y="694"/>
                    <a:pt x="599" y="347"/>
                    <a:pt x="6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41"/>
            <p:cNvSpPr/>
            <p:nvPr/>
          </p:nvSpPr>
          <p:spPr>
            <a:xfrm>
              <a:off x="-30974650" y="3552550"/>
              <a:ext cx="172525" cy="172400"/>
            </a:xfrm>
            <a:custGeom>
              <a:avLst/>
              <a:gdLst/>
              <a:ahLst/>
              <a:cxnLst/>
              <a:rect l="l" t="t" r="r" b="b"/>
              <a:pathLst>
                <a:path w="6901" h="6896" extrusionOk="0">
                  <a:moveTo>
                    <a:pt x="3435" y="1356"/>
                  </a:moveTo>
                  <a:cubicBezTo>
                    <a:pt x="3624" y="1356"/>
                    <a:pt x="3782" y="1513"/>
                    <a:pt x="3782" y="1734"/>
                  </a:cubicBezTo>
                  <a:lnTo>
                    <a:pt x="3782" y="2080"/>
                  </a:lnTo>
                  <a:lnTo>
                    <a:pt x="4821" y="2080"/>
                  </a:lnTo>
                  <a:cubicBezTo>
                    <a:pt x="5010" y="2080"/>
                    <a:pt x="5168" y="2238"/>
                    <a:pt x="5168" y="2427"/>
                  </a:cubicBezTo>
                  <a:cubicBezTo>
                    <a:pt x="5168" y="2616"/>
                    <a:pt x="5010" y="2742"/>
                    <a:pt x="4821" y="2742"/>
                  </a:cubicBezTo>
                  <a:lnTo>
                    <a:pt x="4412" y="2742"/>
                  </a:lnTo>
                  <a:cubicBezTo>
                    <a:pt x="4380" y="3341"/>
                    <a:pt x="4191" y="3876"/>
                    <a:pt x="3876" y="4412"/>
                  </a:cubicBezTo>
                  <a:cubicBezTo>
                    <a:pt x="3908" y="4443"/>
                    <a:pt x="3908" y="4475"/>
                    <a:pt x="3939" y="4506"/>
                  </a:cubicBezTo>
                  <a:lnTo>
                    <a:pt x="4349" y="4916"/>
                  </a:lnTo>
                  <a:cubicBezTo>
                    <a:pt x="4443" y="5042"/>
                    <a:pt x="4443" y="5262"/>
                    <a:pt x="4349" y="5388"/>
                  </a:cubicBezTo>
                  <a:cubicBezTo>
                    <a:pt x="4286" y="5451"/>
                    <a:pt x="4191" y="5483"/>
                    <a:pt x="4101" y="5483"/>
                  </a:cubicBezTo>
                  <a:cubicBezTo>
                    <a:pt x="4010" y="5483"/>
                    <a:pt x="3923" y="5451"/>
                    <a:pt x="3876" y="5388"/>
                  </a:cubicBezTo>
                  <a:lnTo>
                    <a:pt x="3466" y="4979"/>
                  </a:lnTo>
                  <a:lnTo>
                    <a:pt x="3435" y="4947"/>
                  </a:lnTo>
                  <a:lnTo>
                    <a:pt x="3403" y="4979"/>
                  </a:lnTo>
                  <a:lnTo>
                    <a:pt x="2994" y="5388"/>
                  </a:lnTo>
                  <a:cubicBezTo>
                    <a:pt x="2931" y="5451"/>
                    <a:pt x="2844" y="5483"/>
                    <a:pt x="2758" y="5483"/>
                  </a:cubicBezTo>
                  <a:cubicBezTo>
                    <a:pt x="2671" y="5483"/>
                    <a:pt x="2584" y="5451"/>
                    <a:pt x="2521" y="5388"/>
                  </a:cubicBezTo>
                  <a:cubicBezTo>
                    <a:pt x="2395" y="5262"/>
                    <a:pt x="2395" y="5042"/>
                    <a:pt x="2521" y="4916"/>
                  </a:cubicBezTo>
                  <a:lnTo>
                    <a:pt x="2931" y="4506"/>
                  </a:lnTo>
                  <a:cubicBezTo>
                    <a:pt x="2962" y="4475"/>
                    <a:pt x="2962" y="4443"/>
                    <a:pt x="2994" y="4412"/>
                  </a:cubicBezTo>
                  <a:cubicBezTo>
                    <a:pt x="2679" y="3939"/>
                    <a:pt x="2490" y="3341"/>
                    <a:pt x="2458" y="2742"/>
                  </a:cubicBezTo>
                  <a:lnTo>
                    <a:pt x="2049" y="2742"/>
                  </a:lnTo>
                  <a:cubicBezTo>
                    <a:pt x="1860" y="2742"/>
                    <a:pt x="1702" y="2584"/>
                    <a:pt x="1702" y="2395"/>
                  </a:cubicBezTo>
                  <a:cubicBezTo>
                    <a:pt x="1702" y="2206"/>
                    <a:pt x="1860" y="2049"/>
                    <a:pt x="2049" y="2049"/>
                  </a:cubicBezTo>
                  <a:lnTo>
                    <a:pt x="3088" y="2049"/>
                  </a:lnTo>
                  <a:lnTo>
                    <a:pt x="3088" y="1734"/>
                  </a:lnTo>
                  <a:cubicBezTo>
                    <a:pt x="3088" y="1513"/>
                    <a:pt x="3246" y="1356"/>
                    <a:pt x="3435" y="1356"/>
                  </a:cubicBezTo>
                  <a:close/>
                  <a:moveTo>
                    <a:pt x="3466" y="1"/>
                  </a:moveTo>
                  <a:cubicBezTo>
                    <a:pt x="1576" y="1"/>
                    <a:pt x="32" y="1576"/>
                    <a:pt x="32" y="3467"/>
                  </a:cubicBezTo>
                  <a:cubicBezTo>
                    <a:pt x="32" y="3971"/>
                    <a:pt x="158" y="4506"/>
                    <a:pt x="411" y="4979"/>
                  </a:cubicBezTo>
                  <a:lnTo>
                    <a:pt x="32" y="6459"/>
                  </a:lnTo>
                  <a:cubicBezTo>
                    <a:pt x="1" y="6554"/>
                    <a:pt x="32" y="6680"/>
                    <a:pt x="158" y="6806"/>
                  </a:cubicBezTo>
                  <a:cubicBezTo>
                    <a:pt x="225" y="6851"/>
                    <a:pt x="324" y="6895"/>
                    <a:pt x="420" y="6895"/>
                  </a:cubicBezTo>
                  <a:cubicBezTo>
                    <a:pt x="460" y="6895"/>
                    <a:pt x="500" y="6887"/>
                    <a:pt x="537" y="6869"/>
                  </a:cubicBezTo>
                  <a:lnTo>
                    <a:pt x="1734" y="6396"/>
                  </a:lnTo>
                  <a:cubicBezTo>
                    <a:pt x="2269" y="6712"/>
                    <a:pt x="2899" y="6869"/>
                    <a:pt x="3466" y="6869"/>
                  </a:cubicBezTo>
                  <a:cubicBezTo>
                    <a:pt x="5357" y="6869"/>
                    <a:pt x="6901" y="5357"/>
                    <a:pt x="6901" y="3435"/>
                  </a:cubicBezTo>
                  <a:cubicBezTo>
                    <a:pt x="6901" y="1576"/>
                    <a:pt x="5325" y="1"/>
                    <a:pt x="34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Retângulo 2">
            <a:extLst>
              <a:ext uri="{FF2B5EF4-FFF2-40B4-BE49-F238E27FC236}">
                <a16:creationId xmlns:a16="http://schemas.microsoft.com/office/drawing/2014/main" id="{47119F48-FDEC-2F63-82E0-0859E5D72F6B}"/>
              </a:ext>
            </a:extLst>
          </p:cNvPr>
          <p:cNvSpPr/>
          <p:nvPr/>
        </p:nvSpPr>
        <p:spPr>
          <a:xfrm>
            <a:off x="561600" y="1604211"/>
            <a:ext cx="2601802" cy="256598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1"/>
          <p:cNvSpPr txBox="1">
            <a:spLocks noGrp="1"/>
          </p:cNvSpPr>
          <p:nvPr>
            <p:ph type="ctrTitle" idx="6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APLICAÇÕES DE DGMS</a:t>
            </a:r>
            <a:endParaRPr dirty="0"/>
          </a:p>
        </p:txBody>
      </p:sp>
      <p:sp>
        <p:nvSpPr>
          <p:cNvPr id="255" name="Google Shape;255;p41"/>
          <p:cNvSpPr txBox="1">
            <a:spLocks noGrp="1"/>
          </p:cNvSpPr>
          <p:nvPr>
            <p:ph type="ctrTitle" idx="4"/>
          </p:nvPr>
        </p:nvSpPr>
        <p:spPr>
          <a:xfrm>
            <a:off x="5908800" y="2804713"/>
            <a:ext cx="26736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SÍNTESE DE VÍDEOS</a:t>
            </a:r>
            <a:endParaRPr sz="1700"/>
          </a:p>
        </p:txBody>
      </p:sp>
      <p:sp>
        <p:nvSpPr>
          <p:cNvPr id="256" name="Google Shape;256;p41"/>
          <p:cNvSpPr txBox="1">
            <a:spLocks noGrp="1"/>
          </p:cNvSpPr>
          <p:nvPr>
            <p:ph type="ctrTitle"/>
          </p:nvPr>
        </p:nvSpPr>
        <p:spPr>
          <a:xfrm>
            <a:off x="561600" y="2804713"/>
            <a:ext cx="26736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/>
              <a:t>SÍNTESE DE VOZ E MÚSICA</a:t>
            </a:r>
            <a:endParaRPr sz="1700" dirty="0"/>
          </a:p>
        </p:txBody>
      </p:sp>
      <p:sp>
        <p:nvSpPr>
          <p:cNvPr id="257" name="Google Shape;257;p41"/>
          <p:cNvSpPr txBox="1">
            <a:spLocks noGrp="1"/>
          </p:cNvSpPr>
          <p:nvPr>
            <p:ph type="ctrTitle" idx="2"/>
          </p:nvPr>
        </p:nvSpPr>
        <p:spPr>
          <a:xfrm>
            <a:off x="3235200" y="2804713"/>
            <a:ext cx="26736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/>
              <a:t>SUMARIZAÇÃO E TRADUÇÃO DE TEXTOS</a:t>
            </a:r>
            <a:endParaRPr sz="1700" dirty="0"/>
          </a:p>
        </p:txBody>
      </p:sp>
      <p:cxnSp>
        <p:nvCxnSpPr>
          <p:cNvPr id="258" name="Google Shape;258;p41"/>
          <p:cNvCxnSpPr/>
          <p:nvPr/>
        </p:nvCxnSpPr>
        <p:spPr>
          <a:xfrm>
            <a:off x="3235200" y="2186175"/>
            <a:ext cx="0" cy="164760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9" name="Google Shape;259;p41"/>
          <p:cNvCxnSpPr/>
          <p:nvPr/>
        </p:nvCxnSpPr>
        <p:spPr>
          <a:xfrm>
            <a:off x="5908800" y="2186175"/>
            <a:ext cx="0" cy="164760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60" name="Google Shape;260;p41"/>
          <p:cNvGrpSpPr/>
          <p:nvPr/>
        </p:nvGrpSpPr>
        <p:grpSpPr>
          <a:xfrm>
            <a:off x="4249650" y="3516549"/>
            <a:ext cx="644700" cy="644700"/>
            <a:chOff x="4249650" y="3516549"/>
            <a:chExt cx="644700" cy="644700"/>
          </a:xfrm>
        </p:grpSpPr>
        <p:sp>
          <p:nvSpPr>
            <p:cNvPr id="261" name="Google Shape;261;p41"/>
            <p:cNvSpPr/>
            <p:nvPr/>
          </p:nvSpPr>
          <p:spPr>
            <a:xfrm>
              <a:off x="4249650" y="3516549"/>
              <a:ext cx="644700" cy="644700"/>
            </a:xfrm>
            <a:prstGeom prst="snip2DiagRect">
              <a:avLst>
                <a:gd name="adj1" fmla="val 0"/>
                <a:gd name="adj2" fmla="val 16667"/>
              </a:avLst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41"/>
            <p:cNvSpPr/>
            <p:nvPr/>
          </p:nvSpPr>
          <p:spPr>
            <a:xfrm>
              <a:off x="4556023" y="3736549"/>
              <a:ext cx="31044" cy="15972"/>
            </a:xfrm>
            <a:custGeom>
              <a:avLst/>
              <a:gdLst/>
              <a:ahLst/>
              <a:cxnLst/>
              <a:rect l="l" t="t" r="r" b="b"/>
              <a:pathLst>
                <a:path w="1104" h="568" extrusionOk="0">
                  <a:moveTo>
                    <a:pt x="537" y="1"/>
                  </a:moveTo>
                  <a:lnTo>
                    <a:pt x="1" y="568"/>
                  </a:lnTo>
                  <a:lnTo>
                    <a:pt x="1104" y="568"/>
                  </a:lnTo>
                  <a:lnTo>
                    <a:pt x="5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3" name="Google Shape;263;p41"/>
          <p:cNvSpPr/>
          <p:nvPr/>
        </p:nvSpPr>
        <p:spPr>
          <a:xfrm>
            <a:off x="6923250" y="1855160"/>
            <a:ext cx="644700" cy="64470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41"/>
          <p:cNvSpPr txBox="1">
            <a:spLocks noGrp="1"/>
          </p:cNvSpPr>
          <p:nvPr>
            <p:ph type="body" idx="4294967295"/>
          </p:nvPr>
        </p:nvSpPr>
        <p:spPr>
          <a:xfrm>
            <a:off x="2443350" y="973300"/>
            <a:ext cx="4257300" cy="47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hlink"/>
                </a:solidFill>
              </a:rPr>
              <a:t>Outras aplicações:</a:t>
            </a:r>
            <a:endParaRPr sz="2100">
              <a:solidFill>
                <a:schemeClr val="hlink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 sz="2100"/>
          </a:p>
        </p:txBody>
      </p:sp>
      <p:sp>
        <p:nvSpPr>
          <p:cNvPr id="265" name="Google Shape;265;p41"/>
          <p:cNvSpPr txBox="1"/>
          <p:nvPr/>
        </p:nvSpPr>
        <p:spPr>
          <a:xfrm>
            <a:off x="5488700" y="4379550"/>
            <a:ext cx="34200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100">
                <a:solidFill>
                  <a:schemeClr val="hlink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E outras aplicações diversas…</a:t>
            </a:r>
            <a:endParaRPr sz="2100">
              <a:solidFill>
                <a:schemeClr val="hlink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sp>
        <p:nvSpPr>
          <p:cNvPr id="266" name="Google Shape;266;p41"/>
          <p:cNvSpPr/>
          <p:nvPr/>
        </p:nvSpPr>
        <p:spPr>
          <a:xfrm>
            <a:off x="1576050" y="1853650"/>
            <a:ext cx="644700" cy="64470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7" name="Google Shape;267;p41"/>
          <p:cNvGrpSpPr/>
          <p:nvPr/>
        </p:nvGrpSpPr>
        <p:grpSpPr>
          <a:xfrm>
            <a:off x="1748437" y="2008607"/>
            <a:ext cx="299929" cy="337792"/>
            <a:chOff x="924450" y="2028975"/>
            <a:chExt cx="425975" cy="479750"/>
          </a:xfrm>
        </p:grpSpPr>
        <p:sp>
          <p:nvSpPr>
            <p:cNvPr id="268" name="Google Shape;268;p41"/>
            <p:cNvSpPr/>
            <p:nvPr/>
          </p:nvSpPr>
          <p:spPr>
            <a:xfrm>
              <a:off x="1035500" y="2028975"/>
              <a:ext cx="314925" cy="153075"/>
            </a:xfrm>
            <a:custGeom>
              <a:avLst/>
              <a:gdLst/>
              <a:ahLst/>
              <a:cxnLst/>
              <a:rect l="l" t="t" r="r" b="b"/>
              <a:pathLst>
                <a:path w="12597" h="6123" extrusionOk="0">
                  <a:moveTo>
                    <a:pt x="12036" y="0"/>
                  </a:moveTo>
                  <a:cubicBezTo>
                    <a:pt x="11993" y="0"/>
                    <a:pt x="11948" y="5"/>
                    <a:pt x="11904" y="16"/>
                  </a:cubicBezTo>
                  <a:lnTo>
                    <a:pt x="437" y="2696"/>
                  </a:lnTo>
                  <a:cubicBezTo>
                    <a:pt x="181" y="2753"/>
                    <a:pt x="0" y="2982"/>
                    <a:pt x="0" y="3244"/>
                  </a:cubicBezTo>
                  <a:lnTo>
                    <a:pt x="0" y="6123"/>
                  </a:lnTo>
                  <a:lnTo>
                    <a:pt x="12596" y="3181"/>
                  </a:lnTo>
                  <a:lnTo>
                    <a:pt x="12596" y="564"/>
                  </a:lnTo>
                  <a:cubicBezTo>
                    <a:pt x="12596" y="245"/>
                    <a:pt x="12338" y="0"/>
                    <a:pt x="120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69" name="Google Shape;269;p41"/>
            <p:cNvSpPr/>
            <p:nvPr/>
          </p:nvSpPr>
          <p:spPr>
            <a:xfrm>
              <a:off x="1212475" y="2137450"/>
              <a:ext cx="137950" cy="304275"/>
            </a:xfrm>
            <a:custGeom>
              <a:avLst/>
              <a:gdLst/>
              <a:ahLst/>
              <a:cxnLst/>
              <a:rect l="l" t="t" r="r" b="b"/>
              <a:pathLst>
                <a:path w="5518" h="12171" extrusionOk="0">
                  <a:moveTo>
                    <a:pt x="5517" y="1"/>
                  </a:moveTo>
                  <a:lnTo>
                    <a:pt x="4388" y="266"/>
                  </a:lnTo>
                  <a:lnTo>
                    <a:pt x="4388" y="7345"/>
                  </a:lnTo>
                  <a:cubicBezTo>
                    <a:pt x="3943" y="7029"/>
                    <a:pt x="3410" y="6861"/>
                    <a:pt x="2865" y="6861"/>
                  </a:cubicBezTo>
                  <a:cubicBezTo>
                    <a:pt x="1790" y="6861"/>
                    <a:pt x="823" y="7508"/>
                    <a:pt x="410" y="8499"/>
                  </a:cubicBezTo>
                  <a:cubicBezTo>
                    <a:pt x="1" y="9492"/>
                    <a:pt x="227" y="10634"/>
                    <a:pt x="986" y="11392"/>
                  </a:cubicBezTo>
                  <a:cubicBezTo>
                    <a:pt x="1495" y="11900"/>
                    <a:pt x="2174" y="12170"/>
                    <a:pt x="2865" y="12170"/>
                  </a:cubicBezTo>
                  <a:cubicBezTo>
                    <a:pt x="3207" y="12170"/>
                    <a:pt x="3551" y="12104"/>
                    <a:pt x="3879" y="11968"/>
                  </a:cubicBezTo>
                  <a:cubicBezTo>
                    <a:pt x="4873" y="11558"/>
                    <a:pt x="5517" y="10588"/>
                    <a:pt x="5517" y="9516"/>
                  </a:cubicBezTo>
                  <a:lnTo>
                    <a:pt x="551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70" name="Google Shape;270;p41"/>
            <p:cNvSpPr/>
            <p:nvPr/>
          </p:nvSpPr>
          <p:spPr>
            <a:xfrm>
              <a:off x="924450" y="2204450"/>
              <a:ext cx="139300" cy="304275"/>
            </a:xfrm>
            <a:custGeom>
              <a:avLst/>
              <a:gdLst/>
              <a:ahLst/>
              <a:cxnLst/>
              <a:rect l="l" t="t" r="r" b="b"/>
              <a:pathLst>
                <a:path w="5572" h="12171" extrusionOk="0">
                  <a:moveTo>
                    <a:pt x="5572" y="1"/>
                  </a:moveTo>
                  <a:lnTo>
                    <a:pt x="4442" y="263"/>
                  </a:lnTo>
                  <a:lnTo>
                    <a:pt x="4442" y="7345"/>
                  </a:lnTo>
                  <a:cubicBezTo>
                    <a:pt x="3982" y="7023"/>
                    <a:pt x="3449" y="6864"/>
                    <a:pt x="2917" y="6864"/>
                  </a:cubicBezTo>
                  <a:cubicBezTo>
                    <a:pt x="2291" y="6864"/>
                    <a:pt x="1668" y="7085"/>
                    <a:pt x="1169" y="7520"/>
                  </a:cubicBezTo>
                  <a:cubicBezTo>
                    <a:pt x="251" y="8327"/>
                    <a:pt x="1" y="9655"/>
                    <a:pt x="564" y="10742"/>
                  </a:cubicBezTo>
                  <a:cubicBezTo>
                    <a:pt x="1030" y="11634"/>
                    <a:pt x="1946" y="12171"/>
                    <a:pt x="2916" y="12171"/>
                  </a:cubicBezTo>
                  <a:cubicBezTo>
                    <a:pt x="3126" y="12171"/>
                    <a:pt x="3338" y="12146"/>
                    <a:pt x="3548" y="12094"/>
                  </a:cubicBezTo>
                  <a:cubicBezTo>
                    <a:pt x="4738" y="11802"/>
                    <a:pt x="5572" y="10739"/>
                    <a:pt x="5572" y="9516"/>
                  </a:cubicBezTo>
                  <a:lnTo>
                    <a:pt x="55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71" name="Google Shape;271;p41"/>
          <p:cNvGrpSpPr/>
          <p:nvPr/>
        </p:nvGrpSpPr>
        <p:grpSpPr>
          <a:xfrm>
            <a:off x="7067968" y="1997426"/>
            <a:ext cx="355258" cy="357152"/>
            <a:chOff x="-49027775" y="3550975"/>
            <a:chExt cx="300100" cy="301700"/>
          </a:xfrm>
        </p:grpSpPr>
        <p:sp>
          <p:nvSpPr>
            <p:cNvPr id="272" name="Google Shape;272;p41"/>
            <p:cNvSpPr/>
            <p:nvPr/>
          </p:nvSpPr>
          <p:spPr>
            <a:xfrm>
              <a:off x="-48941125" y="3613200"/>
              <a:ext cx="74050" cy="26825"/>
            </a:xfrm>
            <a:custGeom>
              <a:avLst/>
              <a:gdLst/>
              <a:ahLst/>
              <a:cxnLst/>
              <a:rect l="l" t="t" r="r" b="b"/>
              <a:pathLst>
                <a:path w="2962" h="1073" extrusionOk="0">
                  <a:moveTo>
                    <a:pt x="1260" y="1"/>
                  </a:moveTo>
                  <a:lnTo>
                    <a:pt x="0" y="1072"/>
                  </a:lnTo>
                  <a:lnTo>
                    <a:pt x="1702" y="1072"/>
                  </a:lnTo>
                  <a:lnTo>
                    <a:pt x="296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41"/>
            <p:cNvSpPr/>
            <p:nvPr/>
          </p:nvSpPr>
          <p:spPr>
            <a:xfrm>
              <a:off x="-48871025" y="3613200"/>
              <a:ext cx="73275" cy="26825"/>
            </a:xfrm>
            <a:custGeom>
              <a:avLst/>
              <a:gdLst/>
              <a:ahLst/>
              <a:cxnLst/>
              <a:rect l="l" t="t" r="r" b="b"/>
              <a:pathLst>
                <a:path w="2931" h="1073" extrusionOk="0">
                  <a:moveTo>
                    <a:pt x="1260" y="1"/>
                  </a:moveTo>
                  <a:lnTo>
                    <a:pt x="0" y="1072"/>
                  </a:lnTo>
                  <a:lnTo>
                    <a:pt x="1670" y="1072"/>
                  </a:lnTo>
                  <a:lnTo>
                    <a:pt x="293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41"/>
            <p:cNvSpPr/>
            <p:nvPr/>
          </p:nvSpPr>
          <p:spPr>
            <a:xfrm>
              <a:off x="-48893075" y="3552550"/>
              <a:ext cx="95325" cy="43350"/>
            </a:xfrm>
            <a:custGeom>
              <a:avLst/>
              <a:gdLst/>
              <a:ahLst/>
              <a:cxnLst/>
              <a:rect l="l" t="t" r="r" b="b"/>
              <a:pathLst>
                <a:path w="3813" h="1734" extrusionOk="0">
                  <a:moveTo>
                    <a:pt x="0" y="1"/>
                  </a:moveTo>
                  <a:lnTo>
                    <a:pt x="2142" y="1734"/>
                  </a:lnTo>
                  <a:lnTo>
                    <a:pt x="3812" y="1734"/>
                  </a:lnTo>
                  <a:lnTo>
                    <a:pt x="173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41"/>
            <p:cNvSpPr/>
            <p:nvPr/>
          </p:nvSpPr>
          <p:spPr>
            <a:xfrm>
              <a:off x="-49027775" y="3550975"/>
              <a:ext cx="100050" cy="87475"/>
            </a:xfrm>
            <a:custGeom>
              <a:avLst/>
              <a:gdLst/>
              <a:ahLst/>
              <a:cxnLst/>
              <a:rect l="l" t="t" r="r" b="b"/>
              <a:pathLst>
                <a:path w="4002" h="3499" extrusionOk="0">
                  <a:moveTo>
                    <a:pt x="2112" y="1797"/>
                  </a:moveTo>
                  <a:cubicBezTo>
                    <a:pt x="2332" y="1797"/>
                    <a:pt x="2490" y="1923"/>
                    <a:pt x="2490" y="2143"/>
                  </a:cubicBezTo>
                  <a:cubicBezTo>
                    <a:pt x="2490" y="2332"/>
                    <a:pt x="2332" y="2490"/>
                    <a:pt x="2112" y="2490"/>
                  </a:cubicBezTo>
                  <a:cubicBezTo>
                    <a:pt x="1923" y="2490"/>
                    <a:pt x="1765" y="2332"/>
                    <a:pt x="1765" y="2143"/>
                  </a:cubicBezTo>
                  <a:cubicBezTo>
                    <a:pt x="1765" y="1923"/>
                    <a:pt x="1923" y="1797"/>
                    <a:pt x="2112" y="1797"/>
                  </a:cubicBezTo>
                  <a:close/>
                  <a:moveTo>
                    <a:pt x="1072" y="1"/>
                  </a:moveTo>
                  <a:cubicBezTo>
                    <a:pt x="473" y="1"/>
                    <a:pt x="1" y="474"/>
                    <a:pt x="1" y="1072"/>
                  </a:cubicBezTo>
                  <a:lnTo>
                    <a:pt x="1" y="3498"/>
                  </a:lnTo>
                  <a:lnTo>
                    <a:pt x="2364" y="3498"/>
                  </a:lnTo>
                  <a:lnTo>
                    <a:pt x="4002" y="2143"/>
                  </a:lnTo>
                  <a:lnTo>
                    <a:pt x="14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41"/>
            <p:cNvSpPr/>
            <p:nvPr/>
          </p:nvSpPr>
          <p:spPr>
            <a:xfrm>
              <a:off x="-48962400" y="3552550"/>
              <a:ext cx="95325" cy="43350"/>
            </a:xfrm>
            <a:custGeom>
              <a:avLst/>
              <a:gdLst/>
              <a:ahLst/>
              <a:cxnLst/>
              <a:rect l="l" t="t" r="r" b="b"/>
              <a:pathLst>
                <a:path w="3813" h="1734" extrusionOk="0">
                  <a:moveTo>
                    <a:pt x="1" y="1"/>
                  </a:moveTo>
                  <a:lnTo>
                    <a:pt x="2111" y="1734"/>
                  </a:lnTo>
                  <a:lnTo>
                    <a:pt x="3813" y="1734"/>
                  </a:lnTo>
                  <a:lnTo>
                    <a:pt x="170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41"/>
            <p:cNvSpPr/>
            <p:nvPr/>
          </p:nvSpPr>
          <p:spPr>
            <a:xfrm>
              <a:off x="-49027775" y="3657325"/>
              <a:ext cx="300100" cy="195350"/>
            </a:xfrm>
            <a:custGeom>
              <a:avLst/>
              <a:gdLst/>
              <a:ahLst/>
              <a:cxnLst/>
              <a:rect l="l" t="t" r="r" b="b"/>
              <a:pathLst>
                <a:path w="12004" h="7814" extrusionOk="0">
                  <a:moveTo>
                    <a:pt x="5987" y="410"/>
                  </a:moveTo>
                  <a:cubicBezTo>
                    <a:pt x="7719" y="410"/>
                    <a:pt x="9137" y="1827"/>
                    <a:pt x="9137" y="3560"/>
                  </a:cubicBezTo>
                  <a:cubicBezTo>
                    <a:pt x="9137" y="5293"/>
                    <a:pt x="7719" y="6711"/>
                    <a:pt x="5987" y="6711"/>
                  </a:cubicBezTo>
                  <a:cubicBezTo>
                    <a:pt x="4254" y="6711"/>
                    <a:pt x="2836" y="5293"/>
                    <a:pt x="2836" y="3560"/>
                  </a:cubicBezTo>
                  <a:cubicBezTo>
                    <a:pt x="2836" y="1827"/>
                    <a:pt x="4254" y="410"/>
                    <a:pt x="5987" y="410"/>
                  </a:cubicBezTo>
                  <a:close/>
                  <a:moveTo>
                    <a:pt x="1" y="0"/>
                  </a:moveTo>
                  <a:lnTo>
                    <a:pt x="1" y="6742"/>
                  </a:lnTo>
                  <a:cubicBezTo>
                    <a:pt x="1" y="7341"/>
                    <a:pt x="473" y="7813"/>
                    <a:pt x="1072" y="7813"/>
                  </a:cubicBezTo>
                  <a:lnTo>
                    <a:pt x="10933" y="7813"/>
                  </a:lnTo>
                  <a:cubicBezTo>
                    <a:pt x="11532" y="7813"/>
                    <a:pt x="12004" y="7341"/>
                    <a:pt x="12004" y="6742"/>
                  </a:cubicBezTo>
                  <a:lnTo>
                    <a:pt x="120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41"/>
            <p:cNvSpPr/>
            <p:nvPr/>
          </p:nvSpPr>
          <p:spPr>
            <a:xfrm>
              <a:off x="-48886775" y="3726625"/>
              <a:ext cx="28375" cy="37050"/>
            </a:xfrm>
            <a:custGeom>
              <a:avLst/>
              <a:gdLst/>
              <a:ahLst/>
              <a:cxnLst/>
              <a:rect l="l" t="t" r="r" b="b"/>
              <a:pathLst>
                <a:path w="1135" h="1482" extrusionOk="0">
                  <a:moveTo>
                    <a:pt x="0" y="1"/>
                  </a:moveTo>
                  <a:lnTo>
                    <a:pt x="0" y="1481"/>
                  </a:lnTo>
                  <a:lnTo>
                    <a:pt x="1134" y="75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41"/>
            <p:cNvSpPr/>
            <p:nvPr/>
          </p:nvSpPr>
          <p:spPr>
            <a:xfrm>
              <a:off x="-48822975" y="3550975"/>
              <a:ext cx="94525" cy="44925"/>
            </a:xfrm>
            <a:custGeom>
              <a:avLst/>
              <a:gdLst/>
              <a:ahLst/>
              <a:cxnLst/>
              <a:rect l="l" t="t" r="r" b="b"/>
              <a:pathLst>
                <a:path w="3781" h="1797" extrusionOk="0">
                  <a:moveTo>
                    <a:pt x="0" y="1"/>
                  </a:moveTo>
                  <a:lnTo>
                    <a:pt x="2111" y="1797"/>
                  </a:lnTo>
                  <a:lnTo>
                    <a:pt x="3781" y="1797"/>
                  </a:lnTo>
                  <a:lnTo>
                    <a:pt x="3781" y="1072"/>
                  </a:lnTo>
                  <a:cubicBezTo>
                    <a:pt x="3781" y="474"/>
                    <a:pt x="3308" y="1"/>
                    <a:pt x="27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41"/>
            <p:cNvSpPr/>
            <p:nvPr/>
          </p:nvSpPr>
          <p:spPr>
            <a:xfrm>
              <a:off x="-48939550" y="3684100"/>
              <a:ext cx="122100" cy="122100"/>
            </a:xfrm>
            <a:custGeom>
              <a:avLst/>
              <a:gdLst/>
              <a:ahLst/>
              <a:cxnLst/>
              <a:rect l="l" t="t" r="r" b="b"/>
              <a:pathLst>
                <a:path w="4884" h="4884" extrusionOk="0">
                  <a:moveTo>
                    <a:pt x="1741" y="757"/>
                  </a:moveTo>
                  <a:cubicBezTo>
                    <a:pt x="1812" y="757"/>
                    <a:pt x="1885" y="777"/>
                    <a:pt x="1954" y="819"/>
                  </a:cubicBezTo>
                  <a:lnTo>
                    <a:pt x="4064" y="2237"/>
                  </a:lnTo>
                  <a:cubicBezTo>
                    <a:pt x="4253" y="2300"/>
                    <a:pt x="4253" y="2615"/>
                    <a:pt x="4064" y="2773"/>
                  </a:cubicBezTo>
                  <a:lnTo>
                    <a:pt x="1954" y="4190"/>
                  </a:lnTo>
                  <a:cubicBezTo>
                    <a:pt x="1885" y="4233"/>
                    <a:pt x="1812" y="4253"/>
                    <a:pt x="1741" y="4253"/>
                  </a:cubicBezTo>
                  <a:cubicBezTo>
                    <a:pt x="1553" y="4253"/>
                    <a:pt x="1387" y="4113"/>
                    <a:pt x="1387" y="3907"/>
                  </a:cubicBezTo>
                  <a:lnTo>
                    <a:pt x="1387" y="1103"/>
                  </a:lnTo>
                  <a:cubicBezTo>
                    <a:pt x="1387" y="897"/>
                    <a:pt x="1553" y="757"/>
                    <a:pt x="1741" y="757"/>
                  </a:cubicBezTo>
                  <a:close/>
                  <a:moveTo>
                    <a:pt x="2458" y="0"/>
                  </a:moveTo>
                  <a:cubicBezTo>
                    <a:pt x="1103" y="0"/>
                    <a:pt x="0" y="1103"/>
                    <a:pt x="0" y="2458"/>
                  </a:cubicBezTo>
                  <a:cubicBezTo>
                    <a:pt x="0" y="3781"/>
                    <a:pt x="1103" y="4884"/>
                    <a:pt x="2458" y="4884"/>
                  </a:cubicBezTo>
                  <a:cubicBezTo>
                    <a:pt x="3781" y="4884"/>
                    <a:pt x="4884" y="3781"/>
                    <a:pt x="4884" y="2458"/>
                  </a:cubicBezTo>
                  <a:cubicBezTo>
                    <a:pt x="4884" y="1103"/>
                    <a:pt x="3812" y="0"/>
                    <a:pt x="24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41"/>
            <p:cNvSpPr/>
            <p:nvPr/>
          </p:nvSpPr>
          <p:spPr>
            <a:xfrm>
              <a:off x="-48801725" y="3613200"/>
              <a:ext cx="73275" cy="26825"/>
            </a:xfrm>
            <a:custGeom>
              <a:avLst/>
              <a:gdLst/>
              <a:ahLst/>
              <a:cxnLst/>
              <a:rect l="l" t="t" r="r" b="b"/>
              <a:pathLst>
                <a:path w="2931" h="1073" extrusionOk="0">
                  <a:moveTo>
                    <a:pt x="1261" y="1"/>
                  </a:moveTo>
                  <a:lnTo>
                    <a:pt x="1" y="1072"/>
                  </a:lnTo>
                  <a:lnTo>
                    <a:pt x="2931" y="1072"/>
                  </a:lnTo>
                  <a:lnTo>
                    <a:pt x="293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2" name="Google Shape;282;p41"/>
          <p:cNvGrpSpPr/>
          <p:nvPr/>
        </p:nvGrpSpPr>
        <p:grpSpPr>
          <a:xfrm>
            <a:off x="4395168" y="3661803"/>
            <a:ext cx="353645" cy="354191"/>
            <a:chOff x="-31093575" y="3552550"/>
            <a:chExt cx="291450" cy="291900"/>
          </a:xfrm>
        </p:grpSpPr>
        <p:sp>
          <p:nvSpPr>
            <p:cNvPr id="283" name="Google Shape;283;p41"/>
            <p:cNvSpPr/>
            <p:nvPr/>
          </p:nvSpPr>
          <p:spPr>
            <a:xfrm>
              <a:off x="-31011650" y="3745525"/>
              <a:ext cx="7900" cy="12625"/>
            </a:xfrm>
            <a:custGeom>
              <a:avLst/>
              <a:gdLst/>
              <a:ahLst/>
              <a:cxnLst/>
              <a:rect l="l" t="t" r="r" b="b"/>
              <a:pathLst>
                <a:path w="316" h="505" extrusionOk="0">
                  <a:moveTo>
                    <a:pt x="158" y="1"/>
                  </a:moveTo>
                  <a:lnTo>
                    <a:pt x="0" y="505"/>
                  </a:lnTo>
                  <a:lnTo>
                    <a:pt x="315" y="505"/>
                  </a:lnTo>
                  <a:lnTo>
                    <a:pt x="15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41"/>
            <p:cNvSpPr/>
            <p:nvPr/>
          </p:nvSpPr>
          <p:spPr>
            <a:xfrm>
              <a:off x="-31093575" y="3671500"/>
              <a:ext cx="171725" cy="172950"/>
            </a:xfrm>
            <a:custGeom>
              <a:avLst/>
              <a:gdLst/>
              <a:ahLst/>
              <a:cxnLst/>
              <a:rect l="l" t="t" r="r" b="b"/>
              <a:pathLst>
                <a:path w="6869" h="6918" extrusionOk="0">
                  <a:moveTo>
                    <a:pt x="3427" y="1449"/>
                  </a:moveTo>
                  <a:cubicBezTo>
                    <a:pt x="3569" y="1449"/>
                    <a:pt x="3718" y="1512"/>
                    <a:pt x="3781" y="1638"/>
                  </a:cubicBezTo>
                  <a:lnTo>
                    <a:pt x="4317" y="3466"/>
                  </a:lnTo>
                  <a:lnTo>
                    <a:pt x="4474" y="3466"/>
                  </a:lnTo>
                  <a:cubicBezTo>
                    <a:pt x="4695" y="3466"/>
                    <a:pt x="4852" y="3623"/>
                    <a:pt x="4852" y="3812"/>
                  </a:cubicBezTo>
                  <a:cubicBezTo>
                    <a:pt x="4852" y="3970"/>
                    <a:pt x="4726" y="4127"/>
                    <a:pt x="4537" y="4127"/>
                  </a:cubicBezTo>
                  <a:lnTo>
                    <a:pt x="4789" y="5072"/>
                  </a:lnTo>
                  <a:cubicBezTo>
                    <a:pt x="4852" y="5262"/>
                    <a:pt x="4758" y="5419"/>
                    <a:pt x="4569" y="5514"/>
                  </a:cubicBezTo>
                  <a:cubicBezTo>
                    <a:pt x="4545" y="5518"/>
                    <a:pt x="4521" y="5520"/>
                    <a:pt x="4498" y="5520"/>
                  </a:cubicBezTo>
                  <a:cubicBezTo>
                    <a:pt x="4341" y="5520"/>
                    <a:pt x="4210" y="5427"/>
                    <a:pt x="4128" y="5262"/>
                  </a:cubicBezTo>
                  <a:lnTo>
                    <a:pt x="3781" y="4127"/>
                  </a:lnTo>
                  <a:lnTo>
                    <a:pt x="3057" y="4127"/>
                  </a:lnTo>
                  <a:lnTo>
                    <a:pt x="2710" y="5262"/>
                  </a:lnTo>
                  <a:cubicBezTo>
                    <a:pt x="2683" y="5427"/>
                    <a:pt x="2535" y="5520"/>
                    <a:pt x="2351" y="5520"/>
                  </a:cubicBezTo>
                  <a:cubicBezTo>
                    <a:pt x="2325" y="5520"/>
                    <a:pt x="2297" y="5518"/>
                    <a:pt x="2269" y="5514"/>
                  </a:cubicBezTo>
                  <a:cubicBezTo>
                    <a:pt x="2080" y="5451"/>
                    <a:pt x="2017" y="5262"/>
                    <a:pt x="2049" y="5072"/>
                  </a:cubicBezTo>
                  <a:lnTo>
                    <a:pt x="2332" y="4127"/>
                  </a:lnTo>
                  <a:cubicBezTo>
                    <a:pt x="2175" y="4096"/>
                    <a:pt x="2017" y="3970"/>
                    <a:pt x="2017" y="3812"/>
                  </a:cubicBezTo>
                  <a:cubicBezTo>
                    <a:pt x="2049" y="3623"/>
                    <a:pt x="2206" y="3466"/>
                    <a:pt x="2395" y="3466"/>
                  </a:cubicBezTo>
                  <a:lnTo>
                    <a:pt x="2553" y="3466"/>
                  </a:lnTo>
                  <a:lnTo>
                    <a:pt x="3120" y="1638"/>
                  </a:lnTo>
                  <a:cubicBezTo>
                    <a:pt x="3151" y="1512"/>
                    <a:pt x="3285" y="1449"/>
                    <a:pt x="3427" y="1449"/>
                  </a:cubicBezTo>
                  <a:close/>
                  <a:moveTo>
                    <a:pt x="3435" y="0"/>
                  </a:moveTo>
                  <a:cubicBezTo>
                    <a:pt x="1544" y="0"/>
                    <a:pt x="1" y="1544"/>
                    <a:pt x="1" y="3434"/>
                  </a:cubicBezTo>
                  <a:cubicBezTo>
                    <a:pt x="1" y="5356"/>
                    <a:pt x="1544" y="6900"/>
                    <a:pt x="3435" y="6900"/>
                  </a:cubicBezTo>
                  <a:cubicBezTo>
                    <a:pt x="4065" y="6900"/>
                    <a:pt x="4632" y="6742"/>
                    <a:pt x="5168" y="6427"/>
                  </a:cubicBezTo>
                  <a:lnTo>
                    <a:pt x="6365" y="6900"/>
                  </a:lnTo>
                  <a:cubicBezTo>
                    <a:pt x="6407" y="6910"/>
                    <a:pt x="6449" y="6917"/>
                    <a:pt x="6491" y="6917"/>
                  </a:cubicBezTo>
                  <a:cubicBezTo>
                    <a:pt x="6575" y="6917"/>
                    <a:pt x="6659" y="6889"/>
                    <a:pt x="6743" y="6805"/>
                  </a:cubicBezTo>
                  <a:cubicBezTo>
                    <a:pt x="6806" y="6742"/>
                    <a:pt x="6869" y="6616"/>
                    <a:pt x="6869" y="6459"/>
                  </a:cubicBezTo>
                  <a:lnTo>
                    <a:pt x="6491" y="5009"/>
                  </a:lnTo>
                  <a:cubicBezTo>
                    <a:pt x="6743" y="4537"/>
                    <a:pt x="6869" y="4001"/>
                    <a:pt x="6869" y="3466"/>
                  </a:cubicBezTo>
                  <a:cubicBezTo>
                    <a:pt x="6869" y="3119"/>
                    <a:pt x="6774" y="2804"/>
                    <a:pt x="6711" y="2489"/>
                  </a:cubicBezTo>
                  <a:cubicBezTo>
                    <a:pt x="6617" y="2426"/>
                    <a:pt x="6491" y="2395"/>
                    <a:pt x="6428" y="2363"/>
                  </a:cubicBezTo>
                  <a:lnTo>
                    <a:pt x="5514" y="2710"/>
                  </a:lnTo>
                  <a:cubicBezTo>
                    <a:pt x="5389" y="2755"/>
                    <a:pt x="5256" y="2780"/>
                    <a:pt x="5125" y="2780"/>
                  </a:cubicBezTo>
                  <a:cubicBezTo>
                    <a:pt x="4892" y="2780"/>
                    <a:pt x="4667" y="2702"/>
                    <a:pt x="4506" y="2521"/>
                  </a:cubicBezTo>
                  <a:cubicBezTo>
                    <a:pt x="4222" y="2269"/>
                    <a:pt x="4096" y="1891"/>
                    <a:pt x="4159" y="1481"/>
                  </a:cubicBezTo>
                  <a:lnTo>
                    <a:pt x="4443" y="221"/>
                  </a:lnTo>
                  <a:cubicBezTo>
                    <a:pt x="4443" y="189"/>
                    <a:pt x="4443" y="189"/>
                    <a:pt x="4411" y="158"/>
                  </a:cubicBezTo>
                  <a:cubicBezTo>
                    <a:pt x="4096" y="63"/>
                    <a:pt x="3781" y="0"/>
                    <a:pt x="34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41"/>
            <p:cNvSpPr/>
            <p:nvPr/>
          </p:nvSpPr>
          <p:spPr>
            <a:xfrm>
              <a:off x="-30895875" y="3621075"/>
              <a:ext cx="15775" cy="26025"/>
            </a:xfrm>
            <a:custGeom>
              <a:avLst/>
              <a:gdLst/>
              <a:ahLst/>
              <a:cxnLst/>
              <a:rect l="l" t="t" r="r" b="b"/>
              <a:pathLst>
                <a:path w="631" h="1041" extrusionOk="0">
                  <a:moveTo>
                    <a:pt x="0" y="1"/>
                  </a:moveTo>
                  <a:cubicBezTo>
                    <a:pt x="32" y="410"/>
                    <a:pt x="126" y="694"/>
                    <a:pt x="315" y="1041"/>
                  </a:cubicBezTo>
                  <a:cubicBezTo>
                    <a:pt x="473" y="694"/>
                    <a:pt x="599" y="347"/>
                    <a:pt x="6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41"/>
            <p:cNvSpPr/>
            <p:nvPr/>
          </p:nvSpPr>
          <p:spPr>
            <a:xfrm>
              <a:off x="-30974650" y="3552550"/>
              <a:ext cx="172525" cy="172400"/>
            </a:xfrm>
            <a:custGeom>
              <a:avLst/>
              <a:gdLst/>
              <a:ahLst/>
              <a:cxnLst/>
              <a:rect l="l" t="t" r="r" b="b"/>
              <a:pathLst>
                <a:path w="6901" h="6896" extrusionOk="0">
                  <a:moveTo>
                    <a:pt x="3435" y="1356"/>
                  </a:moveTo>
                  <a:cubicBezTo>
                    <a:pt x="3624" y="1356"/>
                    <a:pt x="3782" y="1513"/>
                    <a:pt x="3782" y="1734"/>
                  </a:cubicBezTo>
                  <a:lnTo>
                    <a:pt x="3782" y="2080"/>
                  </a:lnTo>
                  <a:lnTo>
                    <a:pt x="4821" y="2080"/>
                  </a:lnTo>
                  <a:cubicBezTo>
                    <a:pt x="5010" y="2080"/>
                    <a:pt x="5168" y="2238"/>
                    <a:pt x="5168" y="2427"/>
                  </a:cubicBezTo>
                  <a:cubicBezTo>
                    <a:pt x="5168" y="2616"/>
                    <a:pt x="5010" y="2742"/>
                    <a:pt x="4821" y="2742"/>
                  </a:cubicBezTo>
                  <a:lnTo>
                    <a:pt x="4412" y="2742"/>
                  </a:lnTo>
                  <a:cubicBezTo>
                    <a:pt x="4380" y="3341"/>
                    <a:pt x="4191" y="3876"/>
                    <a:pt x="3876" y="4412"/>
                  </a:cubicBezTo>
                  <a:cubicBezTo>
                    <a:pt x="3908" y="4443"/>
                    <a:pt x="3908" y="4475"/>
                    <a:pt x="3939" y="4506"/>
                  </a:cubicBezTo>
                  <a:lnTo>
                    <a:pt x="4349" y="4916"/>
                  </a:lnTo>
                  <a:cubicBezTo>
                    <a:pt x="4443" y="5042"/>
                    <a:pt x="4443" y="5262"/>
                    <a:pt x="4349" y="5388"/>
                  </a:cubicBezTo>
                  <a:cubicBezTo>
                    <a:pt x="4286" y="5451"/>
                    <a:pt x="4191" y="5483"/>
                    <a:pt x="4101" y="5483"/>
                  </a:cubicBezTo>
                  <a:cubicBezTo>
                    <a:pt x="4010" y="5483"/>
                    <a:pt x="3923" y="5451"/>
                    <a:pt x="3876" y="5388"/>
                  </a:cubicBezTo>
                  <a:lnTo>
                    <a:pt x="3466" y="4979"/>
                  </a:lnTo>
                  <a:lnTo>
                    <a:pt x="3435" y="4947"/>
                  </a:lnTo>
                  <a:lnTo>
                    <a:pt x="3403" y="4979"/>
                  </a:lnTo>
                  <a:lnTo>
                    <a:pt x="2994" y="5388"/>
                  </a:lnTo>
                  <a:cubicBezTo>
                    <a:pt x="2931" y="5451"/>
                    <a:pt x="2844" y="5483"/>
                    <a:pt x="2758" y="5483"/>
                  </a:cubicBezTo>
                  <a:cubicBezTo>
                    <a:pt x="2671" y="5483"/>
                    <a:pt x="2584" y="5451"/>
                    <a:pt x="2521" y="5388"/>
                  </a:cubicBezTo>
                  <a:cubicBezTo>
                    <a:pt x="2395" y="5262"/>
                    <a:pt x="2395" y="5042"/>
                    <a:pt x="2521" y="4916"/>
                  </a:cubicBezTo>
                  <a:lnTo>
                    <a:pt x="2931" y="4506"/>
                  </a:lnTo>
                  <a:cubicBezTo>
                    <a:pt x="2962" y="4475"/>
                    <a:pt x="2962" y="4443"/>
                    <a:pt x="2994" y="4412"/>
                  </a:cubicBezTo>
                  <a:cubicBezTo>
                    <a:pt x="2679" y="3939"/>
                    <a:pt x="2490" y="3341"/>
                    <a:pt x="2458" y="2742"/>
                  </a:cubicBezTo>
                  <a:lnTo>
                    <a:pt x="2049" y="2742"/>
                  </a:lnTo>
                  <a:cubicBezTo>
                    <a:pt x="1860" y="2742"/>
                    <a:pt x="1702" y="2584"/>
                    <a:pt x="1702" y="2395"/>
                  </a:cubicBezTo>
                  <a:cubicBezTo>
                    <a:pt x="1702" y="2206"/>
                    <a:pt x="1860" y="2049"/>
                    <a:pt x="2049" y="2049"/>
                  </a:cubicBezTo>
                  <a:lnTo>
                    <a:pt x="3088" y="2049"/>
                  </a:lnTo>
                  <a:lnTo>
                    <a:pt x="3088" y="1734"/>
                  </a:lnTo>
                  <a:cubicBezTo>
                    <a:pt x="3088" y="1513"/>
                    <a:pt x="3246" y="1356"/>
                    <a:pt x="3435" y="1356"/>
                  </a:cubicBezTo>
                  <a:close/>
                  <a:moveTo>
                    <a:pt x="3466" y="1"/>
                  </a:moveTo>
                  <a:cubicBezTo>
                    <a:pt x="1576" y="1"/>
                    <a:pt x="32" y="1576"/>
                    <a:pt x="32" y="3467"/>
                  </a:cubicBezTo>
                  <a:cubicBezTo>
                    <a:pt x="32" y="3971"/>
                    <a:pt x="158" y="4506"/>
                    <a:pt x="411" y="4979"/>
                  </a:cubicBezTo>
                  <a:lnTo>
                    <a:pt x="32" y="6459"/>
                  </a:lnTo>
                  <a:cubicBezTo>
                    <a:pt x="1" y="6554"/>
                    <a:pt x="32" y="6680"/>
                    <a:pt x="158" y="6806"/>
                  </a:cubicBezTo>
                  <a:cubicBezTo>
                    <a:pt x="225" y="6851"/>
                    <a:pt x="324" y="6895"/>
                    <a:pt x="420" y="6895"/>
                  </a:cubicBezTo>
                  <a:cubicBezTo>
                    <a:pt x="460" y="6895"/>
                    <a:pt x="500" y="6887"/>
                    <a:pt x="537" y="6869"/>
                  </a:cubicBezTo>
                  <a:lnTo>
                    <a:pt x="1734" y="6396"/>
                  </a:lnTo>
                  <a:cubicBezTo>
                    <a:pt x="2269" y="6712"/>
                    <a:pt x="2899" y="6869"/>
                    <a:pt x="3466" y="6869"/>
                  </a:cubicBezTo>
                  <a:cubicBezTo>
                    <a:pt x="5357" y="6869"/>
                    <a:pt x="6901" y="5357"/>
                    <a:pt x="6901" y="3435"/>
                  </a:cubicBezTo>
                  <a:cubicBezTo>
                    <a:pt x="6901" y="1576"/>
                    <a:pt x="5325" y="1"/>
                    <a:pt x="34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Retângulo 1">
            <a:extLst>
              <a:ext uri="{FF2B5EF4-FFF2-40B4-BE49-F238E27FC236}">
                <a16:creationId xmlns:a16="http://schemas.microsoft.com/office/drawing/2014/main" id="{0D11B536-8D48-8F24-E42E-4F87574D797E}"/>
              </a:ext>
            </a:extLst>
          </p:cNvPr>
          <p:cNvSpPr/>
          <p:nvPr/>
        </p:nvSpPr>
        <p:spPr>
          <a:xfrm>
            <a:off x="3337775" y="1604211"/>
            <a:ext cx="2518819" cy="256598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0499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1"/>
          <p:cNvSpPr txBox="1">
            <a:spLocks noGrp="1"/>
          </p:cNvSpPr>
          <p:nvPr>
            <p:ph type="ctrTitle" idx="6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APLICAÇÕES DE DGMS</a:t>
            </a:r>
            <a:endParaRPr dirty="0"/>
          </a:p>
        </p:txBody>
      </p:sp>
      <p:sp>
        <p:nvSpPr>
          <p:cNvPr id="255" name="Google Shape;255;p41"/>
          <p:cNvSpPr txBox="1">
            <a:spLocks noGrp="1"/>
          </p:cNvSpPr>
          <p:nvPr>
            <p:ph type="ctrTitle" idx="4"/>
          </p:nvPr>
        </p:nvSpPr>
        <p:spPr>
          <a:xfrm>
            <a:off x="5908800" y="2804713"/>
            <a:ext cx="26736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SÍNTESE DE VÍDEOS</a:t>
            </a:r>
            <a:endParaRPr sz="1700"/>
          </a:p>
        </p:txBody>
      </p:sp>
      <p:sp>
        <p:nvSpPr>
          <p:cNvPr id="256" name="Google Shape;256;p41"/>
          <p:cNvSpPr txBox="1">
            <a:spLocks noGrp="1"/>
          </p:cNvSpPr>
          <p:nvPr>
            <p:ph type="ctrTitle"/>
          </p:nvPr>
        </p:nvSpPr>
        <p:spPr>
          <a:xfrm>
            <a:off x="561600" y="2804713"/>
            <a:ext cx="26736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/>
              <a:t>SÍNTESE DE VOZ E MÚSICA</a:t>
            </a:r>
            <a:endParaRPr sz="1700" dirty="0"/>
          </a:p>
        </p:txBody>
      </p:sp>
      <p:sp>
        <p:nvSpPr>
          <p:cNvPr id="257" name="Google Shape;257;p41"/>
          <p:cNvSpPr txBox="1">
            <a:spLocks noGrp="1"/>
          </p:cNvSpPr>
          <p:nvPr>
            <p:ph type="ctrTitle" idx="2"/>
          </p:nvPr>
        </p:nvSpPr>
        <p:spPr>
          <a:xfrm>
            <a:off x="3235200" y="2804713"/>
            <a:ext cx="26736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/>
              <a:t>SUMARIZAÇÃO E TRADUÇÃO DE TEXTOS</a:t>
            </a:r>
            <a:endParaRPr sz="1700" dirty="0"/>
          </a:p>
        </p:txBody>
      </p:sp>
      <p:cxnSp>
        <p:nvCxnSpPr>
          <p:cNvPr id="258" name="Google Shape;258;p41"/>
          <p:cNvCxnSpPr/>
          <p:nvPr/>
        </p:nvCxnSpPr>
        <p:spPr>
          <a:xfrm>
            <a:off x="3235200" y="2186175"/>
            <a:ext cx="0" cy="164760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9" name="Google Shape;259;p41"/>
          <p:cNvCxnSpPr/>
          <p:nvPr/>
        </p:nvCxnSpPr>
        <p:spPr>
          <a:xfrm>
            <a:off x="5908800" y="2186175"/>
            <a:ext cx="0" cy="164760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60" name="Google Shape;260;p41"/>
          <p:cNvGrpSpPr/>
          <p:nvPr/>
        </p:nvGrpSpPr>
        <p:grpSpPr>
          <a:xfrm>
            <a:off x="4249650" y="3516549"/>
            <a:ext cx="644700" cy="644700"/>
            <a:chOff x="4249650" y="3516549"/>
            <a:chExt cx="644700" cy="644700"/>
          </a:xfrm>
        </p:grpSpPr>
        <p:sp>
          <p:nvSpPr>
            <p:cNvPr id="261" name="Google Shape;261;p41"/>
            <p:cNvSpPr/>
            <p:nvPr/>
          </p:nvSpPr>
          <p:spPr>
            <a:xfrm>
              <a:off x="4249650" y="3516549"/>
              <a:ext cx="644700" cy="644700"/>
            </a:xfrm>
            <a:prstGeom prst="snip2DiagRect">
              <a:avLst>
                <a:gd name="adj1" fmla="val 0"/>
                <a:gd name="adj2" fmla="val 16667"/>
              </a:avLst>
            </a:pr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41"/>
            <p:cNvSpPr/>
            <p:nvPr/>
          </p:nvSpPr>
          <p:spPr>
            <a:xfrm>
              <a:off x="4556023" y="3736549"/>
              <a:ext cx="31044" cy="15972"/>
            </a:xfrm>
            <a:custGeom>
              <a:avLst/>
              <a:gdLst/>
              <a:ahLst/>
              <a:cxnLst/>
              <a:rect l="l" t="t" r="r" b="b"/>
              <a:pathLst>
                <a:path w="1104" h="568" extrusionOk="0">
                  <a:moveTo>
                    <a:pt x="537" y="1"/>
                  </a:moveTo>
                  <a:lnTo>
                    <a:pt x="1" y="568"/>
                  </a:lnTo>
                  <a:lnTo>
                    <a:pt x="1104" y="568"/>
                  </a:lnTo>
                  <a:lnTo>
                    <a:pt x="5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3" name="Google Shape;263;p41"/>
          <p:cNvSpPr/>
          <p:nvPr/>
        </p:nvSpPr>
        <p:spPr>
          <a:xfrm>
            <a:off x="6923250" y="1855160"/>
            <a:ext cx="644700" cy="64470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41"/>
          <p:cNvSpPr txBox="1">
            <a:spLocks noGrp="1"/>
          </p:cNvSpPr>
          <p:nvPr>
            <p:ph type="body" idx="4294967295"/>
          </p:nvPr>
        </p:nvSpPr>
        <p:spPr>
          <a:xfrm>
            <a:off x="2443350" y="973300"/>
            <a:ext cx="4257300" cy="47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hlink"/>
                </a:solidFill>
              </a:rPr>
              <a:t>Outras aplicações:</a:t>
            </a:r>
            <a:endParaRPr sz="2100">
              <a:solidFill>
                <a:schemeClr val="hlink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endParaRPr sz="2100"/>
          </a:p>
        </p:txBody>
      </p:sp>
      <p:sp>
        <p:nvSpPr>
          <p:cNvPr id="265" name="Google Shape;265;p41"/>
          <p:cNvSpPr txBox="1"/>
          <p:nvPr/>
        </p:nvSpPr>
        <p:spPr>
          <a:xfrm>
            <a:off x="5488700" y="4379550"/>
            <a:ext cx="34200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100">
                <a:solidFill>
                  <a:schemeClr val="hlink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E outras aplicações diversas…</a:t>
            </a:r>
            <a:endParaRPr sz="2100">
              <a:solidFill>
                <a:schemeClr val="hlink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sp>
        <p:nvSpPr>
          <p:cNvPr id="266" name="Google Shape;266;p41"/>
          <p:cNvSpPr/>
          <p:nvPr/>
        </p:nvSpPr>
        <p:spPr>
          <a:xfrm>
            <a:off x="1576050" y="1853650"/>
            <a:ext cx="644700" cy="64470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7" name="Google Shape;267;p41"/>
          <p:cNvGrpSpPr/>
          <p:nvPr/>
        </p:nvGrpSpPr>
        <p:grpSpPr>
          <a:xfrm>
            <a:off x="1748437" y="2008607"/>
            <a:ext cx="299929" cy="337792"/>
            <a:chOff x="924450" y="2028975"/>
            <a:chExt cx="425975" cy="479750"/>
          </a:xfrm>
        </p:grpSpPr>
        <p:sp>
          <p:nvSpPr>
            <p:cNvPr id="268" name="Google Shape;268;p41"/>
            <p:cNvSpPr/>
            <p:nvPr/>
          </p:nvSpPr>
          <p:spPr>
            <a:xfrm>
              <a:off x="1035500" y="2028975"/>
              <a:ext cx="314925" cy="153075"/>
            </a:xfrm>
            <a:custGeom>
              <a:avLst/>
              <a:gdLst/>
              <a:ahLst/>
              <a:cxnLst/>
              <a:rect l="l" t="t" r="r" b="b"/>
              <a:pathLst>
                <a:path w="12597" h="6123" extrusionOk="0">
                  <a:moveTo>
                    <a:pt x="12036" y="0"/>
                  </a:moveTo>
                  <a:cubicBezTo>
                    <a:pt x="11993" y="0"/>
                    <a:pt x="11948" y="5"/>
                    <a:pt x="11904" y="16"/>
                  </a:cubicBezTo>
                  <a:lnTo>
                    <a:pt x="437" y="2696"/>
                  </a:lnTo>
                  <a:cubicBezTo>
                    <a:pt x="181" y="2753"/>
                    <a:pt x="0" y="2982"/>
                    <a:pt x="0" y="3244"/>
                  </a:cubicBezTo>
                  <a:lnTo>
                    <a:pt x="0" y="6123"/>
                  </a:lnTo>
                  <a:lnTo>
                    <a:pt x="12596" y="3181"/>
                  </a:lnTo>
                  <a:lnTo>
                    <a:pt x="12596" y="564"/>
                  </a:lnTo>
                  <a:cubicBezTo>
                    <a:pt x="12596" y="245"/>
                    <a:pt x="12338" y="0"/>
                    <a:pt x="120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69" name="Google Shape;269;p41"/>
            <p:cNvSpPr/>
            <p:nvPr/>
          </p:nvSpPr>
          <p:spPr>
            <a:xfrm>
              <a:off x="1212475" y="2137450"/>
              <a:ext cx="137950" cy="304275"/>
            </a:xfrm>
            <a:custGeom>
              <a:avLst/>
              <a:gdLst/>
              <a:ahLst/>
              <a:cxnLst/>
              <a:rect l="l" t="t" r="r" b="b"/>
              <a:pathLst>
                <a:path w="5518" h="12171" extrusionOk="0">
                  <a:moveTo>
                    <a:pt x="5517" y="1"/>
                  </a:moveTo>
                  <a:lnTo>
                    <a:pt x="4388" y="266"/>
                  </a:lnTo>
                  <a:lnTo>
                    <a:pt x="4388" y="7345"/>
                  </a:lnTo>
                  <a:cubicBezTo>
                    <a:pt x="3943" y="7029"/>
                    <a:pt x="3410" y="6861"/>
                    <a:pt x="2865" y="6861"/>
                  </a:cubicBezTo>
                  <a:cubicBezTo>
                    <a:pt x="1790" y="6861"/>
                    <a:pt x="823" y="7508"/>
                    <a:pt x="410" y="8499"/>
                  </a:cubicBezTo>
                  <a:cubicBezTo>
                    <a:pt x="1" y="9492"/>
                    <a:pt x="227" y="10634"/>
                    <a:pt x="986" y="11392"/>
                  </a:cubicBezTo>
                  <a:cubicBezTo>
                    <a:pt x="1495" y="11900"/>
                    <a:pt x="2174" y="12170"/>
                    <a:pt x="2865" y="12170"/>
                  </a:cubicBezTo>
                  <a:cubicBezTo>
                    <a:pt x="3207" y="12170"/>
                    <a:pt x="3551" y="12104"/>
                    <a:pt x="3879" y="11968"/>
                  </a:cubicBezTo>
                  <a:cubicBezTo>
                    <a:pt x="4873" y="11558"/>
                    <a:pt x="5517" y="10588"/>
                    <a:pt x="5517" y="9516"/>
                  </a:cubicBezTo>
                  <a:lnTo>
                    <a:pt x="551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70" name="Google Shape;270;p41"/>
            <p:cNvSpPr/>
            <p:nvPr/>
          </p:nvSpPr>
          <p:spPr>
            <a:xfrm>
              <a:off x="924450" y="2204450"/>
              <a:ext cx="139300" cy="304275"/>
            </a:xfrm>
            <a:custGeom>
              <a:avLst/>
              <a:gdLst/>
              <a:ahLst/>
              <a:cxnLst/>
              <a:rect l="l" t="t" r="r" b="b"/>
              <a:pathLst>
                <a:path w="5572" h="12171" extrusionOk="0">
                  <a:moveTo>
                    <a:pt x="5572" y="1"/>
                  </a:moveTo>
                  <a:lnTo>
                    <a:pt x="4442" y="263"/>
                  </a:lnTo>
                  <a:lnTo>
                    <a:pt x="4442" y="7345"/>
                  </a:lnTo>
                  <a:cubicBezTo>
                    <a:pt x="3982" y="7023"/>
                    <a:pt x="3449" y="6864"/>
                    <a:pt x="2917" y="6864"/>
                  </a:cubicBezTo>
                  <a:cubicBezTo>
                    <a:pt x="2291" y="6864"/>
                    <a:pt x="1668" y="7085"/>
                    <a:pt x="1169" y="7520"/>
                  </a:cubicBezTo>
                  <a:cubicBezTo>
                    <a:pt x="251" y="8327"/>
                    <a:pt x="1" y="9655"/>
                    <a:pt x="564" y="10742"/>
                  </a:cubicBezTo>
                  <a:cubicBezTo>
                    <a:pt x="1030" y="11634"/>
                    <a:pt x="1946" y="12171"/>
                    <a:pt x="2916" y="12171"/>
                  </a:cubicBezTo>
                  <a:cubicBezTo>
                    <a:pt x="3126" y="12171"/>
                    <a:pt x="3338" y="12146"/>
                    <a:pt x="3548" y="12094"/>
                  </a:cubicBezTo>
                  <a:cubicBezTo>
                    <a:pt x="4738" y="11802"/>
                    <a:pt x="5572" y="10739"/>
                    <a:pt x="5572" y="9516"/>
                  </a:cubicBezTo>
                  <a:lnTo>
                    <a:pt x="55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71" name="Google Shape;271;p41"/>
          <p:cNvGrpSpPr/>
          <p:nvPr/>
        </p:nvGrpSpPr>
        <p:grpSpPr>
          <a:xfrm>
            <a:off x="7067968" y="1997426"/>
            <a:ext cx="355258" cy="357152"/>
            <a:chOff x="-49027775" y="3550975"/>
            <a:chExt cx="300100" cy="301700"/>
          </a:xfrm>
        </p:grpSpPr>
        <p:sp>
          <p:nvSpPr>
            <p:cNvPr id="272" name="Google Shape;272;p41"/>
            <p:cNvSpPr/>
            <p:nvPr/>
          </p:nvSpPr>
          <p:spPr>
            <a:xfrm>
              <a:off x="-48941125" y="3613200"/>
              <a:ext cx="74050" cy="26825"/>
            </a:xfrm>
            <a:custGeom>
              <a:avLst/>
              <a:gdLst/>
              <a:ahLst/>
              <a:cxnLst/>
              <a:rect l="l" t="t" r="r" b="b"/>
              <a:pathLst>
                <a:path w="2962" h="1073" extrusionOk="0">
                  <a:moveTo>
                    <a:pt x="1260" y="1"/>
                  </a:moveTo>
                  <a:lnTo>
                    <a:pt x="0" y="1072"/>
                  </a:lnTo>
                  <a:lnTo>
                    <a:pt x="1702" y="1072"/>
                  </a:lnTo>
                  <a:lnTo>
                    <a:pt x="296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41"/>
            <p:cNvSpPr/>
            <p:nvPr/>
          </p:nvSpPr>
          <p:spPr>
            <a:xfrm>
              <a:off x="-48871025" y="3613200"/>
              <a:ext cx="73275" cy="26825"/>
            </a:xfrm>
            <a:custGeom>
              <a:avLst/>
              <a:gdLst/>
              <a:ahLst/>
              <a:cxnLst/>
              <a:rect l="l" t="t" r="r" b="b"/>
              <a:pathLst>
                <a:path w="2931" h="1073" extrusionOk="0">
                  <a:moveTo>
                    <a:pt x="1260" y="1"/>
                  </a:moveTo>
                  <a:lnTo>
                    <a:pt x="0" y="1072"/>
                  </a:lnTo>
                  <a:lnTo>
                    <a:pt x="1670" y="1072"/>
                  </a:lnTo>
                  <a:lnTo>
                    <a:pt x="293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41"/>
            <p:cNvSpPr/>
            <p:nvPr/>
          </p:nvSpPr>
          <p:spPr>
            <a:xfrm>
              <a:off x="-48893075" y="3552550"/>
              <a:ext cx="95325" cy="43350"/>
            </a:xfrm>
            <a:custGeom>
              <a:avLst/>
              <a:gdLst/>
              <a:ahLst/>
              <a:cxnLst/>
              <a:rect l="l" t="t" r="r" b="b"/>
              <a:pathLst>
                <a:path w="3813" h="1734" extrusionOk="0">
                  <a:moveTo>
                    <a:pt x="0" y="1"/>
                  </a:moveTo>
                  <a:lnTo>
                    <a:pt x="2142" y="1734"/>
                  </a:lnTo>
                  <a:lnTo>
                    <a:pt x="3812" y="1734"/>
                  </a:lnTo>
                  <a:lnTo>
                    <a:pt x="173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41"/>
            <p:cNvSpPr/>
            <p:nvPr/>
          </p:nvSpPr>
          <p:spPr>
            <a:xfrm>
              <a:off x="-49027775" y="3550975"/>
              <a:ext cx="100050" cy="87475"/>
            </a:xfrm>
            <a:custGeom>
              <a:avLst/>
              <a:gdLst/>
              <a:ahLst/>
              <a:cxnLst/>
              <a:rect l="l" t="t" r="r" b="b"/>
              <a:pathLst>
                <a:path w="4002" h="3499" extrusionOk="0">
                  <a:moveTo>
                    <a:pt x="2112" y="1797"/>
                  </a:moveTo>
                  <a:cubicBezTo>
                    <a:pt x="2332" y="1797"/>
                    <a:pt x="2490" y="1923"/>
                    <a:pt x="2490" y="2143"/>
                  </a:cubicBezTo>
                  <a:cubicBezTo>
                    <a:pt x="2490" y="2332"/>
                    <a:pt x="2332" y="2490"/>
                    <a:pt x="2112" y="2490"/>
                  </a:cubicBezTo>
                  <a:cubicBezTo>
                    <a:pt x="1923" y="2490"/>
                    <a:pt x="1765" y="2332"/>
                    <a:pt x="1765" y="2143"/>
                  </a:cubicBezTo>
                  <a:cubicBezTo>
                    <a:pt x="1765" y="1923"/>
                    <a:pt x="1923" y="1797"/>
                    <a:pt x="2112" y="1797"/>
                  </a:cubicBezTo>
                  <a:close/>
                  <a:moveTo>
                    <a:pt x="1072" y="1"/>
                  </a:moveTo>
                  <a:cubicBezTo>
                    <a:pt x="473" y="1"/>
                    <a:pt x="1" y="474"/>
                    <a:pt x="1" y="1072"/>
                  </a:cubicBezTo>
                  <a:lnTo>
                    <a:pt x="1" y="3498"/>
                  </a:lnTo>
                  <a:lnTo>
                    <a:pt x="2364" y="3498"/>
                  </a:lnTo>
                  <a:lnTo>
                    <a:pt x="4002" y="2143"/>
                  </a:lnTo>
                  <a:lnTo>
                    <a:pt x="14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41"/>
            <p:cNvSpPr/>
            <p:nvPr/>
          </p:nvSpPr>
          <p:spPr>
            <a:xfrm>
              <a:off x="-48962400" y="3552550"/>
              <a:ext cx="95325" cy="43350"/>
            </a:xfrm>
            <a:custGeom>
              <a:avLst/>
              <a:gdLst/>
              <a:ahLst/>
              <a:cxnLst/>
              <a:rect l="l" t="t" r="r" b="b"/>
              <a:pathLst>
                <a:path w="3813" h="1734" extrusionOk="0">
                  <a:moveTo>
                    <a:pt x="1" y="1"/>
                  </a:moveTo>
                  <a:lnTo>
                    <a:pt x="2111" y="1734"/>
                  </a:lnTo>
                  <a:lnTo>
                    <a:pt x="3813" y="1734"/>
                  </a:lnTo>
                  <a:lnTo>
                    <a:pt x="170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41"/>
            <p:cNvSpPr/>
            <p:nvPr/>
          </p:nvSpPr>
          <p:spPr>
            <a:xfrm>
              <a:off x="-49027775" y="3657325"/>
              <a:ext cx="300100" cy="195350"/>
            </a:xfrm>
            <a:custGeom>
              <a:avLst/>
              <a:gdLst/>
              <a:ahLst/>
              <a:cxnLst/>
              <a:rect l="l" t="t" r="r" b="b"/>
              <a:pathLst>
                <a:path w="12004" h="7814" extrusionOk="0">
                  <a:moveTo>
                    <a:pt x="5987" y="410"/>
                  </a:moveTo>
                  <a:cubicBezTo>
                    <a:pt x="7719" y="410"/>
                    <a:pt x="9137" y="1827"/>
                    <a:pt x="9137" y="3560"/>
                  </a:cubicBezTo>
                  <a:cubicBezTo>
                    <a:pt x="9137" y="5293"/>
                    <a:pt x="7719" y="6711"/>
                    <a:pt x="5987" y="6711"/>
                  </a:cubicBezTo>
                  <a:cubicBezTo>
                    <a:pt x="4254" y="6711"/>
                    <a:pt x="2836" y="5293"/>
                    <a:pt x="2836" y="3560"/>
                  </a:cubicBezTo>
                  <a:cubicBezTo>
                    <a:pt x="2836" y="1827"/>
                    <a:pt x="4254" y="410"/>
                    <a:pt x="5987" y="410"/>
                  </a:cubicBezTo>
                  <a:close/>
                  <a:moveTo>
                    <a:pt x="1" y="0"/>
                  </a:moveTo>
                  <a:lnTo>
                    <a:pt x="1" y="6742"/>
                  </a:lnTo>
                  <a:cubicBezTo>
                    <a:pt x="1" y="7341"/>
                    <a:pt x="473" y="7813"/>
                    <a:pt x="1072" y="7813"/>
                  </a:cubicBezTo>
                  <a:lnTo>
                    <a:pt x="10933" y="7813"/>
                  </a:lnTo>
                  <a:cubicBezTo>
                    <a:pt x="11532" y="7813"/>
                    <a:pt x="12004" y="7341"/>
                    <a:pt x="12004" y="6742"/>
                  </a:cubicBezTo>
                  <a:lnTo>
                    <a:pt x="120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41"/>
            <p:cNvSpPr/>
            <p:nvPr/>
          </p:nvSpPr>
          <p:spPr>
            <a:xfrm>
              <a:off x="-48886775" y="3726625"/>
              <a:ext cx="28375" cy="37050"/>
            </a:xfrm>
            <a:custGeom>
              <a:avLst/>
              <a:gdLst/>
              <a:ahLst/>
              <a:cxnLst/>
              <a:rect l="l" t="t" r="r" b="b"/>
              <a:pathLst>
                <a:path w="1135" h="1482" extrusionOk="0">
                  <a:moveTo>
                    <a:pt x="0" y="1"/>
                  </a:moveTo>
                  <a:lnTo>
                    <a:pt x="0" y="1481"/>
                  </a:lnTo>
                  <a:lnTo>
                    <a:pt x="1134" y="75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41"/>
            <p:cNvSpPr/>
            <p:nvPr/>
          </p:nvSpPr>
          <p:spPr>
            <a:xfrm>
              <a:off x="-48822975" y="3550975"/>
              <a:ext cx="94525" cy="44925"/>
            </a:xfrm>
            <a:custGeom>
              <a:avLst/>
              <a:gdLst/>
              <a:ahLst/>
              <a:cxnLst/>
              <a:rect l="l" t="t" r="r" b="b"/>
              <a:pathLst>
                <a:path w="3781" h="1797" extrusionOk="0">
                  <a:moveTo>
                    <a:pt x="0" y="1"/>
                  </a:moveTo>
                  <a:lnTo>
                    <a:pt x="2111" y="1797"/>
                  </a:lnTo>
                  <a:lnTo>
                    <a:pt x="3781" y="1797"/>
                  </a:lnTo>
                  <a:lnTo>
                    <a:pt x="3781" y="1072"/>
                  </a:lnTo>
                  <a:cubicBezTo>
                    <a:pt x="3781" y="474"/>
                    <a:pt x="3308" y="1"/>
                    <a:pt x="27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41"/>
            <p:cNvSpPr/>
            <p:nvPr/>
          </p:nvSpPr>
          <p:spPr>
            <a:xfrm>
              <a:off x="-48939550" y="3684100"/>
              <a:ext cx="122100" cy="122100"/>
            </a:xfrm>
            <a:custGeom>
              <a:avLst/>
              <a:gdLst/>
              <a:ahLst/>
              <a:cxnLst/>
              <a:rect l="l" t="t" r="r" b="b"/>
              <a:pathLst>
                <a:path w="4884" h="4884" extrusionOk="0">
                  <a:moveTo>
                    <a:pt x="1741" y="757"/>
                  </a:moveTo>
                  <a:cubicBezTo>
                    <a:pt x="1812" y="757"/>
                    <a:pt x="1885" y="777"/>
                    <a:pt x="1954" y="819"/>
                  </a:cubicBezTo>
                  <a:lnTo>
                    <a:pt x="4064" y="2237"/>
                  </a:lnTo>
                  <a:cubicBezTo>
                    <a:pt x="4253" y="2300"/>
                    <a:pt x="4253" y="2615"/>
                    <a:pt x="4064" y="2773"/>
                  </a:cubicBezTo>
                  <a:lnTo>
                    <a:pt x="1954" y="4190"/>
                  </a:lnTo>
                  <a:cubicBezTo>
                    <a:pt x="1885" y="4233"/>
                    <a:pt x="1812" y="4253"/>
                    <a:pt x="1741" y="4253"/>
                  </a:cubicBezTo>
                  <a:cubicBezTo>
                    <a:pt x="1553" y="4253"/>
                    <a:pt x="1387" y="4113"/>
                    <a:pt x="1387" y="3907"/>
                  </a:cubicBezTo>
                  <a:lnTo>
                    <a:pt x="1387" y="1103"/>
                  </a:lnTo>
                  <a:cubicBezTo>
                    <a:pt x="1387" y="897"/>
                    <a:pt x="1553" y="757"/>
                    <a:pt x="1741" y="757"/>
                  </a:cubicBezTo>
                  <a:close/>
                  <a:moveTo>
                    <a:pt x="2458" y="0"/>
                  </a:moveTo>
                  <a:cubicBezTo>
                    <a:pt x="1103" y="0"/>
                    <a:pt x="0" y="1103"/>
                    <a:pt x="0" y="2458"/>
                  </a:cubicBezTo>
                  <a:cubicBezTo>
                    <a:pt x="0" y="3781"/>
                    <a:pt x="1103" y="4884"/>
                    <a:pt x="2458" y="4884"/>
                  </a:cubicBezTo>
                  <a:cubicBezTo>
                    <a:pt x="3781" y="4884"/>
                    <a:pt x="4884" y="3781"/>
                    <a:pt x="4884" y="2458"/>
                  </a:cubicBezTo>
                  <a:cubicBezTo>
                    <a:pt x="4884" y="1103"/>
                    <a:pt x="3812" y="0"/>
                    <a:pt x="24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41"/>
            <p:cNvSpPr/>
            <p:nvPr/>
          </p:nvSpPr>
          <p:spPr>
            <a:xfrm>
              <a:off x="-48801725" y="3613200"/>
              <a:ext cx="73275" cy="26825"/>
            </a:xfrm>
            <a:custGeom>
              <a:avLst/>
              <a:gdLst/>
              <a:ahLst/>
              <a:cxnLst/>
              <a:rect l="l" t="t" r="r" b="b"/>
              <a:pathLst>
                <a:path w="2931" h="1073" extrusionOk="0">
                  <a:moveTo>
                    <a:pt x="1261" y="1"/>
                  </a:moveTo>
                  <a:lnTo>
                    <a:pt x="1" y="1072"/>
                  </a:lnTo>
                  <a:lnTo>
                    <a:pt x="2931" y="1072"/>
                  </a:lnTo>
                  <a:lnTo>
                    <a:pt x="293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2" name="Google Shape;282;p41"/>
          <p:cNvGrpSpPr/>
          <p:nvPr/>
        </p:nvGrpSpPr>
        <p:grpSpPr>
          <a:xfrm>
            <a:off x="4395168" y="3661803"/>
            <a:ext cx="353645" cy="354191"/>
            <a:chOff x="-31093575" y="3552550"/>
            <a:chExt cx="291450" cy="291900"/>
          </a:xfrm>
        </p:grpSpPr>
        <p:sp>
          <p:nvSpPr>
            <p:cNvPr id="283" name="Google Shape;283;p41"/>
            <p:cNvSpPr/>
            <p:nvPr/>
          </p:nvSpPr>
          <p:spPr>
            <a:xfrm>
              <a:off x="-31011650" y="3745525"/>
              <a:ext cx="7900" cy="12625"/>
            </a:xfrm>
            <a:custGeom>
              <a:avLst/>
              <a:gdLst/>
              <a:ahLst/>
              <a:cxnLst/>
              <a:rect l="l" t="t" r="r" b="b"/>
              <a:pathLst>
                <a:path w="316" h="505" extrusionOk="0">
                  <a:moveTo>
                    <a:pt x="158" y="1"/>
                  </a:moveTo>
                  <a:lnTo>
                    <a:pt x="0" y="505"/>
                  </a:lnTo>
                  <a:lnTo>
                    <a:pt x="315" y="505"/>
                  </a:lnTo>
                  <a:lnTo>
                    <a:pt x="15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41"/>
            <p:cNvSpPr/>
            <p:nvPr/>
          </p:nvSpPr>
          <p:spPr>
            <a:xfrm>
              <a:off x="-31093575" y="3671500"/>
              <a:ext cx="171725" cy="172950"/>
            </a:xfrm>
            <a:custGeom>
              <a:avLst/>
              <a:gdLst/>
              <a:ahLst/>
              <a:cxnLst/>
              <a:rect l="l" t="t" r="r" b="b"/>
              <a:pathLst>
                <a:path w="6869" h="6918" extrusionOk="0">
                  <a:moveTo>
                    <a:pt x="3427" y="1449"/>
                  </a:moveTo>
                  <a:cubicBezTo>
                    <a:pt x="3569" y="1449"/>
                    <a:pt x="3718" y="1512"/>
                    <a:pt x="3781" y="1638"/>
                  </a:cubicBezTo>
                  <a:lnTo>
                    <a:pt x="4317" y="3466"/>
                  </a:lnTo>
                  <a:lnTo>
                    <a:pt x="4474" y="3466"/>
                  </a:lnTo>
                  <a:cubicBezTo>
                    <a:pt x="4695" y="3466"/>
                    <a:pt x="4852" y="3623"/>
                    <a:pt x="4852" y="3812"/>
                  </a:cubicBezTo>
                  <a:cubicBezTo>
                    <a:pt x="4852" y="3970"/>
                    <a:pt x="4726" y="4127"/>
                    <a:pt x="4537" y="4127"/>
                  </a:cubicBezTo>
                  <a:lnTo>
                    <a:pt x="4789" y="5072"/>
                  </a:lnTo>
                  <a:cubicBezTo>
                    <a:pt x="4852" y="5262"/>
                    <a:pt x="4758" y="5419"/>
                    <a:pt x="4569" y="5514"/>
                  </a:cubicBezTo>
                  <a:cubicBezTo>
                    <a:pt x="4545" y="5518"/>
                    <a:pt x="4521" y="5520"/>
                    <a:pt x="4498" y="5520"/>
                  </a:cubicBezTo>
                  <a:cubicBezTo>
                    <a:pt x="4341" y="5520"/>
                    <a:pt x="4210" y="5427"/>
                    <a:pt x="4128" y="5262"/>
                  </a:cubicBezTo>
                  <a:lnTo>
                    <a:pt x="3781" y="4127"/>
                  </a:lnTo>
                  <a:lnTo>
                    <a:pt x="3057" y="4127"/>
                  </a:lnTo>
                  <a:lnTo>
                    <a:pt x="2710" y="5262"/>
                  </a:lnTo>
                  <a:cubicBezTo>
                    <a:pt x="2683" y="5427"/>
                    <a:pt x="2535" y="5520"/>
                    <a:pt x="2351" y="5520"/>
                  </a:cubicBezTo>
                  <a:cubicBezTo>
                    <a:pt x="2325" y="5520"/>
                    <a:pt x="2297" y="5518"/>
                    <a:pt x="2269" y="5514"/>
                  </a:cubicBezTo>
                  <a:cubicBezTo>
                    <a:pt x="2080" y="5451"/>
                    <a:pt x="2017" y="5262"/>
                    <a:pt x="2049" y="5072"/>
                  </a:cubicBezTo>
                  <a:lnTo>
                    <a:pt x="2332" y="4127"/>
                  </a:lnTo>
                  <a:cubicBezTo>
                    <a:pt x="2175" y="4096"/>
                    <a:pt x="2017" y="3970"/>
                    <a:pt x="2017" y="3812"/>
                  </a:cubicBezTo>
                  <a:cubicBezTo>
                    <a:pt x="2049" y="3623"/>
                    <a:pt x="2206" y="3466"/>
                    <a:pt x="2395" y="3466"/>
                  </a:cubicBezTo>
                  <a:lnTo>
                    <a:pt x="2553" y="3466"/>
                  </a:lnTo>
                  <a:lnTo>
                    <a:pt x="3120" y="1638"/>
                  </a:lnTo>
                  <a:cubicBezTo>
                    <a:pt x="3151" y="1512"/>
                    <a:pt x="3285" y="1449"/>
                    <a:pt x="3427" y="1449"/>
                  </a:cubicBezTo>
                  <a:close/>
                  <a:moveTo>
                    <a:pt x="3435" y="0"/>
                  </a:moveTo>
                  <a:cubicBezTo>
                    <a:pt x="1544" y="0"/>
                    <a:pt x="1" y="1544"/>
                    <a:pt x="1" y="3434"/>
                  </a:cubicBezTo>
                  <a:cubicBezTo>
                    <a:pt x="1" y="5356"/>
                    <a:pt x="1544" y="6900"/>
                    <a:pt x="3435" y="6900"/>
                  </a:cubicBezTo>
                  <a:cubicBezTo>
                    <a:pt x="4065" y="6900"/>
                    <a:pt x="4632" y="6742"/>
                    <a:pt x="5168" y="6427"/>
                  </a:cubicBezTo>
                  <a:lnTo>
                    <a:pt x="6365" y="6900"/>
                  </a:lnTo>
                  <a:cubicBezTo>
                    <a:pt x="6407" y="6910"/>
                    <a:pt x="6449" y="6917"/>
                    <a:pt x="6491" y="6917"/>
                  </a:cubicBezTo>
                  <a:cubicBezTo>
                    <a:pt x="6575" y="6917"/>
                    <a:pt x="6659" y="6889"/>
                    <a:pt x="6743" y="6805"/>
                  </a:cubicBezTo>
                  <a:cubicBezTo>
                    <a:pt x="6806" y="6742"/>
                    <a:pt x="6869" y="6616"/>
                    <a:pt x="6869" y="6459"/>
                  </a:cubicBezTo>
                  <a:lnTo>
                    <a:pt x="6491" y="5009"/>
                  </a:lnTo>
                  <a:cubicBezTo>
                    <a:pt x="6743" y="4537"/>
                    <a:pt x="6869" y="4001"/>
                    <a:pt x="6869" y="3466"/>
                  </a:cubicBezTo>
                  <a:cubicBezTo>
                    <a:pt x="6869" y="3119"/>
                    <a:pt x="6774" y="2804"/>
                    <a:pt x="6711" y="2489"/>
                  </a:cubicBezTo>
                  <a:cubicBezTo>
                    <a:pt x="6617" y="2426"/>
                    <a:pt x="6491" y="2395"/>
                    <a:pt x="6428" y="2363"/>
                  </a:cubicBezTo>
                  <a:lnTo>
                    <a:pt x="5514" y="2710"/>
                  </a:lnTo>
                  <a:cubicBezTo>
                    <a:pt x="5389" y="2755"/>
                    <a:pt x="5256" y="2780"/>
                    <a:pt x="5125" y="2780"/>
                  </a:cubicBezTo>
                  <a:cubicBezTo>
                    <a:pt x="4892" y="2780"/>
                    <a:pt x="4667" y="2702"/>
                    <a:pt x="4506" y="2521"/>
                  </a:cubicBezTo>
                  <a:cubicBezTo>
                    <a:pt x="4222" y="2269"/>
                    <a:pt x="4096" y="1891"/>
                    <a:pt x="4159" y="1481"/>
                  </a:cubicBezTo>
                  <a:lnTo>
                    <a:pt x="4443" y="221"/>
                  </a:lnTo>
                  <a:cubicBezTo>
                    <a:pt x="4443" y="189"/>
                    <a:pt x="4443" y="189"/>
                    <a:pt x="4411" y="158"/>
                  </a:cubicBezTo>
                  <a:cubicBezTo>
                    <a:pt x="4096" y="63"/>
                    <a:pt x="3781" y="0"/>
                    <a:pt x="34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41"/>
            <p:cNvSpPr/>
            <p:nvPr/>
          </p:nvSpPr>
          <p:spPr>
            <a:xfrm>
              <a:off x="-30895875" y="3621075"/>
              <a:ext cx="15775" cy="26025"/>
            </a:xfrm>
            <a:custGeom>
              <a:avLst/>
              <a:gdLst/>
              <a:ahLst/>
              <a:cxnLst/>
              <a:rect l="l" t="t" r="r" b="b"/>
              <a:pathLst>
                <a:path w="631" h="1041" extrusionOk="0">
                  <a:moveTo>
                    <a:pt x="0" y="1"/>
                  </a:moveTo>
                  <a:cubicBezTo>
                    <a:pt x="32" y="410"/>
                    <a:pt x="126" y="694"/>
                    <a:pt x="315" y="1041"/>
                  </a:cubicBezTo>
                  <a:cubicBezTo>
                    <a:pt x="473" y="694"/>
                    <a:pt x="599" y="347"/>
                    <a:pt x="6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41"/>
            <p:cNvSpPr/>
            <p:nvPr/>
          </p:nvSpPr>
          <p:spPr>
            <a:xfrm>
              <a:off x="-30974650" y="3552550"/>
              <a:ext cx="172525" cy="172400"/>
            </a:xfrm>
            <a:custGeom>
              <a:avLst/>
              <a:gdLst/>
              <a:ahLst/>
              <a:cxnLst/>
              <a:rect l="l" t="t" r="r" b="b"/>
              <a:pathLst>
                <a:path w="6901" h="6896" extrusionOk="0">
                  <a:moveTo>
                    <a:pt x="3435" y="1356"/>
                  </a:moveTo>
                  <a:cubicBezTo>
                    <a:pt x="3624" y="1356"/>
                    <a:pt x="3782" y="1513"/>
                    <a:pt x="3782" y="1734"/>
                  </a:cubicBezTo>
                  <a:lnTo>
                    <a:pt x="3782" y="2080"/>
                  </a:lnTo>
                  <a:lnTo>
                    <a:pt x="4821" y="2080"/>
                  </a:lnTo>
                  <a:cubicBezTo>
                    <a:pt x="5010" y="2080"/>
                    <a:pt x="5168" y="2238"/>
                    <a:pt x="5168" y="2427"/>
                  </a:cubicBezTo>
                  <a:cubicBezTo>
                    <a:pt x="5168" y="2616"/>
                    <a:pt x="5010" y="2742"/>
                    <a:pt x="4821" y="2742"/>
                  </a:cubicBezTo>
                  <a:lnTo>
                    <a:pt x="4412" y="2742"/>
                  </a:lnTo>
                  <a:cubicBezTo>
                    <a:pt x="4380" y="3341"/>
                    <a:pt x="4191" y="3876"/>
                    <a:pt x="3876" y="4412"/>
                  </a:cubicBezTo>
                  <a:cubicBezTo>
                    <a:pt x="3908" y="4443"/>
                    <a:pt x="3908" y="4475"/>
                    <a:pt x="3939" y="4506"/>
                  </a:cubicBezTo>
                  <a:lnTo>
                    <a:pt x="4349" y="4916"/>
                  </a:lnTo>
                  <a:cubicBezTo>
                    <a:pt x="4443" y="5042"/>
                    <a:pt x="4443" y="5262"/>
                    <a:pt x="4349" y="5388"/>
                  </a:cubicBezTo>
                  <a:cubicBezTo>
                    <a:pt x="4286" y="5451"/>
                    <a:pt x="4191" y="5483"/>
                    <a:pt x="4101" y="5483"/>
                  </a:cubicBezTo>
                  <a:cubicBezTo>
                    <a:pt x="4010" y="5483"/>
                    <a:pt x="3923" y="5451"/>
                    <a:pt x="3876" y="5388"/>
                  </a:cubicBezTo>
                  <a:lnTo>
                    <a:pt x="3466" y="4979"/>
                  </a:lnTo>
                  <a:lnTo>
                    <a:pt x="3435" y="4947"/>
                  </a:lnTo>
                  <a:lnTo>
                    <a:pt x="3403" y="4979"/>
                  </a:lnTo>
                  <a:lnTo>
                    <a:pt x="2994" y="5388"/>
                  </a:lnTo>
                  <a:cubicBezTo>
                    <a:pt x="2931" y="5451"/>
                    <a:pt x="2844" y="5483"/>
                    <a:pt x="2758" y="5483"/>
                  </a:cubicBezTo>
                  <a:cubicBezTo>
                    <a:pt x="2671" y="5483"/>
                    <a:pt x="2584" y="5451"/>
                    <a:pt x="2521" y="5388"/>
                  </a:cubicBezTo>
                  <a:cubicBezTo>
                    <a:pt x="2395" y="5262"/>
                    <a:pt x="2395" y="5042"/>
                    <a:pt x="2521" y="4916"/>
                  </a:cubicBezTo>
                  <a:lnTo>
                    <a:pt x="2931" y="4506"/>
                  </a:lnTo>
                  <a:cubicBezTo>
                    <a:pt x="2962" y="4475"/>
                    <a:pt x="2962" y="4443"/>
                    <a:pt x="2994" y="4412"/>
                  </a:cubicBezTo>
                  <a:cubicBezTo>
                    <a:pt x="2679" y="3939"/>
                    <a:pt x="2490" y="3341"/>
                    <a:pt x="2458" y="2742"/>
                  </a:cubicBezTo>
                  <a:lnTo>
                    <a:pt x="2049" y="2742"/>
                  </a:lnTo>
                  <a:cubicBezTo>
                    <a:pt x="1860" y="2742"/>
                    <a:pt x="1702" y="2584"/>
                    <a:pt x="1702" y="2395"/>
                  </a:cubicBezTo>
                  <a:cubicBezTo>
                    <a:pt x="1702" y="2206"/>
                    <a:pt x="1860" y="2049"/>
                    <a:pt x="2049" y="2049"/>
                  </a:cubicBezTo>
                  <a:lnTo>
                    <a:pt x="3088" y="2049"/>
                  </a:lnTo>
                  <a:lnTo>
                    <a:pt x="3088" y="1734"/>
                  </a:lnTo>
                  <a:cubicBezTo>
                    <a:pt x="3088" y="1513"/>
                    <a:pt x="3246" y="1356"/>
                    <a:pt x="3435" y="1356"/>
                  </a:cubicBezTo>
                  <a:close/>
                  <a:moveTo>
                    <a:pt x="3466" y="1"/>
                  </a:moveTo>
                  <a:cubicBezTo>
                    <a:pt x="1576" y="1"/>
                    <a:pt x="32" y="1576"/>
                    <a:pt x="32" y="3467"/>
                  </a:cubicBezTo>
                  <a:cubicBezTo>
                    <a:pt x="32" y="3971"/>
                    <a:pt x="158" y="4506"/>
                    <a:pt x="411" y="4979"/>
                  </a:cubicBezTo>
                  <a:lnTo>
                    <a:pt x="32" y="6459"/>
                  </a:lnTo>
                  <a:cubicBezTo>
                    <a:pt x="1" y="6554"/>
                    <a:pt x="32" y="6680"/>
                    <a:pt x="158" y="6806"/>
                  </a:cubicBezTo>
                  <a:cubicBezTo>
                    <a:pt x="225" y="6851"/>
                    <a:pt x="324" y="6895"/>
                    <a:pt x="420" y="6895"/>
                  </a:cubicBezTo>
                  <a:cubicBezTo>
                    <a:pt x="460" y="6895"/>
                    <a:pt x="500" y="6887"/>
                    <a:pt x="537" y="6869"/>
                  </a:cubicBezTo>
                  <a:lnTo>
                    <a:pt x="1734" y="6396"/>
                  </a:lnTo>
                  <a:cubicBezTo>
                    <a:pt x="2269" y="6712"/>
                    <a:pt x="2899" y="6869"/>
                    <a:pt x="3466" y="6869"/>
                  </a:cubicBezTo>
                  <a:cubicBezTo>
                    <a:pt x="5357" y="6869"/>
                    <a:pt x="6901" y="5357"/>
                    <a:pt x="6901" y="3435"/>
                  </a:cubicBezTo>
                  <a:cubicBezTo>
                    <a:pt x="6901" y="1576"/>
                    <a:pt x="5325" y="1"/>
                    <a:pt x="34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Retângulo 1">
            <a:extLst>
              <a:ext uri="{FF2B5EF4-FFF2-40B4-BE49-F238E27FC236}">
                <a16:creationId xmlns:a16="http://schemas.microsoft.com/office/drawing/2014/main" id="{81FBD44B-C47B-D519-0D2C-E9E2B00A2242}"/>
              </a:ext>
            </a:extLst>
          </p:cNvPr>
          <p:cNvSpPr/>
          <p:nvPr/>
        </p:nvSpPr>
        <p:spPr>
          <a:xfrm>
            <a:off x="6051000" y="1726980"/>
            <a:ext cx="2518819" cy="256598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18449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2"/>
          <p:cNvSpPr txBox="1">
            <a:spLocks noGrp="1"/>
          </p:cNvSpPr>
          <p:nvPr>
            <p:ph type="ctrTitle"/>
          </p:nvPr>
        </p:nvSpPr>
        <p:spPr>
          <a:xfrm flipH="1">
            <a:off x="368175" y="2635675"/>
            <a:ext cx="7575300" cy="19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hlink"/>
              </a:solidFill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hlink"/>
                </a:solidFill>
              </a:rPr>
              <a:t>TÉCNICAS DO ARTIGO</a:t>
            </a:r>
            <a:endParaRPr>
              <a:solidFill>
                <a:schemeClr val="hlink"/>
              </a:solidFill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42"/>
          <p:cNvSpPr txBox="1">
            <a:spLocks noGrp="1"/>
          </p:cNvSpPr>
          <p:nvPr>
            <p:ph type="title" idx="2"/>
          </p:nvPr>
        </p:nvSpPr>
        <p:spPr>
          <a:xfrm flipH="1">
            <a:off x="4964179" y="2323850"/>
            <a:ext cx="29793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cxnSp>
        <p:nvCxnSpPr>
          <p:cNvPr id="293" name="Google Shape;293;p42"/>
          <p:cNvCxnSpPr/>
          <p:nvPr/>
        </p:nvCxnSpPr>
        <p:spPr>
          <a:xfrm>
            <a:off x="7578325" y="4028400"/>
            <a:ext cx="15657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94" name="Google Shape;294;p42"/>
          <p:cNvGrpSpPr/>
          <p:nvPr/>
        </p:nvGrpSpPr>
        <p:grpSpPr>
          <a:xfrm>
            <a:off x="8089940" y="561326"/>
            <a:ext cx="423413" cy="421569"/>
            <a:chOff x="7703675" y="2541175"/>
            <a:chExt cx="499425" cy="497250"/>
          </a:xfrm>
        </p:grpSpPr>
        <p:sp>
          <p:nvSpPr>
            <p:cNvPr id="295" name="Google Shape;295;p42"/>
            <p:cNvSpPr/>
            <p:nvPr/>
          </p:nvSpPr>
          <p:spPr>
            <a:xfrm>
              <a:off x="7847475" y="2698600"/>
              <a:ext cx="355625" cy="339825"/>
            </a:xfrm>
            <a:custGeom>
              <a:avLst/>
              <a:gdLst/>
              <a:ahLst/>
              <a:cxnLst/>
              <a:rect l="l" t="t" r="r" b="b"/>
              <a:pathLst>
                <a:path w="14225" h="13593" extrusionOk="0">
                  <a:moveTo>
                    <a:pt x="5439" y="1112"/>
                  </a:moveTo>
                  <a:cubicBezTo>
                    <a:pt x="6380" y="1112"/>
                    <a:pt x="7409" y="1547"/>
                    <a:pt x="8123" y="2262"/>
                  </a:cubicBezTo>
                  <a:cubicBezTo>
                    <a:pt x="9657" y="3726"/>
                    <a:pt x="9657" y="6184"/>
                    <a:pt x="8123" y="7648"/>
                  </a:cubicBezTo>
                  <a:cubicBezTo>
                    <a:pt x="7409" y="8363"/>
                    <a:pt x="6450" y="8799"/>
                    <a:pt x="5439" y="8799"/>
                  </a:cubicBezTo>
                  <a:cubicBezTo>
                    <a:pt x="4428" y="8799"/>
                    <a:pt x="3487" y="8363"/>
                    <a:pt x="2754" y="7648"/>
                  </a:cubicBezTo>
                  <a:cubicBezTo>
                    <a:pt x="1221" y="6184"/>
                    <a:pt x="1221" y="3726"/>
                    <a:pt x="2754" y="2262"/>
                  </a:cubicBezTo>
                  <a:cubicBezTo>
                    <a:pt x="3487" y="1547"/>
                    <a:pt x="4428" y="1112"/>
                    <a:pt x="5439" y="1112"/>
                  </a:cubicBezTo>
                  <a:close/>
                  <a:moveTo>
                    <a:pt x="5430" y="0"/>
                  </a:moveTo>
                  <a:cubicBezTo>
                    <a:pt x="4149" y="0"/>
                    <a:pt x="2859" y="493"/>
                    <a:pt x="1883" y="1478"/>
                  </a:cubicBezTo>
                  <a:cubicBezTo>
                    <a:pt x="0" y="3360"/>
                    <a:pt x="0" y="6550"/>
                    <a:pt x="1883" y="8520"/>
                  </a:cubicBezTo>
                  <a:cubicBezTo>
                    <a:pt x="2824" y="9461"/>
                    <a:pt x="4132" y="9967"/>
                    <a:pt x="5439" y="9967"/>
                  </a:cubicBezTo>
                  <a:cubicBezTo>
                    <a:pt x="6607" y="9967"/>
                    <a:pt x="7618" y="9601"/>
                    <a:pt x="8489" y="8886"/>
                  </a:cubicBezTo>
                  <a:lnTo>
                    <a:pt x="9797" y="10193"/>
                  </a:lnTo>
                  <a:lnTo>
                    <a:pt x="9221" y="10838"/>
                  </a:lnTo>
                  <a:lnTo>
                    <a:pt x="11540" y="13157"/>
                  </a:lnTo>
                  <a:cubicBezTo>
                    <a:pt x="11836" y="13453"/>
                    <a:pt x="12202" y="13592"/>
                    <a:pt x="12551" y="13592"/>
                  </a:cubicBezTo>
                  <a:cubicBezTo>
                    <a:pt x="12987" y="13592"/>
                    <a:pt x="13353" y="13453"/>
                    <a:pt x="13649" y="13157"/>
                  </a:cubicBezTo>
                  <a:cubicBezTo>
                    <a:pt x="14224" y="12581"/>
                    <a:pt x="14224" y="11570"/>
                    <a:pt x="13649" y="10978"/>
                  </a:cubicBezTo>
                  <a:lnTo>
                    <a:pt x="11331" y="8659"/>
                  </a:lnTo>
                  <a:lnTo>
                    <a:pt x="10668" y="9391"/>
                  </a:lnTo>
                  <a:lnTo>
                    <a:pt x="9361" y="8084"/>
                  </a:lnTo>
                  <a:cubicBezTo>
                    <a:pt x="10895" y="6114"/>
                    <a:pt x="10738" y="3221"/>
                    <a:pt x="8925" y="1478"/>
                  </a:cubicBezTo>
                  <a:cubicBezTo>
                    <a:pt x="7984" y="493"/>
                    <a:pt x="6711" y="0"/>
                    <a:pt x="5430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42"/>
            <p:cNvSpPr/>
            <p:nvPr/>
          </p:nvSpPr>
          <p:spPr>
            <a:xfrm>
              <a:off x="7703675" y="26592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092"/>
                    <a:pt x="1970" y="2388"/>
                    <a:pt x="1673" y="2388"/>
                  </a:cubicBezTo>
                  <a:cubicBezTo>
                    <a:pt x="1307" y="2388"/>
                    <a:pt x="1098" y="2092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5892" y="3487"/>
                  </a:lnTo>
                  <a:cubicBezTo>
                    <a:pt x="6101" y="3051"/>
                    <a:pt x="6467" y="2615"/>
                    <a:pt x="6833" y="2249"/>
                  </a:cubicBezTo>
                  <a:cubicBezTo>
                    <a:pt x="8001" y="1081"/>
                    <a:pt x="9517" y="436"/>
                    <a:pt x="11191" y="436"/>
                  </a:cubicBezTo>
                  <a:cubicBezTo>
                    <a:pt x="11766" y="436"/>
                    <a:pt x="12359" y="506"/>
                    <a:pt x="12934" y="645"/>
                  </a:cubicBez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42"/>
            <p:cNvSpPr/>
            <p:nvPr/>
          </p:nvSpPr>
          <p:spPr>
            <a:xfrm>
              <a:off x="7910650" y="2776925"/>
              <a:ext cx="116375" cy="87175"/>
            </a:xfrm>
            <a:custGeom>
              <a:avLst/>
              <a:gdLst/>
              <a:ahLst/>
              <a:cxnLst/>
              <a:rect l="l" t="t" r="r" b="b"/>
              <a:pathLst>
                <a:path w="4655" h="3487" extrusionOk="0">
                  <a:moveTo>
                    <a:pt x="872" y="1"/>
                  </a:moveTo>
                  <a:cubicBezTo>
                    <a:pt x="1" y="1029"/>
                    <a:pt x="1" y="2476"/>
                    <a:pt x="803" y="3487"/>
                  </a:cubicBezTo>
                  <a:lnTo>
                    <a:pt x="4655" y="3487"/>
                  </a:lnTo>
                  <a:lnTo>
                    <a:pt x="465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42"/>
            <p:cNvSpPr/>
            <p:nvPr/>
          </p:nvSpPr>
          <p:spPr>
            <a:xfrm>
              <a:off x="7703675" y="2776925"/>
              <a:ext cx="132925" cy="87175"/>
            </a:xfrm>
            <a:custGeom>
              <a:avLst/>
              <a:gdLst/>
              <a:ahLst/>
              <a:cxnLst/>
              <a:rect l="l" t="t" r="r" b="b"/>
              <a:pathLst>
                <a:path w="5317" h="3487" extrusionOk="0">
                  <a:moveTo>
                    <a:pt x="1673" y="1169"/>
                  </a:moveTo>
                  <a:cubicBezTo>
                    <a:pt x="2039" y="1169"/>
                    <a:pt x="2266" y="1465"/>
                    <a:pt x="2266" y="1744"/>
                  </a:cubicBezTo>
                  <a:cubicBezTo>
                    <a:pt x="2336" y="2110"/>
                    <a:pt x="1970" y="2406"/>
                    <a:pt x="1673" y="2406"/>
                  </a:cubicBezTo>
                  <a:cubicBezTo>
                    <a:pt x="1307" y="2406"/>
                    <a:pt x="1098" y="2110"/>
                    <a:pt x="1098" y="1744"/>
                  </a:cubicBezTo>
                  <a:cubicBezTo>
                    <a:pt x="1028" y="1465"/>
                    <a:pt x="1395" y="1169"/>
                    <a:pt x="1673" y="1169"/>
                  </a:cubicBezTo>
                  <a:close/>
                  <a:moveTo>
                    <a:pt x="0" y="1"/>
                  </a:moveTo>
                  <a:lnTo>
                    <a:pt x="0" y="3487"/>
                  </a:lnTo>
                  <a:lnTo>
                    <a:pt x="5317" y="3487"/>
                  </a:lnTo>
                  <a:cubicBezTo>
                    <a:pt x="5160" y="2981"/>
                    <a:pt x="5090" y="2406"/>
                    <a:pt x="5090" y="1831"/>
                  </a:cubicBezTo>
                  <a:cubicBezTo>
                    <a:pt x="5090" y="1238"/>
                    <a:pt x="5160" y="593"/>
                    <a:pt x="531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42"/>
            <p:cNvSpPr/>
            <p:nvPr/>
          </p:nvSpPr>
          <p:spPr>
            <a:xfrm>
              <a:off x="7703675" y="25411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110"/>
                    <a:pt x="1970" y="2388"/>
                    <a:pt x="1673" y="2388"/>
                  </a:cubicBezTo>
                  <a:cubicBezTo>
                    <a:pt x="1307" y="2388"/>
                    <a:pt x="1098" y="2110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12934" y="3487"/>
                  </a:ln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0" name="Google Shape;300;p42">
            <a:hlinkClick r:id="" action="ppaction://noaction"/>
          </p:cNvPr>
          <p:cNvSpPr/>
          <p:nvPr/>
        </p:nvSpPr>
        <p:spPr>
          <a:xfrm>
            <a:off x="7991475" y="463300"/>
            <a:ext cx="620100" cy="617400"/>
          </a:xfrm>
          <a:prstGeom prst="snip2DiagRect">
            <a:avLst>
              <a:gd name="adj1" fmla="val 0"/>
              <a:gd name="adj2" fmla="val 16667"/>
            </a:avLst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3"/>
          <p:cNvSpPr txBox="1">
            <a:spLocks noGrp="1"/>
          </p:cNvSpPr>
          <p:nvPr>
            <p:ph type="body" idx="1"/>
          </p:nvPr>
        </p:nvSpPr>
        <p:spPr>
          <a:xfrm>
            <a:off x="1747000" y="1343100"/>
            <a:ext cx="4568400" cy="245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71600" lvl="0" indent="-381000" algn="l" rtl="0">
              <a:spcBef>
                <a:spcPts val="1200"/>
              </a:spcBef>
              <a:spcAft>
                <a:spcPts val="0"/>
              </a:spcAft>
              <a:buSzPts val="2400"/>
              <a:buFont typeface="Quattrocento Sans"/>
              <a:buChar char="■"/>
            </a:pPr>
            <a:r>
              <a:rPr lang="en" sz="2400" dirty="0">
                <a:solidFill>
                  <a:srgbClr val="434343"/>
                </a:solidFill>
              </a:rPr>
              <a:t>Energy-based models;</a:t>
            </a:r>
            <a:endParaRPr sz="2400" dirty="0">
              <a:solidFill>
                <a:srgbClr val="434343"/>
              </a:solidFill>
            </a:endParaRPr>
          </a:p>
          <a:p>
            <a:pPr marL="13716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Quattrocento Sans"/>
              <a:buChar char="■"/>
            </a:pPr>
            <a:r>
              <a:rPr lang="en" sz="2400" dirty="0">
                <a:solidFill>
                  <a:srgbClr val="434343"/>
                </a:solidFill>
              </a:rPr>
              <a:t>Variational autoencoders;</a:t>
            </a:r>
            <a:endParaRPr sz="2400" dirty="0">
              <a:solidFill>
                <a:srgbClr val="434343"/>
              </a:solidFill>
            </a:endParaRPr>
          </a:p>
          <a:p>
            <a:pPr marL="13716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Quattrocento Sans"/>
              <a:buChar char="■"/>
            </a:pPr>
            <a:r>
              <a:rPr lang="en" sz="2400" dirty="0">
                <a:solidFill>
                  <a:srgbClr val="434343"/>
                </a:solidFill>
              </a:rPr>
              <a:t>GANs;</a:t>
            </a:r>
            <a:endParaRPr sz="2400" dirty="0">
              <a:solidFill>
                <a:srgbClr val="434343"/>
              </a:solidFill>
            </a:endParaRPr>
          </a:p>
          <a:p>
            <a:pPr marL="13716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Quattrocento Sans"/>
              <a:buChar char="■"/>
            </a:pPr>
            <a:r>
              <a:rPr lang="en" sz="2400" dirty="0">
                <a:solidFill>
                  <a:srgbClr val="434343"/>
                </a:solidFill>
              </a:rPr>
              <a:t>Autoregressive models;</a:t>
            </a:r>
            <a:endParaRPr sz="2400" dirty="0">
              <a:solidFill>
                <a:srgbClr val="434343"/>
              </a:solidFill>
            </a:endParaRPr>
          </a:p>
          <a:p>
            <a:pPr marL="13716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Quattrocento Sans"/>
              <a:buChar char="■"/>
            </a:pPr>
            <a:r>
              <a:rPr lang="en" sz="2400" dirty="0">
                <a:solidFill>
                  <a:srgbClr val="434343"/>
                </a:solidFill>
              </a:rPr>
              <a:t>Normalizing Flows.</a:t>
            </a:r>
            <a:endParaRPr sz="2400" dirty="0">
              <a:solidFill>
                <a:srgbClr val="434343"/>
              </a:solidFill>
            </a:endParaRPr>
          </a:p>
        </p:txBody>
      </p:sp>
      <p:sp>
        <p:nvSpPr>
          <p:cNvPr id="306" name="Google Shape;306;p43"/>
          <p:cNvSpPr txBox="1">
            <a:spLocks noGrp="1"/>
          </p:cNvSpPr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QUAIS TÉCNICAS FORAM AVALIADAS PELO ARTIGO?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4"/>
          <p:cNvSpPr txBox="1">
            <a:spLocks noGrp="1"/>
          </p:cNvSpPr>
          <p:nvPr>
            <p:ph type="ctrTitle"/>
          </p:nvPr>
        </p:nvSpPr>
        <p:spPr>
          <a:xfrm>
            <a:off x="0" y="318325"/>
            <a:ext cx="9144000" cy="5800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COMPARAÇÃO ENTRE MODELOS DE DIVERSOS ARTIGOS AGRUPADOS PARA REVIEW</a:t>
            </a:r>
            <a:endParaRPr sz="2000" dirty="0"/>
          </a:p>
        </p:txBody>
      </p:sp>
      <p:pic>
        <p:nvPicPr>
          <p:cNvPr id="312" name="Google Shape;312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9118" y="898358"/>
            <a:ext cx="7577155" cy="424514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Google Shape;317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138" y="244450"/>
            <a:ext cx="7775726" cy="480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51"/>
          <p:cNvSpPr txBox="1">
            <a:spLocks noGrp="1"/>
          </p:cNvSpPr>
          <p:nvPr>
            <p:ph type="ctrTitle"/>
          </p:nvPr>
        </p:nvSpPr>
        <p:spPr>
          <a:xfrm flipH="1">
            <a:off x="1880351" y="1611150"/>
            <a:ext cx="6069900" cy="19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hlink"/>
                </a:solidFill>
              </a:rPr>
              <a:t>ENERGY BASED MODELS</a:t>
            </a:r>
            <a:endParaRPr/>
          </a:p>
        </p:txBody>
      </p:sp>
      <p:sp>
        <p:nvSpPr>
          <p:cNvPr id="348" name="Google Shape;348;p51"/>
          <p:cNvSpPr txBox="1">
            <a:spLocks noGrp="1"/>
          </p:cNvSpPr>
          <p:nvPr>
            <p:ph type="title" idx="2"/>
          </p:nvPr>
        </p:nvSpPr>
        <p:spPr>
          <a:xfrm flipH="1">
            <a:off x="4970943" y="1035213"/>
            <a:ext cx="29793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cxnSp>
        <p:nvCxnSpPr>
          <p:cNvPr id="349" name="Google Shape;349;p51"/>
          <p:cNvCxnSpPr/>
          <p:nvPr/>
        </p:nvCxnSpPr>
        <p:spPr>
          <a:xfrm>
            <a:off x="7583400" y="3204975"/>
            <a:ext cx="15606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50" name="Google Shape;350;p51"/>
          <p:cNvGrpSpPr/>
          <p:nvPr/>
        </p:nvGrpSpPr>
        <p:grpSpPr>
          <a:xfrm>
            <a:off x="8089940" y="561326"/>
            <a:ext cx="423413" cy="421569"/>
            <a:chOff x="7703675" y="2541175"/>
            <a:chExt cx="499425" cy="497250"/>
          </a:xfrm>
        </p:grpSpPr>
        <p:sp>
          <p:nvSpPr>
            <p:cNvPr id="351" name="Google Shape;351;p51"/>
            <p:cNvSpPr/>
            <p:nvPr/>
          </p:nvSpPr>
          <p:spPr>
            <a:xfrm>
              <a:off x="7847475" y="2698600"/>
              <a:ext cx="355625" cy="339825"/>
            </a:xfrm>
            <a:custGeom>
              <a:avLst/>
              <a:gdLst/>
              <a:ahLst/>
              <a:cxnLst/>
              <a:rect l="l" t="t" r="r" b="b"/>
              <a:pathLst>
                <a:path w="14225" h="13593" extrusionOk="0">
                  <a:moveTo>
                    <a:pt x="5439" y="1112"/>
                  </a:moveTo>
                  <a:cubicBezTo>
                    <a:pt x="6380" y="1112"/>
                    <a:pt x="7409" y="1547"/>
                    <a:pt x="8123" y="2262"/>
                  </a:cubicBezTo>
                  <a:cubicBezTo>
                    <a:pt x="9657" y="3726"/>
                    <a:pt x="9657" y="6184"/>
                    <a:pt x="8123" y="7648"/>
                  </a:cubicBezTo>
                  <a:cubicBezTo>
                    <a:pt x="7409" y="8363"/>
                    <a:pt x="6450" y="8799"/>
                    <a:pt x="5439" y="8799"/>
                  </a:cubicBezTo>
                  <a:cubicBezTo>
                    <a:pt x="4428" y="8799"/>
                    <a:pt x="3487" y="8363"/>
                    <a:pt x="2754" y="7648"/>
                  </a:cubicBezTo>
                  <a:cubicBezTo>
                    <a:pt x="1221" y="6184"/>
                    <a:pt x="1221" y="3726"/>
                    <a:pt x="2754" y="2262"/>
                  </a:cubicBezTo>
                  <a:cubicBezTo>
                    <a:pt x="3487" y="1547"/>
                    <a:pt x="4428" y="1112"/>
                    <a:pt x="5439" y="1112"/>
                  </a:cubicBezTo>
                  <a:close/>
                  <a:moveTo>
                    <a:pt x="5430" y="0"/>
                  </a:moveTo>
                  <a:cubicBezTo>
                    <a:pt x="4149" y="0"/>
                    <a:pt x="2859" y="493"/>
                    <a:pt x="1883" y="1478"/>
                  </a:cubicBezTo>
                  <a:cubicBezTo>
                    <a:pt x="0" y="3360"/>
                    <a:pt x="0" y="6550"/>
                    <a:pt x="1883" y="8520"/>
                  </a:cubicBezTo>
                  <a:cubicBezTo>
                    <a:pt x="2824" y="9461"/>
                    <a:pt x="4132" y="9967"/>
                    <a:pt x="5439" y="9967"/>
                  </a:cubicBezTo>
                  <a:cubicBezTo>
                    <a:pt x="6607" y="9967"/>
                    <a:pt x="7618" y="9601"/>
                    <a:pt x="8489" y="8886"/>
                  </a:cubicBezTo>
                  <a:lnTo>
                    <a:pt x="9797" y="10193"/>
                  </a:lnTo>
                  <a:lnTo>
                    <a:pt x="9221" y="10838"/>
                  </a:lnTo>
                  <a:lnTo>
                    <a:pt x="11540" y="13157"/>
                  </a:lnTo>
                  <a:cubicBezTo>
                    <a:pt x="11836" y="13453"/>
                    <a:pt x="12202" y="13592"/>
                    <a:pt x="12551" y="13592"/>
                  </a:cubicBezTo>
                  <a:cubicBezTo>
                    <a:pt x="12987" y="13592"/>
                    <a:pt x="13353" y="13453"/>
                    <a:pt x="13649" y="13157"/>
                  </a:cubicBezTo>
                  <a:cubicBezTo>
                    <a:pt x="14224" y="12581"/>
                    <a:pt x="14224" y="11570"/>
                    <a:pt x="13649" y="10978"/>
                  </a:cubicBezTo>
                  <a:lnTo>
                    <a:pt x="11331" y="8659"/>
                  </a:lnTo>
                  <a:lnTo>
                    <a:pt x="10668" y="9391"/>
                  </a:lnTo>
                  <a:lnTo>
                    <a:pt x="9361" y="8084"/>
                  </a:lnTo>
                  <a:cubicBezTo>
                    <a:pt x="10895" y="6114"/>
                    <a:pt x="10738" y="3221"/>
                    <a:pt x="8925" y="1478"/>
                  </a:cubicBezTo>
                  <a:cubicBezTo>
                    <a:pt x="7984" y="493"/>
                    <a:pt x="6711" y="0"/>
                    <a:pt x="5430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51"/>
            <p:cNvSpPr/>
            <p:nvPr/>
          </p:nvSpPr>
          <p:spPr>
            <a:xfrm>
              <a:off x="7703675" y="26592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092"/>
                    <a:pt x="1970" y="2388"/>
                    <a:pt x="1673" y="2388"/>
                  </a:cubicBezTo>
                  <a:cubicBezTo>
                    <a:pt x="1307" y="2388"/>
                    <a:pt x="1098" y="2092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5892" y="3487"/>
                  </a:lnTo>
                  <a:cubicBezTo>
                    <a:pt x="6101" y="3051"/>
                    <a:pt x="6467" y="2615"/>
                    <a:pt x="6833" y="2249"/>
                  </a:cubicBezTo>
                  <a:cubicBezTo>
                    <a:pt x="8001" y="1081"/>
                    <a:pt x="9517" y="436"/>
                    <a:pt x="11191" y="436"/>
                  </a:cubicBezTo>
                  <a:cubicBezTo>
                    <a:pt x="11766" y="436"/>
                    <a:pt x="12359" y="506"/>
                    <a:pt x="12934" y="645"/>
                  </a:cubicBez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51"/>
            <p:cNvSpPr/>
            <p:nvPr/>
          </p:nvSpPr>
          <p:spPr>
            <a:xfrm>
              <a:off x="7910650" y="2776925"/>
              <a:ext cx="116375" cy="87175"/>
            </a:xfrm>
            <a:custGeom>
              <a:avLst/>
              <a:gdLst/>
              <a:ahLst/>
              <a:cxnLst/>
              <a:rect l="l" t="t" r="r" b="b"/>
              <a:pathLst>
                <a:path w="4655" h="3487" extrusionOk="0">
                  <a:moveTo>
                    <a:pt x="872" y="1"/>
                  </a:moveTo>
                  <a:cubicBezTo>
                    <a:pt x="1" y="1029"/>
                    <a:pt x="1" y="2476"/>
                    <a:pt x="803" y="3487"/>
                  </a:cubicBezTo>
                  <a:lnTo>
                    <a:pt x="4655" y="3487"/>
                  </a:lnTo>
                  <a:lnTo>
                    <a:pt x="465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51"/>
            <p:cNvSpPr/>
            <p:nvPr/>
          </p:nvSpPr>
          <p:spPr>
            <a:xfrm>
              <a:off x="7703675" y="2776925"/>
              <a:ext cx="132925" cy="87175"/>
            </a:xfrm>
            <a:custGeom>
              <a:avLst/>
              <a:gdLst/>
              <a:ahLst/>
              <a:cxnLst/>
              <a:rect l="l" t="t" r="r" b="b"/>
              <a:pathLst>
                <a:path w="5317" h="3487" extrusionOk="0">
                  <a:moveTo>
                    <a:pt x="1673" y="1169"/>
                  </a:moveTo>
                  <a:cubicBezTo>
                    <a:pt x="2039" y="1169"/>
                    <a:pt x="2266" y="1465"/>
                    <a:pt x="2266" y="1744"/>
                  </a:cubicBezTo>
                  <a:cubicBezTo>
                    <a:pt x="2336" y="2110"/>
                    <a:pt x="1970" y="2406"/>
                    <a:pt x="1673" y="2406"/>
                  </a:cubicBezTo>
                  <a:cubicBezTo>
                    <a:pt x="1307" y="2406"/>
                    <a:pt x="1098" y="2110"/>
                    <a:pt x="1098" y="1744"/>
                  </a:cubicBezTo>
                  <a:cubicBezTo>
                    <a:pt x="1028" y="1465"/>
                    <a:pt x="1395" y="1169"/>
                    <a:pt x="1673" y="1169"/>
                  </a:cubicBezTo>
                  <a:close/>
                  <a:moveTo>
                    <a:pt x="0" y="1"/>
                  </a:moveTo>
                  <a:lnTo>
                    <a:pt x="0" y="3487"/>
                  </a:lnTo>
                  <a:lnTo>
                    <a:pt x="5317" y="3487"/>
                  </a:lnTo>
                  <a:cubicBezTo>
                    <a:pt x="5160" y="2981"/>
                    <a:pt x="5090" y="2406"/>
                    <a:pt x="5090" y="1831"/>
                  </a:cubicBezTo>
                  <a:cubicBezTo>
                    <a:pt x="5090" y="1238"/>
                    <a:pt x="5160" y="593"/>
                    <a:pt x="531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51"/>
            <p:cNvSpPr/>
            <p:nvPr/>
          </p:nvSpPr>
          <p:spPr>
            <a:xfrm>
              <a:off x="7703675" y="25411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110"/>
                    <a:pt x="1970" y="2388"/>
                    <a:pt x="1673" y="2388"/>
                  </a:cubicBezTo>
                  <a:cubicBezTo>
                    <a:pt x="1307" y="2388"/>
                    <a:pt x="1098" y="2110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12934" y="3487"/>
                  </a:ln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6" name="Google Shape;356;p51">
            <a:hlinkClick r:id="" action="ppaction://noaction"/>
          </p:cNvPr>
          <p:cNvSpPr/>
          <p:nvPr/>
        </p:nvSpPr>
        <p:spPr>
          <a:xfrm>
            <a:off x="7991475" y="463300"/>
            <a:ext cx="620100" cy="617400"/>
          </a:xfrm>
          <a:prstGeom prst="snip2DiagRect">
            <a:avLst>
              <a:gd name="adj1" fmla="val 0"/>
              <a:gd name="adj2" fmla="val 16667"/>
            </a:avLst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52"/>
          <p:cNvSpPr txBox="1">
            <a:spLocks noGrp="1"/>
          </p:cNvSpPr>
          <p:nvPr>
            <p:ph type="ctrTitle"/>
          </p:nvPr>
        </p:nvSpPr>
        <p:spPr>
          <a:xfrm>
            <a:off x="1964850" y="1417225"/>
            <a:ext cx="5214300" cy="49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ENERGY BASED MODELS</a:t>
            </a:r>
            <a:endParaRPr dirty="0"/>
          </a:p>
        </p:txBody>
      </p:sp>
      <p:sp>
        <p:nvSpPr>
          <p:cNvPr id="362" name="Google Shape;362;p52"/>
          <p:cNvSpPr txBox="1">
            <a:spLocks noGrp="1"/>
          </p:cNvSpPr>
          <p:nvPr>
            <p:ph type="body" idx="1"/>
          </p:nvPr>
        </p:nvSpPr>
        <p:spPr>
          <a:xfrm>
            <a:off x="216750" y="4354150"/>
            <a:ext cx="8710500" cy="35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363" name="Google Shape;363;p52"/>
          <p:cNvSpPr txBox="1">
            <a:spLocks noGrp="1"/>
          </p:cNvSpPr>
          <p:nvPr>
            <p:ph type="body" idx="1"/>
          </p:nvPr>
        </p:nvSpPr>
        <p:spPr>
          <a:xfrm>
            <a:off x="216749" y="2012900"/>
            <a:ext cx="8478071" cy="132900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434343"/>
                </a:solidFill>
              </a:rPr>
              <a:t>Um tipo de abordagem que teve origem na física estatística. A função utilizada no modelo - função energética - captura a probabilidade estatística do dado de entrada e gera novos dados extraindo amostras dos modelos aprendidos.</a:t>
            </a:r>
            <a:endParaRPr sz="2000" dirty="0"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9" name="Google Shape;349;p51"/>
          <p:cNvCxnSpPr/>
          <p:nvPr/>
        </p:nvCxnSpPr>
        <p:spPr>
          <a:xfrm>
            <a:off x="6888075" y="3012470"/>
            <a:ext cx="15606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098" name="Picture 2" descr="Energy-based Models Definition | DeepAI">
            <a:extLst>
              <a:ext uri="{FF2B5EF4-FFF2-40B4-BE49-F238E27FC236}">
                <a16:creationId xmlns:a16="http://schemas.microsoft.com/office/drawing/2014/main" id="{60BB3693-3479-FD64-81B4-17608E32C9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358" y="300927"/>
            <a:ext cx="5666014" cy="3292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DE205A9C-EB50-F3E3-F763-3ECB522E41D3}"/>
              </a:ext>
            </a:extLst>
          </p:cNvPr>
          <p:cNvSpPr txBox="1"/>
          <p:nvPr/>
        </p:nvSpPr>
        <p:spPr>
          <a:xfrm>
            <a:off x="175532" y="3593341"/>
            <a:ext cx="8792936" cy="1323439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pt-PT" sz="2000" dirty="0"/>
              <a:t>O aprendizado baseado em energia é uma estrutura unificada para todas essas abordagens probabilísticas e não probabilísticas. Especialmente para treinamento não probabilístico de modelos gráficos ou outros modelos estruturados. 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2315031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6D9C036-CB29-A35F-B8C6-82C9C7BD3B54}"/>
              </a:ext>
            </a:extLst>
          </p:cNvPr>
          <p:cNvSpPr txBox="1"/>
          <p:nvPr/>
        </p:nvSpPr>
        <p:spPr>
          <a:xfrm>
            <a:off x="368969" y="930442"/>
            <a:ext cx="816543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/>
              <a:t>O que são modelos baseados em energia no aprendizado de máquina? 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/>
              <a:t>Modelos baseados em energia (</a:t>
            </a:r>
            <a:r>
              <a:rPr lang="pt-BR" sz="2400" dirty="0" err="1"/>
              <a:t>EBMs</a:t>
            </a:r>
            <a:r>
              <a:rPr lang="pt-BR" sz="2400" dirty="0"/>
              <a:t>) descobrem dependências de dados aplicando uma medida de compatibilidade (energia escalar) a cada configuração das variáveis. </a:t>
            </a:r>
          </a:p>
        </p:txBody>
      </p:sp>
    </p:spTree>
    <p:extLst>
      <p:ext uri="{BB962C8B-B14F-4D97-AF65-F5344CB8AC3E}">
        <p14:creationId xmlns:p14="http://schemas.microsoft.com/office/powerpoint/2010/main" val="11111233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53"/>
          <p:cNvSpPr txBox="1">
            <a:spLocks noGrp="1"/>
          </p:cNvSpPr>
          <p:nvPr>
            <p:ph type="body" idx="1"/>
          </p:nvPr>
        </p:nvSpPr>
        <p:spPr>
          <a:xfrm>
            <a:off x="991300" y="1094525"/>
            <a:ext cx="4005600" cy="248610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434343"/>
                </a:solidFill>
              </a:rPr>
              <a:t>Um modelo mede a compatibilidade entre as variáveis X observadas e as variáveis para ser previsto Y usando uma função de energia E(Y,X). </a:t>
            </a:r>
            <a:endParaRPr sz="1600" dirty="0">
              <a:solidFill>
                <a:srgbClr val="434343"/>
              </a:solidFill>
            </a:endParaRPr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434343"/>
              </a:solidFill>
            </a:endParaRPr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434343"/>
                </a:solidFill>
              </a:rPr>
              <a:t>Por exemplo, X poderia ser os pixels de uma imagem, e Y uma etiqueta discreta descrevendo o objeto na imagem. Dado X, o modelo produz a resposta Y que minimiza a </a:t>
            </a:r>
            <a:r>
              <a:rPr lang="en" sz="16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energia E</a:t>
            </a:r>
            <a:r>
              <a:rPr lang="en" sz="1600" dirty="0">
                <a:solidFill>
                  <a:srgbClr val="434343"/>
                </a:solidFill>
              </a:rPr>
              <a:t>.</a:t>
            </a:r>
            <a:endParaRPr sz="1600" dirty="0">
              <a:solidFill>
                <a:srgbClr val="434343"/>
              </a:solidFill>
            </a:endParaRPr>
          </a:p>
        </p:txBody>
      </p:sp>
      <p:pic>
        <p:nvPicPr>
          <p:cNvPr id="369" name="Google Shape;369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2800" y="490200"/>
            <a:ext cx="3127546" cy="4049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54"/>
          <p:cNvSpPr txBox="1">
            <a:spLocks noGrp="1"/>
          </p:cNvSpPr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EXEMPLO</a:t>
            </a:r>
            <a:endParaRPr/>
          </a:p>
        </p:txBody>
      </p:sp>
      <p:sp>
        <p:nvSpPr>
          <p:cNvPr id="375" name="Google Shape;375;p54"/>
          <p:cNvSpPr txBox="1">
            <a:spLocks noGrp="1"/>
          </p:cNvSpPr>
          <p:nvPr>
            <p:ph type="body" idx="1"/>
          </p:nvPr>
        </p:nvSpPr>
        <p:spPr>
          <a:xfrm>
            <a:off x="1112400" y="1299050"/>
            <a:ext cx="6919200" cy="44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Rede Neural Generativa Baseada em Energia</a:t>
            </a:r>
            <a:endParaRPr sz="1600" b="1" dirty="0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76" name="Google Shape;376;p54"/>
          <p:cNvSpPr txBox="1">
            <a:spLocks noGrp="1"/>
          </p:cNvSpPr>
          <p:nvPr>
            <p:ph type="body" idx="1"/>
          </p:nvPr>
        </p:nvSpPr>
        <p:spPr>
          <a:xfrm>
            <a:off x="310243" y="1770125"/>
            <a:ext cx="7721357" cy="1078800"/>
          </a:xfrm>
          <a:prstGeom prst="rect">
            <a:avLst/>
          </a:prstGeom>
          <a:solidFill>
            <a:schemeClr val="bg1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solidFill>
                  <a:srgbClr val="434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 bom exemplo do uso dos modelos baseados em energias é utilizá-lo juntamente com rede neural profunda e dinâmica de Langevin, no qual, juntos, proporcionam uma forma eficiente e poderosa de sintetizar dados de alta dimensão com alta qualidade.</a:t>
            </a:r>
            <a:endParaRPr sz="2800" dirty="0">
              <a:solidFill>
                <a:srgbClr val="434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55"/>
          <p:cNvSpPr txBox="1">
            <a:spLocks noGrp="1"/>
          </p:cNvSpPr>
          <p:nvPr>
            <p:ph type="body" idx="1"/>
          </p:nvPr>
        </p:nvSpPr>
        <p:spPr>
          <a:xfrm>
            <a:off x="216750" y="4614950"/>
            <a:ext cx="8710500" cy="35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chemeClr val="dk1"/>
                </a:solidFill>
              </a:rPr>
              <a:t>Extraído de</a:t>
            </a:r>
            <a:r>
              <a:rPr lang="en" sz="600" dirty="0">
                <a:solidFill>
                  <a:schemeClr val="dk1"/>
                </a:solidFill>
              </a:rPr>
              <a:t> </a:t>
            </a:r>
            <a:r>
              <a:rPr lang="en" sz="900" u="sng" dirty="0">
                <a:solidFill>
                  <a:schemeClr val="hlink"/>
                </a:solidFill>
                <a:hlinkClick r:id="rId3"/>
              </a:rPr>
              <a:t>https://jasonlee1980hk.medium.com/energy-based-model-meets-deep-learning-e3cfd681333b</a:t>
            </a:r>
            <a:r>
              <a:rPr lang="en" sz="900" dirty="0">
                <a:solidFill>
                  <a:schemeClr val="dk1"/>
                </a:solidFill>
              </a:rPr>
              <a:t> em 30 de junho de 2022.</a:t>
            </a:r>
            <a:endParaRPr sz="900" dirty="0">
              <a:solidFill>
                <a:schemeClr val="dk1"/>
              </a:solidFill>
            </a:endParaRPr>
          </a:p>
        </p:txBody>
      </p:sp>
      <p:pic>
        <p:nvPicPr>
          <p:cNvPr id="382" name="Google Shape;382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04975" y="1289500"/>
            <a:ext cx="5734050" cy="32861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383" name="Google Shape;383;p55"/>
          <p:cNvSpPr txBox="1">
            <a:spLocks noGrp="1"/>
          </p:cNvSpPr>
          <p:nvPr>
            <p:ph type="body" idx="1"/>
          </p:nvPr>
        </p:nvSpPr>
        <p:spPr>
          <a:xfrm>
            <a:off x="216749" y="528550"/>
            <a:ext cx="8482407" cy="42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>
                <a:solidFill>
                  <a:srgbClr val="434343"/>
                </a:solidFill>
                <a:latin typeface="+mn-lt"/>
              </a:rPr>
              <a:t>Geração de imagens pela dinâmica Langevin a partir de modelos baseados em energia com ConvNets como funções energéticas potenciais em 2016 (pelo grupo Song-Chun Zhu's)</a:t>
            </a:r>
            <a:endParaRPr sz="1400" dirty="0">
              <a:solidFill>
                <a:srgbClr val="434343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56"/>
          <p:cNvSpPr txBox="1">
            <a:spLocks noGrp="1"/>
          </p:cNvSpPr>
          <p:nvPr>
            <p:ph type="body" idx="1"/>
          </p:nvPr>
        </p:nvSpPr>
        <p:spPr>
          <a:xfrm>
            <a:off x="216750" y="4831625"/>
            <a:ext cx="8710500" cy="35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chemeClr val="dk1"/>
                </a:solidFill>
              </a:rPr>
              <a:t>Extraído de </a:t>
            </a:r>
            <a:r>
              <a:rPr lang="en" sz="900" u="sng" dirty="0">
                <a:solidFill>
                  <a:schemeClr val="hlink"/>
                </a:solidFill>
                <a:hlinkClick r:id="rId3"/>
              </a:rPr>
              <a:t>https://jasonlee1980hk.medium.com/energy-based-model-meets-deep-learning-e3cfd681333b</a:t>
            </a:r>
            <a:r>
              <a:rPr lang="en" sz="900" dirty="0">
                <a:solidFill>
                  <a:schemeClr val="dk1"/>
                </a:solidFill>
              </a:rPr>
              <a:t> em 30 de junho de 2022.</a:t>
            </a:r>
            <a:endParaRPr sz="900" dirty="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dk1"/>
              </a:solidFill>
            </a:endParaRPr>
          </a:p>
        </p:txBody>
      </p:sp>
      <p:sp>
        <p:nvSpPr>
          <p:cNvPr id="389" name="Google Shape;389;p56"/>
          <p:cNvSpPr txBox="1">
            <a:spLocks noGrp="1"/>
          </p:cNvSpPr>
          <p:nvPr>
            <p:ph type="body" idx="1"/>
          </p:nvPr>
        </p:nvSpPr>
        <p:spPr>
          <a:xfrm>
            <a:off x="261375" y="311875"/>
            <a:ext cx="8710500" cy="42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434343"/>
                </a:solidFill>
                <a:latin typeface="+mn-lt"/>
              </a:rPr>
              <a:t>Geração de imagens, vídeos, formas volumétricas 3D e nuvens de pontos pela dinâmica Langevin das Redes Neurais Generativas baseadas em energia aprendidas</a:t>
            </a:r>
            <a:endParaRPr sz="1800" dirty="0">
              <a:solidFill>
                <a:srgbClr val="434343"/>
              </a:solidFill>
              <a:latin typeface="+mn-lt"/>
            </a:endParaRPr>
          </a:p>
        </p:txBody>
      </p:sp>
      <p:pic>
        <p:nvPicPr>
          <p:cNvPr id="390" name="Google Shape;390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14037" y="1197351"/>
            <a:ext cx="4115926" cy="381397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58">
            <a:hlinkClick r:id="" action="ppaction://noaction"/>
          </p:cNvPr>
          <p:cNvSpPr/>
          <p:nvPr/>
        </p:nvSpPr>
        <p:spPr>
          <a:xfrm>
            <a:off x="7991475" y="463300"/>
            <a:ext cx="620100" cy="61740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D9D9D9"/>
          </a:solidFill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p58"/>
          <p:cNvSpPr txBox="1">
            <a:spLocks noGrp="1"/>
          </p:cNvSpPr>
          <p:nvPr>
            <p:ph type="ctrTitle"/>
          </p:nvPr>
        </p:nvSpPr>
        <p:spPr>
          <a:xfrm flipH="1">
            <a:off x="1180000" y="1570125"/>
            <a:ext cx="5896500" cy="19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hlink"/>
                </a:solidFill>
              </a:rPr>
              <a:t>VARIATIONAL AUTOENCODERS – VAES</a:t>
            </a:r>
            <a:endParaRPr/>
          </a:p>
        </p:txBody>
      </p:sp>
      <p:sp>
        <p:nvSpPr>
          <p:cNvPr id="406" name="Google Shape;406;p58"/>
          <p:cNvSpPr txBox="1">
            <a:spLocks noGrp="1"/>
          </p:cNvSpPr>
          <p:nvPr>
            <p:ph type="title" idx="2"/>
          </p:nvPr>
        </p:nvSpPr>
        <p:spPr>
          <a:xfrm flipH="1">
            <a:off x="1180003" y="1035213"/>
            <a:ext cx="29793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cxnSp>
        <p:nvCxnSpPr>
          <p:cNvPr id="407" name="Google Shape;407;p58"/>
          <p:cNvCxnSpPr/>
          <p:nvPr/>
        </p:nvCxnSpPr>
        <p:spPr>
          <a:xfrm>
            <a:off x="0" y="3171350"/>
            <a:ext cx="16767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08" name="Google Shape;408;p58"/>
          <p:cNvGrpSpPr/>
          <p:nvPr/>
        </p:nvGrpSpPr>
        <p:grpSpPr>
          <a:xfrm>
            <a:off x="8089940" y="561326"/>
            <a:ext cx="423413" cy="421569"/>
            <a:chOff x="7703675" y="2541175"/>
            <a:chExt cx="499425" cy="497250"/>
          </a:xfrm>
        </p:grpSpPr>
        <p:sp>
          <p:nvSpPr>
            <p:cNvPr id="409" name="Google Shape;409;p58"/>
            <p:cNvSpPr/>
            <p:nvPr/>
          </p:nvSpPr>
          <p:spPr>
            <a:xfrm>
              <a:off x="7847475" y="2698600"/>
              <a:ext cx="355625" cy="339825"/>
            </a:xfrm>
            <a:custGeom>
              <a:avLst/>
              <a:gdLst/>
              <a:ahLst/>
              <a:cxnLst/>
              <a:rect l="l" t="t" r="r" b="b"/>
              <a:pathLst>
                <a:path w="14225" h="13593" extrusionOk="0">
                  <a:moveTo>
                    <a:pt x="5439" y="1112"/>
                  </a:moveTo>
                  <a:cubicBezTo>
                    <a:pt x="6380" y="1112"/>
                    <a:pt x="7409" y="1547"/>
                    <a:pt x="8123" y="2262"/>
                  </a:cubicBezTo>
                  <a:cubicBezTo>
                    <a:pt x="9657" y="3726"/>
                    <a:pt x="9657" y="6184"/>
                    <a:pt x="8123" y="7648"/>
                  </a:cubicBezTo>
                  <a:cubicBezTo>
                    <a:pt x="7409" y="8363"/>
                    <a:pt x="6450" y="8799"/>
                    <a:pt x="5439" y="8799"/>
                  </a:cubicBezTo>
                  <a:cubicBezTo>
                    <a:pt x="4428" y="8799"/>
                    <a:pt x="3487" y="8363"/>
                    <a:pt x="2754" y="7648"/>
                  </a:cubicBezTo>
                  <a:cubicBezTo>
                    <a:pt x="1221" y="6184"/>
                    <a:pt x="1221" y="3726"/>
                    <a:pt x="2754" y="2262"/>
                  </a:cubicBezTo>
                  <a:cubicBezTo>
                    <a:pt x="3487" y="1547"/>
                    <a:pt x="4428" y="1112"/>
                    <a:pt x="5439" y="1112"/>
                  </a:cubicBezTo>
                  <a:close/>
                  <a:moveTo>
                    <a:pt x="5430" y="0"/>
                  </a:moveTo>
                  <a:cubicBezTo>
                    <a:pt x="4149" y="0"/>
                    <a:pt x="2859" y="493"/>
                    <a:pt x="1883" y="1478"/>
                  </a:cubicBezTo>
                  <a:cubicBezTo>
                    <a:pt x="0" y="3360"/>
                    <a:pt x="0" y="6550"/>
                    <a:pt x="1883" y="8520"/>
                  </a:cubicBezTo>
                  <a:cubicBezTo>
                    <a:pt x="2824" y="9461"/>
                    <a:pt x="4132" y="9967"/>
                    <a:pt x="5439" y="9967"/>
                  </a:cubicBezTo>
                  <a:cubicBezTo>
                    <a:pt x="6607" y="9967"/>
                    <a:pt x="7618" y="9601"/>
                    <a:pt x="8489" y="8886"/>
                  </a:cubicBezTo>
                  <a:lnTo>
                    <a:pt x="9797" y="10193"/>
                  </a:lnTo>
                  <a:lnTo>
                    <a:pt x="9221" y="10838"/>
                  </a:lnTo>
                  <a:lnTo>
                    <a:pt x="11540" y="13157"/>
                  </a:lnTo>
                  <a:cubicBezTo>
                    <a:pt x="11836" y="13453"/>
                    <a:pt x="12202" y="13592"/>
                    <a:pt x="12551" y="13592"/>
                  </a:cubicBezTo>
                  <a:cubicBezTo>
                    <a:pt x="12987" y="13592"/>
                    <a:pt x="13353" y="13453"/>
                    <a:pt x="13649" y="13157"/>
                  </a:cubicBezTo>
                  <a:cubicBezTo>
                    <a:pt x="14224" y="12581"/>
                    <a:pt x="14224" y="11570"/>
                    <a:pt x="13649" y="10978"/>
                  </a:cubicBezTo>
                  <a:lnTo>
                    <a:pt x="11331" y="8659"/>
                  </a:lnTo>
                  <a:lnTo>
                    <a:pt x="10668" y="9391"/>
                  </a:lnTo>
                  <a:lnTo>
                    <a:pt x="9361" y="8084"/>
                  </a:lnTo>
                  <a:cubicBezTo>
                    <a:pt x="10895" y="6114"/>
                    <a:pt x="10738" y="3221"/>
                    <a:pt x="8925" y="1478"/>
                  </a:cubicBezTo>
                  <a:cubicBezTo>
                    <a:pt x="7984" y="493"/>
                    <a:pt x="6711" y="0"/>
                    <a:pt x="5430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58"/>
            <p:cNvSpPr/>
            <p:nvPr/>
          </p:nvSpPr>
          <p:spPr>
            <a:xfrm>
              <a:off x="7703675" y="26592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092"/>
                    <a:pt x="1970" y="2388"/>
                    <a:pt x="1673" y="2388"/>
                  </a:cubicBezTo>
                  <a:cubicBezTo>
                    <a:pt x="1307" y="2388"/>
                    <a:pt x="1098" y="2092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5892" y="3487"/>
                  </a:lnTo>
                  <a:cubicBezTo>
                    <a:pt x="6101" y="3051"/>
                    <a:pt x="6467" y="2615"/>
                    <a:pt x="6833" y="2249"/>
                  </a:cubicBezTo>
                  <a:cubicBezTo>
                    <a:pt x="8001" y="1081"/>
                    <a:pt x="9517" y="436"/>
                    <a:pt x="11191" y="436"/>
                  </a:cubicBezTo>
                  <a:cubicBezTo>
                    <a:pt x="11766" y="436"/>
                    <a:pt x="12359" y="506"/>
                    <a:pt x="12934" y="645"/>
                  </a:cubicBez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58"/>
            <p:cNvSpPr/>
            <p:nvPr/>
          </p:nvSpPr>
          <p:spPr>
            <a:xfrm>
              <a:off x="7910650" y="2776925"/>
              <a:ext cx="116375" cy="87175"/>
            </a:xfrm>
            <a:custGeom>
              <a:avLst/>
              <a:gdLst/>
              <a:ahLst/>
              <a:cxnLst/>
              <a:rect l="l" t="t" r="r" b="b"/>
              <a:pathLst>
                <a:path w="4655" h="3487" extrusionOk="0">
                  <a:moveTo>
                    <a:pt x="872" y="1"/>
                  </a:moveTo>
                  <a:cubicBezTo>
                    <a:pt x="1" y="1029"/>
                    <a:pt x="1" y="2476"/>
                    <a:pt x="803" y="3487"/>
                  </a:cubicBezTo>
                  <a:lnTo>
                    <a:pt x="4655" y="3487"/>
                  </a:lnTo>
                  <a:lnTo>
                    <a:pt x="465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58"/>
            <p:cNvSpPr/>
            <p:nvPr/>
          </p:nvSpPr>
          <p:spPr>
            <a:xfrm>
              <a:off x="7703675" y="2776925"/>
              <a:ext cx="132925" cy="87175"/>
            </a:xfrm>
            <a:custGeom>
              <a:avLst/>
              <a:gdLst/>
              <a:ahLst/>
              <a:cxnLst/>
              <a:rect l="l" t="t" r="r" b="b"/>
              <a:pathLst>
                <a:path w="5317" h="3487" extrusionOk="0">
                  <a:moveTo>
                    <a:pt x="1673" y="1169"/>
                  </a:moveTo>
                  <a:cubicBezTo>
                    <a:pt x="2039" y="1169"/>
                    <a:pt x="2266" y="1465"/>
                    <a:pt x="2266" y="1744"/>
                  </a:cubicBezTo>
                  <a:cubicBezTo>
                    <a:pt x="2336" y="2110"/>
                    <a:pt x="1970" y="2406"/>
                    <a:pt x="1673" y="2406"/>
                  </a:cubicBezTo>
                  <a:cubicBezTo>
                    <a:pt x="1307" y="2406"/>
                    <a:pt x="1098" y="2110"/>
                    <a:pt x="1098" y="1744"/>
                  </a:cubicBezTo>
                  <a:cubicBezTo>
                    <a:pt x="1028" y="1465"/>
                    <a:pt x="1395" y="1169"/>
                    <a:pt x="1673" y="1169"/>
                  </a:cubicBezTo>
                  <a:close/>
                  <a:moveTo>
                    <a:pt x="0" y="1"/>
                  </a:moveTo>
                  <a:lnTo>
                    <a:pt x="0" y="3487"/>
                  </a:lnTo>
                  <a:lnTo>
                    <a:pt x="5317" y="3487"/>
                  </a:lnTo>
                  <a:cubicBezTo>
                    <a:pt x="5160" y="2981"/>
                    <a:pt x="5090" y="2406"/>
                    <a:pt x="5090" y="1831"/>
                  </a:cubicBezTo>
                  <a:cubicBezTo>
                    <a:pt x="5090" y="1238"/>
                    <a:pt x="5160" y="593"/>
                    <a:pt x="531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58"/>
            <p:cNvSpPr/>
            <p:nvPr/>
          </p:nvSpPr>
          <p:spPr>
            <a:xfrm>
              <a:off x="7703675" y="25411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110"/>
                    <a:pt x="1970" y="2388"/>
                    <a:pt x="1673" y="2388"/>
                  </a:cubicBezTo>
                  <a:cubicBezTo>
                    <a:pt x="1307" y="2388"/>
                    <a:pt x="1098" y="2110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12934" y="3487"/>
                  </a:ln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59"/>
          <p:cNvSpPr txBox="1">
            <a:spLocks noGrp="1"/>
          </p:cNvSpPr>
          <p:nvPr>
            <p:ph type="body" idx="1"/>
          </p:nvPr>
        </p:nvSpPr>
        <p:spPr>
          <a:xfrm>
            <a:off x="870650" y="1144200"/>
            <a:ext cx="6919200" cy="15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dirty="0">
                <a:solidFill>
                  <a:srgbClr val="434343"/>
                </a:solidFill>
              </a:rPr>
              <a:t>Um VAE é um </a:t>
            </a:r>
            <a:r>
              <a:rPr lang="en" sz="21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autoencoder </a:t>
            </a:r>
            <a:r>
              <a:rPr lang="en" sz="2100" dirty="0">
                <a:solidFill>
                  <a:srgbClr val="434343"/>
                </a:solidFill>
              </a:rPr>
              <a:t>cuja distribuição de codificações é regularizada durante o treinamento, a fim de garantir que seu espaço latente tenha boas propriedades, o que nos permite gerar novos dados.</a:t>
            </a:r>
            <a:endParaRPr sz="2100" dirty="0">
              <a:solidFill>
                <a:srgbClr val="434343"/>
              </a:solidFill>
            </a:endParaRPr>
          </a:p>
        </p:txBody>
      </p:sp>
      <p:sp>
        <p:nvSpPr>
          <p:cNvPr id="419" name="Google Shape;419;p59"/>
          <p:cNvSpPr txBox="1">
            <a:spLocks noGrp="1"/>
          </p:cNvSpPr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VAE - O QUE É?</a:t>
            </a:r>
            <a:endParaRPr/>
          </a:p>
        </p:txBody>
      </p:sp>
      <p:sp>
        <p:nvSpPr>
          <p:cNvPr id="420" name="Google Shape;420;p59"/>
          <p:cNvSpPr txBox="1">
            <a:spLocks noGrp="1"/>
          </p:cNvSpPr>
          <p:nvPr>
            <p:ph type="body" idx="1"/>
          </p:nvPr>
        </p:nvSpPr>
        <p:spPr>
          <a:xfrm>
            <a:off x="242250" y="4526225"/>
            <a:ext cx="8710500" cy="35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Extraído de https://www.deeplearningbook.com.br/variational-autoencoders-vaes-definicao-reducao-de-dimensionalidade-espaco-latente-e-regularizacao/ em 28 de Junho de 2022.</a:t>
            </a:r>
            <a:endParaRPr sz="9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60"/>
          <p:cNvSpPr txBox="1">
            <a:spLocks noGrp="1"/>
          </p:cNvSpPr>
          <p:nvPr>
            <p:ph type="ctrTitle"/>
          </p:nvPr>
        </p:nvSpPr>
        <p:spPr>
          <a:xfrm>
            <a:off x="1371750" y="398850"/>
            <a:ext cx="64005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VAMOS DAR ALGUNS PASSOS PARA TRÁS?</a:t>
            </a:r>
            <a:endParaRPr/>
          </a:p>
        </p:txBody>
      </p:sp>
      <p:sp>
        <p:nvSpPr>
          <p:cNvPr id="426" name="Google Shape;426;p60"/>
          <p:cNvSpPr txBox="1">
            <a:spLocks noGrp="1"/>
          </p:cNvSpPr>
          <p:nvPr>
            <p:ph type="ctrTitle" idx="4294967295"/>
          </p:nvPr>
        </p:nvSpPr>
        <p:spPr>
          <a:xfrm>
            <a:off x="1223331" y="1893575"/>
            <a:ext cx="654300" cy="42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VAE</a:t>
            </a:r>
            <a:endParaRPr sz="1400"/>
          </a:p>
        </p:txBody>
      </p:sp>
      <p:sp>
        <p:nvSpPr>
          <p:cNvPr id="427" name="Google Shape;427;p60"/>
          <p:cNvSpPr txBox="1">
            <a:spLocks noGrp="1"/>
          </p:cNvSpPr>
          <p:nvPr>
            <p:ph type="ctrTitle" idx="4294967295"/>
          </p:nvPr>
        </p:nvSpPr>
        <p:spPr>
          <a:xfrm>
            <a:off x="3308889" y="1893575"/>
            <a:ext cx="1780500" cy="42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AUTOENCODERS</a:t>
            </a:r>
            <a:endParaRPr sz="1400"/>
          </a:p>
        </p:txBody>
      </p:sp>
      <p:sp>
        <p:nvSpPr>
          <p:cNvPr id="428" name="Google Shape;428;p60"/>
          <p:cNvSpPr txBox="1">
            <a:spLocks noGrp="1"/>
          </p:cNvSpPr>
          <p:nvPr>
            <p:ph type="ctrTitle" idx="4294967295"/>
          </p:nvPr>
        </p:nvSpPr>
        <p:spPr>
          <a:xfrm>
            <a:off x="5394500" y="1893575"/>
            <a:ext cx="1208100" cy="42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ENCODERS</a:t>
            </a:r>
            <a:endParaRPr sz="1400"/>
          </a:p>
        </p:txBody>
      </p:sp>
      <p:cxnSp>
        <p:nvCxnSpPr>
          <p:cNvPr id="429" name="Google Shape;429;p60"/>
          <p:cNvCxnSpPr/>
          <p:nvPr/>
        </p:nvCxnSpPr>
        <p:spPr>
          <a:xfrm flipH="1">
            <a:off x="-46137" y="2321075"/>
            <a:ext cx="7192500" cy="330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30" name="Google Shape;430;p60"/>
          <p:cNvGrpSpPr/>
          <p:nvPr/>
        </p:nvGrpSpPr>
        <p:grpSpPr>
          <a:xfrm>
            <a:off x="1223317" y="2321087"/>
            <a:ext cx="1959041" cy="208784"/>
            <a:chOff x="6336019" y="3733725"/>
            <a:chExt cx="2566206" cy="351310"/>
          </a:xfrm>
        </p:grpSpPr>
        <p:sp>
          <p:nvSpPr>
            <p:cNvPr id="431" name="Google Shape;431;p60"/>
            <p:cNvSpPr/>
            <p:nvPr/>
          </p:nvSpPr>
          <p:spPr>
            <a:xfrm>
              <a:off x="6336019" y="3733735"/>
              <a:ext cx="1881300" cy="351300"/>
            </a:xfrm>
            <a:prstGeom prst="homePlate">
              <a:avLst>
                <a:gd name="adj" fmla="val 50000"/>
              </a:avLst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60"/>
            <p:cNvSpPr/>
            <p:nvPr/>
          </p:nvSpPr>
          <p:spPr>
            <a:xfrm>
              <a:off x="8098525" y="3733725"/>
              <a:ext cx="346500" cy="351300"/>
            </a:xfrm>
            <a:prstGeom prst="chevron">
              <a:avLst>
                <a:gd name="adj" fmla="val 50000"/>
              </a:avLst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60"/>
            <p:cNvSpPr/>
            <p:nvPr/>
          </p:nvSpPr>
          <p:spPr>
            <a:xfrm>
              <a:off x="8327125" y="3733725"/>
              <a:ext cx="346500" cy="351300"/>
            </a:xfrm>
            <a:prstGeom prst="chevron">
              <a:avLst>
                <a:gd name="adj" fmla="val 50000"/>
              </a:avLst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60"/>
            <p:cNvSpPr/>
            <p:nvPr/>
          </p:nvSpPr>
          <p:spPr>
            <a:xfrm>
              <a:off x="8555725" y="3733725"/>
              <a:ext cx="346500" cy="351300"/>
            </a:xfrm>
            <a:prstGeom prst="chevron">
              <a:avLst>
                <a:gd name="adj" fmla="val 50000"/>
              </a:avLst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5" name="Google Shape;435;p60"/>
          <p:cNvGrpSpPr/>
          <p:nvPr/>
        </p:nvGrpSpPr>
        <p:grpSpPr>
          <a:xfrm>
            <a:off x="3308905" y="2321074"/>
            <a:ext cx="1959041" cy="208784"/>
            <a:chOff x="6336019" y="3733725"/>
            <a:chExt cx="2566206" cy="351310"/>
          </a:xfrm>
        </p:grpSpPr>
        <p:sp>
          <p:nvSpPr>
            <p:cNvPr id="436" name="Google Shape;436;p60"/>
            <p:cNvSpPr/>
            <p:nvPr/>
          </p:nvSpPr>
          <p:spPr>
            <a:xfrm>
              <a:off x="6336019" y="3733735"/>
              <a:ext cx="1881300" cy="351300"/>
            </a:xfrm>
            <a:prstGeom prst="homePlate">
              <a:avLst>
                <a:gd name="adj" fmla="val 50000"/>
              </a:avLst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60"/>
            <p:cNvSpPr/>
            <p:nvPr/>
          </p:nvSpPr>
          <p:spPr>
            <a:xfrm>
              <a:off x="8098525" y="3733725"/>
              <a:ext cx="346500" cy="351300"/>
            </a:xfrm>
            <a:prstGeom prst="chevron">
              <a:avLst>
                <a:gd name="adj" fmla="val 50000"/>
              </a:avLst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60"/>
            <p:cNvSpPr/>
            <p:nvPr/>
          </p:nvSpPr>
          <p:spPr>
            <a:xfrm>
              <a:off x="8327125" y="3733725"/>
              <a:ext cx="346500" cy="351300"/>
            </a:xfrm>
            <a:prstGeom prst="chevron">
              <a:avLst>
                <a:gd name="adj" fmla="val 50000"/>
              </a:avLst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60"/>
            <p:cNvSpPr/>
            <p:nvPr/>
          </p:nvSpPr>
          <p:spPr>
            <a:xfrm>
              <a:off x="8555725" y="3733725"/>
              <a:ext cx="346500" cy="351300"/>
            </a:xfrm>
            <a:prstGeom prst="chevron">
              <a:avLst>
                <a:gd name="adj" fmla="val 50000"/>
              </a:avLst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0" name="Google Shape;440;p60"/>
          <p:cNvGrpSpPr/>
          <p:nvPr/>
        </p:nvGrpSpPr>
        <p:grpSpPr>
          <a:xfrm>
            <a:off x="5394492" y="2321087"/>
            <a:ext cx="1959041" cy="208784"/>
            <a:chOff x="6336019" y="3733725"/>
            <a:chExt cx="2566206" cy="351310"/>
          </a:xfrm>
        </p:grpSpPr>
        <p:sp>
          <p:nvSpPr>
            <p:cNvPr id="441" name="Google Shape;441;p60"/>
            <p:cNvSpPr/>
            <p:nvPr/>
          </p:nvSpPr>
          <p:spPr>
            <a:xfrm>
              <a:off x="6336019" y="3733735"/>
              <a:ext cx="1881300" cy="351300"/>
            </a:xfrm>
            <a:prstGeom prst="homePlate">
              <a:avLst>
                <a:gd name="adj" fmla="val 50000"/>
              </a:avLst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60"/>
            <p:cNvSpPr/>
            <p:nvPr/>
          </p:nvSpPr>
          <p:spPr>
            <a:xfrm>
              <a:off x="8098525" y="3733725"/>
              <a:ext cx="346500" cy="351300"/>
            </a:xfrm>
            <a:prstGeom prst="chevron">
              <a:avLst>
                <a:gd name="adj" fmla="val 50000"/>
              </a:avLst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60"/>
            <p:cNvSpPr/>
            <p:nvPr/>
          </p:nvSpPr>
          <p:spPr>
            <a:xfrm>
              <a:off x="8327125" y="3733725"/>
              <a:ext cx="346500" cy="351300"/>
            </a:xfrm>
            <a:prstGeom prst="chevron">
              <a:avLst>
                <a:gd name="adj" fmla="val 50000"/>
              </a:avLst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60"/>
            <p:cNvSpPr/>
            <p:nvPr/>
          </p:nvSpPr>
          <p:spPr>
            <a:xfrm>
              <a:off x="8555725" y="3733725"/>
              <a:ext cx="346500" cy="351300"/>
            </a:xfrm>
            <a:prstGeom prst="chevron">
              <a:avLst>
                <a:gd name="adj" fmla="val 50000"/>
              </a:avLst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61"/>
          <p:cNvSpPr/>
          <p:nvPr/>
        </p:nvSpPr>
        <p:spPr>
          <a:xfrm rot="-5400000" flipH="1">
            <a:off x="5399608" y="1821475"/>
            <a:ext cx="1975500" cy="2628900"/>
          </a:xfrm>
          <a:prstGeom prst="snip1Rect">
            <a:avLst>
              <a:gd name="adj" fmla="val 16667"/>
            </a:avLst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50" name="Google Shape;450;p61"/>
          <p:cNvCxnSpPr/>
          <p:nvPr/>
        </p:nvCxnSpPr>
        <p:spPr>
          <a:xfrm rot="10800000">
            <a:off x="6682358" y="2949500"/>
            <a:ext cx="25896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51" name="Google Shape;451;p61"/>
          <p:cNvSpPr/>
          <p:nvPr/>
        </p:nvSpPr>
        <p:spPr>
          <a:xfrm rot="5400000">
            <a:off x="1759800" y="1039900"/>
            <a:ext cx="1975500" cy="2631000"/>
          </a:xfrm>
          <a:prstGeom prst="snip1Rect">
            <a:avLst>
              <a:gd name="adj" fmla="val 16667"/>
            </a:avLst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52" name="Google Shape;452;p61"/>
          <p:cNvCxnSpPr/>
          <p:nvPr/>
        </p:nvCxnSpPr>
        <p:spPr>
          <a:xfrm rot="10800000">
            <a:off x="-21400" y="2148175"/>
            <a:ext cx="24411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53" name="Google Shape;453;p61"/>
          <p:cNvSpPr txBox="1">
            <a:spLocks noGrp="1"/>
          </p:cNvSpPr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hlink"/>
                </a:solidFill>
              </a:rPr>
              <a:t>ENCODERS x DECODERS</a:t>
            </a:r>
            <a:endParaRPr/>
          </a:p>
        </p:txBody>
      </p:sp>
      <p:sp>
        <p:nvSpPr>
          <p:cNvPr id="454" name="Google Shape;454;p61"/>
          <p:cNvSpPr txBox="1">
            <a:spLocks noGrp="1"/>
          </p:cNvSpPr>
          <p:nvPr>
            <p:ph type="subTitle" idx="1"/>
          </p:nvPr>
        </p:nvSpPr>
        <p:spPr>
          <a:xfrm>
            <a:off x="1615375" y="1557975"/>
            <a:ext cx="21573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5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ENCODERS</a:t>
            </a:r>
            <a:r>
              <a:rPr lang="en" sz="1500">
                <a:solidFill>
                  <a:schemeClr val="lt1"/>
                </a:solidFill>
              </a:rPr>
              <a:t> são estruturas criadas que permitem redução de dimensionalidade através de seleção ou extração de features explicativas.</a:t>
            </a:r>
            <a:endParaRPr sz="1500"/>
          </a:p>
        </p:txBody>
      </p:sp>
      <p:sp>
        <p:nvSpPr>
          <p:cNvPr id="455" name="Google Shape;455;p61"/>
          <p:cNvSpPr txBox="1">
            <a:spLocks noGrp="1"/>
          </p:cNvSpPr>
          <p:nvPr>
            <p:ph type="subTitle" idx="4"/>
          </p:nvPr>
        </p:nvSpPr>
        <p:spPr>
          <a:xfrm>
            <a:off x="5308708" y="2561181"/>
            <a:ext cx="21573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DECODERS</a:t>
            </a:r>
            <a:r>
              <a:rPr lang="en" sz="1700">
                <a:solidFill>
                  <a:schemeClr val="lt1"/>
                </a:solidFill>
              </a:rPr>
              <a:t> são estruturas que fazem o caminho inverso.</a:t>
            </a:r>
            <a:endParaRPr sz="17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100"/>
                                        <p:tgtEl>
                                          <p:spTgt spid="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1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Google Shape;460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8697" y="1121825"/>
            <a:ext cx="6566600" cy="260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63"/>
          <p:cNvSpPr txBox="1">
            <a:spLocks noGrp="1"/>
          </p:cNvSpPr>
          <p:nvPr>
            <p:ph type="body" idx="1"/>
          </p:nvPr>
        </p:nvSpPr>
        <p:spPr>
          <a:xfrm>
            <a:off x="1112400" y="1121175"/>
            <a:ext cx="6919200" cy="113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434343"/>
                </a:solidFill>
              </a:rPr>
              <a:t>São redes neurais posicionadas como encoders e decoders que retropropaga a diferença entre x e d(e(x)) de forma a se auto otimizar.</a:t>
            </a:r>
            <a:endParaRPr sz="2100">
              <a:solidFill>
                <a:srgbClr val="434343"/>
              </a:solidFill>
            </a:endParaRPr>
          </a:p>
        </p:txBody>
      </p:sp>
      <p:sp>
        <p:nvSpPr>
          <p:cNvPr id="466" name="Google Shape;466;p63"/>
          <p:cNvSpPr txBox="1">
            <a:spLocks noGrp="1"/>
          </p:cNvSpPr>
          <p:nvPr>
            <p:ph type="ctrTitle"/>
          </p:nvPr>
        </p:nvSpPr>
        <p:spPr>
          <a:xfrm>
            <a:off x="1964851" y="329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AUTOENCODERS</a:t>
            </a:r>
            <a:endParaRPr/>
          </a:p>
        </p:txBody>
      </p:sp>
      <p:pic>
        <p:nvPicPr>
          <p:cNvPr id="467" name="Google Shape;467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5638" y="2338550"/>
            <a:ext cx="5172727" cy="256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Google Shape;472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6926" y="1120775"/>
            <a:ext cx="6430150" cy="2648350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Google Shape;473;p64"/>
          <p:cNvSpPr txBox="1">
            <a:spLocks noGrp="1"/>
          </p:cNvSpPr>
          <p:nvPr>
            <p:ph type="body" idx="1"/>
          </p:nvPr>
        </p:nvSpPr>
        <p:spPr>
          <a:xfrm>
            <a:off x="216750" y="4354150"/>
            <a:ext cx="8710500" cy="35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Extraído de https://www.deeplearningbook.com.br/variational-autoencoders-vaes-definicao-reducao-de-dimensionalidade-espaco-latente-e-regularizacao/ em 28 de Junho de 2022</a:t>
            </a:r>
            <a:endParaRPr sz="9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66"/>
          <p:cNvSpPr txBox="1">
            <a:spLocks noGrp="1"/>
          </p:cNvSpPr>
          <p:nvPr>
            <p:ph type="ctrTitle"/>
          </p:nvPr>
        </p:nvSpPr>
        <p:spPr>
          <a:xfrm>
            <a:off x="1964851" y="329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VAEs</a:t>
            </a:r>
            <a:endParaRPr/>
          </a:p>
        </p:txBody>
      </p:sp>
      <p:sp>
        <p:nvSpPr>
          <p:cNvPr id="485" name="Google Shape;485;p66"/>
          <p:cNvSpPr txBox="1">
            <a:spLocks noGrp="1"/>
          </p:cNvSpPr>
          <p:nvPr>
            <p:ph type="body" idx="1"/>
          </p:nvPr>
        </p:nvSpPr>
        <p:spPr>
          <a:xfrm>
            <a:off x="1112400" y="1121175"/>
            <a:ext cx="6919200" cy="113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434343"/>
                </a:solidFill>
              </a:rPr>
              <a:t>VAEs são autoencoders cujo treino é regularizado para evitar o overfitting e garantir que seu espaço latente tenha boas propriedades generativas.</a:t>
            </a:r>
            <a:endParaRPr sz="2100">
              <a:solidFill>
                <a:srgbClr val="434343"/>
              </a:solidFill>
            </a:endParaRPr>
          </a:p>
        </p:txBody>
      </p:sp>
      <p:pic>
        <p:nvPicPr>
          <p:cNvPr id="486" name="Google Shape;486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1200" y="2396075"/>
            <a:ext cx="5181600" cy="219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" name="Google Shape;491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3150" y="785275"/>
            <a:ext cx="4457700" cy="3295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69"/>
          <p:cNvSpPr txBox="1">
            <a:spLocks noGrp="1"/>
          </p:cNvSpPr>
          <p:nvPr>
            <p:ph type="ctrTitle"/>
          </p:nvPr>
        </p:nvSpPr>
        <p:spPr>
          <a:xfrm flipH="1">
            <a:off x="207075" y="2483750"/>
            <a:ext cx="6686700" cy="120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hlink"/>
                </a:solidFill>
              </a:rPr>
              <a:t>AUTOREGRESSIVE MODELS</a:t>
            </a:r>
            <a:endParaRPr/>
          </a:p>
        </p:txBody>
      </p:sp>
      <p:sp>
        <p:nvSpPr>
          <p:cNvPr id="503" name="Google Shape;503;p69"/>
          <p:cNvSpPr txBox="1">
            <a:spLocks noGrp="1"/>
          </p:cNvSpPr>
          <p:nvPr>
            <p:ph type="title" idx="2"/>
          </p:nvPr>
        </p:nvSpPr>
        <p:spPr>
          <a:xfrm flipH="1">
            <a:off x="3914472" y="1866650"/>
            <a:ext cx="29793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05</a:t>
            </a:r>
            <a:endParaRPr/>
          </a:p>
        </p:txBody>
      </p:sp>
      <p:cxnSp>
        <p:nvCxnSpPr>
          <p:cNvPr id="504" name="Google Shape;504;p69"/>
          <p:cNvCxnSpPr/>
          <p:nvPr/>
        </p:nvCxnSpPr>
        <p:spPr>
          <a:xfrm>
            <a:off x="7015900" y="-35700"/>
            <a:ext cx="0" cy="238260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05" name="Google Shape;505;p69"/>
          <p:cNvGrpSpPr/>
          <p:nvPr/>
        </p:nvGrpSpPr>
        <p:grpSpPr>
          <a:xfrm>
            <a:off x="8089940" y="561326"/>
            <a:ext cx="423413" cy="421569"/>
            <a:chOff x="7703675" y="2541175"/>
            <a:chExt cx="499425" cy="497250"/>
          </a:xfrm>
        </p:grpSpPr>
        <p:sp>
          <p:nvSpPr>
            <p:cNvPr id="506" name="Google Shape;506;p69"/>
            <p:cNvSpPr/>
            <p:nvPr/>
          </p:nvSpPr>
          <p:spPr>
            <a:xfrm>
              <a:off x="7847475" y="2698600"/>
              <a:ext cx="355625" cy="339825"/>
            </a:xfrm>
            <a:custGeom>
              <a:avLst/>
              <a:gdLst/>
              <a:ahLst/>
              <a:cxnLst/>
              <a:rect l="l" t="t" r="r" b="b"/>
              <a:pathLst>
                <a:path w="14225" h="13593" extrusionOk="0">
                  <a:moveTo>
                    <a:pt x="5439" y="1112"/>
                  </a:moveTo>
                  <a:cubicBezTo>
                    <a:pt x="6380" y="1112"/>
                    <a:pt x="7409" y="1547"/>
                    <a:pt x="8123" y="2262"/>
                  </a:cubicBezTo>
                  <a:cubicBezTo>
                    <a:pt x="9657" y="3726"/>
                    <a:pt x="9657" y="6184"/>
                    <a:pt x="8123" y="7648"/>
                  </a:cubicBezTo>
                  <a:cubicBezTo>
                    <a:pt x="7409" y="8363"/>
                    <a:pt x="6450" y="8799"/>
                    <a:pt x="5439" y="8799"/>
                  </a:cubicBezTo>
                  <a:cubicBezTo>
                    <a:pt x="4428" y="8799"/>
                    <a:pt x="3487" y="8363"/>
                    <a:pt x="2754" y="7648"/>
                  </a:cubicBezTo>
                  <a:cubicBezTo>
                    <a:pt x="1221" y="6184"/>
                    <a:pt x="1221" y="3726"/>
                    <a:pt x="2754" y="2262"/>
                  </a:cubicBezTo>
                  <a:cubicBezTo>
                    <a:pt x="3487" y="1547"/>
                    <a:pt x="4428" y="1112"/>
                    <a:pt x="5439" y="1112"/>
                  </a:cubicBezTo>
                  <a:close/>
                  <a:moveTo>
                    <a:pt x="5430" y="0"/>
                  </a:moveTo>
                  <a:cubicBezTo>
                    <a:pt x="4149" y="0"/>
                    <a:pt x="2859" y="493"/>
                    <a:pt x="1883" y="1478"/>
                  </a:cubicBezTo>
                  <a:cubicBezTo>
                    <a:pt x="0" y="3360"/>
                    <a:pt x="0" y="6550"/>
                    <a:pt x="1883" y="8520"/>
                  </a:cubicBezTo>
                  <a:cubicBezTo>
                    <a:pt x="2824" y="9461"/>
                    <a:pt x="4132" y="9967"/>
                    <a:pt x="5439" y="9967"/>
                  </a:cubicBezTo>
                  <a:cubicBezTo>
                    <a:pt x="6607" y="9967"/>
                    <a:pt x="7618" y="9601"/>
                    <a:pt x="8489" y="8886"/>
                  </a:cubicBezTo>
                  <a:lnTo>
                    <a:pt x="9797" y="10193"/>
                  </a:lnTo>
                  <a:lnTo>
                    <a:pt x="9221" y="10838"/>
                  </a:lnTo>
                  <a:lnTo>
                    <a:pt x="11540" y="13157"/>
                  </a:lnTo>
                  <a:cubicBezTo>
                    <a:pt x="11836" y="13453"/>
                    <a:pt x="12202" y="13592"/>
                    <a:pt x="12551" y="13592"/>
                  </a:cubicBezTo>
                  <a:cubicBezTo>
                    <a:pt x="12987" y="13592"/>
                    <a:pt x="13353" y="13453"/>
                    <a:pt x="13649" y="13157"/>
                  </a:cubicBezTo>
                  <a:cubicBezTo>
                    <a:pt x="14224" y="12581"/>
                    <a:pt x="14224" y="11570"/>
                    <a:pt x="13649" y="10978"/>
                  </a:cubicBezTo>
                  <a:lnTo>
                    <a:pt x="11331" y="8659"/>
                  </a:lnTo>
                  <a:lnTo>
                    <a:pt x="10668" y="9391"/>
                  </a:lnTo>
                  <a:lnTo>
                    <a:pt x="9361" y="8084"/>
                  </a:lnTo>
                  <a:cubicBezTo>
                    <a:pt x="10895" y="6114"/>
                    <a:pt x="10738" y="3221"/>
                    <a:pt x="8925" y="1478"/>
                  </a:cubicBezTo>
                  <a:cubicBezTo>
                    <a:pt x="7984" y="493"/>
                    <a:pt x="6711" y="0"/>
                    <a:pt x="5430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69"/>
            <p:cNvSpPr/>
            <p:nvPr/>
          </p:nvSpPr>
          <p:spPr>
            <a:xfrm>
              <a:off x="7703675" y="26592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092"/>
                    <a:pt x="1970" y="2388"/>
                    <a:pt x="1673" y="2388"/>
                  </a:cubicBezTo>
                  <a:cubicBezTo>
                    <a:pt x="1307" y="2388"/>
                    <a:pt x="1098" y="2092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5892" y="3487"/>
                  </a:lnTo>
                  <a:cubicBezTo>
                    <a:pt x="6101" y="3051"/>
                    <a:pt x="6467" y="2615"/>
                    <a:pt x="6833" y="2249"/>
                  </a:cubicBezTo>
                  <a:cubicBezTo>
                    <a:pt x="8001" y="1081"/>
                    <a:pt x="9517" y="436"/>
                    <a:pt x="11191" y="436"/>
                  </a:cubicBezTo>
                  <a:cubicBezTo>
                    <a:pt x="11766" y="436"/>
                    <a:pt x="12359" y="506"/>
                    <a:pt x="12934" y="645"/>
                  </a:cubicBez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69"/>
            <p:cNvSpPr/>
            <p:nvPr/>
          </p:nvSpPr>
          <p:spPr>
            <a:xfrm>
              <a:off x="7910650" y="2776925"/>
              <a:ext cx="116375" cy="87175"/>
            </a:xfrm>
            <a:custGeom>
              <a:avLst/>
              <a:gdLst/>
              <a:ahLst/>
              <a:cxnLst/>
              <a:rect l="l" t="t" r="r" b="b"/>
              <a:pathLst>
                <a:path w="4655" h="3487" extrusionOk="0">
                  <a:moveTo>
                    <a:pt x="872" y="1"/>
                  </a:moveTo>
                  <a:cubicBezTo>
                    <a:pt x="1" y="1029"/>
                    <a:pt x="1" y="2476"/>
                    <a:pt x="803" y="3487"/>
                  </a:cubicBezTo>
                  <a:lnTo>
                    <a:pt x="4655" y="3487"/>
                  </a:lnTo>
                  <a:lnTo>
                    <a:pt x="465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69"/>
            <p:cNvSpPr/>
            <p:nvPr/>
          </p:nvSpPr>
          <p:spPr>
            <a:xfrm>
              <a:off x="7703675" y="2776925"/>
              <a:ext cx="132925" cy="87175"/>
            </a:xfrm>
            <a:custGeom>
              <a:avLst/>
              <a:gdLst/>
              <a:ahLst/>
              <a:cxnLst/>
              <a:rect l="l" t="t" r="r" b="b"/>
              <a:pathLst>
                <a:path w="5317" h="3487" extrusionOk="0">
                  <a:moveTo>
                    <a:pt x="1673" y="1169"/>
                  </a:moveTo>
                  <a:cubicBezTo>
                    <a:pt x="2039" y="1169"/>
                    <a:pt x="2266" y="1465"/>
                    <a:pt x="2266" y="1744"/>
                  </a:cubicBezTo>
                  <a:cubicBezTo>
                    <a:pt x="2336" y="2110"/>
                    <a:pt x="1970" y="2406"/>
                    <a:pt x="1673" y="2406"/>
                  </a:cubicBezTo>
                  <a:cubicBezTo>
                    <a:pt x="1307" y="2406"/>
                    <a:pt x="1098" y="2110"/>
                    <a:pt x="1098" y="1744"/>
                  </a:cubicBezTo>
                  <a:cubicBezTo>
                    <a:pt x="1028" y="1465"/>
                    <a:pt x="1395" y="1169"/>
                    <a:pt x="1673" y="1169"/>
                  </a:cubicBezTo>
                  <a:close/>
                  <a:moveTo>
                    <a:pt x="0" y="1"/>
                  </a:moveTo>
                  <a:lnTo>
                    <a:pt x="0" y="3487"/>
                  </a:lnTo>
                  <a:lnTo>
                    <a:pt x="5317" y="3487"/>
                  </a:lnTo>
                  <a:cubicBezTo>
                    <a:pt x="5160" y="2981"/>
                    <a:pt x="5090" y="2406"/>
                    <a:pt x="5090" y="1831"/>
                  </a:cubicBezTo>
                  <a:cubicBezTo>
                    <a:pt x="5090" y="1238"/>
                    <a:pt x="5160" y="593"/>
                    <a:pt x="531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69"/>
            <p:cNvSpPr/>
            <p:nvPr/>
          </p:nvSpPr>
          <p:spPr>
            <a:xfrm>
              <a:off x="7703675" y="25411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110"/>
                    <a:pt x="1970" y="2388"/>
                    <a:pt x="1673" y="2388"/>
                  </a:cubicBezTo>
                  <a:cubicBezTo>
                    <a:pt x="1307" y="2388"/>
                    <a:pt x="1098" y="2110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12934" y="3487"/>
                  </a:ln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1" name="Google Shape;511;p69">
            <a:hlinkClick r:id="" action="ppaction://noaction"/>
          </p:cNvPr>
          <p:cNvSpPr/>
          <p:nvPr/>
        </p:nvSpPr>
        <p:spPr>
          <a:xfrm>
            <a:off x="7991475" y="463300"/>
            <a:ext cx="620100" cy="617400"/>
          </a:xfrm>
          <a:prstGeom prst="snip2DiagRect">
            <a:avLst>
              <a:gd name="adj1" fmla="val 0"/>
              <a:gd name="adj2" fmla="val 16667"/>
            </a:avLst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70"/>
          <p:cNvSpPr txBox="1">
            <a:spLocks noGrp="1"/>
          </p:cNvSpPr>
          <p:nvPr>
            <p:ph type="body" idx="1"/>
          </p:nvPr>
        </p:nvSpPr>
        <p:spPr>
          <a:xfrm>
            <a:off x="440871" y="1121175"/>
            <a:ext cx="7590729" cy="117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Generativa: </a:t>
            </a:r>
            <a:r>
              <a:rPr lang="en" sz="2100" dirty="0">
                <a:solidFill>
                  <a:srgbClr val="434343"/>
                </a:solidFill>
              </a:rPr>
              <a:t>Este é um tipo de aprendizado não supervisionado onde o objetivo é </a:t>
            </a:r>
            <a:r>
              <a:rPr lang="en" sz="2800" dirty="0">
                <a:solidFill>
                  <a:srgbClr val="434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aprender</a:t>
            </a:r>
            <a:r>
              <a:rPr lang="en" sz="2100" dirty="0">
                <a:solidFill>
                  <a:srgbClr val="434343"/>
                </a:solidFill>
              </a:rPr>
              <a:t> sobre um conjunto de dados de treinamento; e, em seguida, gerar novas amostras.</a:t>
            </a:r>
            <a:endParaRPr sz="2100" dirty="0">
              <a:solidFill>
                <a:srgbClr val="434343"/>
              </a:solidFill>
            </a:endParaRPr>
          </a:p>
        </p:txBody>
      </p:sp>
      <p:sp>
        <p:nvSpPr>
          <p:cNvPr id="517" name="Google Shape;517;p70"/>
          <p:cNvSpPr txBox="1">
            <a:spLocks noGrp="1"/>
          </p:cNvSpPr>
          <p:nvPr>
            <p:ph type="ctrTitle"/>
          </p:nvPr>
        </p:nvSpPr>
        <p:spPr>
          <a:xfrm>
            <a:off x="1964851" y="329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CARACTERÍSTICAS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71"/>
          <p:cNvSpPr txBox="1">
            <a:spLocks noGrp="1"/>
          </p:cNvSpPr>
          <p:nvPr>
            <p:ph type="body" idx="1"/>
          </p:nvPr>
        </p:nvSpPr>
        <p:spPr>
          <a:xfrm>
            <a:off x="457199" y="1121175"/>
            <a:ext cx="7854043" cy="193226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rgbClr val="434343"/>
                </a:solidFill>
                <a:latin typeface="Arial" panose="020B0604020202020204" pitchFamily="34" charset="0"/>
                <a:ea typeface="Roboto Condensed"/>
                <a:cs typeface="Arial" panose="020B0604020202020204" pitchFamily="34" charset="0"/>
                <a:sym typeface="Roboto Condensed"/>
              </a:rPr>
              <a:t>Probabilística: </a:t>
            </a:r>
            <a:r>
              <a:rPr lang="en" sz="2800" dirty="0">
                <a:solidFill>
                  <a:srgbClr val="434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Eles se concentram na geração de imagens modelando explicitamente uma distribuição de probabilidade e, em seguida, gerando amostras a partir dela.</a:t>
            </a:r>
            <a:endParaRPr sz="2800" dirty="0">
              <a:solidFill>
                <a:srgbClr val="434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3" name="Google Shape;523;p71"/>
          <p:cNvSpPr txBox="1">
            <a:spLocks noGrp="1"/>
          </p:cNvSpPr>
          <p:nvPr>
            <p:ph type="ctrTitle"/>
          </p:nvPr>
        </p:nvSpPr>
        <p:spPr>
          <a:xfrm>
            <a:off x="1964851" y="329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CARACTERÍSTICAS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72"/>
          <p:cNvSpPr txBox="1">
            <a:spLocks noGrp="1"/>
          </p:cNvSpPr>
          <p:nvPr>
            <p:ph type="body" idx="1"/>
          </p:nvPr>
        </p:nvSpPr>
        <p:spPr>
          <a:xfrm>
            <a:off x="604157" y="1121175"/>
            <a:ext cx="8098972" cy="117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Autoregressiva: </a:t>
            </a:r>
            <a:r>
              <a:rPr lang="en" sz="2400" dirty="0">
                <a:solidFill>
                  <a:srgbClr val="434343"/>
                </a:solidFill>
              </a:rPr>
              <a:t>O modelo aprende a distribuição de probabilidade dos dados de treinamento explicitamente.</a:t>
            </a:r>
            <a:endParaRPr sz="2400" dirty="0">
              <a:solidFill>
                <a:srgbClr val="434343"/>
              </a:solidFill>
            </a:endParaRPr>
          </a:p>
        </p:txBody>
      </p:sp>
      <p:sp>
        <p:nvSpPr>
          <p:cNvPr id="529" name="Google Shape;529;p72"/>
          <p:cNvSpPr txBox="1">
            <a:spLocks noGrp="1"/>
          </p:cNvSpPr>
          <p:nvPr>
            <p:ph type="ctrTitle"/>
          </p:nvPr>
        </p:nvSpPr>
        <p:spPr>
          <a:xfrm>
            <a:off x="1964851" y="329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CARACTERÍSTICAS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73"/>
          <p:cNvSpPr txBox="1"/>
          <p:nvPr/>
        </p:nvSpPr>
        <p:spPr>
          <a:xfrm>
            <a:off x="282450" y="4493400"/>
            <a:ext cx="8579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Retirado de https://thomasjubb.blog/autoregressive-generative-models-in-depth-part-1/ em 30 de Junho de 2022.</a:t>
            </a:r>
            <a:endParaRPr sz="900">
              <a:solidFill>
                <a:schemeClr val="dk1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pic>
        <p:nvPicPr>
          <p:cNvPr id="535" name="Google Shape;535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2413" y="152400"/>
            <a:ext cx="6279167" cy="418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74"/>
          <p:cNvSpPr txBox="1">
            <a:spLocks noGrp="1"/>
          </p:cNvSpPr>
          <p:nvPr>
            <p:ph type="body" idx="1"/>
          </p:nvPr>
        </p:nvSpPr>
        <p:spPr>
          <a:xfrm>
            <a:off x="1112400" y="1121175"/>
            <a:ext cx="6919200" cy="153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Comum a utilização de: </a:t>
            </a:r>
            <a:endParaRPr sz="2100" b="1" dirty="0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 dirty="0">
              <a:solidFill>
                <a:srgbClr val="434343"/>
              </a:solidFill>
            </a:endParaRPr>
          </a:p>
          <a:p>
            <a:pPr marL="457200" lvl="0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100"/>
              <a:buChar char="●"/>
            </a:pPr>
            <a:r>
              <a:rPr lang="en" sz="2100" dirty="0">
                <a:solidFill>
                  <a:srgbClr val="434343"/>
                </a:solidFill>
              </a:rPr>
              <a:t>Redes Neurais Recorrentes;</a:t>
            </a:r>
          </a:p>
          <a:p>
            <a:pPr marL="952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100"/>
              <a:buNone/>
            </a:pPr>
            <a:endParaRPr sz="2100" dirty="0">
              <a:solidFill>
                <a:srgbClr val="434343"/>
              </a:solidFill>
            </a:endParaRPr>
          </a:p>
          <a:p>
            <a:pPr marL="457200" lvl="0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100"/>
              <a:buChar char="●"/>
            </a:pPr>
            <a:r>
              <a:rPr lang="en" sz="2100" dirty="0">
                <a:solidFill>
                  <a:srgbClr val="434343"/>
                </a:solidFill>
              </a:rPr>
              <a:t>Redes Neurais Convolucionais.</a:t>
            </a:r>
            <a:endParaRPr sz="2100" dirty="0">
              <a:solidFill>
                <a:srgbClr val="434343"/>
              </a:solidFill>
            </a:endParaRPr>
          </a:p>
        </p:txBody>
      </p:sp>
      <p:sp>
        <p:nvSpPr>
          <p:cNvPr id="541" name="Google Shape;541;p74"/>
          <p:cNvSpPr txBox="1">
            <a:spLocks noGrp="1"/>
          </p:cNvSpPr>
          <p:nvPr>
            <p:ph type="ctrTitle"/>
          </p:nvPr>
        </p:nvSpPr>
        <p:spPr>
          <a:xfrm>
            <a:off x="1964850" y="329850"/>
            <a:ext cx="5214300" cy="5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REDES UTILIZADAS</a:t>
            </a:r>
            <a:endParaRPr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A11AE3BC-C624-A2F1-0C8C-2B54032183DA}"/>
              </a:ext>
            </a:extLst>
          </p:cNvPr>
          <p:cNvSpPr/>
          <p:nvPr/>
        </p:nvSpPr>
        <p:spPr>
          <a:xfrm>
            <a:off x="1112400" y="1747157"/>
            <a:ext cx="4080086" cy="48985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74"/>
          <p:cNvSpPr txBox="1">
            <a:spLocks noGrp="1"/>
          </p:cNvSpPr>
          <p:nvPr>
            <p:ph type="body" idx="1"/>
          </p:nvPr>
        </p:nvSpPr>
        <p:spPr>
          <a:xfrm>
            <a:off x="1112400" y="1121175"/>
            <a:ext cx="6919200" cy="153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 dirty="0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Comum a utilização de: </a:t>
            </a:r>
            <a:endParaRPr sz="2100" b="1" dirty="0"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 dirty="0">
              <a:solidFill>
                <a:srgbClr val="434343"/>
              </a:solidFill>
            </a:endParaRPr>
          </a:p>
          <a:p>
            <a:pPr marL="457200" lvl="0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100"/>
              <a:buChar char="●"/>
            </a:pPr>
            <a:r>
              <a:rPr lang="en" sz="2100" dirty="0">
                <a:solidFill>
                  <a:srgbClr val="434343"/>
                </a:solidFill>
              </a:rPr>
              <a:t>Redes Neurais Recorrentes;</a:t>
            </a:r>
          </a:p>
          <a:p>
            <a:pPr marL="952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100"/>
              <a:buNone/>
            </a:pPr>
            <a:endParaRPr sz="2100" dirty="0">
              <a:solidFill>
                <a:srgbClr val="434343"/>
              </a:solidFill>
            </a:endParaRPr>
          </a:p>
          <a:p>
            <a:pPr marL="457200" lvl="0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100"/>
              <a:buChar char="●"/>
            </a:pPr>
            <a:r>
              <a:rPr lang="en" sz="2100" dirty="0">
                <a:solidFill>
                  <a:srgbClr val="434343"/>
                </a:solidFill>
              </a:rPr>
              <a:t>Redes Neurais Convolucionais.</a:t>
            </a:r>
            <a:endParaRPr sz="2100" dirty="0">
              <a:solidFill>
                <a:srgbClr val="434343"/>
              </a:solidFill>
            </a:endParaRPr>
          </a:p>
        </p:txBody>
      </p:sp>
      <p:sp>
        <p:nvSpPr>
          <p:cNvPr id="541" name="Google Shape;541;p74"/>
          <p:cNvSpPr txBox="1">
            <a:spLocks noGrp="1"/>
          </p:cNvSpPr>
          <p:nvPr>
            <p:ph type="ctrTitle"/>
          </p:nvPr>
        </p:nvSpPr>
        <p:spPr>
          <a:xfrm>
            <a:off x="1964850" y="329850"/>
            <a:ext cx="5214300" cy="5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REDES UTILIZADAS</a:t>
            </a:r>
            <a:endParaRPr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A11AE3BC-C624-A2F1-0C8C-2B54032183DA}"/>
              </a:ext>
            </a:extLst>
          </p:cNvPr>
          <p:cNvSpPr/>
          <p:nvPr/>
        </p:nvSpPr>
        <p:spPr>
          <a:xfrm>
            <a:off x="1112400" y="2447743"/>
            <a:ext cx="4080086" cy="48985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39331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" name="Google Shape;552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201" y="329563"/>
            <a:ext cx="6352599" cy="3862976"/>
          </a:xfrm>
          <a:prstGeom prst="rect">
            <a:avLst/>
          </a:prstGeom>
          <a:noFill/>
          <a:ln>
            <a:noFill/>
          </a:ln>
        </p:spPr>
      </p:pic>
      <p:sp>
        <p:nvSpPr>
          <p:cNvPr id="553" name="Google Shape;553;p76"/>
          <p:cNvSpPr txBox="1">
            <a:spLocks noGrp="1"/>
          </p:cNvSpPr>
          <p:nvPr>
            <p:ph type="body" idx="1"/>
          </p:nvPr>
        </p:nvSpPr>
        <p:spPr>
          <a:xfrm>
            <a:off x="698125" y="4225675"/>
            <a:ext cx="1347900" cy="72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434343"/>
                </a:solidFill>
              </a:rPr>
              <a:t>“Geração de sequências longas com transformadores dispersos”</a:t>
            </a:r>
            <a:endParaRPr sz="1000">
              <a:solidFill>
                <a:srgbClr val="434343"/>
              </a:solidFill>
            </a:endParaRPr>
          </a:p>
        </p:txBody>
      </p:sp>
      <p:sp>
        <p:nvSpPr>
          <p:cNvPr id="554" name="Google Shape;554;p76"/>
          <p:cNvSpPr txBox="1">
            <a:spLocks noGrp="1"/>
          </p:cNvSpPr>
          <p:nvPr>
            <p:ph type="body" idx="1"/>
          </p:nvPr>
        </p:nvSpPr>
        <p:spPr>
          <a:xfrm>
            <a:off x="6873800" y="1901075"/>
            <a:ext cx="1462800" cy="72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“Aumento da distribuição para modelagem generativa”</a:t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77">
            <a:hlinkClick r:id="" action="ppaction://noaction"/>
          </p:cNvPr>
          <p:cNvSpPr/>
          <p:nvPr/>
        </p:nvSpPr>
        <p:spPr>
          <a:xfrm>
            <a:off x="7991475" y="463300"/>
            <a:ext cx="620100" cy="61740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D9D9D9"/>
          </a:solidFill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0" name="Google Shape;560;p77"/>
          <p:cNvSpPr txBox="1">
            <a:spLocks noGrp="1"/>
          </p:cNvSpPr>
          <p:nvPr>
            <p:ph type="ctrTitle"/>
          </p:nvPr>
        </p:nvSpPr>
        <p:spPr>
          <a:xfrm flipH="1">
            <a:off x="2260324" y="2415950"/>
            <a:ext cx="6252900" cy="19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hlink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hlink"/>
                </a:solidFill>
              </a:rPr>
              <a:t>GENERATIVE ADVERSARIAL NETWORKS</a:t>
            </a:r>
            <a:endParaRPr>
              <a:solidFill>
                <a:schemeClr val="hlink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77"/>
          <p:cNvSpPr txBox="1">
            <a:spLocks noGrp="1"/>
          </p:cNvSpPr>
          <p:nvPr>
            <p:ph type="title" idx="2"/>
          </p:nvPr>
        </p:nvSpPr>
        <p:spPr>
          <a:xfrm flipH="1">
            <a:off x="2260329" y="1881980"/>
            <a:ext cx="29793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06</a:t>
            </a:r>
            <a:endParaRPr/>
          </a:p>
        </p:txBody>
      </p:sp>
      <p:cxnSp>
        <p:nvCxnSpPr>
          <p:cNvPr id="562" name="Google Shape;562;p77"/>
          <p:cNvCxnSpPr/>
          <p:nvPr/>
        </p:nvCxnSpPr>
        <p:spPr>
          <a:xfrm>
            <a:off x="2162075" y="-35700"/>
            <a:ext cx="0" cy="238260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63" name="Google Shape;563;p77"/>
          <p:cNvGrpSpPr/>
          <p:nvPr/>
        </p:nvGrpSpPr>
        <p:grpSpPr>
          <a:xfrm>
            <a:off x="8089940" y="561326"/>
            <a:ext cx="423413" cy="421569"/>
            <a:chOff x="7703675" y="2541175"/>
            <a:chExt cx="499425" cy="497250"/>
          </a:xfrm>
        </p:grpSpPr>
        <p:sp>
          <p:nvSpPr>
            <p:cNvPr id="564" name="Google Shape;564;p77"/>
            <p:cNvSpPr/>
            <p:nvPr/>
          </p:nvSpPr>
          <p:spPr>
            <a:xfrm>
              <a:off x="7847475" y="2698600"/>
              <a:ext cx="355625" cy="339825"/>
            </a:xfrm>
            <a:custGeom>
              <a:avLst/>
              <a:gdLst/>
              <a:ahLst/>
              <a:cxnLst/>
              <a:rect l="l" t="t" r="r" b="b"/>
              <a:pathLst>
                <a:path w="14225" h="13593" extrusionOk="0">
                  <a:moveTo>
                    <a:pt x="5439" y="1112"/>
                  </a:moveTo>
                  <a:cubicBezTo>
                    <a:pt x="6380" y="1112"/>
                    <a:pt x="7409" y="1547"/>
                    <a:pt x="8123" y="2262"/>
                  </a:cubicBezTo>
                  <a:cubicBezTo>
                    <a:pt x="9657" y="3726"/>
                    <a:pt x="9657" y="6184"/>
                    <a:pt x="8123" y="7648"/>
                  </a:cubicBezTo>
                  <a:cubicBezTo>
                    <a:pt x="7409" y="8363"/>
                    <a:pt x="6450" y="8799"/>
                    <a:pt x="5439" y="8799"/>
                  </a:cubicBezTo>
                  <a:cubicBezTo>
                    <a:pt x="4428" y="8799"/>
                    <a:pt x="3487" y="8363"/>
                    <a:pt x="2754" y="7648"/>
                  </a:cubicBezTo>
                  <a:cubicBezTo>
                    <a:pt x="1221" y="6184"/>
                    <a:pt x="1221" y="3726"/>
                    <a:pt x="2754" y="2262"/>
                  </a:cubicBezTo>
                  <a:cubicBezTo>
                    <a:pt x="3487" y="1547"/>
                    <a:pt x="4428" y="1112"/>
                    <a:pt x="5439" y="1112"/>
                  </a:cubicBezTo>
                  <a:close/>
                  <a:moveTo>
                    <a:pt x="5430" y="0"/>
                  </a:moveTo>
                  <a:cubicBezTo>
                    <a:pt x="4149" y="0"/>
                    <a:pt x="2859" y="493"/>
                    <a:pt x="1883" y="1478"/>
                  </a:cubicBezTo>
                  <a:cubicBezTo>
                    <a:pt x="0" y="3360"/>
                    <a:pt x="0" y="6550"/>
                    <a:pt x="1883" y="8520"/>
                  </a:cubicBezTo>
                  <a:cubicBezTo>
                    <a:pt x="2824" y="9461"/>
                    <a:pt x="4132" y="9967"/>
                    <a:pt x="5439" y="9967"/>
                  </a:cubicBezTo>
                  <a:cubicBezTo>
                    <a:pt x="6607" y="9967"/>
                    <a:pt x="7618" y="9601"/>
                    <a:pt x="8489" y="8886"/>
                  </a:cubicBezTo>
                  <a:lnTo>
                    <a:pt x="9797" y="10193"/>
                  </a:lnTo>
                  <a:lnTo>
                    <a:pt x="9221" y="10838"/>
                  </a:lnTo>
                  <a:lnTo>
                    <a:pt x="11540" y="13157"/>
                  </a:lnTo>
                  <a:cubicBezTo>
                    <a:pt x="11836" y="13453"/>
                    <a:pt x="12202" y="13592"/>
                    <a:pt x="12551" y="13592"/>
                  </a:cubicBezTo>
                  <a:cubicBezTo>
                    <a:pt x="12987" y="13592"/>
                    <a:pt x="13353" y="13453"/>
                    <a:pt x="13649" y="13157"/>
                  </a:cubicBezTo>
                  <a:cubicBezTo>
                    <a:pt x="14224" y="12581"/>
                    <a:pt x="14224" y="11570"/>
                    <a:pt x="13649" y="10978"/>
                  </a:cubicBezTo>
                  <a:lnTo>
                    <a:pt x="11331" y="8659"/>
                  </a:lnTo>
                  <a:lnTo>
                    <a:pt x="10668" y="9391"/>
                  </a:lnTo>
                  <a:lnTo>
                    <a:pt x="9361" y="8084"/>
                  </a:lnTo>
                  <a:cubicBezTo>
                    <a:pt x="10895" y="6114"/>
                    <a:pt x="10738" y="3221"/>
                    <a:pt x="8925" y="1478"/>
                  </a:cubicBezTo>
                  <a:cubicBezTo>
                    <a:pt x="7984" y="493"/>
                    <a:pt x="6711" y="0"/>
                    <a:pt x="5430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77"/>
            <p:cNvSpPr/>
            <p:nvPr/>
          </p:nvSpPr>
          <p:spPr>
            <a:xfrm>
              <a:off x="7703675" y="26592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092"/>
                    <a:pt x="1970" y="2388"/>
                    <a:pt x="1673" y="2388"/>
                  </a:cubicBezTo>
                  <a:cubicBezTo>
                    <a:pt x="1307" y="2388"/>
                    <a:pt x="1098" y="2092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5892" y="3487"/>
                  </a:lnTo>
                  <a:cubicBezTo>
                    <a:pt x="6101" y="3051"/>
                    <a:pt x="6467" y="2615"/>
                    <a:pt x="6833" y="2249"/>
                  </a:cubicBezTo>
                  <a:cubicBezTo>
                    <a:pt x="8001" y="1081"/>
                    <a:pt x="9517" y="436"/>
                    <a:pt x="11191" y="436"/>
                  </a:cubicBezTo>
                  <a:cubicBezTo>
                    <a:pt x="11766" y="436"/>
                    <a:pt x="12359" y="506"/>
                    <a:pt x="12934" y="645"/>
                  </a:cubicBez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77"/>
            <p:cNvSpPr/>
            <p:nvPr/>
          </p:nvSpPr>
          <p:spPr>
            <a:xfrm>
              <a:off x="7910650" y="2776925"/>
              <a:ext cx="116375" cy="87175"/>
            </a:xfrm>
            <a:custGeom>
              <a:avLst/>
              <a:gdLst/>
              <a:ahLst/>
              <a:cxnLst/>
              <a:rect l="l" t="t" r="r" b="b"/>
              <a:pathLst>
                <a:path w="4655" h="3487" extrusionOk="0">
                  <a:moveTo>
                    <a:pt x="872" y="1"/>
                  </a:moveTo>
                  <a:cubicBezTo>
                    <a:pt x="1" y="1029"/>
                    <a:pt x="1" y="2476"/>
                    <a:pt x="803" y="3487"/>
                  </a:cubicBezTo>
                  <a:lnTo>
                    <a:pt x="4655" y="3487"/>
                  </a:lnTo>
                  <a:lnTo>
                    <a:pt x="465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77"/>
            <p:cNvSpPr/>
            <p:nvPr/>
          </p:nvSpPr>
          <p:spPr>
            <a:xfrm>
              <a:off x="7703675" y="2776925"/>
              <a:ext cx="132925" cy="87175"/>
            </a:xfrm>
            <a:custGeom>
              <a:avLst/>
              <a:gdLst/>
              <a:ahLst/>
              <a:cxnLst/>
              <a:rect l="l" t="t" r="r" b="b"/>
              <a:pathLst>
                <a:path w="5317" h="3487" extrusionOk="0">
                  <a:moveTo>
                    <a:pt x="1673" y="1169"/>
                  </a:moveTo>
                  <a:cubicBezTo>
                    <a:pt x="2039" y="1169"/>
                    <a:pt x="2266" y="1465"/>
                    <a:pt x="2266" y="1744"/>
                  </a:cubicBezTo>
                  <a:cubicBezTo>
                    <a:pt x="2336" y="2110"/>
                    <a:pt x="1970" y="2406"/>
                    <a:pt x="1673" y="2406"/>
                  </a:cubicBezTo>
                  <a:cubicBezTo>
                    <a:pt x="1307" y="2406"/>
                    <a:pt x="1098" y="2110"/>
                    <a:pt x="1098" y="1744"/>
                  </a:cubicBezTo>
                  <a:cubicBezTo>
                    <a:pt x="1028" y="1465"/>
                    <a:pt x="1395" y="1169"/>
                    <a:pt x="1673" y="1169"/>
                  </a:cubicBezTo>
                  <a:close/>
                  <a:moveTo>
                    <a:pt x="0" y="1"/>
                  </a:moveTo>
                  <a:lnTo>
                    <a:pt x="0" y="3487"/>
                  </a:lnTo>
                  <a:lnTo>
                    <a:pt x="5317" y="3487"/>
                  </a:lnTo>
                  <a:cubicBezTo>
                    <a:pt x="5160" y="2981"/>
                    <a:pt x="5090" y="2406"/>
                    <a:pt x="5090" y="1831"/>
                  </a:cubicBezTo>
                  <a:cubicBezTo>
                    <a:pt x="5090" y="1238"/>
                    <a:pt x="5160" y="593"/>
                    <a:pt x="531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77"/>
            <p:cNvSpPr/>
            <p:nvPr/>
          </p:nvSpPr>
          <p:spPr>
            <a:xfrm>
              <a:off x="7703675" y="25411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110"/>
                    <a:pt x="1970" y="2388"/>
                    <a:pt x="1673" y="2388"/>
                  </a:cubicBezTo>
                  <a:cubicBezTo>
                    <a:pt x="1307" y="2388"/>
                    <a:pt x="1098" y="2110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12934" y="3487"/>
                  </a:ln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78"/>
          <p:cNvSpPr/>
          <p:nvPr/>
        </p:nvSpPr>
        <p:spPr>
          <a:xfrm rot="-5400000" flipH="1">
            <a:off x="5399608" y="1821475"/>
            <a:ext cx="1975500" cy="2628900"/>
          </a:xfrm>
          <a:prstGeom prst="snip1Rect">
            <a:avLst>
              <a:gd name="adj" fmla="val 16667"/>
            </a:avLst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74" name="Google Shape;574;p78"/>
          <p:cNvCxnSpPr/>
          <p:nvPr/>
        </p:nvCxnSpPr>
        <p:spPr>
          <a:xfrm rot="10800000">
            <a:off x="6682358" y="2949500"/>
            <a:ext cx="25896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75" name="Google Shape;575;p78"/>
          <p:cNvSpPr/>
          <p:nvPr/>
        </p:nvSpPr>
        <p:spPr>
          <a:xfrm rot="5400000">
            <a:off x="1759800" y="1039900"/>
            <a:ext cx="1975500" cy="2631000"/>
          </a:xfrm>
          <a:prstGeom prst="snip1Rect">
            <a:avLst>
              <a:gd name="adj" fmla="val 16667"/>
            </a:avLst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76" name="Google Shape;576;p78"/>
          <p:cNvCxnSpPr/>
          <p:nvPr/>
        </p:nvCxnSpPr>
        <p:spPr>
          <a:xfrm rot="10800000">
            <a:off x="-21400" y="2148175"/>
            <a:ext cx="24411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77" name="Google Shape;577;p78"/>
          <p:cNvSpPr txBox="1">
            <a:spLocks noGrp="1"/>
          </p:cNvSpPr>
          <p:nvPr>
            <p:ph type="ctrTitle" idx="2"/>
          </p:nvPr>
        </p:nvSpPr>
        <p:spPr>
          <a:xfrm>
            <a:off x="1586050" y="1985925"/>
            <a:ext cx="12579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GERADOR</a:t>
            </a:r>
            <a:endParaRPr/>
          </a:p>
        </p:txBody>
      </p:sp>
      <p:sp>
        <p:nvSpPr>
          <p:cNvPr id="578" name="Google Shape;578;p78"/>
          <p:cNvSpPr txBox="1">
            <a:spLocks noGrp="1"/>
          </p:cNvSpPr>
          <p:nvPr>
            <p:ph type="subTitle" idx="1"/>
          </p:nvPr>
        </p:nvSpPr>
        <p:spPr>
          <a:xfrm>
            <a:off x="1586050" y="2297375"/>
            <a:ext cx="2157300" cy="42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Aprendem a gerar amostras.</a:t>
            </a:r>
            <a:endParaRPr/>
          </a:p>
        </p:txBody>
      </p:sp>
      <p:sp>
        <p:nvSpPr>
          <p:cNvPr id="579" name="Google Shape;579;p78"/>
          <p:cNvSpPr txBox="1">
            <a:spLocks noGrp="1"/>
          </p:cNvSpPr>
          <p:nvPr>
            <p:ph type="ctrTitle" idx="3"/>
          </p:nvPr>
        </p:nvSpPr>
        <p:spPr>
          <a:xfrm>
            <a:off x="5685501" y="2577275"/>
            <a:ext cx="17805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DISCRIMINADOR</a:t>
            </a:r>
            <a:endParaRPr/>
          </a:p>
        </p:txBody>
      </p:sp>
      <p:sp>
        <p:nvSpPr>
          <p:cNvPr id="580" name="Google Shape;580;p78"/>
          <p:cNvSpPr txBox="1">
            <a:spLocks noGrp="1"/>
          </p:cNvSpPr>
          <p:nvPr>
            <p:ph type="subTitle" idx="4"/>
          </p:nvPr>
        </p:nvSpPr>
        <p:spPr>
          <a:xfrm>
            <a:off x="5308708" y="2911706"/>
            <a:ext cx="21573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Aprende a avaliar se uma amostra é fruto da base real ou do gerador.</a:t>
            </a:r>
            <a:endParaRPr/>
          </a:p>
        </p:txBody>
      </p:sp>
      <p:sp>
        <p:nvSpPr>
          <p:cNvPr id="581" name="Google Shape;581;p78"/>
          <p:cNvSpPr txBox="1">
            <a:spLocks noGrp="1"/>
          </p:cNvSpPr>
          <p:nvPr>
            <p:ph type="ctrTitle"/>
          </p:nvPr>
        </p:nvSpPr>
        <p:spPr>
          <a:xfrm>
            <a:off x="1426050" y="342600"/>
            <a:ext cx="6291900" cy="56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Generative Adversarial Networks - GANs</a:t>
            </a:r>
            <a:endParaRPr/>
          </a:p>
        </p:txBody>
      </p:sp>
      <p:sp>
        <p:nvSpPr>
          <p:cNvPr id="582" name="Google Shape;582;p78"/>
          <p:cNvSpPr txBox="1">
            <a:spLocks noGrp="1"/>
          </p:cNvSpPr>
          <p:nvPr>
            <p:ph type="body" idx="4294967295"/>
          </p:nvPr>
        </p:nvSpPr>
        <p:spPr>
          <a:xfrm>
            <a:off x="1112400" y="887750"/>
            <a:ext cx="6919200" cy="56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434343"/>
                </a:solidFill>
              </a:rPr>
              <a:t>Possui 2 partes:</a:t>
            </a:r>
            <a:endParaRPr sz="2100">
              <a:solidFill>
                <a:srgbClr val="43434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100"/>
                                        <p:tgtEl>
                                          <p:spTgt spid="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1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79"/>
          <p:cNvSpPr txBox="1"/>
          <p:nvPr/>
        </p:nvSpPr>
        <p:spPr>
          <a:xfrm>
            <a:off x="282450" y="4493400"/>
            <a:ext cx="8579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Extraído de https://developers.google.com/machine-learning/gan/gan_structure em 28 de Junho de 2022.</a:t>
            </a:r>
            <a:endParaRPr sz="800">
              <a:solidFill>
                <a:schemeClr val="dk1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pic>
        <p:nvPicPr>
          <p:cNvPr id="588" name="Google Shape;588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64275"/>
            <a:ext cx="8839199" cy="33808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80"/>
          <p:cNvSpPr txBox="1">
            <a:spLocks noGrp="1"/>
          </p:cNvSpPr>
          <p:nvPr>
            <p:ph type="ctrTitle"/>
          </p:nvPr>
        </p:nvSpPr>
        <p:spPr>
          <a:xfrm>
            <a:off x="1332000" y="380825"/>
            <a:ext cx="6480000" cy="56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ESTRUTURA DE UMA GAN - DISCRIMINADOR</a:t>
            </a:r>
            <a:endParaRPr/>
          </a:p>
        </p:txBody>
      </p:sp>
      <p:sp>
        <p:nvSpPr>
          <p:cNvPr id="594" name="Google Shape;594;p80"/>
          <p:cNvSpPr txBox="1"/>
          <p:nvPr/>
        </p:nvSpPr>
        <p:spPr>
          <a:xfrm>
            <a:off x="282450" y="4493400"/>
            <a:ext cx="8579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Extraído de https://developers.google.com/machine-learning/gan/gan_structure em 28 de Junho de 2022.</a:t>
            </a:r>
            <a:endParaRPr sz="900">
              <a:solidFill>
                <a:schemeClr val="dk1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pic>
        <p:nvPicPr>
          <p:cNvPr id="595" name="Google Shape;595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3775" y="1102025"/>
            <a:ext cx="7136452" cy="323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81"/>
          <p:cNvSpPr txBox="1">
            <a:spLocks noGrp="1"/>
          </p:cNvSpPr>
          <p:nvPr>
            <p:ph type="ctrTitle"/>
          </p:nvPr>
        </p:nvSpPr>
        <p:spPr>
          <a:xfrm>
            <a:off x="1754850" y="380825"/>
            <a:ext cx="5634300" cy="56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ESTRUTURA DE UMA GAN - GERADOR</a:t>
            </a:r>
            <a:endParaRPr/>
          </a:p>
        </p:txBody>
      </p:sp>
      <p:sp>
        <p:nvSpPr>
          <p:cNvPr id="601" name="Google Shape;601;p81"/>
          <p:cNvSpPr txBox="1"/>
          <p:nvPr/>
        </p:nvSpPr>
        <p:spPr>
          <a:xfrm>
            <a:off x="282450" y="4493400"/>
            <a:ext cx="8579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Extraído de https://developers.google.com/machine-learning/gan/generator em 28 de Junho de 2022.</a:t>
            </a:r>
            <a:endParaRPr sz="900">
              <a:solidFill>
                <a:schemeClr val="dk1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pic>
        <p:nvPicPr>
          <p:cNvPr id="602" name="Google Shape;602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8525" y="1102025"/>
            <a:ext cx="6966953" cy="3238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82"/>
          <p:cNvSpPr txBox="1">
            <a:spLocks noGrp="1"/>
          </p:cNvSpPr>
          <p:nvPr>
            <p:ph type="body" idx="1"/>
          </p:nvPr>
        </p:nvSpPr>
        <p:spPr>
          <a:xfrm>
            <a:off x="1112400" y="1121175"/>
            <a:ext cx="6919200" cy="21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Vanishing Gradients (Desaparecimento de gradientes):</a:t>
            </a:r>
            <a:r>
              <a:rPr lang="en" sz="2100">
                <a:solidFill>
                  <a:srgbClr val="434343"/>
                </a:solidFill>
              </a:rPr>
              <a:t> Se o discriminador for muito bom, o treinamento do gerador pode falhar por conta do desaparecimento de gradientes.</a:t>
            </a:r>
            <a:endParaRPr sz="2100">
              <a:solidFill>
                <a:srgbClr val="434343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rgbClr val="434343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Collapse mode:</a:t>
            </a:r>
            <a:r>
              <a:rPr lang="en" sz="2100">
                <a:solidFill>
                  <a:srgbClr val="434343"/>
                </a:solidFill>
              </a:rPr>
              <a:t> Situação onde o gerador possui imagens muito similares pois está “viciado”.</a:t>
            </a:r>
            <a:endParaRPr sz="2100">
              <a:solidFill>
                <a:srgbClr val="434343"/>
              </a:solidFill>
            </a:endParaRPr>
          </a:p>
        </p:txBody>
      </p:sp>
      <p:sp>
        <p:nvSpPr>
          <p:cNvPr id="608" name="Google Shape;608;p82"/>
          <p:cNvSpPr txBox="1">
            <a:spLocks noGrp="1"/>
          </p:cNvSpPr>
          <p:nvPr>
            <p:ph type="ctrTitle"/>
          </p:nvPr>
        </p:nvSpPr>
        <p:spPr>
          <a:xfrm>
            <a:off x="1964851" y="329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PONTOS DE FALHA DAS GANs</a:t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83"/>
          <p:cNvSpPr txBox="1">
            <a:spLocks noGrp="1"/>
          </p:cNvSpPr>
          <p:nvPr>
            <p:ph type="body" idx="1"/>
          </p:nvPr>
        </p:nvSpPr>
        <p:spPr>
          <a:xfrm>
            <a:off x="2722200" y="1868838"/>
            <a:ext cx="3699600" cy="140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1950" algn="l" rtl="0">
              <a:spcBef>
                <a:spcPts val="1200"/>
              </a:spcBef>
              <a:spcAft>
                <a:spcPts val="0"/>
              </a:spcAft>
              <a:buClr>
                <a:srgbClr val="434343"/>
              </a:buClr>
              <a:buSzPts val="2100"/>
              <a:buFont typeface="Roboto Condensed Light"/>
              <a:buChar char="●"/>
            </a:pPr>
            <a:r>
              <a:rPr lang="en" sz="2100">
                <a:solidFill>
                  <a:srgbClr val="434343"/>
                </a:solidFill>
              </a:rPr>
              <a:t>Outras funções de perda;</a:t>
            </a:r>
            <a:endParaRPr sz="2100">
              <a:solidFill>
                <a:srgbClr val="434343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100"/>
              <a:buFont typeface="Roboto Condensed Light"/>
              <a:buChar char="●"/>
            </a:pPr>
            <a:r>
              <a:rPr lang="en" sz="2100">
                <a:solidFill>
                  <a:srgbClr val="434343"/>
                </a:solidFill>
              </a:rPr>
              <a:t>Data augmentation;</a:t>
            </a:r>
            <a:endParaRPr sz="2100">
              <a:solidFill>
                <a:srgbClr val="434343"/>
              </a:solidFill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100"/>
              <a:buFont typeface="Roboto Condensed Light"/>
              <a:buChar char="●"/>
            </a:pPr>
            <a:r>
              <a:rPr lang="en" sz="2100">
                <a:solidFill>
                  <a:srgbClr val="434343"/>
                </a:solidFill>
              </a:rPr>
              <a:t>GANs without competition.</a:t>
            </a:r>
            <a:endParaRPr sz="2100">
              <a:solidFill>
                <a:srgbClr val="434343"/>
              </a:solidFill>
            </a:endParaRPr>
          </a:p>
        </p:txBody>
      </p:sp>
      <p:sp>
        <p:nvSpPr>
          <p:cNvPr id="614" name="Google Shape;614;p83"/>
          <p:cNvSpPr txBox="1">
            <a:spLocks noGrp="1"/>
          </p:cNvSpPr>
          <p:nvPr>
            <p:ph type="ctrTitle"/>
          </p:nvPr>
        </p:nvSpPr>
        <p:spPr>
          <a:xfrm>
            <a:off x="2642100" y="1280263"/>
            <a:ext cx="3859800" cy="58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POSSÍVEIS CONTORNOS</a:t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9" name="Google Shape;619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2475" y="3779550"/>
            <a:ext cx="3114624" cy="79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0" name="Google Shape;620;p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5875" y="343625"/>
            <a:ext cx="5571676" cy="336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5" name="Google Shape;625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5175" y="1089613"/>
            <a:ext cx="6453650" cy="2964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86">
            <a:hlinkClick r:id="" action="ppaction://noaction"/>
          </p:cNvPr>
          <p:cNvSpPr/>
          <p:nvPr/>
        </p:nvSpPr>
        <p:spPr>
          <a:xfrm>
            <a:off x="7991475" y="463300"/>
            <a:ext cx="620100" cy="61740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accent1"/>
          </a:solidFill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1" name="Google Shape;631;p86"/>
          <p:cNvSpPr txBox="1">
            <a:spLocks noGrp="1"/>
          </p:cNvSpPr>
          <p:nvPr>
            <p:ph type="ctrTitle"/>
          </p:nvPr>
        </p:nvSpPr>
        <p:spPr>
          <a:xfrm flipH="1">
            <a:off x="1147575" y="3188725"/>
            <a:ext cx="6032400" cy="102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hlink"/>
                </a:solidFill>
              </a:rPr>
              <a:t>NORMALIZING FLOWS</a:t>
            </a:r>
            <a:endParaRPr/>
          </a:p>
        </p:txBody>
      </p:sp>
      <p:sp>
        <p:nvSpPr>
          <p:cNvPr id="632" name="Google Shape;632;p86"/>
          <p:cNvSpPr txBox="1">
            <a:spLocks noGrp="1"/>
          </p:cNvSpPr>
          <p:nvPr>
            <p:ph type="title" idx="2"/>
          </p:nvPr>
        </p:nvSpPr>
        <p:spPr>
          <a:xfrm flipH="1">
            <a:off x="1147579" y="2323850"/>
            <a:ext cx="29793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07</a:t>
            </a:r>
            <a:endParaRPr/>
          </a:p>
        </p:txBody>
      </p:sp>
      <p:cxnSp>
        <p:nvCxnSpPr>
          <p:cNvPr id="633" name="Google Shape;633;p86"/>
          <p:cNvCxnSpPr/>
          <p:nvPr/>
        </p:nvCxnSpPr>
        <p:spPr>
          <a:xfrm>
            <a:off x="0" y="4028275"/>
            <a:ext cx="15615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34" name="Google Shape;634;p86"/>
          <p:cNvGrpSpPr/>
          <p:nvPr/>
        </p:nvGrpSpPr>
        <p:grpSpPr>
          <a:xfrm>
            <a:off x="8089940" y="561326"/>
            <a:ext cx="423413" cy="421569"/>
            <a:chOff x="7703675" y="2541175"/>
            <a:chExt cx="499425" cy="497250"/>
          </a:xfrm>
        </p:grpSpPr>
        <p:sp>
          <p:nvSpPr>
            <p:cNvPr id="635" name="Google Shape;635;p86"/>
            <p:cNvSpPr/>
            <p:nvPr/>
          </p:nvSpPr>
          <p:spPr>
            <a:xfrm>
              <a:off x="7847475" y="2698600"/>
              <a:ext cx="355625" cy="339825"/>
            </a:xfrm>
            <a:custGeom>
              <a:avLst/>
              <a:gdLst/>
              <a:ahLst/>
              <a:cxnLst/>
              <a:rect l="l" t="t" r="r" b="b"/>
              <a:pathLst>
                <a:path w="14225" h="13593" extrusionOk="0">
                  <a:moveTo>
                    <a:pt x="5439" y="1112"/>
                  </a:moveTo>
                  <a:cubicBezTo>
                    <a:pt x="6380" y="1112"/>
                    <a:pt x="7409" y="1547"/>
                    <a:pt x="8123" y="2262"/>
                  </a:cubicBezTo>
                  <a:cubicBezTo>
                    <a:pt x="9657" y="3726"/>
                    <a:pt x="9657" y="6184"/>
                    <a:pt x="8123" y="7648"/>
                  </a:cubicBezTo>
                  <a:cubicBezTo>
                    <a:pt x="7409" y="8363"/>
                    <a:pt x="6450" y="8799"/>
                    <a:pt x="5439" y="8799"/>
                  </a:cubicBezTo>
                  <a:cubicBezTo>
                    <a:pt x="4428" y="8799"/>
                    <a:pt x="3487" y="8363"/>
                    <a:pt x="2754" y="7648"/>
                  </a:cubicBezTo>
                  <a:cubicBezTo>
                    <a:pt x="1221" y="6184"/>
                    <a:pt x="1221" y="3726"/>
                    <a:pt x="2754" y="2262"/>
                  </a:cubicBezTo>
                  <a:cubicBezTo>
                    <a:pt x="3487" y="1547"/>
                    <a:pt x="4428" y="1112"/>
                    <a:pt x="5439" y="1112"/>
                  </a:cubicBezTo>
                  <a:close/>
                  <a:moveTo>
                    <a:pt x="5430" y="0"/>
                  </a:moveTo>
                  <a:cubicBezTo>
                    <a:pt x="4149" y="0"/>
                    <a:pt x="2859" y="493"/>
                    <a:pt x="1883" y="1478"/>
                  </a:cubicBezTo>
                  <a:cubicBezTo>
                    <a:pt x="0" y="3360"/>
                    <a:pt x="0" y="6550"/>
                    <a:pt x="1883" y="8520"/>
                  </a:cubicBezTo>
                  <a:cubicBezTo>
                    <a:pt x="2824" y="9461"/>
                    <a:pt x="4132" y="9967"/>
                    <a:pt x="5439" y="9967"/>
                  </a:cubicBezTo>
                  <a:cubicBezTo>
                    <a:pt x="6607" y="9967"/>
                    <a:pt x="7618" y="9601"/>
                    <a:pt x="8489" y="8886"/>
                  </a:cubicBezTo>
                  <a:lnTo>
                    <a:pt x="9797" y="10193"/>
                  </a:lnTo>
                  <a:lnTo>
                    <a:pt x="9221" y="10838"/>
                  </a:lnTo>
                  <a:lnTo>
                    <a:pt x="11540" y="13157"/>
                  </a:lnTo>
                  <a:cubicBezTo>
                    <a:pt x="11836" y="13453"/>
                    <a:pt x="12202" y="13592"/>
                    <a:pt x="12551" y="13592"/>
                  </a:cubicBezTo>
                  <a:cubicBezTo>
                    <a:pt x="12987" y="13592"/>
                    <a:pt x="13353" y="13453"/>
                    <a:pt x="13649" y="13157"/>
                  </a:cubicBezTo>
                  <a:cubicBezTo>
                    <a:pt x="14224" y="12581"/>
                    <a:pt x="14224" y="11570"/>
                    <a:pt x="13649" y="10978"/>
                  </a:cubicBezTo>
                  <a:lnTo>
                    <a:pt x="11331" y="8659"/>
                  </a:lnTo>
                  <a:lnTo>
                    <a:pt x="10668" y="9391"/>
                  </a:lnTo>
                  <a:lnTo>
                    <a:pt x="9361" y="8084"/>
                  </a:lnTo>
                  <a:cubicBezTo>
                    <a:pt x="10895" y="6114"/>
                    <a:pt x="10738" y="3221"/>
                    <a:pt x="8925" y="1478"/>
                  </a:cubicBezTo>
                  <a:cubicBezTo>
                    <a:pt x="7984" y="493"/>
                    <a:pt x="6711" y="0"/>
                    <a:pt x="5430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86"/>
            <p:cNvSpPr/>
            <p:nvPr/>
          </p:nvSpPr>
          <p:spPr>
            <a:xfrm>
              <a:off x="7703675" y="26592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092"/>
                    <a:pt x="1970" y="2388"/>
                    <a:pt x="1673" y="2388"/>
                  </a:cubicBezTo>
                  <a:cubicBezTo>
                    <a:pt x="1307" y="2388"/>
                    <a:pt x="1098" y="2092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5892" y="3487"/>
                  </a:lnTo>
                  <a:cubicBezTo>
                    <a:pt x="6101" y="3051"/>
                    <a:pt x="6467" y="2615"/>
                    <a:pt x="6833" y="2249"/>
                  </a:cubicBezTo>
                  <a:cubicBezTo>
                    <a:pt x="8001" y="1081"/>
                    <a:pt x="9517" y="436"/>
                    <a:pt x="11191" y="436"/>
                  </a:cubicBezTo>
                  <a:cubicBezTo>
                    <a:pt x="11766" y="436"/>
                    <a:pt x="12359" y="506"/>
                    <a:pt x="12934" y="645"/>
                  </a:cubicBez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86"/>
            <p:cNvSpPr/>
            <p:nvPr/>
          </p:nvSpPr>
          <p:spPr>
            <a:xfrm>
              <a:off x="7910650" y="2776925"/>
              <a:ext cx="116375" cy="87175"/>
            </a:xfrm>
            <a:custGeom>
              <a:avLst/>
              <a:gdLst/>
              <a:ahLst/>
              <a:cxnLst/>
              <a:rect l="l" t="t" r="r" b="b"/>
              <a:pathLst>
                <a:path w="4655" h="3487" extrusionOk="0">
                  <a:moveTo>
                    <a:pt x="872" y="1"/>
                  </a:moveTo>
                  <a:cubicBezTo>
                    <a:pt x="1" y="1029"/>
                    <a:pt x="1" y="2476"/>
                    <a:pt x="803" y="3487"/>
                  </a:cubicBezTo>
                  <a:lnTo>
                    <a:pt x="4655" y="3487"/>
                  </a:lnTo>
                  <a:lnTo>
                    <a:pt x="465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86"/>
            <p:cNvSpPr/>
            <p:nvPr/>
          </p:nvSpPr>
          <p:spPr>
            <a:xfrm>
              <a:off x="7703675" y="2776925"/>
              <a:ext cx="132925" cy="87175"/>
            </a:xfrm>
            <a:custGeom>
              <a:avLst/>
              <a:gdLst/>
              <a:ahLst/>
              <a:cxnLst/>
              <a:rect l="l" t="t" r="r" b="b"/>
              <a:pathLst>
                <a:path w="5317" h="3487" extrusionOk="0">
                  <a:moveTo>
                    <a:pt x="1673" y="1169"/>
                  </a:moveTo>
                  <a:cubicBezTo>
                    <a:pt x="2039" y="1169"/>
                    <a:pt x="2266" y="1465"/>
                    <a:pt x="2266" y="1744"/>
                  </a:cubicBezTo>
                  <a:cubicBezTo>
                    <a:pt x="2336" y="2110"/>
                    <a:pt x="1970" y="2406"/>
                    <a:pt x="1673" y="2406"/>
                  </a:cubicBezTo>
                  <a:cubicBezTo>
                    <a:pt x="1307" y="2406"/>
                    <a:pt x="1098" y="2110"/>
                    <a:pt x="1098" y="1744"/>
                  </a:cubicBezTo>
                  <a:cubicBezTo>
                    <a:pt x="1028" y="1465"/>
                    <a:pt x="1395" y="1169"/>
                    <a:pt x="1673" y="1169"/>
                  </a:cubicBezTo>
                  <a:close/>
                  <a:moveTo>
                    <a:pt x="0" y="1"/>
                  </a:moveTo>
                  <a:lnTo>
                    <a:pt x="0" y="3487"/>
                  </a:lnTo>
                  <a:lnTo>
                    <a:pt x="5317" y="3487"/>
                  </a:lnTo>
                  <a:cubicBezTo>
                    <a:pt x="5160" y="2981"/>
                    <a:pt x="5090" y="2406"/>
                    <a:pt x="5090" y="1831"/>
                  </a:cubicBezTo>
                  <a:cubicBezTo>
                    <a:pt x="5090" y="1238"/>
                    <a:pt x="5160" y="593"/>
                    <a:pt x="531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86"/>
            <p:cNvSpPr/>
            <p:nvPr/>
          </p:nvSpPr>
          <p:spPr>
            <a:xfrm>
              <a:off x="7703675" y="25411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110"/>
                    <a:pt x="1970" y="2388"/>
                    <a:pt x="1673" y="2388"/>
                  </a:cubicBezTo>
                  <a:cubicBezTo>
                    <a:pt x="1307" y="2388"/>
                    <a:pt x="1098" y="2110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12934" y="3487"/>
                  </a:ln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87"/>
          <p:cNvSpPr txBox="1">
            <a:spLocks noGrp="1"/>
          </p:cNvSpPr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 QUE É E COMO FUNCIONA</a:t>
            </a:r>
            <a:endParaRPr/>
          </a:p>
        </p:txBody>
      </p:sp>
      <p:sp>
        <p:nvSpPr>
          <p:cNvPr id="645" name="Google Shape;645;p87"/>
          <p:cNvSpPr txBox="1">
            <a:spLocks noGrp="1"/>
          </p:cNvSpPr>
          <p:nvPr>
            <p:ph type="body" idx="1"/>
          </p:nvPr>
        </p:nvSpPr>
        <p:spPr>
          <a:xfrm>
            <a:off x="1112400" y="1121175"/>
            <a:ext cx="6919200" cy="277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34343"/>
                </a:solidFill>
              </a:rPr>
              <a:t>A normalização dos fluxos é um método de construção de distribuições complexas que transforma uma densidade de probabilidade através de uma série de mapeamentos invertíveis. </a:t>
            </a:r>
            <a:endParaRPr sz="1800">
              <a:solidFill>
                <a:srgbClr val="434343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34343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34343"/>
                </a:solidFill>
              </a:rPr>
              <a:t>Essa técnica aplica repetidamente a regra de mudança de variáveis, a densidade inicial flui através da sequência de mapeamentos inversíveis. Ao final desta sequência, obtemos uma distribuição de probabilidade válida e, portanto, este tipo de fluxo é referido como um fluxo normalizante.</a:t>
            </a:r>
            <a:endParaRPr sz="1800"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88"/>
          <p:cNvSpPr txBox="1"/>
          <p:nvPr/>
        </p:nvSpPr>
        <p:spPr>
          <a:xfrm>
            <a:off x="282450" y="4493400"/>
            <a:ext cx="8579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Extraído de https://towardsdatascience.com/introduction-to-normalizing-flows-d002af262a4b em 30 de Junho de 2022.</a:t>
            </a:r>
            <a:endParaRPr sz="900">
              <a:solidFill>
                <a:schemeClr val="dk1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pic>
        <p:nvPicPr>
          <p:cNvPr id="651" name="Google Shape;651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938" y="1155633"/>
            <a:ext cx="4429775" cy="1094775"/>
          </a:xfrm>
          <a:prstGeom prst="rect">
            <a:avLst/>
          </a:prstGeom>
          <a:noFill/>
          <a:ln>
            <a:noFill/>
          </a:ln>
        </p:spPr>
      </p:pic>
      <p:sp>
        <p:nvSpPr>
          <p:cNvPr id="652" name="Google Shape;652;p88"/>
          <p:cNvSpPr txBox="1">
            <a:spLocks noGrp="1"/>
          </p:cNvSpPr>
          <p:nvPr>
            <p:ph type="body" idx="1"/>
          </p:nvPr>
        </p:nvSpPr>
        <p:spPr>
          <a:xfrm>
            <a:off x="2334063" y="2419475"/>
            <a:ext cx="6144000" cy="15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34343"/>
                </a:solidFill>
              </a:rPr>
              <a:t>Nesta imagem, podemos ver que os fluxos normalizadores transformam um ponto de dados complexo - como uma imagem - para uma simples Distribuição Gaussiana ou vice-versa. Amostras aleatórias são retiradas dessa distribuição gaussiana para obter resultados do modelo durante os testes.</a:t>
            </a:r>
            <a:endParaRPr sz="1800"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7" name="Google Shape;657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775" y="427625"/>
            <a:ext cx="5591700" cy="337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8" name="Google Shape;658;p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13624" y="3899850"/>
            <a:ext cx="2948849" cy="775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59" name="Google Shape;659;p89"/>
          <p:cNvCxnSpPr/>
          <p:nvPr/>
        </p:nvCxnSpPr>
        <p:spPr>
          <a:xfrm>
            <a:off x="6156100" y="3452025"/>
            <a:ext cx="1611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60" name="Google Shape;660;p89"/>
          <p:cNvCxnSpPr/>
          <p:nvPr/>
        </p:nvCxnSpPr>
        <p:spPr>
          <a:xfrm rot="10800000" flipH="1">
            <a:off x="6156100" y="3682050"/>
            <a:ext cx="161100" cy="23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61" name="Google Shape;661;p8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06364" y="2205705"/>
            <a:ext cx="2168478" cy="775300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89"/>
          <p:cNvSpPr txBox="1"/>
          <p:nvPr/>
        </p:nvSpPr>
        <p:spPr>
          <a:xfrm>
            <a:off x="6506375" y="2980988"/>
            <a:ext cx="21108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“Fluxos residuais para modelagem geradora de inversível”</a:t>
            </a:r>
            <a:endParaRPr sz="600"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sp>
        <p:nvSpPr>
          <p:cNvPr id="663" name="Google Shape;663;p89"/>
          <p:cNvSpPr txBox="1"/>
          <p:nvPr/>
        </p:nvSpPr>
        <p:spPr>
          <a:xfrm>
            <a:off x="6506363" y="1577325"/>
            <a:ext cx="21108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“Fluxo Gerador com Convoluções 1×1 Inversíveis”</a:t>
            </a:r>
            <a:endParaRPr sz="600"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pic>
        <p:nvPicPr>
          <p:cNvPr id="664" name="Google Shape;664;p8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06375" y="859775"/>
            <a:ext cx="2168475" cy="7175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90"/>
          <p:cNvSpPr txBox="1">
            <a:spLocks noGrp="1"/>
          </p:cNvSpPr>
          <p:nvPr>
            <p:ph type="ctrTitle"/>
          </p:nvPr>
        </p:nvSpPr>
        <p:spPr>
          <a:xfrm flipH="1">
            <a:off x="368175" y="2635675"/>
            <a:ext cx="7575300" cy="19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hlink"/>
              </a:solidFill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hlink"/>
                </a:solidFill>
              </a:rPr>
              <a:t>CONCLUSÕES</a:t>
            </a:r>
            <a:endParaRPr>
              <a:solidFill>
                <a:schemeClr val="hlink"/>
              </a:solidFill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0" name="Google Shape;670;p90"/>
          <p:cNvSpPr txBox="1">
            <a:spLocks noGrp="1"/>
          </p:cNvSpPr>
          <p:nvPr>
            <p:ph type="title" idx="2"/>
          </p:nvPr>
        </p:nvSpPr>
        <p:spPr>
          <a:xfrm flipH="1">
            <a:off x="4964179" y="2323850"/>
            <a:ext cx="29793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08</a:t>
            </a:r>
            <a:endParaRPr/>
          </a:p>
        </p:txBody>
      </p:sp>
      <p:cxnSp>
        <p:nvCxnSpPr>
          <p:cNvPr id="671" name="Google Shape;671;p90"/>
          <p:cNvCxnSpPr/>
          <p:nvPr/>
        </p:nvCxnSpPr>
        <p:spPr>
          <a:xfrm>
            <a:off x="7578325" y="4028400"/>
            <a:ext cx="15657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72" name="Google Shape;672;p90"/>
          <p:cNvGrpSpPr/>
          <p:nvPr/>
        </p:nvGrpSpPr>
        <p:grpSpPr>
          <a:xfrm>
            <a:off x="8089940" y="561326"/>
            <a:ext cx="423413" cy="421569"/>
            <a:chOff x="7703675" y="2541175"/>
            <a:chExt cx="499425" cy="497250"/>
          </a:xfrm>
        </p:grpSpPr>
        <p:sp>
          <p:nvSpPr>
            <p:cNvPr id="673" name="Google Shape;673;p90"/>
            <p:cNvSpPr/>
            <p:nvPr/>
          </p:nvSpPr>
          <p:spPr>
            <a:xfrm>
              <a:off x="7847475" y="2698600"/>
              <a:ext cx="355625" cy="339825"/>
            </a:xfrm>
            <a:custGeom>
              <a:avLst/>
              <a:gdLst/>
              <a:ahLst/>
              <a:cxnLst/>
              <a:rect l="l" t="t" r="r" b="b"/>
              <a:pathLst>
                <a:path w="14225" h="13593" extrusionOk="0">
                  <a:moveTo>
                    <a:pt x="5439" y="1112"/>
                  </a:moveTo>
                  <a:cubicBezTo>
                    <a:pt x="6380" y="1112"/>
                    <a:pt x="7409" y="1547"/>
                    <a:pt x="8123" y="2262"/>
                  </a:cubicBezTo>
                  <a:cubicBezTo>
                    <a:pt x="9657" y="3726"/>
                    <a:pt x="9657" y="6184"/>
                    <a:pt x="8123" y="7648"/>
                  </a:cubicBezTo>
                  <a:cubicBezTo>
                    <a:pt x="7409" y="8363"/>
                    <a:pt x="6450" y="8799"/>
                    <a:pt x="5439" y="8799"/>
                  </a:cubicBezTo>
                  <a:cubicBezTo>
                    <a:pt x="4428" y="8799"/>
                    <a:pt x="3487" y="8363"/>
                    <a:pt x="2754" y="7648"/>
                  </a:cubicBezTo>
                  <a:cubicBezTo>
                    <a:pt x="1221" y="6184"/>
                    <a:pt x="1221" y="3726"/>
                    <a:pt x="2754" y="2262"/>
                  </a:cubicBezTo>
                  <a:cubicBezTo>
                    <a:pt x="3487" y="1547"/>
                    <a:pt x="4428" y="1112"/>
                    <a:pt x="5439" y="1112"/>
                  </a:cubicBezTo>
                  <a:close/>
                  <a:moveTo>
                    <a:pt x="5430" y="0"/>
                  </a:moveTo>
                  <a:cubicBezTo>
                    <a:pt x="4149" y="0"/>
                    <a:pt x="2859" y="493"/>
                    <a:pt x="1883" y="1478"/>
                  </a:cubicBezTo>
                  <a:cubicBezTo>
                    <a:pt x="0" y="3360"/>
                    <a:pt x="0" y="6550"/>
                    <a:pt x="1883" y="8520"/>
                  </a:cubicBezTo>
                  <a:cubicBezTo>
                    <a:pt x="2824" y="9461"/>
                    <a:pt x="4132" y="9967"/>
                    <a:pt x="5439" y="9967"/>
                  </a:cubicBezTo>
                  <a:cubicBezTo>
                    <a:pt x="6607" y="9967"/>
                    <a:pt x="7618" y="9601"/>
                    <a:pt x="8489" y="8886"/>
                  </a:cubicBezTo>
                  <a:lnTo>
                    <a:pt x="9797" y="10193"/>
                  </a:lnTo>
                  <a:lnTo>
                    <a:pt x="9221" y="10838"/>
                  </a:lnTo>
                  <a:lnTo>
                    <a:pt x="11540" y="13157"/>
                  </a:lnTo>
                  <a:cubicBezTo>
                    <a:pt x="11836" y="13453"/>
                    <a:pt x="12202" y="13592"/>
                    <a:pt x="12551" y="13592"/>
                  </a:cubicBezTo>
                  <a:cubicBezTo>
                    <a:pt x="12987" y="13592"/>
                    <a:pt x="13353" y="13453"/>
                    <a:pt x="13649" y="13157"/>
                  </a:cubicBezTo>
                  <a:cubicBezTo>
                    <a:pt x="14224" y="12581"/>
                    <a:pt x="14224" y="11570"/>
                    <a:pt x="13649" y="10978"/>
                  </a:cubicBezTo>
                  <a:lnTo>
                    <a:pt x="11331" y="8659"/>
                  </a:lnTo>
                  <a:lnTo>
                    <a:pt x="10668" y="9391"/>
                  </a:lnTo>
                  <a:lnTo>
                    <a:pt x="9361" y="8084"/>
                  </a:lnTo>
                  <a:cubicBezTo>
                    <a:pt x="10895" y="6114"/>
                    <a:pt x="10738" y="3221"/>
                    <a:pt x="8925" y="1478"/>
                  </a:cubicBezTo>
                  <a:cubicBezTo>
                    <a:pt x="7984" y="493"/>
                    <a:pt x="6711" y="0"/>
                    <a:pt x="5430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90"/>
            <p:cNvSpPr/>
            <p:nvPr/>
          </p:nvSpPr>
          <p:spPr>
            <a:xfrm>
              <a:off x="7703675" y="26592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092"/>
                    <a:pt x="1970" y="2388"/>
                    <a:pt x="1673" y="2388"/>
                  </a:cubicBezTo>
                  <a:cubicBezTo>
                    <a:pt x="1307" y="2388"/>
                    <a:pt x="1098" y="2092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5892" y="3487"/>
                  </a:lnTo>
                  <a:cubicBezTo>
                    <a:pt x="6101" y="3051"/>
                    <a:pt x="6467" y="2615"/>
                    <a:pt x="6833" y="2249"/>
                  </a:cubicBezTo>
                  <a:cubicBezTo>
                    <a:pt x="8001" y="1081"/>
                    <a:pt x="9517" y="436"/>
                    <a:pt x="11191" y="436"/>
                  </a:cubicBezTo>
                  <a:cubicBezTo>
                    <a:pt x="11766" y="436"/>
                    <a:pt x="12359" y="506"/>
                    <a:pt x="12934" y="645"/>
                  </a:cubicBez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90"/>
            <p:cNvSpPr/>
            <p:nvPr/>
          </p:nvSpPr>
          <p:spPr>
            <a:xfrm>
              <a:off x="7910650" y="2776925"/>
              <a:ext cx="116375" cy="87175"/>
            </a:xfrm>
            <a:custGeom>
              <a:avLst/>
              <a:gdLst/>
              <a:ahLst/>
              <a:cxnLst/>
              <a:rect l="l" t="t" r="r" b="b"/>
              <a:pathLst>
                <a:path w="4655" h="3487" extrusionOk="0">
                  <a:moveTo>
                    <a:pt x="872" y="1"/>
                  </a:moveTo>
                  <a:cubicBezTo>
                    <a:pt x="1" y="1029"/>
                    <a:pt x="1" y="2476"/>
                    <a:pt x="803" y="3487"/>
                  </a:cubicBezTo>
                  <a:lnTo>
                    <a:pt x="4655" y="3487"/>
                  </a:lnTo>
                  <a:lnTo>
                    <a:pt x="465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90"/>
            <p:cNvSpPr/>
            <p:nvPr/>
          </p:nvSpPr>
          <p:spPr>
            <a:xfrm>
              <a:off x="7703675" y="2776925"/>
              <a:ext cx="132925" cy="87175"/>
            </a:xfrm>
            <a:custGeom>
              <a:avLst/>
              <a:gdLst/>
              <a:ahLst/>
              <a:cxnLst/>
              <a:rect l="l" t="t" r="r" b="b"/>
              <a:pathLst>
                <a:path w="5317" h="3487" extrusionOk="0">
                  <a:moveTo>
                    <a:pt x="1673" y="1169"/>
                  </a:moveTo>
                  <a:cubicBezTo>
                    <a:pt x="2039" y="1169"/>
                    <a:pt x="2266" y="1465"/>
                    <a:pt x="2266" y="1744"/>
                  </a:cubicBezTo>
                  <a:cubicBezTo>
                    <a:pt x="2336" y="2110"/>
                    <a:pt x="1970" y="2406"/>
                    <a:pt x="1673" y="2406"/>
                  </a:cubicBezTo>
                  <a:cubicBezTo>
                    <a:pt x="1307" y="2406"/>
                    <a:pt x="1098" y="2110"/>
                    <a:pt x="1098" y="1744"/>
                  </a:cubicBezTo>
                  <a:cubicBezTo>
                    <a:pt x="1028" y="1465"/>
                    <a:pt x="1395" y="1169"/>
                    <a:pt x="1673" y="1169"/>
                  </a:cubicBezTo>
                  <a:close/>
                  <a:moveTo>
                    <a:pt x="0" y="1"/>
                  </a:moveTo>
                  <a:lnTo>
                    <a:pt x="0" y="3487"/>
                  </a:lnTo>
                  <a:lnTo>
                    <a:pt x="5317" y="3487"/>
                  </a:lnTo>
                  <a:cubicBezTo>
                    <a:pt x="5160" y="2981"/>
                    <a:pt x="5090" y="2406"/>
                    <a:pt x="5090" y="1831"/>
                  </a:cubicBezTo>
                  <a:cubicBezTo>
                    <a:pt x="5090" y="1238"/>
                    <a:pt x="5160" y="593"/>
                    <a:pt x="531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90"/>
            <p:cNvSpPr/>
            <p:nvPr/>
          </p:nvSpPr>
          <p:spPr>
            <a:xfrm>
              <a:off x="7703675" y="25411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110"/>
                    <a:pt x="1970" y="2388"/>
                    <a:pt x="1673" y="2388"/>
                  </a:cubicBezTo>
                  <a:cubicBezTo>
                    <a:pt x="1307" y="2388"/>
                    <a:pt x="1098" y="2110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12934" y="3487"/>
                  </a:ln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8" name="Google Shape;678;p90">
            <a:hlinkClick r:id="" action="ppaction://noaction"/>
          </p:cNvPr>
          <p:cNvSpPr/>
          <p:nvPr/>
        </p:nvSpPr>
        <p:spPr>
          <a:xfrm>
            <a:off x="7991475" y="463300"/>
            <a:ext cx="620100" cy="617400"/>
          </a:xfrm>
          <a:prstGeom prst="snip2DiagRect">
            <a:avLst>
              <a:gd name="adj1" fmla="val 0"/>
              <a:gd name="adj2" fmla="val 16667"/>
            </a:avLst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00"/>
                                        <p:tgtEl>
                                          <p:spTgt spid="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91"/>
          <p:cNvSpPr txBox="1">
            <a:spLocks noGrp="1"/>
          </p:cNvSpPr>
          <p:nvPr>
            <p:ph type="body" idx="1"/>
          </p:nvPr>
        </p:nvSpPr>
        <p:spPr>
          <a:xfrm>
            <a:off x="1112400" y="1131450"/>
            <a:ext cx="6919200" cy="23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</a:rPr>
              <a:t>Apesar das GANs liderarem em termos de qualidade durante muito tempo, outras abordagens estão trazendo resultados satisfatórios com o passar do tempo. </a:t>
            </a:r>
            <a:endParaRPr>
              <a:solidFill>
                <a:srgbClr val="434343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4343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</a:rPr>
              <a:t>Trabalhos recentes mostram que modelos híbridos oferecem um bom equilíbrio entre as vantagens e desvantagens de cada modelo isolado. </a:t>
            </a:r>
            <a:endParaRPr>
              <a:solidFill>
                <a:srgbClr val="434343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4343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</a:rPr>
              <a:t>Outro ponto, é que qualquer melhoria em uma técnica específica pode significar melhorias em todos os modelos. Por exemplo, a aplicação de estratégias inovadores de aumento de dados tem sido considerada muito benéfica em vários modelos de classes. </a:t>
            </a:r>
            <a:endParaRPr>
              <a:solidFill>
                <a:srgbClr val="434343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4343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</a:rPr>
              <a:t>Concluindo, a chave para o futuro da generalização é usar modelos unificados, capazes de modelar de forma contínua dados irregulares, de comprimento arbitrários e de diferentes escalas.</a:t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684" name="Google Shape;684;p91"/>
          <p:cNvSpPr txBox="1">
            <a:spLocks noGrp="1"/>
          </p:cNvSpPr>
          <p:nvPr>
            <p:ph type="ctrTitle"/>
          </p:nvPr>
        </p:nvSpPr>
        <p:spPr>
          <a:xfrm>
            <a:off x="1964850" y="340100"/>
            <a:ext cx="5214300" cy="53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CONCLUSÕES</a:t>
            </a:r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92">
            <a:hlinkClick r:id="" action="ppaction://noaction"/>
          </p:cNvPr>
          <p:cNvSpPr/>
          <p:nvPr/>
        </p:nvSpPr>
        <p:spPr>
          <a:xfrm>
            <a:off x="7991475" y="463300"/>
            <a:ext cx="620100" cy="61740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D9D9D9"/>
          </a:solidFill>
          <a:ln w="95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0" name="Google Shape;690;p92"/>
          <p:cNvSpPr txBox="1">
            <a:spLocks noGrp="1"/>
          </p:cNvSpPr>
          <p:nvPr>
            <p:ph type="ctrTitle"/>
          </p:nvPr>
        </p:nvSpPr>
        <p:spPr>
          <a:xfrm flipH="1">
            <a:off x="1211875" y="1789725"/>
            <a:ext cx="6425700" cy="116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hlink"/>
                </a:solidFill>
              </a:rPr>
              <a:t>REFERÊNCIAS</a:t>
            </a:r>
            <a:endParaRPr>
              <a:solidFill>
                <a:schemeClr val="hlink"/>
              </a:solidFill>
            </a:endParaRPr>
          </a:p>
        </p:txBody>
      </p:sp>
      <p:sp>
        <p:nvSpPr>
          <p:cNvPr id="691" name="Google Shape;691;p92"/>
          <p:cNvSpPr txBox="1">
            <a:spLocks noGrp="1"/>
          </p:cNvSpPr>
          <p:nvPr>
            <p:ph type="title" idx="2"/>
          </p:nvPr>
        </p:nvSpPr>
        <p:spPr>
          <a:xfrm flipH="1">
            <a:off x="1180003" y="1035213"/>
            <a:ext cx="2979300" cy="7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09</a:t>
            </a:r>
            <a:endParaRPr/>
          </a:p>
        </p:txBody>
      </p:sp>
      <p:cxnSp>
        <p:nvCxnSpPr>
          <p:cNvPr id="692" name="Google Shape;692;p92"/>
          <p:cNvCxnSpPr/>
          <p:nvPr/>
        </p:nvCxnSpPr>
        <p:spPr>
          <a:xfrm>
            <a:off x="0" y="3356200"/>
            <a:ext cx="16767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93" name="Google Shape;693;p92"/>
          <p:cNvGrpSpPr/>
          <p:nvPr/>
        </p:nvGrpSpPr>
        <p:grpSpPr>
          <a:xfrm>
            <a:off x="8089940" y="561326"/>
            <a:ext cx="423413" cy="421569"/>
            <a:chOff x="7703675" y="2541175"/>
            <a:chExt cx="499425" cy="497250"/>
          </a:xfrm>
        </p:grpSpPr>
        <p:sp>
          <p:nvSpPr>
            <p:cNvPr id="694" name="Google Shape;694;p92"/>
            <p:cNvSpPr/>
            <p:nvPr/>
          </p:nvSpPr>
          <p:spPr>
            <a:xfrm>
              <a:off x="7847475" y="2698600"/>
              <a:ext cx="355625" cy="339825"/>
            </a:xfrm>
            <a:custGeom>
              <a:avLst/>
              <a:gdLst/>
              <a:ahLst/>
              <a:cxnLst/>
              <a:rect l="l" t="t" r="r" b="b"/>
              <a:pathLst>
                <a:path w="14225" h="13593" extrusionOk="0">
                  <a:moveTo>
                    <a:pt x="5439" y="1112"/>
                  </a:moveTo>
                  <a:cubicBezTo>
                    <a:pt x="6380" y="1112"/>
                    <a:pt x="7409" y="1547"/>
                    <a:pt x="8123" y="2262"/>
                  </a:cubicBezTo>
                  <a:cubicBezTo>
                    <a:pt x="9657" y="3726"/>
                    <a:pt x="9657" y="6184"/>
                    <a:pt x="8123" y="7648"/>
                  </a:cubicBezTo>
                  <a:cubicBezTo>
                    <a:pt x="7409" y="8363"/>
                    <a:pt x="6450" y="8799"/>
                    <a:pt x="5439" y="8799"/>
                  </a:cubicBezTo>
                  <a:cubicBezTo>
                    <a:pt x="4428" y="8799"/>
                    <a:pt x="3487" y="8363"/>
                    <a:pt x="2754" y="7648"/>
                  </a:cubicBezTo>
                  <a:cubicBezTo>
                    <a:pt x="1221" y="6184"/>
                    <a:pt x="1221" y="3726"/>
                    <a:pt x="2754" y="2262"/>
                  </a:cubicBezTo>
                  <a:cubicBezTo>
                    <a:pt x="3487" y="1547"/>
                    <a:pt x="4428" y="1112"/>
                    <a:pt x="5439" y="1112"/>
                  </a:cubicBezTo>
                  <a:close/>
                  <a:moveTo>
                    <a:pt x="5430" y="0"/>
                  </a:moveTo>
                  <a:cubicBezTo>
                    <a:pt x="4149" y="0"/>
                    <a:pt x="2859" y="493"/>
                    <a:pt x="1883" y="1478"/>
                  </a:cubicBezTo>
                  <a:cubicBezTo>
                    <a:pt x="0" y="3360"/>
                    <a:pt x="0" y="6550"/>
                    <a:pt x="1883" y="8520"/>
                  </a:cubicBezTo>
                  <a:cubicBezTo>
                    <a:pt x="2824" y="9461"/>
                    <a:pt x="4132" y="9967"/>
                    <a:pt x="5439" y="9967"/>
                  </a:cubicBezTo>
                  <a:cubicBezTo>
                    <a:pt x="6607" y="9967"/>
                    <a:pt x="7618" y="9601"/>
                    <a:pt x="8489" y="8886"/>
                  </a:cubicBezTo>
                  <a:lnTo>
                    <a:pt x="9797" y="10193"/>
                  </a:lnTo>
                  <a:lnTo>
                    <a:pt x="9221" y="10838"/>
                  </a:lnTo>
                  <a:lnTo>
                    <a:pt x="11540" y="13157"/>
                  </a:lnTo>
                  <a:cubicBezTo>
                    <a:pt x="11836" y="13453"/>
                    <a:pt x="12202" y="13592"/>
                    <a:pt x="12551" y="13592"/>
                  </a:cubicBezTo>
                  <a:cubicBezTo>
                    <a:pt x="12987" y="13592"/>
                    <a:pt x="13353" y="13453"/>
                    <a:pt x="13649" y="13157"/>
                  </a:cubicBezTo>
                  <a:cubicBezTo>
                    <a:pt x="14224" y="12581"/>
                    <a:pt x="14224" y="11570"/>
                    <a:pt x="13649" y="10978"/>
                  </a:cubicBezTo>
                  <a:lnTo>
                    <a:pt x="11331" y="8659"/>
                  </a:lnTo>
                  <a:lnTo>
                    <a:pt x="10668" y="9391"/>
                  </a:lnTo>
                  <a:lnTo>
                    <a:pt x="9361" y="8084"/>
                  </a:lnTo>
                  <a:cubicBezTo>
                    <a:pt x="10895" y="6114"/>
                    <a:pt x="10738" y="3221"/>
                    <a:pt x="8925" y="1478"/>
                  </a:cubicBezTo>
                  <a:cubicBezTo>
                    <a:pt x="7984" y="493"/>
                    <a:pt x="6711" y="0"/>
                    <a:pt x="5430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92"/>
            <p:cNvSpPr/>
            <p:nvPr/>
          </p:nvSpPr>
          <p:spPr>
            <a:xfrm>
              <a:off x="7703675" y="26592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092"/>
                    <a:pt x="1970" y="2388"/>
                    <a:pt x="1673" y="2388"/>
                  </a:cubicBezTo>
                  <a:cubicBezTo>
                    <a:pt x="1307" y="2388"/>
                    <a:pt x="1098" y="2092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5892" y="3487"/>
                  </a:lnTo>
                  <a:cubicBezTo>
                    <a:pt x="6101" y="3051"/>
                    <a:pt x="6467" y="2615"/>
                    <a:pt x="6833" y="2249"/>
                  </a:cubicBezTo>
                  <a:cubicBezTo>
                    <a:pt x="8001" y="1081"/>
                    <a:pt x="9517" y="436"/>
                    <a:pt x="11191" y="436"/>
                  </a:cubicBezTo>
                  <a:cubicBezTo>
                    <a:pt x="11766" y="436"/>
                    <a:pt x="12359" y="506"/>
                    <a:pt x="12934" y="645"/>
                  </a:cubicBez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92"/>
            <p:cNvSpPr/>
            <p:nvPr/>
          </p:nvSpPr>
          <p:spPr>
            <a:xfrm>
              <a:off x="7910650" y="2776925"/>
              <a:ext cx="116375" cy="87175"/>
            </a:xfrm>
            <a:custGeom>
              <a:avLst/>
              <a:gdLst/>
              <a:ahLst/>
              <a:cxnLst/>
              <a:rect l="l" t="t" r="r" b="b"/>
              <a:pathLst>
                <a:path w="4655" h="3487" extrusionOk="0">
                  <a:moveTo>
                    <a:pt x="872" y="1"/>
                  </a:moveTo>
                  <a:cubicBezTo>
                    <a:pt x="1" y="1029"/>
                    <a:pt x="1" y="2476"/>
                    <a:pt x="803" y="3487"/>
                  </a:cubicBezTo>
                  <a:lnTo>
                    <a:pt x="4655" y="3487"/>
                  </a:lnTo>
                  <a:lnTo>
                    <a:pt x="465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92"/>
            <p:cNvSpPr/>
            <p:nvPr/>
          </p:nvSpPr>
          <p:spPr>
            <a:xfrm>
              <a:off x="7703675" y="2776925"/>
              <a:ext cx="132925" cy="87175"/>
            </a:xfrm>
            <a:custGeom>
              <a:avLst/>
              <a:gdLst/>
              <a:ahLst/>
              <a:cxnLst/>
              <a:rect l="l" t="t" r="r" b="b"/>
              <a:pathLst>
                <a:path w="5317" h="3487" extrusionOk="0">
                  <a:moveTo>
                    <a:pt x="1673" y="1169"/>
                  </a:moveTo>
                  <a:cubicBezTo>
                    <a:pt x="2039" y="1169"/>
                    <a:pt x="2266" y="1465"/>
                    <a:pt x="2266" y="1744"/>
                  </a:cubicBezTo>
                  <a:cubicBezTo>
                    <a:pt x="2336" y="2110"/>
                    <a:pt x="1970" y="2406"/>
                    <a:pt x="1673" y="2406"/>
                  </a:cubicBezTo>
                  <a:cubicBezTo>
                    <a:pt x="1307" y="2406"/>
                    <a:pt x="1098" y="2110"/>
                    <a:pt x="1098" y="1744"/>
                  </a:cubicBezTo>
                  <a:cubicBezTo>
                    <a:pt x="1028" y="1465"/>
                    <a:pt x="1395" y="1169"/>
                    <a:pt x="1673" y="1169"/>
                  </a:cubicBezTo>
                  <a:close/>
                  <a:moveTo>
                    <a:pt x="0" y="1"/>
                  </a:moveTo>
                  <a:lnTo>
                    <a:pt x="0" y="3487"/>
                  </a:lnTo>
                  <a:lnTo>
                    <a:pt x="5317" y="3487"/>
                  </a:lnTo>
                  <a:cubicBezTo>
                    <a:pt x="5160" y="2981"/>
                    <a:pt x="5090" y="2406"/>
                    <a:pt x="5090" y="1831"/>
                  </a:cubicBezTo>
                  <a:cubicBezTo>
                    <a:pt x="5090" y="1238"/>
                    <a:pt x="5160" y="593"/>
                    <a:pt x="531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92"/>
            <p:cNvSpPr/>
            <p:nvPr/>
          </p:nvSpPr>
          <p:spPr>
            <a:xfrm>
              <a:off x="7703675" y="2541175"/>
              <a:ext cx="323350" cy="87175"/>
            </a:xfrm>
            <a:custGeom>
              <a:avLst/>
              <a:gdLst/>
              <a:ahLst/>
              <a:cxnLst/>
              <a:rect l="l" t="t" r="r" b="b"/>
              <a:pathLst>
                <a:path w="12934" h="3487" extrusionOk="0">
                  <a:moveTo>
                    <a:pt x="1673" y="1151"/>
                  </a:moveTo>
                  <a:cubicBezTo>
                    <a:pt x="2039" y="1151"/>
                    <a:pt x="2266" y="1447"/>
                    <a:pt x="2266" y="1813"/>
                  </a:cubicBezTo>
                  <a:cubicBezTo>
                    <a:pt x="2336" y="2110"/>
                    <a:pt x="1970" y="2388"/>
                    <a:pt x="1673" y="2388"/>
                  </a:cubicBezTo>
                  <a:cubicBezTo>
                    <a:pt x="1307" y="2388"/>
                    <a:pt x="1098" y="2110"/>
                    <a:pt x="1098" y="1813"/>
                  </a:cubicBezTo>
                  <a:cubicBezTo>
                    <a:pt x="1028" y="1447"/>
                    <a:pt x="1395" y="1151"/>
                    <a:pt x="1673" y="1151"/>
                  </a:cubicBezTo>
                  <a:close/>
                  <a:moveTo>
                    <a:pt x="0" y="0"/>
                  </a:moveTo>
                  <a:lnTo>
                    <a:pt x="0" y="3487"/>
                  </a:lnTo>
                  <a:lnTo>
                    <a:pt x="12934" y="3487"/>
                  </a:lnTo>
                  <a:lnTo>
                    <a:pt x="1293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/>
                                        <p:tgtEl>
                                          <p:spTgt spid="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p93"/>
          <p:cNvSpPr txBox="1">
            <a:spLocks noGrp="1"/>
          </p:cNvSpPr>
          <p:nvPr>
            <p:ph type="body" idx="1"/>
          </p:nvPr>
        </p:nvSpPr>
        <p:spPr>
          <a:xfrm>
            <a:off x="870650" y="1144200"/>
            <a:ext cx="6919200" cy="149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</a:rPr>
              <a:t>[1] LECUN, Yann; CHOPRA, Sumit; HADSELL, Raia; RANZATO, Marc’Aurelio; HUANG, Fu Jie. A tutorial on energy-based learning. MIT Press, 2006. Disponível em: http://yann.lecun.com/. Acesso em: 29 jun. 2022.</a:t>
            </a:r>
            <a:endParaRPr>
              <a:solidFill>
                <a:srgbClr val="434343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4343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</a:rPr>
              <a:t>[2] </a:t>
            </a:r>
            <a:r>
              <a:rPr lang="en">
                <a:solidFill>
                  <a:schemeClr val="hlink"/>
                </a:solidFill>
              </a:rPr>
              <a:t>XIE, Jianwen; LU, Yang; ZHU, Song-Chun; WU, Ying Nian. </a:t>
            </a:r>
            <a:r>
              <a:rPr lang="en">
                <a:solidFill>
                  <a:srgbClr val="434343"/>
                </a:solidFill>
              </a:rPr>
              <a:t>A Theory of Generative ConvNet. (ICML 2016).</a:t>
            </a:r>
            <a:endParaRPr>
              <a:solidFill>
                <a:srgbClr val="434343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4343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</a:rPr>
              <a:t>[3] </a:t>
            </a:r>
            <a:r>
              <a:rPr lang="en">
                <a:solidFill>
                  <a:schemeClr val="hlink"/>
                </a:solidFill>
              </a:rPr>
              <a:t>XIE, Jianwen; LU, Yang; ZHU, Song-Chun; WU, Ying Nian. </a:t>
            </a:r>
            <a:r>
              <a:rPr lang="en">
                <a:solidFill>
                  <a:srgbClr val="434343"/>
                </a:solidFill>
              </a:rPr>
              <a:t>Synthesizing Dynamic Pattern by Spatial-Temporal Generative ConvNet. (CVPR 2017).</a:t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704" name="Google Shape;704;p93"/>
          <p:cNvSpPr txBox="1">
            <a:spLocks noGrp="1"/>
          </p:cNvSpPr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REFERÊNCIAS</a:t>
            </a:r>
            <a:endParaRPr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94"/>
          <p:cNvSpPr txBox="1">
            <a:spLocks noGrp="1"/>
          </p:cNvSpPr>
          <p:nvPr>
            <p:ph type="ctrTitle"/>
          </p:nvPr>
        </p:nvSpPr>
        <p:spPr>
          <a:xfrm flipH="1">
            <a:off x="1974150" y="2098800"/>
            <a:ext cx="5195700" cy="94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OBRIGADO</a:t>
            </a:r>
            <a:endParaRPr/>
          </a:p>
        </p:txBody>
      </p:sp>
      <p:cxnSp>
        <p:nvCxnSpPr>
          <p:cNvPr id="710" name="Google Shape;710;p94"/>
          <p:cNvCxnSpPr/>
          <p:nvPr/>
        </p:nvCxnSpPr>
        <p:spPr>
          <a:xfrm rot="10800000">
            <a:off x="8156400" y="630088"/>
            <a:ext cx="12363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11" name="Google Shape;711;p94"/>
          <p:cNvCxnSpPr/>
          <p:nvPr/>
        </p:nvCxnSpPr>
        <p:spPr>
          <a:xfrm rot="10800000">
            <a:off x="-125" y="4765850"/>
            <a:ext cx="9585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400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400"/>
                                        <p:tgtEl>
                                          <p:spTgt spid="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ch Newsletter XL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3F3F3"/>
      </a:accent1>
      <a:accent2>
        <a:srgbClr val="D9D9D9"/>
      </a:accent2>
      <a:accent3>
        <a:srgbClr val="B7B7B7"/>
      </a:accent3>
      <a:accent4>
        <a:srgbClr val="999999"/>
      </a:accent4>
      <a:accent5>
        <a:srgbClr val="666666"/>
      </a:accent5>
      <a:accent6>
        <a:srgbClr val="000000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1364</TotalTime>
  <Words>3607</Words>
  <Application>Microsoft Office PowerPoint</Application>
  <PresentationFormat>Apresentação na tela (16:9)</PresentationFormat>
  <Paragraphs>227</Paragraphs>
  <Slides>64</Slides>
  <Notes>64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64</vt:i4>
      </vt:variant>
    </vt:vector>
  </HeadingPairs>
  <TitlesOfParts>
    <vt:vector size="76" baseType="lpstr">
      <vt:lpstr>Arial</vt:lpstr>
      <vt:lpstr>Arial</vt:lpstr>
      <vt:lpstr>avenir-light</vt:lpstr>
      <vt:lpstr>Exo 2</vt:lpstr>
      <vt:lpstr>Fira Sans Extra Condensed Medium</vt:lpstr>
      <vt:lpstr>Noto Sans</vt:lpstr>
      <vt:lpstr>Nunito Light</vt:lpstr>
      <vt:lpstr>Quattrocento Sans</vt:lpstr>
      <vt:lpstr>Roboto</vt:lpstr>
      <vt:lpstr>Roboto Condensed</vt:lpstr>
      <vt:lpstr>Roboto Condensed Light</vt:lpstr>
      <vt:lpstr>Tech Newsletter XL by Slidesgo</vt:lpstr>
      <vt:lpstr>Modelagem Generativa Profunda: Uma Revisão Comparativa de VAEs, GANs, Fluxos Normalizantes, Modelos Baseados em Energia e Autoregressivos</vt:lpstr>
      <vt:lpstr>Apresentação do PowerPoint</vt:lpstr>
      <vt:lpstr>OS AUTORES</vt:lpstr>
      <vt:lpstr>Apresentação do PowerPoint</vt:lpstr>
      <vt:lpstr>Apresentação do PowerPoint</vt:lpstr>
      <vt:lpstr>QUAL O OBJETIVO DO ARTIGO?</vt:lpstr>
      <vt:lpstr>GENERATIVE MODELS</vt:lpstr>
      <vt:lpstr>QUAL O OBJETIVO DOS MODELOS GENERATIVOS PROFUNDOS (DEEP GENERATIVE MODELLING)?</vt:lpstr>
      <vt:lpstr>Apresentação do PowerPoint</vt:lpstr>
      <vt:lpstr>Apresentação do PowerPoint</vt:lpstr>
      <vt:lpstr>APLICAÇÕES DE DGMS</vt:lpstr>
      <vt:lpstr>APLICAÇÕES DE DGMS</vt:lpstr>
      <vt:lpstr>APLICAÇÕES DE DGMS</vt:lpstr>
      <vt:lpstr>APLICAÇÕES DE DGMS</vt:lpstr>
      <vt:lpstr>APLICAÇÕES DE DGMS</vt:lpstr>
      <vt:lpstr>APLICAÇÕES DE DGMS</vt:lpstr>
      <vt:lpstr>APLICAÇÕES DE DGMS</vt:lpstr>
      <vt:lpstr> TÉCNICAS DO ARTIGO </vt:lpstr>
      <vt:lpstr>QUAIS TÉCNICAS FORAM AVALIADAS PELO ARTIGO?</vt:lpstr>
      <vt:lpstr>COMPARAÇÃO ENTRE MODELOS DE DIVERSOS ARTIGOS AGRUPADOS PARA REVIEW</vt:lpstr>
      <vt:lpstr>Apresentação do PowerPoint</vt:lpstr>
      <vt:lpstr>ENERGY BASED MODELS</vt:lpstr>
      <vt:lpstr>ENERGY BASED MODELS</vt:lpstr>
      <vt:lpstr>Apresentação do PowerPoint</vt:lpstr>
      <vt:lpstr>Apresentação do PowerPoint</vt:lpstr>
      <vt:lpstr>Apresentação do PowerPoint</vt:lpstr>
      <vt:lpstr>EXEMPLO</vt:lpstr>
      <vt:lpstr>Apresentação do PowerPoint</vt:lpstr>
      <vt:lpstr>Apresentação do PowerPoint</vt:lpstr>
      <vt:lpstr>VARIATIONAL AUTOENCODERS – VAES</vt:lpstr>
      <vt:lpstr>VAE - O QUE É?</vt:lpstr>
      <vt:lpstr>VAMOS DAR ALGUNS PASSOS PARA TRÁS?</vt:lpstr>
      <vt:lpstr>ENCODERS x DECODERS</vt:lpstr>
      <vt:lpstr>Apresentação do PowerPoint</vt:lpstr>
      <vt:lpstr>AUTOENCODERS</vt:lpstr>
      <vt:lpstr>Apresentação do PowerPoint</vt:lpstr>
      <vt:lpstr>VAEs</vt:lpstr>
      <vt:lpstr>Apresentação do PowerPoint</vt:lpstr>
      <vt:lpstr>AUTOREGRESSIVE MODELS</vt:lpstr>
      <vt:lpstr>CARACTERÍSTICAS</vt:lpstr>
      <vt:lpstr>CARACTERÍSTICAS</vt:lpstr>
      <vt:lpstr>CARACTERÍSTICAS</vt:lpstr>
      <vt:lpstr>Apresentação do PowerPoint</vt:lpstr>
      <vt:lpstr>REDES UTILIZADAS</vt:lpstr>
      <vt:lpstr>REDES UTILIZADAS</vt:lpstr>
      <vt:lpstr>Apresentação do PowerPoint</vt:lpstr>
      <vt:lpstr> GENERATIVE ADVERSARIAL NETWORKS </vt:lpstr>
      <vt:lpstr>GERADOR</vt:lpstr>
      <vt:lpstr>Apresentação do PowerPoint</vt:lpstr>
      <vt:lpstr>ESTRUTURA DE UMA GAN - DISCRIMINADOR</vt:lpstr>
      <vt:lpstr>ESTRUTURA DE UMA GAN - GERADOR</vt:lpstr>
      <vt:lpstr>PONTOS DE FALHA DAS GANs</vt:lpstr>
      <vt:lpstr>POSSÍVEIS CONTORNOS</vt:lpstr>
      <vt:lpstr>Apresentação do PowerPoint</vt:lpstr>
      <vt:lpstr>Apresentação do PowerPoint</vt:lpstr>
      <vt:lpstr>NORMALIZING FLOWS</vt:lpstr>
      <vt:lpstr>O QUE É E COMO FUNCIONA</vt:lpstr>
      <vt:lpstr>Apresentação do PowerPoint</vt:lpstr>
      <vt:lpstr>Apresentação do PowerPoint</vt:lpstr>
      <vt:lpstr> CONCLUSÕES </vt:lpstr>
      <vt:lpstr>CONCLUSÕES</vt:lpstr>
      <vt:lpstr>REFERÊNCIAS</vt:lpstr>
      <vt:lpstr>REFERÊNCIAS</vt:lpstr>
      <vt:lpstr>OBRIGADO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Modelagem Generativa Profunda: Uma Revisão Comparativa de VAEs, GANs, Fluxos Normalizantes, Modelos Baseados em Energia e Autoregressivos</dc:title>
  <dc:creator>Andre</dc:creator>
  <cp:lastModifiedBy>Andre</cp:lastModifiedBy>
  <cp:revision>10</cp:revision>
  <dcterms:modified xsi:type="dcterms:W3CDTF">2022-12-20T18:57:08Z</dcterms:modified>
</cp:coreProperties>
</file>