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76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69346" autoAdjust="0"/>
  </p:normalViewPr>
  <p:slideViewPr>
    <p:cSldViewPr snapToGrid="0">
      <p:cViewPr varScale="1">
        <p:scale>
          <a:sx n="49" d="100"/>
          <a:sy n="49" d="100"/>
        </p:scale>
        <p:origin x="81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097A2-DE8A-4B30-8F4E-FE6B65C18041}" type="datetimeFigureOut">
              <a:rPr lang="pt-BR" smtClean="0"/>
              <a:t>25/11/2023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9F49AF-0345-418F-8E51-8F2ABA8294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2594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u="none" strike="noStrike" baseline="0" dirty="0">
                <a:latin typeface="Arial" panose="020B0604020202020204" pitchFamily="34" charset="0"/>
              </a:rPr>
              <a:t>O livro Análise do Conteúdo tem por objetivo apresentar uma apreciação crítica de análises de conteúdo como uma forma de tratamento em pesquisas qualitativas e quantitativas.</a:t>
            </a:r>
            <a:endParaRPr lang="pt-BR" sz="1200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F49AF-0345-418F-8E51-8F2ABA8294F2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7432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pt-BR" sz="18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pt-BR" b="0" i="0" dirty="0">
                <a:solidFill>
                  <a:srgbClr val="374151"/>
                </a:solidFill>
                <a:effectLst/>
                <a:latin typeface="Söhne"/>
              </a:rPr>
              <a:t>O método de análise de conteúdo de Bardin é uma abordagem utilizada em pesquisa qualitativa para analisar o conteúdo de documentos, textos, ou outras formas de comunicação. Desenvolvido por Laurence Bardin, esse método envolve uma análise sistemática e objetiva do conteúdo, buscando identificar padrões, temas e significados subjacentes.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F49AF-0345-418F-8E51-8F2ABA8294F2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2327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dirty="0">
                <a:solidFill>
                  <a:srgbClr val="0F0F0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 processo envolve a </a:t>
            </a:r>
            <a:r>
              <a:rPr lang="pt-BR" sz="1200" b="0" i="0" dirty="0" err="1">
                <a:solidFill>
                  <a:srgbClr val="0F0F0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pré-análise</a:t>
            </a:r>
            <a:r>
              <a:rPr lang="pt-BR" sz="1200" b="0" i="0" dirty="0">
                <a:solidFill>
                  <a:srgbClr val="0F0F0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exploração do material e tratamento dos resultados, com o objetivo de extrair informações relevantes e compreender a estrutura do conteúdo. A ênfase está na objetividade e rigor, garantindo a confiabilidade dos resultados obtidos.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b="0" i="0" dirty="0">
              <a:solidFill>
                <a:srgbClr val="0F0F0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200" b="0" i="0" u="none" strike="noStrike" baseline="0" dirty="0">
                <a:latin typeface="Times New Roman" panose="02020603050405020304" pitchFamily="18" charset="0"/>
              </a:rPr>
              <a:t>As diferentes fases da análise de conteúdo, tal como o inquérito sociológico ou a experimentação, organizam-se em torno de três polos cronológicos</a:t>
            </a:r>
            <a:r>
              <a:rPr lang="pt-BR" sz="900" b="0" i="0" u="none" strike="noStrike" baseline="0" dirty="0">
                <a:latin typeface="Times New Roman" panose="02020603050405020304" pitchFamily="18" charset="0"/>
              </a:rPr>
              <a:t>:</a:t>
            </a:r>
          </a:p>
          <a:p>
            <a:pPr algn="just"/>
            <a:endParaRPr lang="pt-BR" sz="900" b="0" i="0" u="none" strike="noStrike" baseline="0" dirty="0">
              <a:latin typeface="Times New Roman" panose="02020603050405020304" pitchFamily="18" charset="0"/>
            </a:endParaRPr>
          </a:p>
          <a:p>
            <a:pPr algn="just"/>
            <a:r>
              <a:rPr lang="pt-BR" sz="1200" b="0" i="0" u="none" strike="noStrike" baseline="0" dirty="0">
                <a:latin typeface="Times New Roman" panose="02020603050405020304" pitchFamily="18" charset="0"/>
              </a:rPr>
              <a:t>1) a </a:t>
            </a:r>
            <a:r>
              <a:rPr lang="pt-BR" sz="1200" b="0" i="0" u="none" strike="noStrike" baseline="0" dirty="0" err="1">
                <a:latin typeface="Times New Roman" panose="02020603050405020304" pitchFamily="18" charset="0"/>
              </a:rPr>
              <a:t>pré</a:t>
            </a:r>
            <a:r>
              <a:rPr lang="pt-BR" sz="1200" b="0" i="0" u="none" strike="noStrike" baseline="0" dirty="0">
                <a:latin typeface="Times New Roman" panose="02020603050405020304" pitchFamily="18" charset="0"/>
              </a:rPr>
              <a:t> - análise;</a:t>
            </a:r>
          </a:p>
          <a:p>
            <a:pPr algn="just"/>
            <a:r>
              <a:rPr lang="pt-BR" sz="1200" b="0" i="0" u="none" strike="noStrike" baseline="0" dirty="0">
                <a:latin typeface="Times New Roman" panose="02020603050405020304" pitchFamily="18" charset="0"/>
              </a:rPr>
              <a:t>2) a exploração do material;</a:t>
            </a:r>
          </a:p>
          <a:p>
            <a:pPr algn="just"/>
            <a:r>
              <a:rPr lang="pt-BR" sz="1200" b="0" i="0" u="none" strike="noStrike" baseline="0" dirty="0">
                <a:latin typeface="Times New Roman" panose="02020603050405020304" pitchFamily="18" charset="0"/>
              </a:rPr>
              <a:t>3) o tratamento dos resultados, a inferência e a interpretação.</a:t>
            </a:r>
            <a:endParaRPr lang="pt-B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F49AF-0345-418F-8E51-8F2ABA8294F2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8022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..........................trata-se de estabelecer um programa que, podendo ser flexível (quer dizer, que permita a introdução de novos procedimentos no decurso da análise), deve, no entanto, ser preciso.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0" i="0" dirty="0">
                <a:solidFill>
                  <a:srgbClr val="0F0F0F"/>
                </a:solidFill>
                <a:effectLst/>
                <a:latin typeface="Söhne"/>
              </a:rPr>
              <a:t>A </a:t>
            </a:r>
            <a:r>
              <a:rPr lang="pt-BR" b="0" i="0" dirty="0" err="1">
                <a:solidFill>
                  <a:srgbClr val="0F0F0F"/>
                </a:solidFill>
                <a:effectLst/>
                <a:latin typeface="Söhne"/>
              </a:rPr>
              <a:t>pré-análise</a:t>
            </a:r>
            <a:r>
              <a:rPr lang="pt-BR" b="0" i="0" dirty="0">
                <a:solidFill>
                  <a:srgbClr val="0F0F0F"/>
                </a:solidFill>
                <a:effectLst/>
                <a:latin typeface="Söhne"/>
              </a:rPr>
              <a:t> de Bardin refere-se a uma etapa inicial no processo de análise de conteúdo proposto por Laurence Bardin. É uma fase em que o pesquisador realiza uma leitura exploratória do material a ser analisado, buscando identificar de forma ampla e aberta as informações relevantes. Essa etapa é crucial para estabelecer uma compreensão inicial do conteúdo antes de prosseguir com uma análise mais aprofundada e categorizada.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F49AF-0345-418F-8E51-8F2ABA8294F2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3833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 Estes três fatores, não se sucedem, obrigatoriamente, seguindo uma ordem cronológica, embora se mantenham</a:t>
            </a:r>
          </a:p>
          <a:p>
            <a:r>
              <a:rPr lang="pt-BR" dirty="0"/>
              <a:t>estreitamente ligados uns aos outros: a escolha de documentos depende dos objetivos ou inversamente o</a:t>
            </a:r>
          </a:p>
          <a:p>
            <a:r>
              <a:rPr lang="pt-BR" dirty="0"/>
              <a:t>objetivo só é possível em função 'dos documentos disponíveis;</a:t>
            </a:r>
          </a:p>
          <a:p>
            <a:r>
              <a:rPr lang="pt-BR" dirty="0"/>
              <a:t> os indicadores serão construídos em função das hipóteses, ou, pelo contrário, as hipóteses serão criadas na</a:t>
            </a:r>
          </a:p>
          <a:p>
            <a:r>
              <a:rPr lang="pt-BR" dirty="0"/>
              <a:t>presença de certos índices.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F49AF-0345-418F-8E51-8F2ABA8294F2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2044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primeira atividade consiste em estabelecer contato com os documentos a analisar e conhecer o texto deixando-se invadir por impressões</a:t>
            </a:r>
          </a:p>
          <a:p>
            <a:r>
              <a:rPr lang="pt-BR" dirty="0"/>
              <a:t>e orientações. Esta fase e chamada de leitura «flutuante»</a:t>
            </a:r>
          </a:p>
          <a:p>
            <a:r>
              <a:rPr lang="pt-BR" dirty="0"/>
              <a:t>por analogia com a atitude do psicanalista. Pouco a pouco:</a:t>
            </a:r>
          </a:p>
          <a:p>
            <a:r>
              <a:rPr lang="pt-BR" dirty="0"/>
              <a:t>a leitura vai-se tornando mais precisa, em função de hipóteses  emergentes, da projeção de teorias adaptadas sobre o material e da possível aplicação de técnicas utilizadas</a:t>
            </a:r>
          </a:p>
          <a:p>
            <a:r>
              <a:rPr lang="pt-BR" dirty="0"/>
              <a:t>sobre materiais análogos.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F49AF-0345-418F-8E51-8F2ABA8294F2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50430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 universo de documentos de análise pode ser determinado </a:t>
            </a:r>
            <a:r>
              <a:rPr lang="pt-BR" sz="1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 priori:</a:t>
            </a:r>
          </a:p>
          <a:p>
            <a:endParaRPr lang="pt-BR" sz="1200" b="0" i="1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/>
              <a:t>por _exemplo: uma empresa solicita a uma equipe de  analistas a exploração dos recortes de imprensa reunidos num «</a:t>
            </a:r>
            <a:r>
              <a:rPr lang="pt-BR" dirty="0" err="1"/>
              <a:t>press</a:t>
            </a:r>
            <a:r>
              <a:rPr lang="pt-BR" dirty="0"/>
              <a:t>-book», acerca do novo produto lançado</a:t>
            </a:r>
          </a:p>
          <a:p>
            <a:r>
              <a:rPr lang="pt-BR" dirty="0"/>
              <a:t>no mercado alguns meses atrás.</a:t>
            </a:r>
          </a:p>
          <a:p>
            <a:r>
              <a:rPr lang="pt-BR" dirty="0"/>
              <a:t>Ou então o objetivo é determinado e por conseguinte  convém escolher o universo de documentos susceptíveis de fornecer informações sobre o problema levantado:</a:t>
            </a:r>
          </a:p>
          <a:p>
            <a:r>
              <a:rPr lang="pt-BR" dirty="0"/>
              <a:t>" por exemplo: o objetivo € seguir a evolução dos valores da instituição escolar francesa durante um determinado ano. Opta-se então pela análise dos discursos de distribuição dos prémios: material homogéneo, regular, conservado, acessível e rico em informações relativamente ao objetivo.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F49AF-0345-418F-8E51-8F2ABA8294F2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37940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pt-BR" sz="1800" b="0" i="0" u="none" strike="noStrike" baseline="0" dirty="0">
                <a:latin typeface="Times New Roman" panose="02020603050405020304" pitchFamily="18" charset="0"/>
              </a:rPr>
              <a:t>Por outras palavras, não se pode deixar de fora qualquer um dos elementos por esta ou por</a:t>
            </a:r>
          </a:p>
          <a:p>
            <a:pPr algn="l"/>
            <a:r>
              <a:rPr lang="pt-BR" sz="1800" b="0" i="0" u="none" strike="noStrike" baseline="0" dirty="0">
                <a:latin typeface="Times New Roman" panose="02020603050405020304" pitchFamily="18" charset="0"/>
              </a:rPr>
              <a:t>aquela razão (dificuldade de acesso, impressão de não-interesse), que não possa ser justificável no plano do</a:t>
            </a:r>
          </a:p>
          <a:p>
            <a:pPr algn="l"/>
            <a:r>
              <a:rPr lang="pt-BR" sz="1800" b="0" i="0" u="none" strike="noStrike" baseline="0" dirty="0">
                <a:latin typeface="Times New Roman" panose="02020603050405020304" pitchFamily="18" charset="0"/>
              </a:rPr>
              <a:t>rigor. Esta regra € completada pela de </a:t>
            </a:r>
            <a:r>
              <a:rPr lang="pt-BR" sz="1800" b="0" i="1" u="none" strike="noStrike" baseline="0" dirty="0">
                <a:latin typeface="Times New Roman" panose="02020603050405020304" pitchFamily="18" charset="0"/>
              </a:rPr>
              <a:t>não-seletividade.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F49AF-0345-418F-8E51-8F2ABA8294F2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32972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Para se proceder à amostragem, é necessário ser possível</a:t>
            </a:r>
          </a:p>
          <a:p>
            <a:r>
              <a:rPr lang="pt-BR" dirty="0"/>
              <a:t>descobrir a distribuição dos caracteres dos elementos</a:t>
            </a:r>
          </a:p>
          <a:p>
            <a:r>
              <a:rPr lang="pt-BR" dirty="0"/>
              <a:t>da amostra. Um universo heterogéneo requer uma amostra</a:t>
            </a:r>
          </a:p>
          <a:p>
            <a:r>
              <a:rPr lang="pt-BR" dirty="0"/>
              <a:t>maior do que um universo homogéneo. A costureira,</a:t>
            </a:r>
          </a:p>
          <a:p>
            <a:r>
              <a:rPr lang="pt-BR" dirty="0"/>
              <a:t>para que possa fazer ideia de uma peça de tecido com flores,</a:t>
            </a:r>
          </a:p>
          <a:p>
            <a:r>
              <a:rPr lang="pt-BR" dirty="0"/>
              <a:t>tem necessidade de uma amostra maior desse tecido,</a:t>
            </a:r>
          </a:p>
          <a:p>
            <a:r>
              <a:rPr lang="pt-BR" dirty="0"/>
              <a:t>do que aquela que seria necessária para ter a ideia de um</a:t>
            </a:r>
          </a:p>
          <a:p>
            <a:r>
              <a:rPr lang="pt-BR" dirty="0"/>
              <a:t>tecido liso.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F49AF-0345-418F-8E51-8F2ABA8294F2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72219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Por exemplo, as entrevistas de inquérito efetuadas  sobre um dado tema, devem: referir-se todas a esse tema,</a:t>
            </a:r>
          </a:p>
          <a:p>
            <a:r>
              <a:rPr lang="pt-BR" dirty="0"/>
              <a:t>ter sido obtidas por intermédio de técnicas idênticas e  serem realizadas por indivíduos semelhantes. Esta regra</a:t>
            </a:r>
          </a:p>
          <a:p>
            <a:r>
              <a:rPr lang="pt-BR" dirty="0"/>
              <a:t>é, sobretudo, utilizada quando se desejam obter resultados globais ou comparar entre si os resultados individuais.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F49AF-0345-418F-8E51-8F2ABA8294F2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9997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0" i="0" dirty="0">
                <a:solidFill>
                  <a:srgbClr val="0F0F0F"/>
                </a:solidFill>
                <a:effectLst/>
                <a:latin typeface="Söhne"/>
              </a:rPr>
              <a:t>GPT - Cada parte do conteúdo deve ser avaliada em termos de sua pertinência para as categorias estabelecidas. A regra de pertinência destaca a importância de discernir se um elemento contribui ou não para a compreensão da categoria em questão. </a:t>
            </a:r>
          </a:p>
          <a:p>
            <a:endParaRPr lang="pt-BR" b="0" i="0" dirty="0">
              <a:solidFill>
                <a:srgbClr val="0F0F0F"/>
              </a:solidFill>
              <a:effectLst/>
              <a:latin typeface="Söhne"/>
            </a:endParaRPr>
          </a:p>
          <a:p>
            <a:pPr algn="l"/>
            <a:r>
              <a:rPr lang="pt-BR" b="0" i="0" dirty="0">
                <a:solidFill>
                  <a:srgbClr val="000000"/>
                </a:solidFill>
                <a:effectLst/>
                <a:latin typeface="Söhne"/>
              </a:rPr>
              <a:t>GPT - A regra de pertinência de Bardin visa garantir que a análise seja sistemática, transparente e confiável, permitindo aos pesquisadores extrair significados robustos dos dados coletados.</a:t>
            </a:r>
          </a:p>
          <a:p>
            <a:br>
              <a:rPr lang="pt-BR" b="0" i="0" dirty="0">
                <a:solidFill>
                  <a:srgbClr val="000000"/>
                </a:solidFill>
                <a:effectLst/>
                <a:latin typeface="Söhne"/>
              </a:rPr>
            </a:b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F49AF-0345-418F-8E51-8F2ABA8294F2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55694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objetivo é a finalidade geral a que nos propomos(ou que é fornecida por uma instância exterior), o quadro</a:t>
            </a:r>
          </a:p>
          <a:p>
            <a:r>
              <a:rPr lang="pt-BR" dirty="0"/>
              <a:t>teórico e/ou pragmático, no qual os resultados obtidos serão utilizados.</a:t>
            </a:r>
          </a:p>
          <a:p>
            <a:r>
              <a:rPr lang="pt-BR" dirty="0"/>
              <a:t>Levantar uma hipótese é interrogarmo-nos: «será verdade que, tal como é sugerido pela análise a priori do</a:t>
            </a:r>
          </a:p>
          <a:p>
            <a:r>
              <a:rPr lang="pt-BR" dirty="0"/>
              <a:t>problema e pelo conhecimento que dele possuo, ou, como as minhas primeiras leituras me levam a pensar, que ... ?».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F49AF-0345-418F-8E51-8F2ABA8294F2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51658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pt-BR" dirty="0"/>
              <a:t>GPT - </a:t>
            </a:r>
            <a:r>
              <a:rPr lang="pt-BR" b="0" i="0" dirty="0">
                <a:effectLst/>
                <a:latin typeface="Söhne"/>
              </a:rPr>
              <a:t>Na pesquisa qualitativa, a referenciação dos índices e a elaboração de indicadores são etapas importantes, e a abordagem de Bardin fornece orientações sobre como realizar essas tarefas. Aqui estão algumas diretrizes relacionadas:</a:t>
            </a:r>
          </a:p>
          <a:p>
            <a:pPr algn="l">
              <a:buFont typeface="+mj-lt"/>
              <a:buAutoNum type="arabicPeriod"/>
            </a:pPr>
            <a:r>
              <a:rPr lang="pt-BR" b="1" i="0" dirty="0">
                <a:effectLst/>
                <a:latin typeface="Söhne"/>
              </a:rPr>
              <a:t>Referenciação dos índices:</a:t>
            </a:r>
            <a:endParaRPr lang="pt-BR" b="0" i="0" dirty="0"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pt-BR" b="1" i="0" dirty="0">
                <a:effectLst/>
                <a:latin typeface="Söhne"/>
              </a:rPr>
              <a:t>Identificação:</a:t>
            </a:r>
            <a:r>
              <a:rPr lang="pt-BR" b="0" i="0" dirty="0">
                <a:effectLst/>
                <a:latin typeface="Söhne"/>
              </a:rPr>
              <a:t> Os índices referem-se às unidades identificadas durante a análise de conteúdo. Eles podem ser palavras, frases, parágrafos ou unidades mais extensas, dependendo da escolha do pesquisador.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pt-BR" b="1" i="0" dirty="0">
                <a:effectLst/>
                <a:latin typeface="Söhne"/>
              </a:rPr>
              <a:t>Codificação:</a:t>
            </a:r>
            <a:r>
              <a:rPr lang="pt-BR" b="0" i="0" dirty="0">
                <a:effectLst/>
                <a:latin typeface="Söhne"/>
              </a:rPr>
              <a:t> Cada índice deve ser codificado, ou seja, rotulado de acordo com as categorias ou temas emergentes durante a análise. A codificação ajuda a organizar os dados e identificar padrões.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pt-BR" b="1" i="0" dirty="0">
                <a:effectLst/>
                <a:latin typeface="Söhne"/>
              </a:rPr>
              <a:t>Catalogação:</a:t>
            </a:r>
            <a:r>
              <a:rPr lang="pt-BR" b="0" i="0" dirty="0">
                <a:effectLst/>
                <a:latin typeface="Söhne"/>
              </a:rPr>
              <a:t> Os índices codificados devem ser catalogados e organizados de maneira sistemática. Isso facilita a referência posterior e ajuda na identificação de padrões recorrentes.</a:t>
            </a:r>
          </a:p>
          <a:p>
            <a:pPr algn="l">
              <a:buFont typeface="+mj-lt"/>
              <a:buAutoNum type="arabicPeriod"/>
            </a:pPr>
            <a:r>
              <a:rPr lang="pt-BR" b="1" i="0" dirty="0">
                <a:effectLst/>
                <a:latin typeface="Söhne"/>
              </a:rPr>
              <a:t>Elaboração de Indicadores:</a:t>
            </a:r>
            <a:endParaRPr lang="pt-BR" b="0" i="0" dirty="0"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pt-BR" b="1" i="0" dirty="0">
                <a:effectLst/>
                <a:latin typeface="Söhne"/>
              </a:rPr>
              <a:t>Identificação de Padrões:</a:t>
            </a:r>
            <a:r>
              <a:rPr lang="pt-BR" b="0" i="0" dirty="0">
                <a:effectLst/>
                <a:latin typeface="Söhne"/>
              </a:rPr>
              <a:t> Com base nos índices catalogados, os pesquisadores podem começar a identificar padrões e tendências no material qualitativo. Isso envolve olhar para além dos casos individuais e procurar relações mais amplas.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pt-BR" b="1" i="0" dirty="0">
                <a:effectLst/>
                <a:latin typeface="Söhne"/>
              </a:rPr>
              <a:t>Construção de Indicadores:</a:t>
            </a:r>
            <a:r>
              <a:rPr lang="pt-BR" b="0" i="0" dirty="0">
                <a:effectLst/>
                <a:latin typeface="Söhne"/>
              </a:rPr>
              <a:t> Os indicadores são construídos a partir dos padrões identificados. Eles são geralmente medidas quantificáveis ou categorias que representam conceitos-chave extraídos dos dados qualitativos.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pt-BR" b="1" i="0" dirty="0">
                <a:effectLst/>
                <a:latin typeface="Söhne"/>
              </a:rPr>
              <a:t>Validação:</a:t>
            </a:r>
            <a:r>
              <a:rPr lang="pt-BR" b="0" i="0" dirty="0">
                <a:effectLst/>
                <a:latin typeface="Söhne"/>
              </a:rPr>
              <a:t> Os indicadores devem ser validados para garantir que realmente capturem os aspectos relevantes do fenômeno em estudo. Isso pode envolver a revisão por outros pesquisadores ou a comparação com dados adicionais.</a:t>
            </a:r>
          </a:p>
          <a:p>
            <a:pPr algn="l">
              <a:buFont typeface="+mj-lt"/>
              <a:buAutoNum type="arabicPeriod"/>
            </a:pPr>
            <a:r>
              <a:rPr lang="pt-BR" b="1" i="0" dirty="0">
                <a:effectLst/>
                <a:latin typeface="Söhne"/>
              </a:rPr>
              <a:t>Relação com Teoria:</a:t>
            </a:r>
            <a:endParaRPr lang="pt-BR" b="0" i="0" dirty="0"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pt-BR" b="1" i="0" dirty="0">
                <a:effectLst/>
                <a:latin typeface="Söhne"/>
              </a:rPr>
              <a:t>Contextualização Teórica:</a:t>
            </a:r>
            <a:r>
              <a:rPr lang="pt-BR" b="0" i="0" dirty="0">
                <a:effectLst/>
                <a:latin typeface="Söhne"/>
              </a:rPr>
              <a:t> Os indicadores devem ser relacionados à teoria subjacente à pesquisa. Isso ajuda a conectar os achados qualitativos com conceitos mais amplos e a contribuir para a compreensão teórica.</a:t>
            </a:r>
          </a:p>
          <a:p>
            <a:pPr algn="l">
              <a:buFont typeface="+mj-lt"/>
              <a:buAutoNum type="arabicPeriod"/>
            </a:pPr>
            <a:r>
              <a:rPr lang="pt-BR" b="1" i="0" dirty="0">
                <a:effectLst/>
                <a:latin typeface="Söhne"/>
              </a:rPr>
              <a:t>Refinamento Iterativo:</a:t>
            </a:r>
            <a:endParaRPr lang="pt-BR" b="0" i="0" dirty="0">
              <a:effectLst/>
              <a:latin typeface="Söhne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pt-BR" b="1" i="0" dirty="0">
                <a:effectLst/>
                <a:latin typeface="Söhne"/>
              </a:rPr>
              <a:t>Revisão Contínua:</a:t>
            </a:r>
            <a:r>
              <a:rPr lang="pt-BR" b="0" i="0" dirty="0">
                <a:effectLst/>
                <a:latin typeface="Söhne"/>
              </a:rPr>
              <a:t> A elaboração de indicadores é um processo iterativo. Os pesquisadores devem revisar e refinar constantemente os indicadores à medida que avançam na análise.</a:t>
            </a:r>
          </a:p>
          <a:p>
            <a:pPr algn="l"/>
            <a:r>
              <a:rPr lang="pt-BR" b="0" i="0" dirty="0">
                <a:effectLst/>
                <a:latin typeface="Söhne"/>
              </a:rPr>
              <a:t>Ao seguir essas diretrizes, os pesquisadores podem garantir uma referenciação clara dos índices e uma elaboração significativa de indicadores, proporcionando uma base sólida para a interpretação e apresentação dos resultados da pesquisa qualitativa.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F49AF-0345-418F-8E51-8F2ABA8294F2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33079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pt-BR" sz="1800" b="0" i="0" u="none" strike="noStrike" baseline="0" dirty="0">
                <a:latin typeface="Times New Roman" panose="02020603050405020304" pitchFamily="18" charset="0"/>
              </a:rPr>
              <a:t>Por exemplo: as entrevistas gravadas são transmitidas (na íntegra) e as gravações conservadas (para informação</a:t>
            </a:r>
          </a:p>
          <a:p>
            <a:pPr algn="l"/>
            <a:r>
              <a:rPr lang="pt-BR" sz="1800" b="0" i="0" u="none" strike="noStrike" baseline="0" dirty="0" err="1">
                <a:latin typeface="Times New Roman" panose="02020603050405020304" pitchFamily="18" charset="0"/>
              </a:rPr>
              <a:t>paralinguística</a:t>
            </a:r>
            <a:r>
              <a:rPr lang="pt-BR" sz="1800" b="0" i="0" u="none" strike="noStrike" baseline="0" dirty="0">
                <a:latin typeface="Times New Roman" panose="02020603050405020304" pitchFamily="18" charset="0"/>
              </a:rPr>
              <a:t>), os artigos de imprensa são recortados, as respostas a questões abertas são anotadas em fichas, etc.</a:t>
            </a:r>
          </a:p>
          <a:p>
            <a:pPr algn="l"/>
            <a:r>
              <a:rPr lang="pt-BR" sz="1800" b="0" i="0" u="none" strike="noStrike" baseline="0" dirty="0">
                <a:latin typeface="Arial" panose="020B0604020202020204" pitchFamily="34" charset="0"/>
              </a:rPr>
              <a:t>É </a:t>
            </a:r>
            <a:r>
              <a:rPr lang="pt-BR" sz="1800" b="0" i="0" u="none" strike="noStrike" baseline="0" dirty="0">
                <a:latin typeface="Times New Roman" panose="02020603050405020304" pitchFamily="18" charset="0"/>
              </a:rPr>
              <a:t>aconselhável que se prevejam reproduções em número suficiente (recortes, equipa numerosa) e que se numerem</a:t>
            </a:r>
          </a:p>
          <a:p>
            <a:pPr algn="l"/>
            <a:r>
              <a:rPr lang="pt-BR" sz="1800" b="0" i="0" u="none" strike="noStrike" baseline="0" dirty="0">
                <a:latin typeface="Times New Roman" panose="02020603050405020304" pitchFamily="18" charset="0"/>
              </a:rPr>
              <a:t>os elementos do corpus.</a:t>
            </a:r>
          </a:p>
          <a:p>
            <a:pPr algn="l"/>
            <a:endParaRPr lang="pt-BR" sz="1800" b="0" i="0" u="none" strike="noStrike" baseline="0" dirty="0">
              <a:latin typeface="Times New Roman" panose="02020603050405020304" pitchFamily="18" charset="0"/>
            </a:endParaRPr>
          </a:p>
          <a:p>
            <a:pPr algn="l"/>
            <a:r>
              <a:rPr lang="pt-BR" b="1" i="0" dirty="0" err="1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Paralinguística</a:t>
            </a:r>
            <a:r>
              <a:rPr lang="pt-BR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 é o estudo da </a:t>
            </a:r>
            <a:r>
              <a:rPr lang="pt-BR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paralinguagem</a:t>
            </a:r>
            <a:r>
              <a:rPr lang="pt-BR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, a parte da linguística que contem os aspectos não verbais que acompanham a comunicação verbal.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F49AF-0345-418F-8E51-8F2ABA8294F2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03842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Quer se trate de procedimentos aplicados manualmente ou de operações efetuadas pelo ordenador,</a:t>
            </a:r>
          </a:p>
          <a:p>
            <a:r>
              <a:rPr lang="pt-BR" dirty="0"/>
              <a:t>o decorrer do programa completa-se mecanicamente.</a:t>
            </a:r>
          </a:p>
          <a:p>
            <a:r>
              <a:rPr lang="pt-BR" dirty="0"/>
              <a:t>Esta fase, longa e fastidiosa, consiste essencialmente de operações de codificação, desconto ou enumeração,</a:t>
            </a:r>
          </a:p>
          <a:p>
            <a:r>
              <a:rPr lang="pt-BR" dirty="0"/>
              <a:t>em função de regras previamente formuladas 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F49AF-0345-418F-8E51-8F2ABA8294F2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72814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Por outro lado, os resultados obtidos, a confrontação</a:t>
            </a:r>
          </a:p>
          <a:p>
            <a:r>
              <a:rPr lang="pt-BR" dirty="0"/>
              <a:t>sistemática com o material e o tipo de inferências alcançadas,</a:t>
            </a:r>
          </a:p>
          <a:p>
            <a:r>
              <a:rPr lang="pt-BR" dirty="0"/>
              <a:t>podem servir de base a uma outra análise disposta</a:t>
            </a:r>
          </a:p>
          <a:p>
            <a:r>
              <a:rPr lang="pt-BR" dirty="0"/>
              <a:t>em torno de novas dimensões teóricas, ou praticada graças</a:t>
            </a:r>
          </a:p>
          <a:p>
            <a:r>
              <a:rPr lang="pt-BR" dirty="0"/>
              <a:t>a técnicas diferentes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F49AF-0345-418F-8E51-8F2ABA8294F2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0549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5BE8FC-F477-E86E-6001-A30442433B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15E2B9E-C02E-C3FF-1746-8E14F30FE8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FE790B9-18EF-061E-4D75-F076BC3DC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95D56-5AC4-496B-8A2F-EDE984DF3788}" type="datetimeFigureOut">
              <a:rPr lang="pt-BR" smtClean="0"/>
              <a:t>25/11/2023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24F6427-43A8-E26F-9DD8-9AA01E00C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2D029D-45CA-EAE8-8C29-D01F5FBE5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EDDF-597C-4B23-AA1A-63A297CCF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4870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827318-61D2-0E9B-7AFA-48AB65E73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4814AF3-883C-DBBA-BB2E-548A53BAB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DAD91E-5A28-AA4C-FB8C-DA6B6ED77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95D56-5AC4-496B-8A2F-EDE984DF3788}" type="datetimeFigureOut">
              <a:rPr lang="pt-BR" smtClean="0"/>
              <a:t>25/11/2023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2807535-B5B7-4837-5D19-AEDE68F8F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0B0D9F-6693-736A-822B-8D707292B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EDDF-597C-4B23-AA1A-63A297CCF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5515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50A861-1E88-BF8B-9D40-74516FDE1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51031A8-9BB2-B1E0-9497-D887259858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C7D139-7BB1-6D6C-4922-2BCBC3D63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95D56-5AC4-496B-8A2F-EDE984DF3788}" type="datetimeFigureOut">
              <a:rPr lang="pt-BR" smtClean="0"/>
              <a:t>25/11/2023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5C3C866-D17A-8AB8-8F26-B6C8F9AC6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D471BD-9C32-C466-FB4B-CBC536FF5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EDDF-597C-4B23-AA1A-63A297CCF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860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8FB46D-C4BE-B30A-30E6-1C16429EE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C6A52E-20DA-8A8E-DAE9-E75C343CD7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B5030D0-2B91-C0C0-E64C-A7945A465A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7F315E3-C6D2-C299-D9F5-D8AC57AF4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95D56-5AC4-496B-8A2F-EDE984DF3788}" type="datetimeFigureOut">
              <a:rPr lang="pt-BR" smtClean="0"/>
              <a:t>25/11/2023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9DA55E3-D022-D5C8-D4F3-589A7B6EF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F19092C-16EC-5710-7435-C995E68CB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EDDF-597C-4B23-AA1A-63A297CCF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021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8D6469-E3C9-D334-7919-2F478C00F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6AEA353-F7DC-6B67-DFCA-3418237E2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7FBF809-7EAE-709B-9F3A-7598B1350B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296C467-1D18-F1D1-E8BA-BE70F516F6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794BA60-4CB9-CE80-97F6-A361045D16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3F376EF-1D98-A8F4-0AA8-BA6E9C83A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95D56-5AC4-496B-8A2F-EDE984DF3788}" type="datetimeFigureOut">
              <a:rPr lang="pt-BR" smtClean="0"/>
              <a:t>25/11/2023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0809C54-589F-EECC-A2FE-0F3BBB199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7E51A40-F14F-282D-5C65-3B31DC015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EDDF-597C-4B23-AA1A-63A297CCF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4352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C0B512-B085-A961-E31F-67350B7FF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3D77148-5D82-0639-5E9F-6B169D3A8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95D56-5AC4-496B-8A2F-EDE984DF3788}" type="datetimeFigureOut">
              <a:rPr lang="pt-BR" smtClean="0"/>
              <a:t>25/11/2023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45F4009-5F5F-C42C-3F12-BE458CAC5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2CA3DCB-F572-D1A3-8751-5CB759190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EDDF-597C-4B23-AA1A-63A297CCF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9701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D2ABA06-4E98-C035-0B8E-0AD51391E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95D56-5AC4-496B-8A2F-EDE984DF3788}" type="datetimeFigureOut">
              <a:rPr lang="pt-BR" smtClean="0"/>
              <a:t>25/11/2023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6C26581-6C50-E5D5-4C0E-55D89EB8E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B347B1C-6347-126B-7099-9E5E15958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EDDF-597C-4B23-AA1A-63A297CCF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1218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C61628-D143-24BE-BDF4-F63CBC67E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089E3A0-09BA-CBD0-0EED-483481888E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E5969B0-D683-0DF7-2444-9F74B53148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ADE6F12-4D0F-BF92-54C6-4FD1A647E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95D56-5AC4-496B-8A2F-EDE984DF3788}" type="datetimeFigureOut">
              <a:rPr lang="pt-BR" smtClean="0"/>
              <a:t>25/11/2023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037D67D-4EC2-9D9E-0F87-DD1AEA889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49EFD3F-6E82-FD1D-C69E-E94BF491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EDDF-597C-4B23-AA1A-63A297CCF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6098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560FE1-97F7-365E-5F86-4ACB1CFB7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06A86C7-F3DA-A572-93DA-16486E70CB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7FCA392-0250-2381-9AC2-70401E1003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5F2EE8C-3016-B58C-3E94-B878FBE54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95D56-5AC4-496B-8A2F-EDE984DF3788}" type="datetimeFigureOut">
              <a:rPr lang="pt-BR" smtClean="0"/>
              <a:t>25/11/2023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1470274-D7D4-E72C-5CC7-93D201A2C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3363376-40AB-5753-05CA-CF27AFA56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EDDF-597C-4B23-AA1A-63A297CCF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0982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BC818A-DC75-2539-DC28-3127C27A1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BE48B0E-8EB8-1680-0C4F-2F0373CF25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3C7ACD-6F79-3930-4FFD-720048B64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95D56-5AC4-496B-8A2F-EDE984DF3788}" type="datetimeFigureOut">
              <a:rPr lang="pt-BR" smtClean="0"/>
              <a:t>25/11/2023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B7CE02-DA4D-FD08-ECCB-AAFC995FA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8425FA7-6276-7BCF-B6C7-9082BF711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EDDF-597C-4B23-AA1A-63A297CCF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9536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0532AC7-23B8-4D07-5553-871B68E3CA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9FDAFCF-C982-5060-FE6A-D04D02C55A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D1AF34A-006E-A631-6AFD-F6572C131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95D56-5AC4-496B-8A2F-EDE984DF3788}" type="datetimeFigureOut">
              <a:rPr lang="pt-BR" smtClean="0"/>
              <a:t>25/11/2023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0F8FA87-57CF-FC6F-765A-922ADD9AF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D3F0BE0-75CD-A143-21E3-F455E5470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EDDF-597C-4B23-AA1A-63A297CCF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955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AE1E23C-3A55-5579-CA2A-EDC9BAC61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16F99A3-AEA0-41A8-E133-FC410F2BED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9B0A87E-E2C3-30C9-D31D-C458A60C9D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95D56-5AC4-496B-8A2F-EDE984DF3788}" type="datetimeFigureOut">
              <a:rPr lang="pt-BR" smtClean="0"/>
              <a:t>25/11/2023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59F000-3701-88B4-59DA-F012AFE342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041FAAA-425C-32C3-DE9B-636A8BD05F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0EDDF-597C-4B23-AA1A-63A297CCF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4875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8F4AB50-C660-EB59-5092-083C57B37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25" y="0"/>
            <a:ext cx="4329113" cy="683320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E15A043F-2D92-4218-C780-B5AF0F65C8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7341" y="186859"/>
            <a:ext cx="1713379" cy="73986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D2A0F47-F1DD-0F70-A08C-5B8BA9DAE7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7340" y="1142999"/>
            <a:ext cx="1713380" cy="645459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72A1F66B-F453-3C76-1FD8-E7E757A5BB2C}"/>
              </a:ext>
            </a:extLst>
          </p:cNvPr>
          <p:cNvSpPr txBox="1">
            <a:spLocks/>
          </p:cNvSpPr>
          <p:nvPr/>
        </p:nvSpPr>
        <p:spPr>
          <a:xfrm rot="16200000">
            <a:off x="-2893976" y="2893979"/>
            <a:ext cx="6858002" cy="1070044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i="1">
                <a:latin typeface="Times New Roman" panose="02020603050405020304" pitchFamily="18" charset="0"/>
              </a:rPr>
              <a:t>ANALISE DE CONTEÚDO </a:t>
            </a:r>
          </a:p>
          <a:p>
            <a:r>
              <a:rPr lang="pt-BR" sz="3600" i="1">
                <a:latin typeface="Times New Roman" panose="02020603050405020304" pitchFamily="18" charset="0"/>
              </a:rPr>
              <a:t> </a:t>
            </a:r>
            <a:r>
              <a:rPr lang="pt-BR" sz="3600"/>
              <a:t>O MÉTODO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012179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6291E25-095A-B52D-7359-D49ADEAE7D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9223" y="0"/>
            <a:ext cx="10515600" cy="6605681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endParaRPr lang="pt-BR" sz="2400" b="0" i="0" u="none" strike="noStrike" baseline="0">
              <a:latin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pt-BR" sz="2400" b="0" i="0" u="none" strike="noStrike" baseline="0">
                <a:latin typeface="Arial" panose="020B0604020202020204" pitchFamily="34" charset="0"/>
              </a:rPr>
              <a:t>Bardin </a:t>
            </a:r>
            <a:r>
              <a:rPr lang="pt-BR" sz="2400" b="0" i="0" u="none" strike="noStrike" baseline="0" dirty="0">
                <a:latin typeface="Arial" panose="020B0604020202020204" pitchFamily="34" charset="0"/>
              </a:rPr>
              <a:t>distribui o conteúdo da obra em quatro partes distintas: </a:t>
            </a:r>
          </a:p>
          <a:p>
            <a:pPr marL="0" indent="0" algn="l">
              <a:buNone/>
            </a:pPr>
            <a:endParaRPr lang="pt-BR" sz="2400" b="0" i="0" u="none" strike="noStrike" baseline="0" dirty="0">
              <a:latin typeface="Arial" panose="020B0604020202020204" pitchFamily="34" charset="0"/>
            </a:endParaRPr>
          </a:p>
          <a:p>
            <a:pPr marL="514350" indent="-514350" algn="l">
              <a:buAutoNum type="romanLcParenR"/>
            </a:pPr>
            <a:r>
              <a:rPr lang="pt-BR" sz="2400" b="0" i="0" u="none" strike="noStrike" baseline="0" dirty="0">
                <a:latin typeface="Arial" panose="020B0604020202020204" pitchFamily="34" charset="0"/>
              </a:rPr>
              <a:t>história e teoria (perspectiva histórica); </a:t>
            </a:r>
          </a:p>
          <a:p>
            <a:pPr marL="0" indent="0" algn="l">
              <a:buNone/>
            </a:pPr>
            <a:endParaRPr lang="pt-BR" sz="2400" b="0" i="0" u="none" strike="noStrike" baseline="0" dirty="0">
              <a:latin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pt-BR" sz="2400" b="0" i="0" u="none" strike="noStrike" baseline="0" dirty="0" err="1">
                <a:latin typeface="Arial" panose="020B0604020202020204" pitchFamily="34" charset="0"/>
              </a:rPr>
              <a:t>ii</a:t>
            </a:r>
            <a:r>
              <a:rPr lang="pt-BR" sz="2400" b="0" i="0" u="none" strike="noStrike" baseline="0" dirty="0">
                <a:latin typeface="Arial" panose="020B0604020202020204" pitchFamily="34" charset="0"/>
              </a:rPr>
              <a:t>) parte prática(análises de entrevistas, de comunicação de massa, de questões abertas e de</a:t>
            </a:r>
          </a:p>
          <a:p>
            <a:pPr marL="0" indent="0" algn="l">
              <a:buNone/>
            </a:pPr>
            <a:r>
              <a:rPr lang="pt-BR" sz="2400" b="0" i="0" u="none" strike="noStrike" baseline="0" dirty="0">
                <a:latin typeface="Arial" panose="020B0604020202020204" pitchFamily="34" charset="0"/>
              </a:rPr>
              <a:t>testes); </a:t>
            </a:r>
          </a:p>
          <a:p>
            <a:pPr marL="0" indent="0" algn="l">
              <a:buNone/>
            </a:pPr>
            <a:endParaRPr lang="pt-BR" sz="2400" b="0" i="0" u="none" strike="noStrike" baseline="0" dirty="0">
              <a:latin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pt-BR" sz="2400" b="0" i="0" u="none" strike="noStrike" baseline="0" dirty="0" err="1">
                <a:latin typeface="Arial" panose="020B0604020202020204" pitchFamily="34" charset="0"/>
              </a:rPr>
              <a:t>iii</a:t>
            </a:r>
            <a:r>
              <a:rPr lang="pt-BR" sz="2400" b="0" i="0" u="none" strike="noStrike" baseline="0" dirty="0">
                <a:latin typeface="Arial" panose="020B0604020202020204" pitchFamily="34" charset="0"/>
              </a:rPr>
              <a:t>) métodos de análise (organização, codificação, categorização, inferência e informatização das análises) </a:t>
            </a:r>
          </a:p>
          <a:p>
            <a:pPr marL="0" indent="0" algn="l">
              <a:buNone/>
            </a:pPr>
            <a:endParaRPr lang="pt-BR" sz="2400" b="0" i="0" u="none" strike="noStrike" baseline="0" dirty="0">
              <a:latin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pt-BR" sz="2400" b="0" i="0" u="none" strike="noStrike" baseline="0" dirty="0" err="1">
                <a:latin typeface="Arial" panose="020B0604020202020204" pitchFamily="34" charset="0"/>
              </a:rPr>
              <a:t>iv</a:t>
            </a:r>
            <a:r>
              <a:rPr lang="pt-BR" sz="2400" b="0" i="0" u="none" strike="noStrike" baseline="0" dirty="0">
                <a:latin typeface="Arial" panose="020B0604020202020204" pitchFamily="34" charset="0"/>
              </a:rPr>
              <a:t>) técnicas de análise (análise categorial, de avaliação, de enunciação, proposicional do discurso, de</a:t>
            </a:r>
          </a:p>
          <a:p>
            <a:pPr marL="0" indent="0" algn="l">
              <a:buNone/>
            </a:pPr>
            <a:r>
              <a:rPr lang="pt-BR" sz="2400" b="0" i="0" u="none" strike="noStrike" baseline="0" dirty="0">
                <a:latin typeface="Arial" panose="020B0604020202020204" pitchFamily="34" charset="0"/>
              </a:rPr>
              <a:t>pressão e das relações).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282060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E9A6A7-A9C1-689D-EB97-CFF19955B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Terceira parte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35B322D-AF5F-565C-76F1-D35E2FA49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sz="4400" dirty="0"/>
              <a:t>O MÉTODO</a:t>
            </a:r>
          </a:p>
        </p:txBody>
      </p:sp>
    </p:spTree>
    <p:extLst>
      <p:ext uri="{BB962C8B-B14F-4D97-AF65-F5344CB8AC3E}">
        <p14:creationId xmlns:p14="http://schemas.microsoft.com/office/powerpoint/2010/main" val="3362125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9E34FB-768A-18F4-DFBD-A6B4460EE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522" y="599940"/>
            <a:ext cx="9622277" cy="2201626"/>
          </a:xfrm>
        </p:spPr>
        <p:txBody>
          <a:bodyPr/>
          <a:lstStyle/>
          <a:p>
            <a:pPr algn="just"/>
            <a:r>
              <a:rPr lang="pt-BR" sz="3600" b="0" i="0" dirty="0">
                <a:solidFill>
                  <a:srgbClr val="0F0F0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Bardin propõe um método sistemático para analisar o conteúdo de textos, visando identificar padrões e significados subjacentes. </a:t>
            </a:r>
          </a:p>
          <a:p>
            <a:pPr marL="0" indent="0" algn="just">
              <a:buNone/>
            </a:pPr>
            <a:endParaRPr lang="pt-BR" sz="3600" dirty="0">
              <a:solidFill>
                <a:srgbClr val="0F0F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003459FE-B9DC-5DB6-BADB-804BFE7D5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893976" y="2855069"/>
            <a:ext cx="6858002" cy="1070044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EM LINHAS GERAIS...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27BFD0F-453F-2677-37C6-F393B2E76B67}"/>
              </a:ext>
            </a:extLst>
          </p:cNvPr>
          <p:cNvSpPr txBox="1"/>
          <p:nvPr/>
        </p:nvSpPr>
        <p:spPr>
          <a:xfrm>
            <a:off x="1284052" y="3756950"/>
            <a:ext cx="3132305" cy="95410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0" i="0" dirty="0" err="1">
                <a:solidFill>
                  <a:srgbClr val="0F0F0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pré-análise</a:t>
            </a:r>
            <a:endParaRPr lang="pt-BR" sz="2800" b="0" i="0" dirty="0">
              <a:solidFill>
                <a:srgbClr val="0F0F0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800" b="0" i="0" dirty="0">
                <a:solidFill>
                  <a:srgbClr val="0F0F0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28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A832F1C-2696-14A8-BE30-FFF4CC53680A}"/>
              </a:ext>
            </a:extLst>
          </p:cNvPr>
          <p:cNvSpPr txBox="1"/>
          <p:nvPr/>
        </p:nvSpPr>
        <p:spPr>
          <a:xfrm>
            <a:off x="4714667" y="3737175"/>
            <a:ext cx="3540868" cy="89255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pt-BR" sz="2400" dirty="0">
                <a:solidFill>
                  <a:srgbClr val="0F0F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Exploração </a:t>
            </a:r>
          </a:p>
          <a:p>
            <a:pPr algn="ctr"/>
            <a:r>
              <a:rPr lang="pt-BR" sz="2400" dirty="0">
                <a:solidFill>
                  <a:srgbClr val="0F0F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Material</a:t>
            </a:r>
            <a:r>
              <a:rPr lang="pt-BR" sz="2800" b="0" i="0" dirty="0">
                <a:solidFill>
                  <a:srgbClr val="0F0F0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28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2E2EE1D-73CB-EFAF-0EA4-4D76C16507EC}"/>
              </a:ext>
            </a:extLst>
          </p:cNvPr>
          <p:cNvSpPr txBox="1"/>
          <p:nvPr/>
        </p:nvSpPr>
        <p:spPr>
          <a:xfrm>
            <a:off x="8638162" y="3756950"/>
            <a:ext cx="3335765" cy="95410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0" i="0" dirty="0">
                <a:solidFill>
                  <a:srgbClr val="0F0F0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tratamento dos resultados,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768710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225A0C-7567-2E8E-38CA-92852DDEC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8604" y="1825624"/>
            <a:ext cx="9875196" cy="334949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3200" i="1" dirty="0">
                <a:latin typeface="Arial" panose="020B0604020202020204" pitchFamily="34" charset="0"/>
                <a:cs typeface="Arial" panose="020B0604020202020204" pitchFamily="34" charset="0"/>
              </a:rPr>
              <a:t>É </a:t>
            </a:r>
            <a:r>
              <a:rPr lang="pt-BR" sz="3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 fase de organização propriamente dita. Corresponde a um período de intuições, mas, tem por objetivo tornar operacionais e sistematizar as ideias iniciais, de maneira a conduzir a um esquema preciso do desenvolvimento das operações sucessivas, num plano de análise. </a:t>
            </a:r>
          </a:p>
          <a:p>
            <a:pPr marL="0" indent="0" algn="just">
              <a:buNone/>
            </a:pP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E0A4BE3D-8DB4-ECDC-E5E4-4930D9AE53D6}"/>
              </a:ext>
            </a:extLst>
          </p:cNvPr>
          <p:cNvSpPr txBox="1">
            <a:spLocks/>
          </p:cNvSpPr>
          <p:nvPr/>
        </p:nvSpPr>
        <p:spPr>
          <a:xfrm rot="16200000">
            <a:off x="-2893976" y="2855069"/>
            <a:ext cx="6858002" cy="1070044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Pré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- análise</a:t>
            </a:r>
          </a:p>
        </p:txBody>
      </p:sp>
    </p:spTree>
    <p:extLst>
      <p:ext uri="{BB962C8B-B14F-4D97-AF65-F5344CB8AC3E}">
        <p14:creationId xmlns:p14="http://schemas.microsoft.com/office/powerpoint/2010/main" val="528792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1EE6FC-09A7-47BE-22F1-6988ED0BC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600" b="0" i="0" u="none" strike="noStrike" baseline="0" dirty="0">
                <a:latin typeface="Times New Roman" panose="02020603050405020304" pitchFamily="18" charset="0"/>
              </a:rPr>
              <a:t>Geralmente, esta primeira fase possui três missões:</a:t>
            </a:r>
            <a:endParaRPr lang="pt-BR" sz="36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1D33C4-3554-461D-C53F-C4D29C388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70704" cy="4351338"/>
          </a:xfrm>
        </p:spPr>
        <p:txBody>
          <a:bodyPr>
            <a:normAutofit/>
          </a:bodyPr>
          <a:lstStyle/>
          <a:p>
            <a:pPr algn="l"/>
            <a:r>
              <a:rPr lang="pt-BR" sz="3600" i="1" dirty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pt-BR" sz="36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escolha dos documentos </a:t>
            </a:r>
            <a:r>
              <a:rPr lang="pt-BR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 serem submetidos à análise, </a:t>
            </a:r>
          </a:p>
          <a:p>
            <a:pPr marL="0" indent="0" algn="l">
              <a:buNone/>
            </a:pPr>
            <a:endParaRPr lang="pt-BR" sz="36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pt-BR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 formulação das </a:t>
            </a:r>
            <a:r>
              <a:rPr lang="pt-BR" sz="36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hipóteses </a:t>
            </a:r>
            <a:r>
              <a:rPr lang="pt-BR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 dos </a:t>
            </a:r>
            <a:r>
              <a:rPr lang="pt-BR" sz="36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objetivos;</a:t>
            </a:r>
            <a:endParaRPr lang="pt-BR" sz="36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pt-BR" sz="36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pt-BR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a elaboração  de indicadores que fundamentem a interpretação final.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754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328C37-9D6E-714E-4EB7-80F43461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66218"/>
            <a:ext cx="12192000" cy="1325563"/>
          </a:xfrm>
        </p:spPr>
        <p:txBody>
          <a:bodyPr/>
          <a:lstStyle/>
          <a:p>
            <a:pPr algn="ctr"/>
            <a:r>
              <a:rPr lang="pt-BR" dirty="0"/>
              <a:t>ESTABELECER CONTATO COM OS DOCUMENTOS</a:t>
            </a:r>
          </a:p>
        </p:txBody>
      </p:sp>
    </p:spTree>
    <p:extLst>
      <p:ext uri="{BB962C8B-B14F-4D97-AF65-F5344CB8AC3E}">
        <p14:creationId xmlns:p14="http://schemas.microsoft.com/office/powerpoint/2010/main" val="1719086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387BEE-7FCA-7480-2C5F-74FA83BBE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66218"/>
            <a:ext cx="12192000" cy="1984686"/>
          </a:xfrm>
        </p:spPr>
        <p:txBody>
          <a:bodyPr>
            <a:noAutofit/>
          </a:bodyPr>
          <a:lstStyle/>
          <a:p>
            <a:pPr algn="ctr"/>
            <a:r>
              <a:rPr lang="pt-BR" sz="40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 escolha dos documentos.- </a:t>
            </a:r>
            <a:br>
              <a:rPr lang="pt-BR" sz="40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40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 universo de documentos de análise pode ser determinado </a:t>
            </a:r>
            <a:r>
              <a:rPr lang="pt-BR" sz="40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 principio:</a:t>
            </a:r>
            <a:endParaRPr lang="pt-B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556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F46EB2-44F7-EA97-B837-862D062B4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2612" y="330740"/>
            <a:ext cx="9661187" cy="5846223"/>
          </a:xfrm>
        </p:spPr>
        <p:txBody>
          <a:bodyPr>
            <a:normAutofit/>
          </a:bodyPr>
          <a:lstStyle/>
          <a:p>
            <a:pPr algn="just"/>
            <a:endParaRPr lang="pt-BR" sz="32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pt-BR" sz="3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pt-BR" sz="3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ma vez definido o campo do corpus (entrevistas de um inquérito, respostas a um questionário, editoriais de um quotidiano de Paris entre tal e tal data, emissões de televisão sobre determinado assunto, etc.), é preciso terem-se em conta todos os elementos desse corpus.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DED26FB-FC1E-8B1E-C715-278B7FCAF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893976" y="2855069"/>
            <a:ext cx="6858002" cy="1070044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6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Regra da exaustividade: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489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818304-1D1F-F58B-57D3-14099F0B2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9694" y="291830"/>
            <a:ext cx="10369685" cy="5885133"/>
          </a:xfrm>
        </p:spPr>
        <p:txBody>
          <a:bodyPr/>
          <a:lstStyle/>
          <a:p>
            <a:endParaRPr lang="pt-BR" dirty="0"/>
          </a:p>
          <a:p>
            <a:endParaRPr lang="pt-BR" dirty="0"/>
          </a:p>
          <a:p>
            <a:pPr algn="just"/>
            <a:r>
              <a:rPr lang="pt-BR" sz="4000" dirty="0"/>
              <a:t>Regra da representatividade. A análise pode efetuar-se numa amostra desde que o material a isso se preste.</a:t>
            </a:r>
          </a:p>
          <a:p>
            <a:pPr algn="just"/>
            <a:r>
              <a:rPr lang="pt-BR" sz="4000" dirty="0"/>
              <a:t>Amostragem diz-se rigorosa se a amostra for uma parte representativa do universo inicial. Neste caso os resultados obtidos para a amostra serão generalizados ao todo.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E4749D9-E4B4-DA1A-6B3F-33310C4E4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893976" y="2855069"/>
            <a:ext cx="6858002" cy="1070044"/>
          </a:xfrm>
          <a:solidFill>
            <a:srgbClr val="FF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Regra da Representatividade e Amostragem </a:t>
            </a:r>
          </a:p>
        </p:txBody>
      </p:sp>
    </p:spTree>
    <p:extLst>
      <p:ext uri="{BB962C8B-B14F-4D97-AF65-F5344CB8AC3E}">
        <p14:creationId xmlns:p14="http://schemas.microsoft.com/office/powerpoint/2010/main" val="2010106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5D5194-24E0-D066-3945-5AC070550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672" y="674485"/>
            <a:ext cx="10515600" cy="5431210"/>
          </a:xfrm>
        </p:spPr>
        <p:txBody>
          <a:bodyPr>
            <a:normAutofit/>
          </a:bodyPr>
          <a:lstStyle/>
          <a:p>
            <a:pPr algn="just"/>
            <a:endParaRPr lang="pt-BR" sz="4000" b="0" i="1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4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os documentos retidos devem ser homogéneos, quer dizer, devem obedecer a critérios precisos de escolha e não apresentar demasiada singularidade fora destes critérios de escolha.</a:t>
            </a:r>
            <a:endParaRPr lang="pt-B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61AC080-CE43-978D-B68E-D710A3677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893976" y="2855069"/>
            <a:ext cx="6858002" cy="1070044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6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Regra da homogeneidade: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462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292DD59-3208-8CF6-8D6E-4F64FA052E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9148" y="389106"/>
            <a:ext cx="9894651" cy="5787857"/>
          </a:xfrm>
        </p:spPr>
        <p:txBody>
          <a:bodyPr/>
          <a:lstStyle/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sz="3200" dirty="0"/>
          </a:p>
          <a:p>
            <a:pPr algn="just"/>
            <a:endParaRPr lang="pt-BR" sz="3200" dirty="0"/>
          </a:p>
          <a:p>
            <a:pPr algn="just"/>
            <a:r>
              <a:rPr lang="pt-BR" sz="3200" dirty="0"/>
              <a:t> os documentos retidos devem ser adequados, enquanto fonte de informação, de modo a corresponderem ao objetivo que suscita a análise.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958DC9D-BA82-DA33-B761-027AC2C33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893976" y="2855069"/>
            <a:ext cx="6858002" cy="1070044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6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Regra de Pertinência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83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CE1E3F-4355-FC65-47CB-27FCA0D05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0238" y="486383"/>
            <a:ext cx="9933562" cy="5690580"/>
          </a:xfrm>
        </p:spPr>
        <p:txBody>
          <a:bodyPr>
            <a:normAutofit/>
          </a:bodyPr>
          <a:lstStyle/>
          <a:p>
            <a:pPr algn="just"/>
            <a:endParaRPr lang="pt-BR" sz="3200" b="0" i="1" u="none" strike="noStrike" baseline="0" dirty="0">
              <a:latin typeface="Times New Roman" panose="02020603050405020304" pitchFamily="18" charset="0"/>
            </a:endParaRPr>
          </a:p>
          <a:p>
            <a:pPr algn="just"/>
            <a:endParaRPr lang="pt-BR" sz="3200" i="1" dirty="0">
              <a:latin typeface="Times New Roman" panose="02020603050405020304" pitchFamily="18" charset="0"/>
            </a:endParaRPr>
          </a:p>
          <a:p>
            <a:pPr algn="just"/>
            <a:r>
              <a:rPr lang="pt-BR" sz="3200" b="0" i="0" u="none" strike="noStrike" baseline="0" dirty="0">
                <a:latin typeface="Times New Roman" panose="02020603050405020304" pitchFamily="18" charset="0"/>
              </a:rPr>
              <a:t>Uma hipótese é uma afirmação provisória que nos propomos verificar                        (confirmar ou infirmar) , recorrendo aos procedimentos de análise. Trata-se de uma suposição cuja origem é a intuição e que permanece em suspenso enquanto não for submetida à prova de dados seguros.</a:t>
            </a:r>
            <a:endParaRPr lang="pt-BR" sz="32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29EF4F0-E936-80F4-D892-0F1A1B2CA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893976" y="2855069"/>
            <a:ext cx="6858002" cy="1070044"/>
          </a:xfrm>
          <a:solidFill>
            <a:srgbClr val="FF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600" b="0" i="1" u="none" strike="noStrike" baseline="0" dirty="0">
                <a:latin typeface="Times New Roman" panose="02020603050405020304" pitchFamily="18" charset="0"/>
              </a:rPr>
              <a:t>A formulação </a:t>
            </a:r>
            <a:r>
              <a:rPr lang="pt-BR" sz="3600" b="0" i="1" u="none" strike="noStrike" baseline="0" dirty="0">
                <a:latin typeface="Arial" panose="020B0604020202020204" pitchFamily="34" charset="0"/>
              </a:rPr>
              <a:t>das </a:t>
            </a:r>
            <a:r>
              <a:rPr lang="pt-BR" sz="3600" b="0" i="1" u="none" strike="noStrike" baseline="0" dirty="0">
                <a:latin typeface="Times New Roman" panose="02020603050405020304" pitchFamily="18" charset="0"/>
              </a:rPr>
              <a:t>hipóteses e dos objetivos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033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5B0D52B-4CDB-EC90-C3AE-0C8D726A4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6971" y="911225"/>
            <a:ext cx="10030838" cy="4351338"/>
          </a:xfrm>
        </p:spPr>
        <p:txBody>
          <a:bodyPr>
            <a:normAutofit/>
          </a:bodyPr>
          <a:lstStyle/>
          <a:p>
            <a:pPr algn="just"/>
            <a:endParaRPr lang="pt-BR" sz="4000" dirty="0"/>
          </a:p>
          <a:p>
            <a:pPr marL="0" indent="0" algn="just">
              <a:buNone/>
            </a:pPr>
            <a:r>
              <a:rPr lang="pt-BR" sz="4000" dirty="0"/>
              <a:t>Se se considerarem os textos como uma manifestação contendo índices que a análise vai fazer falar, o trabalho preparatório será o da escolha destes em função das hipóteses, caso elas estejam determinadas e sua organização sistemática em indicadores.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ECBFF4D4-C2F3-A474-6562-B3CB73382EA8}"/>
              </a:ext>
            </a:extLst>
          </p:cNvPr>
          <p:cNvSpPr txBox="1">
            <a:spLocks/>
          </p:cNvSpPr>
          <p:nvPr/>
        </p:nvSpPr>
        <p:spPr>
          <a:xfrm rot="16200000">
            <a:off x="-2893976" y="2855069"/>
            <a:ext cx="6858002" cy="1070044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600" dirty="0"/>
              <a:t>d) A referenciação dos índices e a elaboração de indicadores.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912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6A40A4C-FA39-96F0-04A1-11F696CF4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2416" y="1825625"/>
            <a:ext cx="10011383" cy="4351338"/>
          </a:xfrm>
        </p:spPr>
        <p:txBody>
          <a:bodyPr>
            <a:normAutofit/>
          </a:bodyPr>
          <a:lstStyle/>
          <a:p>
            <a:pPr algn="just"/>
            <a:r>
              <a:rPr lang="pt-BR" sz="4000" dirty="0"/>
              <a:t>Antes da análise propriamente dita, o material reunido deve ser preparado.</a:t>
            </a:r>
          </a:p>
          <a:p>
            <a:pPr marL="0" indent="0" algn="just">
              <a:buNone/>
            </a:pPr>
            <a:endParaRPr lang="pt-BR" sz="4000" dirty="0"/>
          </a:p>
          <a:p>
            <a:pPr algn="just"/>
            <a:r>
              <a:rPr lang="pt-BR" sz="4000" dirty="0"/>
              <a:t>Trata-se de uma preparação material e, eventualmente, de uma preparação formal.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F2E98765-2EE1-2BFC-8496-CBF61A19BC70}"/>
              </a:ext>
            </a:extLst>
          </p:cNvPr>
          <p:cNvSpPr txBox="1">
            <a:spLocks/>
          </p:cNvSpPr>
          <p:nvPr/>
        </p:nvSpPr>
        <p:spPr>
          <a:xfrm rot="16200000">
            <a:off x="-2893976" y="2855069"/>
            <a:ext cx="6858002" cy="1070044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600" dirty="0"/>
              <a:t>e) A preparação do material.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804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F01BDE-F1B3-D63B-D8EB-9CD52B2B6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2949" y="911225"/>
            <a:ext cx="10515600" cy="4351338"/>
          </a:xfrm>
        </p:spPr>
        <p:txBody>
          <a:bodyPr>
            <a:normAutofit/>
          </a:bodyPr>
          <a:lstStyle/>
          <a:p>
            <a:pPr algn="just"/>
            <a:endParaRPr lang="pt-BR" sz="40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4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Se as diferentes operações da pré - análise foram convenientemente concluídas, a fase de análise propriamente dita não é mais do que a administração sistemática das decisões tomadas.</a:t>
            </a:r>
            <a:endParaRPr lang="pt-B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3FD1381C-CDA8-A027-2FB1-2765BE14C9CA}"/>
              </a:ext>
            </a:extLst>
          </p:cNvPr>
          <p:cNvSpPr txBox="1">
            <a:spLocks/>
          </p:cNvSpPr>
          <p:nvPr/>
        </p:nvSpPr>
        <p:spPr>
          <a:xfrm rot="16200000">
            <a:off x="-2893976" y="2855069"/>
            <a:ext cx="6858002" cy="1070044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600" dirty="0"/>
              <a:t>Exploração do material 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672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DFED38-3351-B0D2-E17E-75DA62484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7851" y="1214421"/>
            <a:ext cx="10515600" cy="4351338"/>
          </a:xfrm>
        </p:spPr>
        <p:txBody>
          <a:bodyPr>
            <a:normAutofit/>
          </a:bodyPr>
          <a:lstStyle/>
          <a:p>
            <a:pPr algn="just"/>
            <a:endParaRPr lang="pt-BR" sz="3600" dirty="0"/>
          </a:p>
          <a:p>
            <a:pPr algn="just"/>
            <a:r>
              <a:rPr lang="pt-BR" sz="3600" dirty="0"/>
              <a:t>Os resultados brutos são tratados de maneira a serem significativos e válidos. Operações estatísticas simples (percentagens), ou mais complexas (análise fatorial), permitem estabelecer quadros de resultados, diagramas, figuras e modelos, os quais condensam e põem em relevo as informações fornecidas pela análise.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836D9ED-2B61-38A6-604B-D7808E8D6896}"/>
              </a:ext>
            </a:extLst>
          </p:cNvPr>
          <p:cNvSpPr txBox="1">
            <a:spLocks/>
          </p:cNvSpPr>
          <p:nvPr/>
        </p:nvSpPr>
        <p:spPr>
          <a:xfrm rot="16200000">
            <a:off x="-2893976" y="2855069"/>
            <a:ext cx="6858002" cy="1070044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600" b="0" i="0" u="none" strike="noStrike" baseline="0" dirty="0">
                <a:latin typeface="Times New Roman" panose="02020603050405020304" pitchFamily="18" charset="0"/>
              </a:rPr>
              <a:t>TRATAMENTO DOS RESULTADOS OBTIDOS E INTERPRETAÇAO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4561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DF55D8-435C-C093-5492-11B1CDA77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893976" y="2893979"/>
            <a:ext cx="6858002" cy="1070044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/>
            <a:r>
              <a:rPr lang="pt-BR" sz="3600" b="0" i="1" u="none" strike="noStrike" baseline="0" dirty="0">
                <a:latin typeface="Times New Roman" panose="02020603050405020304" pitchFamily="18" charset="0"/>
              </a:rPr>
              <a:t>Desenvolvimento de uma análise</a:t>
            </a:r>
            <a:endParaRPr lang="pt-BR" sz="36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BE1730-BFC5-B52C-1163-4C1C451D3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610" y="0"/>
            <a:ext cx="7666779" cy="6858000"/>
          </a:xfrm>
          <a:prstGeom prst="rect">
            <a:avLst/>
          </a:prstGeom>
        </p:spPr>
      </p:pic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475D5BF5-1D41-D3F2-B9EB-5F8FCD5B7BED}"/>
              </a:ext>
            </a:extLst>
          </p:cNvPr>
          <p:cNvCxnSpPr/>
          <p:nvPr/>
        </p:nvCxnSpPr>
        <p:spPr>
          <a:xfrm>
            <a:off x="9929389" y="0"/>
            <a:ext cx="0" cy="6858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8264044C-0BFD-1169-3FA8-E6D8E2C473FC}"/>
              </a:ext>
            </a:extLst>
          </p:cNvPr>
          <p:cNvCxnSpPr/>
          <p:nvPr/>
        </p:nvCxnSpPr>
        <p:spPr>
          <a:xfrm>
            <a:off x="2610946" y="0"/>
            <a:ext cx="0" cy="6858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43970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1658</TotalTime>
  <Words>2060</Words>
  <Application>Microsoft Office PowerPoint</Application>
  <PresentationFormat>Widescreen</PresentationFormat>
  <Paragraphs>167</Paragraphs>
  <Slides>18</Slides>
  <Notes>16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5" baseType="lpstr">
      <vt:lpstr>Arial</vt:lpstr>
      <vt:lpstr>Arial</vt:lpstr>
      <vt:lpstr>Calibri</vt:lpstr>
      <vt:lpstr>Calibri Light</vt:lpstr>
      <vt:lpstr>Söhne</vt:lpstr>
      <vt:lpstr>Times New Roman</vt:lpstr>
      <vt:lpstr>Tema do Office</vt:lpstr>
      <vt:lpstr>Apresentação do PowerPoint</vt:lpstr>
      <vt:lpstr>Apresentação do PowerPoint</vt:lpstr>
      <vt:lpstr>Terceira parte</vt:lpstr>
      <vt:lpstr>EM LINHAS GERAIS...</vt:lpstr>
      <vt:lpstr>Apresentação do PowerPoint</vt:lpstr>
      <vt:lpstr>Geralmente, esta primeira fase possui três missões:</vt:lpstr>
      <vt:lpstr>ESTABELECER CONTATO COM OS DOCUMENTOS</vt:lpstr>
      <vt:lpstr>A escolha dos documentos.-   O universo de documentos de análise pode ser determinado a principio:</vt:lpstr>
      <vt:lpstr> Regra da exaustividade:</vt:lpstr>
      <vt:lpstr>Regra da Representatividade e Amostragem </vt:lpstr>
      <vt:lpstr> Regra da homogeneidade:</vt:lpstr>
      <vt:lpstr> Regra de Pertinência</vt:lpstr>
      <vt:lpstr> A formulação das hipóteses e dos objetivos</vt:lpstr>
      <vt:lpstr>Apresentação do PowerPoint</vt:lpstr>
      <vt:lpstr>Apresentação do PowerPoint</vt:lpstr>
      <vt:lpstr>Apresentação do PowerPoint</vt:lpstr>
      <vt:lpstr>Apresentação do PowerPoint</vt:lpstr>
      <vt:lpstr>Desenvolvimento de uma análise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 Aparecido da Silva</dc:creator>
  <cp:lastModifiedBy>Andre Aparecido da Silva</cp:lastModifiedBy>
  <cp:revision>8</cp:revision>
  <dcterms:created xsi:type="dcterms:W3CDTF">2023-10-23T02:41:44Z</dcterms:created>
  <dcterms:modified xsi:type="dcterms:W3CDTF">2023-11-27T03:18:59Z</dcterms:modified>
</cp:coreProperties>
</file>