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2" r:id="rId7"/>
    <p:sldId id="261" r:id="rId8"/>
    <p:sldId id="263" r:id="rId9"/>
    <p:sldId id="264" r:id="rId10"/>
    <p:sldId id="265" r:id="rId11"/>
    <p:sldId id="273" r:id="rId12"/>
    <p:sldId id="274" r:id="rId13"/>
    <p:sldId id="275" r:id="rId14"/>
    <p:sldId id="278" r:id="rId15"/>
    <p:sldId id="270" r:id="rId16"/>
    <p:sldId id="269" r:id="rId17"/>
    <p:sldId id="266" r:id="rId18"/>
    <p:sldId id="267" r:id="rId19"/>
    <p:sldId id="268" r:id="rId20"/>
    <p:sldId id="271" r:id="rId21"/>
    <p:sldId id="272" r:id="rId22"/>
    <p:sldId id="276" r:id="rId23"/>
    <p:sldId id="277" r:id="rId24"/>
    <p:sldId id="27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3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3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83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1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97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83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426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663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03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2712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083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7228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783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13BF9-E327-4F57-A32E-92F19C67318B}" type="datetimeFigureOut">
              <a:rPr lang="pt-BR" smtClean="0"/>
              <a:t>06/08/2017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AA5FB-9FF1-4B7C-8C1E-6EBE2B438E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61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Software para Gestão Empresarial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965622" y="4444357"/>
            <a:ext cx="9144000" cy="1655762"/>
          </a:xfrm>
        </p:spPr>
        <p:txBody>
          <a:bodyPr>
            <a:normAutofit lnSpcReduction="10000"/>
          </a:bodyPr>
          <a:lstStyle/>
          <a:p>
            <a:pPr algn="r"/>
            <a:endParaRPr lang="pt-BR" sz="1200" dirty="0" smtClean="0"/>
          </a:p>
          <a:p>
            <a:pPr algn="r"/>
            <a:endParaRPr lang="pt-BR" sz="1200" dirty="0"/>
          </a:p>
          <a:p>
            <a:pPr algn="r"/>
            <a:endParaRPr lang="pt-BR" sz="1200" dirty="0" smtClean="0"/>
          </a:p>
          <a:p>
            <a:pPr algn="r"/>
            <a:endParaRPr lang="pt-BR" sz="1200" dirty="0"/>
          </a:p>
          <a:p>
            <a:pPr algn="r"/>
            <a:r>
              <a:rPr lang="pt-BR" sz="1200" dirty="0" smtClean="0"/>
              <a:t>Prof. André Aparecido da Silva</a:t>
            </a:r>
          </a:p>
          <a:p>
            <a:pPr algn="r"/>
            <a:r>
              <a:rPr lang="pt-BR" sz="1200" dirty="0" smtClean="0"/>
              <a:t>Disponível em: </a:t>
            </a:r>
            <a:r>
              <a:rPr lang="pt-BR" sz="1200" dirty="0" smtClean="0">
                <a:hlinkClick r:id="rId2"/>
              </a:rPr>
              <a:t>http://www.oxnar.com.br/aulas</a:t>
            </a:r>
            <a:r>
              <a:rPr lang="pt-BR" sz="1200" dirty="0" smtClean="0"/>
              <a:t> 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87095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/>
            <a:endParaRPr lang="pt-BR" sz="3600" dirty="0" smtClean="0"/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 smtClean="0"/>
              <a:t>Podemos </a:t>
            </a:r>
            <a:r>
              <a:rPr lang="pt-BR" sz="3600" dirty="0"/>
              <a:t>entender que o software ERP é um sistema de informática responsável por cuidar de todas as operações diárias de uma empresa</a:t>
            </a:r>
            <a:r>
              <a:rPr lang="pt-BR" sz="3600" dirty="0" smtClean="0"/>
              <a:t>, tais como: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25155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Usos do ERP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Faturamento;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Balanço contábil;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/>
              <a:t> </a:t>
            </a:r>
            <a:r>
              <a:rPr lang="pt-BR" sz="3600" dirty="0" smtClean="0"/>
              <a:t>Compras;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Fluxo </a:t>
            </a:r>
            <a:r>
              <a:rPr lang="pt-BR" sz="3600" dirty="0"/>
              <a:t>de </a:t>
            </a:r>
            <a:r>
              <a:rPr lang="pt-BR" sz="3600" dirty="0" smtClean="0"/>
              <a:t>caixa;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Apuração </a:t>
            </a:r>
            <a:r>
              <a:rPr lang="pt-BR" sz="3600" dirty="0"/>
              <a:t>de </a:t>
            </a:r>
            <a:r>
              <a:rPr lang="pt-BR" sz="3600" dirty="0" smtClean="0"/>
              <a:t>impostos; </a:t>
            </a:r>
            <a:endParaRPr lang="pt-BR" sz="3600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Administração </a:t>
            </a:r>
            <a:r>
              <a:rPr lang="pt-BR" sz="3600" dirty="0"/>
              <a:t>de </a:t>
            </a:r>
            <a:r>
              <a:rPr lang="pt-BR" sz="3600" dirty="0" smtClean="0"/>
              <a:t>Pessoal;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Inventário </a:t>
            </a:r>
            <a:r>
              <a:rPr lang="pt-BR" sz="3600" dirty="0"/>
              <a:t>de </a:t>
            </a:r>
            <a:r>
              <a:rPr lang="pt-BR" sz="3600" dirty="0" smtClean="0"/>
              <a:t>estoque;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920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Ainda outros Usos do ERP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Contas </a:t>
            </a:r>
            <a:r>
              <a:rPr lang="pt-BR" sz="3600" dirty="0"/>
              <a:t>a </a:t>
            </a:r>
            <a:r>
              <a:rPr lang="pt-BR" sz="3600" dirty="0" smtClean="0"/>
              <a:t>receber;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Ponto </a:t>
            </a:r>
            <a:r>
              <a:rPr lang="pt-BR" sz="3600" dirty="0"/>
              <a:t>dos </a:t>
            </a:r>
            <a:r>
              <a:rPr lang="pt-BR" sz="3600" dirty="0" smtClean="0"/>
              <a:t>funcionários;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pt-BR" sz="3600" dirty="0" smtClean="0"/>
              <a:t> Controle </a:t>
            </a:r>
            <a:r>
              <a:rPr lang="pt-BR" sz="3600" dirty="0"/>
              <a:t>do maquinário da fábrica, </a:t>
            </a:r>
            <a:endParaRPr lang="pt-BR" sz="3600" dirty="0" smtClean="0"/>
          </a:p>
          <a:p>
            <a:pPr marL="0" indent="0" algn="just">
              <a:buNone/>
            </a:pPr>
            <a:endParaRPr lang="pt-BR" sz="3600" dirty="0" smtClean="0"/>
          </a:p>
          <a:p>
            <a:pPr marL="0" indent="0" algn="just">
              <a:buNone/>
            </a:pPr>
            <a:r>
              <a:rPr lang="pt-BR" sz="3600" dirty="0" smtClean="0"/>
              <a:t>Enfim</a:t>
            </a:r>
            <a:r>
              <a:rPr lang="pt-BR" sz="3600" dirty="0"/>
              <a:t>, todo o trabalho administrativo e operacional feito numa empresa.</a:t>
            </a:r>
          </a:p>
        </p:txBody>
      </p:sp>
    </p:spTree>
    <p:extLst>
      <p:ext uri="{BB962C8B-B14F-4D97-AF65-F5344CB8AC3E}">
        <p14:creationId xmlns:p14="http://schemas.microsoft.com/office/powerpoint/2010/main" val="293773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30" y="0"/>
            <a:ext cx="10478530" cy="690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7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outras palavras...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029728" y="1290116"/>
            <a:ext cx="108574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/>
            <a:r>
              <a:rPr lang="pt-BR" altLang="pt-BR" sz="3600" b="1" i="1" dirty="0" smtClean="0">
                <a:latin typeface="Calibri" panose="020F0502020204030204" pitchFamily="34" charset="0"/>
              </a:rPr>
              <a:t>Sistemas Integrados de Gestão Empresarial</a:t>
            </a:r>
            <a:r>
              <a:rPr lang="pt-BR" altLang="pt-BR" sz="3600" dirty="0" smtClean="0">
                <a:latin typeface="Calibri" panose="020F0502020204030204" pitchFamily="34" charset="0"/>
              </a:rPr>
              <a:t>, são sistemas de informação que integram todos os dados e processos de uma organização em um único sistema. </a:t>
            </a:r>
            <a:endParaRPr lang="pt-BR" altLang="pt-BR" sz="3600" dirty="0">
              <a:latin typeface="Calibri" panose="020F0502020204030204" pitchFamily="34" charset="0"/>
            </a:endParaRPr>
          </a:p>
        </p:txBody>
      </p:sp>
      <p:pic>
        <p:nvPicPr>
          <p:cNvPr id="7" name="Picture 2" descr="Imagem relaciona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653" y="2937350"/>
            <a:ext cx="6970045" cy="392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38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Conceitos fundamentais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Evolução do papel estratégico dos sistemas de informação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80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Sistemas de gestão Hoje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011" y="1534169"/>
            <a:ext cx="6163067" cy="502315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8149751" y="2990700"/>
            <a:ext cx="3913617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dirty="0" smtClean="0"/>
              <a:t>Numa abordagem mais contemporânea</a:t>
            </a:r>
          </a:p>
          <a:p>
            <a:pPr algn="just"/>
            <a:r>
              <a:rPr lang="pt-BR" dirty="0" smtClean="0"/>
              <a:t>os ERP administram principalmente a </a:t>
            </a:r>
          </a:p>
          <a:p>
            <a:pPr algn="just"/>
            <a:r>
              <a:rPr lang="pt-BR" dirty="0" smtClean="0"/>
              <a:t>Relação com clientes e fornecedores.</a:t>
            </a:r>
          </a:p>
        </p:txBody>
      </p:sp>
      <p:cxnSp>
        <p:nvCxnSpPr>
          <p:cNvPr id="7" name="Conector angulado 6"/>
          <p:cNvCxnSpPr>
            <a:stCxn id="5" idx="2"/>
          </p:cNvCxnSpPr>
          <p:nvPr/>
        </p:nvCxnSpPr>
        <p:spPr>
          <a:xfrm rot="5400000">
            <a:off x="8011521" y="3676587"/>
            <a:ext cx="1857596" cy="23324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3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Classificação dos sistemas de informação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013" y="2179652"/>
            <a:ext cx="822007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8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Componentes de um sistema de informação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97" y="1352218"/>
            <a:ext cx="6693244" cy="5262123"/>
          </a:xfrm>
          <a:prstGeom prst="rect">
            <a:avLst/>
          </a:prstGeom>
        </p:spPr>
      </p:pic>
      <p:cxnSp>
        <p:nvCxnSpPr>
          <p:cNvPr id="5" name="Conector angulado 4"/>
          <p:cNvCxnSpPr/>
          <p:nvPr/>
        </p:nvCxnSpPr>
        <p:spPr>
          <a:xfrm rot="5400000" flipH="1" flipV="1">
            <a:off x="3023508" y="2990115"/>
            <a:ext cx="2397210" cy="2018713"/>
          </a:xfrm>
          <a:prstGeom prst="bentConnector3">
            <a:avLst>
              <a:gd name="adj1" fmla="val 9948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985318" y="5198077"/>
            <a:ext cx="2351903" cy="92333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Exemplo do software de gestão no setor de RH.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730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718457" y="1539551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6956" y="4441371"/>
            <a:ext cx="94332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Sistemas eletrônicos de processamento de dados.</a:t>
            </a:r>
          </a:p>
          <a:p>
            <a:pPr algn="just"/>
            <a:r>
              <a:rPr lang="pt-BR" sz="3600" dirty="0" smtClean="0"/>
              <a:t>Processamento de transações, registros e aplicativos contábeis tradicionais. </a:t>
            </a:r>
            <a:endParaRPr lang="pt-BR" sz="3600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1296956" y="3123860"/>
            <a:ext cx="4478696" cy="1313769"/>
          </a:xfrm>
          <a:prstGeom prst="bentConnector3">
            <a:avLst>
              <a:gd name="adj1" fmla="val 10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1296956" y="2575249"/>
            <a:ext cx="0" cy="559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971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1996751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6956" y="4441371"/>
            <a:ext cx="9433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SISTEMAS DE APOIO GERENCIAL</a:t>
            </a:r>
          </a:p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Relatórios gerenciais </a:t>
            </a:r>
            <a:r>
              <a:rPr lang="pt-BR" sz="3600" dirty="0" err="1" smtClean="0"/>
              <a:t>pré</a:t>
            </a:r>
            <a:r>
              <a:rPr lang="pt-BR" sz="3600" dirty="0" smtClean="0"/>
              <a:t>-especializados para apoio a tomada de decisão</a:t>
            </a:r>
            <a:endParaRPr lang="pt-BR" sz="3600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2845837" y="3131344"/>
            <a:ext cx="2929815" cy="1306285"/>
          </a:xfrm>
          <a:prstGeom prst="bentConnector3">
            <a:avLst>
              <a:gd name="adj1" fmla="val 10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2845837" y="2571507"/>
            <a:ext cx="0" cy="559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2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3219062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96956" y="4441371"/>
            <a:ext cx="9834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SISTEMAS DE APOIO A DECISÃO</a:t>
            </a:r>
          </a:p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Apoio interativo ao processo de tomada de decisão</a:t>
            </a:r>
            <a:endParaRPr lang="pt-BR" sz="3600" dirty="0"/>
          </a:p>
        </p:txBody>
      </p:sp>
      <p:cxnSp>
        <p:nvCxnSpPr>
          <p:cNvPr id="7" name="Conector angulado 6"/>
          <p:cNvCxnSpPr/>
          <p:nvPr/>
        </p:nvCxnSpPr>
        <p:spPr>
          <a:xfrm>
            <a:off x="3797559" y="3131344"/>
            <a:ext cx="1978093" cy="1306285"/>
          </a:xfrm>
          <a:prstGeom prst="bentConnector3">
            <a:avLst>
              <a:gd name="adj1" fmla="val 10047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3797559" y="2571507"/>
            <a:ext cx="0" cy="55983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199" y="1825625"/>
            <a:ext cx="3655267" cy="36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65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Evolução dos sistemas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5689"/>
          </a:xfrm>
        </p:spPr>
        <p:txBody>
          <a:bodyPr/>
          <a:lstStyle/>
          <a:p>
            <a:r>
              <a:rPr lang="pt-BR" dirty="0" smtClean="0"/>
              <a:t>1950 </a:t>
            </a:r>
            <a:r>
              <a:rPr lang="pt-BR" dirty="0" smtClean="0">
                <a:sym typeface="Wingdings" panose="05000000000000000000" pitchFamily="2" charset="2"/>
              </a:rPr>
              <a:t> 1960 </a:t>
            </a:r>
            <a:r>
              <a:rPr lang="pt-BR" dirty="0" smtClean="0">
                <a:sym typeface="Wingdings" panose="05000000000000000000" pitchFamily="2" charset="2"/>
              </a:rPr>
              <a:t> 1970 1980  1990  2000 </a:t>
            </a:r>
            <a:endParaRPr lang="pt-BR" dirty="0"/>
          </a:p>
        </p:txBody>
      </p:sp>
      <p:sp>
        <p:nvSpPr>
          <p:cNvPr id="4" name="Elipse 3"/>
          <p:cNvSpPr/>
          <p:nvPr/>
        </p:nvSpPr>
        <p:spPr>
          <a:xfrm>
            <a:off x="4301415" y="1570620"/>
            <a:ext cx="1474237" cy="103569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250303" y="4464955"/>
            <a:ext cx="9834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Suporte ao usuário final;</a:t>
            </a:r>
          </a:p>
          <a:p>
            <a:pPr algn="just"/>
            <a:r>
              <a:rPr lang="pt-BR" sz="3600" dirty="0" smtClean="0"/>
              <a:t>Computação distribuída;</a:t>
            </a:r>
          </a:p>
          <a:p>
            <a:pPr algn="just"/>
            <a:r>
              <a:rPr lang="pt-BR" sz="3600" dirty="0" smtClean="0"/>
              <a:t>Sistemas de computação distribuída</a:t>
            </a:r>
            <a:endParaRPr lang="pt-BR" sz="3600" dirty="0"/>
          </a:p>
        </p:txBody>
      </p:sp>
      <p:cxnSp>
        <p:nvCxnSpPr>
          <p:cNvPr id="7" name="Conector angulado 6"/>
          <p:cNvCxnSpPr>
            <a:stCxn id="4" idx="4"/>
          </p:cNvCxnSpPr>
          <p:nvPr/>
        </p:nvCxnSpPr>
        <p:spPr>
          <a:xfrm rot="5400000">
            <a:off x="4109216" y="3535636"/>
            <a:ext cx="1858637" cy="1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199" y="1825625"/>
            <a:ext cx="3655267" cy="36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92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módulo de RH teremos: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Uma derivação do cadastro de pessoas;</a:t>
            </a:r>
          </a:p>
          <a:p>
            <a:r>
              <a:rPr lang="pt-BR" dirty="0" smtClean="0"/>
              <a:t>Cadastro de cargos e  salários;</a:t>
            </a:r>
          </a:p>
          <a:p>
            <a:r>
              <a:rPr lang="pt-BR" dirty="0" smtClean="0"/>
              <a:t>Evolução do funcionários dentro das empresas;</a:t>
            </a:r>
          </a:p>
          <a:p>
            <a:r>
              <a:rPr lang="pt-BR" dirty="0" smtClean="0"/>
              <a:t>Segurança de pessoas e utilização de EPIs. </a:t>
            </a:r>
            <a:endParaRPr lang="pt-BR" dirty="0"/>
          </a:p>
        </p:txBody>
      </p:sp>
      <p:pic>
        <p:nvPicPr>
          <p:cNvPr id="6146" name="Picture 2" descr="Resultado de imagem para sistema de rh onl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546" y="3433665"/>
            <a:ext cx="4215931" cy="335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473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sz="4400" dirty="0" smtClean="0"/>
              <a:t>Redução de Custos</a:t>
            </a:r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759" y="1447771"/>
            <a:ext cx="5337109" cy="5506157"/>
          </a:xfrm>
          <a:prstGeom prst="rect">
            <a:avLst/>
          </a:prstGeom>
        </p:spPr>
      </p:pic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7025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5842518" cy="1486742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Qualidade e eficácia </a:t>
            </a:r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72" y="1027906"/>
            <a:ext cx="5718128" cy="571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Apoio à tomada de decisão </a:t>
            </a:r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90" y="1681843"/>
            <a:ext cx="5026867" cy="502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73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benefícios dos Sistemas Integrados de Gestão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Agilidade empresarial</a:t>
            </a:r>
            <a:endParaRPr lang="pt-BR" dirty="0"/>
          </a:p>
        </p:txBody>
      </p:sp>
      <p:sp>
        <p:nvSpPr>
          <p:cNvPr id="4" name="AutoShape 2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redução de cust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Resultado de imagem para agilidade empresarial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322" y="2254275"/>
            <a:ext cx="7144139" cy="4286484"/>
          </a:xfrm>
          <a:prstGeom prst="rect">
            <a:avLst/>
          </a:prstGeom>
        </p:spPr>
      </p:pic>
      <p:sp>
        <p:nvSpPr>
          <p:cNvPr id="9" name="AutoShape 8" descr="Resultado de imagem para Apoio à tomada de decis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5214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Alguns custos típicos na implementação de um ERP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075" y="1526462"/>
            <a:ext cx="6378252" cy="515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61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em equipes (03 pessoas):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2039"/>
          </a:xfrm>
        </p:spPr>
        <p:txBody>
          <a:bodyPr>
            <a:normAutofit/>
          </a:bodyPr>
          <a:lstStyle/>
          <a:p>
            <a:r>
              <a:rPr lang="pt-BR" dirty="0" smtClean="0"/>
              <a:t>Você deverá escolher um dos sistemas a seguir e elaborar um texto (conforme normas) e uma apresentação do mesmo;</a:t>
            </a:r>
          </a:p>
          <a:p>
            <a:r>
              <a:rPr lang="pt-BR" dirty="0" smtClean="0"/>
              <a:t>Serão feitas apresentações para o resto da turma (Apresentações entre 05 e 10 minutos).</a:t>
            </a:r>
          </a:p>
          <a:p>
            <a:r>
              <a:rPr lang="pt-BR" dirty="0" smtClean="0"/>
              <a:t>Valor 4,0 pontos. </a:t>
            </a:r>
          </a:p>
          <a:p>
            <a:r>
              <a:rPr lang="pt-BR" dirty="0" smtClean="0"/>
              <a:t>Não serão tolerados atrasos.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SÓ TERÁ NOTA QUEM APRESENTAR</a:t>
            </a:r>
          </a:p>
          <a:p>
            <a:r>
              <a:rPr lang="pt-BR" dirty="0" smtClean="0"/>
              <a:t>O trabalho deverá estar completo na apresentação (Texto, slides e apresentação para o restante da turma).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1303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em equipes (03 pessoas):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Pesquisar sobre um dos sistemas abaixo e apresentar para a sala o mesmo.</a:t>
            </a:r>
          </a:p>
          <a:p>
            <a:r>
              <a:rPr lang="pt-BR" dirty="0" smtClean="0"/>
              <a:t>História dos Sistemas para gestão empresarial;</a:t>
            </a:r>
          </a:p>
          <a:p>
            <a:r>
              <a:rPr lang="pt-BR" dirty="0" smtClean="0"/>
              <a:t>Principais sistemas para gestão empresarial usados no Brasil e no mundo; </a:t>
            </a:r>
          </a:p>
          <a:p>
            <a:r>
              <a:rPr lang="pt-BR" dirty="0" smtClean="0"/>
              <a:t>Sistemas para gestão gratuitos;</a:t>
            </a:r>
          </a:p>
          <a:p>
            <a:r>
              <a:rPr lang="pt-BR" dirty="0" smtClean="0"/>
              <a:t>Requisitos para um sistema de gestão e como implementar / instalar este sistema.</a:t>
            </a:r>
          </a:p>
          <a:p>
            <a:r>
              <a:rPr lang="pt-BR" dirty="0" smtClean="0"/>
              <a:t>Como era feita a gestão das empresas antes da informatização </a:t>
            </a:r>
          </a:p>
          <a:p>
            <a:r>
              <a:rPr lang="pt-BR" dirty="0" smtClean="0">
                <a:solidFill>
                  <a:srgbClr val="FF0000"/>
                </a:solidFill>
              </a:rPr>
              <a:t>Continua...</a:t>
            </a:r>
            <a:r>
              <a:rPr lang="pt-BR" dirty="0" smtClean="0"/>
              <a:t>  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17578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em equipes (03 pessoas):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62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Pesquisar sobre um dos sistemas abaixo e apresentar para a sala o mesmo.</a:t>
            </a:r>
          </a:p>
          <a:p>
            <a:r>
              <a:rPr lang="pt-BR" dirty="0" smtClean="0"/>
              <a:t>SISTEMA MICROSIGA;</a:t>
            </a:r>
          </a:p>
          <a:p>
            <a:r>
              <a:rPr lang="pt-BR" dirty="0" smtClean="0"/>
              <a:t>SISTEMA DATASUL;</a:t>
            </a:r>
          </a:p>
          <a:p>
            <a:r>
              <a:rPr lang="pt-BR" dirty="0" smtClean="0"/>
              <a:t>SISTEMA SAP;</a:t>
            </a:r>
          </a:p>
          <a:p>
            <a:r>
              <a:rPr lang="pt-BR" dirty="0"/>
              <a:t> </a:t>
            </a:r>
            <a:r>
              <a:rPr lang="pt-BR" dirty="0" smtClean="0"/>
              <a:t>Sistemas CRM (</a:t>
            </a:r>
            <a:r>
              <a:rPr lang="pt-BR" b="1" dirty="0" err="1"/>
              <a:t>Customer</a:t>
            </a:r>
            <a:r>
              <a:rPr lang="pt-BR" b="1" dirty="0"/>
              <a:t> </a:t>
            </a:r>
            <a:r>
              <a:rPr lang="pt-BR" b="1" dirty="0" err="1"/>
              <a:t>Relationship</a:t>
            </a:r>
            <a:r>
              <a:rPr lang="pt-BR" b="1" dirty="0"/>
              <a:t> Management</a:t>
            </a:r>
            <a:r>
              <a:rPr lang="pt-BR" dirty="0"/>
              <a:t>. </a:t>
            </a:r>
            <a:r>
              <a:rPr lang="pt-BR" dirty="0" smtClean="0"/>
              <a:t>)</a:t>
            </a:r>
          </a:p>
          <a:p>
            <a:r>
              <a:rPr lang="pt-BR" dirty="0" smtClean="0"/>
              <a:t>SISTEMAS DE GESTÃO ONLINE;  </a:t>
            </a:r>
          </a:p>
          <a:p>
            <a:r>
              <a:rPr lang="pt-BR" dirty="0" smtClean="0"/>
              <a:t>Sistema </a:t>
            </a:r>
            <a:r>
              <a:rPr lang="pt-BR" dirty="0" err="1" smtClean="0"/>
              <a:t>sagestart</a:t>
            </a:r>
            <a:r>
              <a:rPr lang="pt-BR" dirty="0" smtClean="0"/>
              <a:t>;</a:t>
            </a:r>
          </a:p>
          <a:p>
            <a:r>
              <a:rPr lang="pt-BR" dirty="0" smtClean="0"/>
              <a:t>Sistemas para gestão de pequeno porte (abordar diversos sistemas como </a:t>
            </a:r>
            <a:r>
              <a:rPr lang="pt-BR" dirty="0" err="1" smtClean="0"/>
              <a:t>Nitens</a:t>
            </a:r>
            <a:r>
              <a:rPr lang="pt-BR" dirty="0" smtClean="0"/>
              <a:t> </a:t>
            </a:r>
            <a:r>
              <a:rPr lang="pt-BR" dirty="0" err="1" smtClean="0"/>
              <a:t>Dataflex</a:t>
            </a:r>
            <a:r>
              <a:rPr lang="pt-BR" dirty="0" smtClean="0"/>
              <a:t>, </a:t>
            </a:r>
            <a:r>
              <a:rPr lang="pt-BR" dirty="0" err="1" smtClean="0"/>
              <a:t>JobMaster</a:t>
            </a:r>
            <a:r>
              <a:rPr lang="pt-BR" dirty="0" smtClean="0"/>
              <a:t> e outros).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8420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 descr="Resultado de imagem para aula sobre sistemas para gestão comerc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66" y="149290"/>
            <a:ext cx="11489334" cy="664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2473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584</Words>
  <Application>Microsoft Office PowerPoint</Application>
  <PresentationFormat>Widescreen</PresentationFormat>
  <Paragraphs>97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Tema do Office</vt:lpstr>
      <vt:lpstr>Software para Gestão Empresarial</vt:lpstr>
      <vt:lpstr>Definição:</vt:lpstr>
      <vt:lpstr>Usos do ERP</vt:lpstr>
      <vt:lpstr>Ainda outros Usos do ERP</vt:lpstr>
      <vt:lpstr>Apresentação do PowerPoint</vt:lpstr>
      <vt:lpstr>Em outras palavras...</vt:lpstr>
      <vt:lpstr>Conceitos fundamentais</vt:lpstr>
      <vt:lpstr>Os Sistemas de gestão Hoje</vt:lpstr>
      <vt:lpstr>Classificação dos sistemas de informação</vt:lpstr>
      <vt:lpstr>Componentes de um sistema de informação</vt:lpstr>
      <vt:lpstr>Evolução dos sistemas de gestão</vt:lpstr>
      <vt:lpstr>Evolução dos sistemas de gestão</vt:lpstr>
      <vt:lpstr>Evolução dos sistemas de gestão</vt:lpstr>
      <vt:lpstr>Evolução dos sistemas de gestão</vt:lpstr>
      <vt:lpstr>No módulo de RH teremos:</vt:lpstr>
      <vt:lpstr>Alguns benefícios dos Sistemas Integrados de Gestão</vt:lpstr>
      <vt:lpstr>Alguns benefícios dos Sistemas Integrados de Gestão</vt:lpstr>
      <vt:lpstr>Alguns benefícios dos Sistemas Integrados de Gestão</vt:lpstr>
      <vt:lpstr>Alguns benefícios dos Sistemas Integrados de Gestão</vt:lpstr>
      <vt:lpstr>Alguns custos típicos na implementação de um ERP</vt:lpstr>
      <vt:lpstr>Atividade em equipes (03 pessoas):</vt:lpstr>
      <vt:lpstr>Atividade em equipes (03 pessoas):</vt:lpstr>
      <vt:lpstr>Atividade em equipes (03 pessoas):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para Gestão Empresarial</dc:title>
  <dc:creator>Usuário do Windows</dc:creator>
  <cp:lastModifiedBy>Usuário do Windows</cp:lastModifiedBy>
  <cp:revision>19</cp:revision>
  <dcterms:created xsi:type="dcterms:W3CDTF">2017-08-07T01:11:12Z</dcterms:created>
  <dcterms:modified xsi:type="dcterms:W3CDTF">2017-08-07T03:13:45Z</dcterms:modified>
</cp:coreProperties>
</file>