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4" r:id="rId2"/>
    <p:sldId id="275" r:id="rId3"/>
    <p:sldId id="276" r:id="rId4"/>
    <p:sldId id="277" r:id="rId5"/>
    <p:sldId id="278" r:id="rId6"/>
    <p:sldId id="286" r:id="rId7"/>
    <p:sldId id="287" r:id="rId8"/>
    <p:sldId id="279" r:id="rId9"/>
    <p:sldId id="280" r:id="rId10"/>
    <p:sldId id="289" r:id="rId11"/>
    <p:sldId id="288" r:id="rId12"/>
    <p:sldId id="290" r:id="rId13"/>
    <p:sldId id="282" r:id="rId14"/>
    <p:sldId id="281" r:id="rId15"/>
    <p:sldId id="291" r:id="rId16"/>
    <p:sldId id="292" r:id="rId17"/>
    <p:sldId id="293" r:id="rId18"/>
    <p:sldId id="294" r:id="rId19"/>
    <p:sldId id="296" r:id="rId20"/>
    <p:sldId id="297" r:id="rId21"/>
    <p:sldId id="298" r:id="rId22"/>
    <p:sldId id="300" r:id="rId23"/>
    <p:sldId id="302" r:id="rId24"/>
    <p:sldId id="303" r:id="rId25"/>
    <p:sldId id="301" r:id="rId26"/>
    <p:sldId id="299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9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11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21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66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76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624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867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54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4966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226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611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0165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295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9892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4992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601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70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DCA5-A3DE-40DD-8A24-B2EF9E9E7663}" type="datetimeFigureOut">
              <a:rPr lang="pt-BR" smtClean="0"/>
              <a:t>02/10/2016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970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016/1ati/ipwaulas35a3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624" y="2636912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Listagem em HTML</a:t>
            </a:r>
            <a:endParaRPr lang="pt-BR" sz="40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2545919" y="5301208"/>
            <a:ext cx="659395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Prof. André Aparecido da Silva </a:t>
            </a:r>
          </a:p>
          <a:p>
            <a:pPr algn="ctr"/>
            <a:r>
              <a:rPr lang="pt-BR" sz="1400" b="1" dirty="0" smtClean="0"/>
              <a:t>Disponível em: </a:t>
            </a:r>
            <a:r>
              <a:rPr lang="pt-BR" sz="1400" b="1" dirty="0" smtClean="0">
                <a:hlinkClick r:id="rId2"/>
              </a:rPr>
              <a:t>http://</a:t>
            </a:r>
            <a:r>
              <a:rPr lang="pt-BR" sz="1400" b="1" dirty="0" smtClean="0">
                <a:hlinkClick r:id="rId2"/>
              </a:rPr>
              <a:t>www.oxnar.com.br</a:t>
            </a:r>
            <a:r>
              <a:rPr lang="pt-BR" sz="1400" b="1" dirty="0" smtClean="0">
                <a:hlinkClick r:id="rId2"/>
              </a:rPr>
              <a:t>/2016/1ati/ipwaulas35a38</a:t>
            </a:r>
            <a:r>
              <a:rPr lang="pt-BR" sz="1400" b="1" dirty="0" smtClean="0"/>
              <a:t> </a:t>
            </a:r>
            <a:r>
              <a:rPr lang="pt-BR" sz="1400" b="1" dirty="0" smtClean="0"/>
              <a:t>  </a:t>
            </a:r>
            <a:endParaRPr lang="pt-BR" sz="1400" b="1" dirty="0" smtClean="0"/>
          </a:p>
          <a:p>
            <a:r>
              <a:rPr lang="pt-BR" b="1" dirty="0" smtClean="0"/>
              <a:t> 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2058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Listas não ordenadas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196752"/>
            <a:ext cx="7634808" cy="46077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dirty="0" smtClean="0"/>
              <a:t>&lt;</a:t>
            </a:r>
            <a:r>
              <a:rPr lang="it-IT" sz="3200" dirty="0"/>
              <a:t>h4&gt;Uma Lista Não Ordenada:&lt;/h4&gt;</a:t>
            </a:r>
          </a:p>
          <a:p>
            <a:pPr marL="0" indent="0">
              <a:buNone/>
            </a:pPr>
            <a:r>
              <a:rPr lang="it-IT" sz="3200" dirty="0"/>
              <a:t>&lt;ul&gt;</a:t>
            </a:r>
          </a:p>
          <a:p>
            <a:pPr marL="0" indent="0">
              <a:buNone/>
            </a:pPr>
            <a:r>
              <a:rPr lang="it-IT" sz="3200" dirty="0"/>
              <a:t>  </a:t>
            </a:r>
            <a:r>
              <a:rPr lang="it-IT" sz="3200" dirty="0" smtClean="0"/>
              <a:t>			&lt;li&gt;Julia&lt;/</a:t>
            </a:r>
            <a:r>
              <a:rPr lang="it-IT" sz="3200" dirty="0"/>
              <a:t>li&gt;</a:t>
            </a:r>
          </a:p>
          <a:p>
            <a:pPr marL="0" indent="0">
              <a:buNone/>
            </a:pPr>
            <a:r>
              <a:rPr lang="it-IT" sz="3200" dirty="0"/>
              <a:t>  </a:t>
            </a:r>
            <a:r>
              <a:rPr lang="it-IT" sz="3200" dirty="0" smtClean="0"/>
              <a:t>			&lt;li&gt;Yasmin&lt;/</a:t>
            </a:r>
            <a:r>
              <a:rPr lang="it-IT" sz="3200" dirty="0"/>
              <a:t>li&gt;</a:t>
            </a:r>
          </a:p>
          <a:p>
            <a:pPr marL="0" indent="0">
              <a:buNone/>
            </a:pPr>
            <a:r>
              <a:rPr lang="it-IT" sz="3200" dirty="0"/>
              <a:t>  </a:t>
            </a:r>
            <a:r>
              <a:rPr lang="it-IT" sz="3200" dirty="0" smtClean="0"/>
              <a:t>			&lt;li&gt;Sophia&lt;/</a:t>
            </a:r>
            <a:r>
              <a:rPr lang="it-IT" sz="3200" dirty="0"/>
              <a:t>li</a:t>
            </a:r>
            <a:r>
              <a:rPr lang="it-IT" sz="3200" dirty="0" smtClean="0"/>
              <a:t>&gt;</a:t>
            </a:r>
          </a:p>
          <a:p>
            <a:pPr marL="0" indent="0">
              <a:buNone/>
            </a:pPr>
            <a:r>
              <a:rPr lang="it-IT" sz="3200" dirty="0"/>
              <a:t> </a:t>
            </a:r>
            <a:r>
              <a:rPr lang="it-IT" sz="3200" dirty="0" smtClean="0"/>
              <a:t> 		 	&lt;li&gt;Alice &lt;/li&gt;</a:t>
            </a:r>
            <a:endParaRPr lang="it-IT" sz="3200" dirty="0"/>
          </a:p>
          <a:p>
            <a:pPr marL="0" indent="0">
              <a:buNone/>
            </a:pPr>
            <a:r>
              <a:rPr lang="it-IT" sz="3200" dirty="0"/>
              <a:t>&lt;/ul</a:t>
            </a:r>
            <a:r>
              <a:rPr lang="it-IT" sz="3200" dirty="0" smtClean="0"/>
              <a:t>&gt;</a:t>
            </a:r>
            <a:endParaRPr lang="it-IT" sz="3200" dirty="0"/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1763688" y="5804520"/>
            <a:ext cx="7056784" cy="792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>
            <a:off x="1619672" y="1340768"/>
            <a:ext cx="7056784" cy="1368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3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 navegador ficará assim: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92547"/>
            <a:ext cx="8244408" cy="5015829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3491880" y="6488668"/>
            <a:ext cx="2715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u="sng" dirty="0" smtClean="0"/>
              <a:t>listanaoordenada.html</a:t>
            </a:r>
            <a:endParaRPr lang="pt-BR" b="1" u="sng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17748" y="116632"/>
            <a:ext cx="1331640" cy="4032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097360" y="4077072"/>
            <a:ext cx="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1592288" y="4077072"/>
            <a:ext cx="9128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097360" y="4077072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1106488" y="5373216"/>
            <a:ext cx="485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41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Tabela ordenada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467544" y="1556792"/>
            <a:ext cx="86764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/>
              <a:t> &lt;</a:t>
            </a:r>
            <a:r>
              <a:rPr lang="pt-BR" sz="3200" dirty="0" err="1"/>
              <a:t>div</a:t>
            </a:r>
            <a:r>
              <a:rPr lang="pt-BR" sz="3200" dirty="0"/>
              <a:t> </a:t>
            </a:r>
            <a:r>
              <a:rPr lang="pt-BR" sz="3200" dirty="0" err="1" smtClean="0"/>
              <a:t>style</a:t>
            </a:r>
            <a:r>
              <a:rPr lang="pt-BR" sz="3200" dirty="0" smtClean="0"/>
              <a:t>="</a:t>
            </a:r>
            <a:r>
              <a:rPr lang="pt-BR" sz="3200" dirty="0"/>
              <a:t>background-color: #FFDEAD;"&gt;</a:t>
            </a:r>
          </a:p>
          <a:p>
            <a:r>
              <a:rPr lang="pt-BR" sz="3200" dirty="0" smtClean="0"/>
              <a:t>		&lt;</a:t>
            </a:r>
            <a:r>
              <a:rPr lang="pt-BR" sz="3200" dirty="0"/>
              <a:t>h4&gt;Uma Lista Ordenada com números:&lt;/h4&gt;</a:t>
            </a:r>
          </a:p>
          <a:p>
            <a:r>
              <a:rPr lang="pt-BR" sz="3200" dirty="0"/>
              <a:t>		&lt;</a:t>
            </a:r>
            <a:r>
              <a:rPr lang="pt-BR" sz="3200" dirty="0" err="1"/>
              <a:t>ol</a:t>
            </a:r>
            <a:r>
              <a:rPr lang="pt-BR" sz="3200" dirty="0"/>
              <a:t>&gt;</a:t>
            </a:r>
          </a:p>
          <a:p>
            <a:r>
              <a:rPr lang="pt-BR" sz="3200" dirty="0"/>
              <a:t>  			&lt;li&gt;Julia&lt;/li&gt;</a:t>
            </a:r>
          </a:p>
          <a:p>
            <a:r>
              <a:rPr lang="pt-BR" sz="3200" dirty="0"/>
              <a:t>  			&lt;li&gt;Yasmin&lt;/li&gt;</a:t>
            </a:r>
          </a:p>
          <a:p>
            <a:r>
              <a:rPr lang="pt-BR" sz="3200" dirty="0"/>
              <a:t>  			&lt;li&gt;Sophia&lt;/li&gt;</a:t>
            </a:r>
          </a:p>
          <a:p>
            <a:r>
              <a:rPr lang="pt-BR" sz="3200" dirty="0"/>
              <a:t>  		 	&lt;li&gt;Alice &lt;/li&gt;</a:t>
            </a:r>
          </a:p>
          <a:p>
            <a:r>
              <a:rPr lang="pt-BR" sz="3200" dirty="0"/>
              <a:t>		&lt;/</a:t>
            </a:r>
            <a:r>
              <a:rPr lang="pt-BR" sz="3200" dirty="0" err="1"/>
              <a:t>ol</a:t>
            </a:r>
            <a:r>
              <a:rPr lang="pt-BR" sz="3200" dirty="0" smtClean="0"/>
              <a:t>&gt;</a:t>
            </a:r>
          </a:p>
          <a:p>
            <a:r>
              <a:rPr lang="pt-BR" sz="3200" dirty="0" smtClean="0"/>
              <a:t>&lt;/</a:t>
            </a:r>
            <a:r>
              <a:rPr lang="pt-BR" sz="3200" dirty="0" err="1" smtClean="0"/>
              <a:t>div</a:t>
            </a:r>
            <a:r>
              <a:rPr lang="pt-BR" sz="3200" dirty="0" smtClean="0"/>
              <a:t>&gt;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81397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 no navegador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484784"/>
            <a:ext cx="8451213" cy="4540709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>
            <a:off x="539552" y="0"/>
            <a:ext cx="432048" cy="3755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 flipV="1">
            <a:off x="1115616" y="4941168"/>
            <a:ext cx="1656184" cy="180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719572" y="3861048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223628" y="3861048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719572" y="3861048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719572" y="5013176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76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348880"/>
            <a:ext cx="7994848" cy="3777622"/>
          </a:xfrm>
        </p:spPr>
        <p:txBody>
          <a:bodyPr>
            <a:normAutofit/>
          </a:bodyPr>
          <a:lstStyle/>
          <a:p>
            <a:pPr algn="ctr"/>
            <a:endParaRPr lang="pt-BR" sz="4400" dirty="0" smtClean="0"/>
          </a:p>
          <a:p>
            <a:pPr algn="ctr"/>
            <a:r>
              <a:rPr lang="pt-BR" sz="4400" dirty="0" err="1" smtClean="0"/>
              <a:t>ol</a:t>
            </a:r>
            <a:r>
              <a:rPr lang="pt-BR" sz="4400" dirty="0" smtClean="0"/>
              <a:t> </a:t>
            </a:r>
            <a:r>
              <a:rPr lang="pt-BR" sz="4400" dirty="0" smtClean="0">
                <a:sym typeface="Wingdings" panose="05000000000000000000" pitchFamily="2" charset="2"/>
              </a:rPr>
              <a:t> vem de </a:t>
            </a:r>
            <a:r>
              <a:rPr lang="pt-BR" sz="4400" dirty="0" err="1" smtClean="0">
                <a:sym typeface="Wingdings" panose="05000000000000000000" pitchFamily="2" charset="2"/>
              </a:rPr>
              <a:t>ordered</a:t>
            </a:r>
            <a:r>
              <a:rPr lang="pt-BR" sz="4400" dirty="0" smtClean="0">
                <a:sym typeface="Wingdings" panose="05000000000000000000" pitchFamily="2" charset="2"/>
              </a:rPr>
              <a:t> </a:t>
            </a:r>
            <a:r>
              <a:rPr lang="pt-BR" sz="4400" dirty="0" err="1" smtClean="0">
                <a:sym typeface="Wingdings" panose="05000000000000000000" pitchFamily="2" charset="2"/>
              </a:rPr>
              <a:t>list</a:t>
            </a:r>
            <a:endParaRPr lang="pt-BR" sz="44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pt-BR" sz="4400" dirty="0" smtClean="0">
                <a:sym typeface="Wingdings" panose="05000000000000000000" pitchFamily="2" charset="2"/>
              </a:rPr>
              <a:t>(LISTA ORDERNADA)</a:t>
            </a:r>
          </a:p>
          <a:p>
            <a:pPr marL="0" indent="0" algn="ctr">
              <a:buNone/>
            </a:pPr>
            <a:r>
              <a:rPr lang="pt-BR" sz="4400" dirty="0" smtClean="0">
                <a:sym typeface="Wingdings" panose="05000000000000000000" pitchFamily="2" charset="2"/>
              </a:rPr>
              <a:t>&lt;</a:t>
            </a:r>
            <a:r>
              <a:rPr lang="pt-BR" sz="4400" dirty="0" err="1" smtClean="0">
                <a:sym typeface="Wingdings" panose="05000000000000000000" pitchFamily="2" charset="2"/>
              </a:rPr>
              <a:t>ol</a:t>
            </a:r>
            <a:r>
              <a:rPr lang="pt-BR" sz="4400" dirty="0" smtClean="0">
                <a:sym typeface="Wingdings" panose="05000000000000000000" pitchFamily="2" charset="2"/>
              </a:rPr>
              <a:t>&gt; e &lt;/</a:t>
            </a:r>
            <a:r>
              <a:rPr lang="pt-BR" sz="4400" dirty="0" err="1" smtClean="0">
                <a:sym typeface="Wingdings" panose="05000000000000000000" pitchFamily="2" charset="2"/>
              </a:rPr>
              <a:t>ol</a:t>
            </a:r>
            <a:r>
              <a:rPr lang="pt-BR" sz="4400" dirty="0" smtClean="0">
                <a:sym typeface="Wingdings" panose="05000000000000000000" pitchFamily="2" charset="2"/>
              </a:rPr>
              <a:t>&gt;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29073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1" y="2133600"/>
            <a:ext cx="7922840" cy="3777622"/>
          </a:xfrm>
        </p:spPr>
        <p:txBody>
          <a:bodyPr/>
          <a:lstStyle/>
          <a:p>
            <a:pPr marL="0" indent="0">
              <a:buNone/>
            </a:pPr>
            <a:r>
              <a:rPr lang="pt-BR" sz="5400" dirty="0"/>
              <a:t>l</a:t>
            </a:r>
            <a:r>
              <a:rPr lang="pt-BR" sz="5400" dirty="0" smtClean="0"/>
              <a:t>i </a:t>
            </a:r>
            <a:r>
              <a:rPr lang="pt-BR" sz="5400" dirty="0" smtClean="0">
                <a:sym typeface="Wingdings" panose="05000000000000000000" pitchFamily="2" charset="2"/>
              </a:rPr>
              <a:t> Vem </a:t>
            </a:r>
            <a:r>
              <a:rPr lang="pt-BR" sz="5400" dirty="0" err="1" smtClean="0">
                <a:sym typeface="Wingdings" panose="05000000000000000000" pitchFamily="2" charset="2"/>
              </a:rPr>
              <a:t>list</a:t>
            </a:r>
            <a:r>
              <a:rPr lang="pt-BR" sz="5400" dirty="0" smtClean="0">
                <a:sym typeface="Wingdings" panose="05000000000000000000" pitchFamily="2" charset="2"/>
              </a:rPr>
              <a:t> </a:t>
            </a:r>
            <a:r>
              <a:rPr lang="pt-BR" sz="5400" dirty="0" err="1" smtClean="0">
                <a:sym typeface="Wingdings" panose="05000000000000000000" pitchFamily="2" charset="2"/>
              </a:rPr>
              <a:t>items</a:t>
            </a:r>
            <a:endParaRPr lang="pt-BR" sz="5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pt-BR" sz="5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sz="5400" dirty="0" smtClean="0">
                <a:sym typeface="Wingdings" panose="05000000000000000000" pitchFamily="2" charset="2"/>
              </a:rPr>
              <a:t>&lt;li&gt;</a:t>
            </a: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90509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5" y="624110"/>
            <a:ext cx="7706816" cy="1280890"/>
          </a:xfrm>
        </p:spPr>
        <p:txBody>
          <a:bodyPr/>
          <a:lstStyle/>
          <a:p>
            <a:r>
              <a:rPr lang="pt-BR" dirty="0" smtClean="0"/>
              <a:t>LISTA ORDENADACOM  LETRAS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5" y="1412776"/>
            <a:ext cx="8066856" cy="5445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200" b="1" dirty="0" smtClean="0"/>
              <a:t>&lt;</a:t>
            </a:r>
            <a:r>
              <a:rPr lang="it-IT" sz="3200" b="1" dirty="0"/>
              <a:t>h4&gt;Uma Lista Ordenada com </a:t>
            </a:r>
            <a:r>
              <a:rPr lang="it-IT" sz="3200" b="1" dirty="0" smtClean="0"/>
              <a:t>Letras minúsculas &lt;/</a:t>
            </a:r>
            <a:r>
              <a:rPr lang="it-IT" sz="3200" b="1" dirty="0"/>
              <a:t>h4&gt;</a:t>
            </a:r>
          </a:p>
          <a:p>
            <a:pPr marL="0" indent="0">
              <a:buNone/>
            </a:pPr>
            <a:r>
              <a:rPr lang="it-IT" sz="3200" b="1" dirty="0"/>
              <a:t>		&lt;ol  type ="a"&gt;</a:t>
            </a:r>
          </a:p>
          <a:p>
            <a:pPr marL="0" indent="0">
              <a:buNone/>
            </a:pPr>
            <a:r>
              <a:rPr lang="it-IT" sz="3200" b="1" dirty="0"/>
              <a:t>  			&lt;li&gt;Julia&lt;/li&gt;</a:t>
            </a:r>
          </a:p>
          <a:p>
            <a:pPr marL="0" indent="0">
              <a:buNone/>
            </a:pPr>
            <a:r>
              <a:rPr lang="it-IT" sz="3200" b="1" dirty="0"/>
              <a:t>  			&lt;li&gt;Yasmin&lt;/li&gt;</a:t>
            </a:r>
          </a:p>
          <a:p>
            <a:pPr marL="0" indent="0">
              <a:buNone/>
            </a:pPr>
            <a:r>
              <a:rPr lang="it-IT" sz="3200" b="1" dirty="0"/>
              <a:t>  			&lt;li&gt;Sophia&lt;/li&gt;</a:t>
            </a:r>
          </a:p>
          <a:p>
            <a:pPr marL="0" indent="0">
              <a:buNone/>
            </a:pPr>
            <a:r>
              <a:rPr lang="it-IT" sz="3200" b="1" dirty="0"/>
              <a:t>  		 	&lt;li&gt;Alice &lt;/li&gt;</a:t>
            </a:r>
          </a:p>
          <a:p>
            <a:pPr marL="0" indent="0">
              <a:buNone/>
            </a:pPr>
            <a:r>
              <a:rPr lang="it-IT" sz="3200" b="1" dirty="0"/>
              <a:t>		&lt;/ol&gt;</a:t>
            </a:r>
          </a:p>
          <a:p>
            <a:pPr marL="0" indent="0">
              <a:buNone/>
            </a:pPr>
            <a:r>
              <a:rPr lang="it-IT" sz="3200" b="1" dirty="0"/>
              <a:t>		&lt;br&gt;&lt;br&gt;</a:t>
            </a:r>
            <a:endParaRPr lang="pt-BR" sz="3200" b="1" dirty="0"/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3995936" y="2996952"/>
            <a:ext cx="5148064" cy="3861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2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Ficará assim no navegador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272546"/>
            <a:ext cx="8532440" cy="4584351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>
            <a:off x="0" y="-64394"/>
            <a:ext cx="971600" cy="3925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683568" y="3717032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187624" y="3717032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683568" y="3717032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683568" y="4869160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89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3" y="2133600"/>
            <a:ext cx="7994848" cy="3777622"/>
          </a:xfrm>
        </p:spPr>
        <p:txBody>
          <a:bodyPr/>
          <a:lstStyle/>
          <a:p>
            <a:pPr algn="just"/>
            <a:r>
              <a:rPr lang="pt-BR" sz="3600" dirty="0" smtClean="0"/>
              <a:t>Para que a ordenação apareça em letras maiúsculas coloque a o </a:t>
            </a:r>
            <a:r>
              <a:rPr lang="pt-BR" sz="3600" dirty="0" err="1" smtClean="0"/>
              <a:t>type</a:t>
            </a:r>
            <a:r>
              <a:rPr lang="pt-BR" sz="3600" dirty="0" smtClean="0"/>
              <a:t> = “A” (a maiúsculo)</a:t>
            </a:r>
            <a:r>
              <a:rPr lang="pt-BR" dirty="0" smtClean="0"/>
              <a:t>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750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1" y="624110"/>
            <a:ext cx="7202760" cy="1280890"/>
          </a:xfrm>
        </p:spPr>
        <p:txBody>
          <a:bodyPr/>
          <a:lstStyle/>
          <a:p>
            <a:r>
              <a:rPr lang="pt-BR" dirty="0" smtClean="0"/>
              <a:t>Exemplo de lista com letras maiúsculas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133600"/>
            <a:ext cx="8424936" cy="4724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	</a:t>
            </a:r>
            <a:r>
              <a:rPr lang="it-IT" sz="4400" dirty="0"/>
              <a:t>	&lt;ol  type </a:t>
            </a:r>
            <a:r>
              <a:rPr lang="it-IT" sz="4400" dirty="0" smtClean="0"/>
              <a:t>= "A</a:t>
            </a:r>
            <a:r>
              <a:rPr lang="it-IT" sz="4400" dirty="0"/>
              <a:t>"</a:t>
            </a:r>
            <a:r>
              <a:rPr lang="it-IT" sz="4400" dirty="0" smtClean="0"/>
              <a:t>&gt;</a:t>
            </a:r>
            <a:endParaRPr lang="it-IT" sz="4400" dirty="0"/>
          </a:p>
          <a:p>
            <a:pPr marL="0" indent="0">
              <a:buNone/>
            </a:pPr>
            <a:r>
              <a:rPr lang="it-IT" sz="4400" dirty="0"/>
              <a:t>  			&lt;li&gt;Julia&lt;/li&gt;</a:t>
            </a:r>
          </a:p>
          <a:p>
            <a:pPr marL="0" indent="0">
              <a:buNone/>
            </a:pPr>
            <a:r>
              <a:rPr lang="it-IT" sz="4400" dirty="0"/>
              <a:t>  			&lt;li&gt;Yasmin&lt;/li&gt;</a:t>
            </a:r>
          </a:p>
          <a:p>
            <a:pPr marL="0" indent="0">
              <a:buNone/>
            </a:pPr>
            <a:r>
              <a:rPr lang="it-IT" sz="4400" dirty="0"/>
              <a:t>  			&lt;li&gt;Sophia&lt;/li&gt;</a:t>
            </a:r>
          </a:p>
          <a:p>
            <a:pPr marL="0" indent="0">
              <a:buNone/>
            </a:pPr>
            <a:r>
              <a:rPr lang="it-IT" sz="4400" dirty="0"/>
              <a:t>  		 	&lt;li&gt;Alice &lt;/li&gt;</a:t>
            </a:r>
          </a:p>
          <a:p>
            <a:pPr marL="0" indent="0">
              <a:buNone/>
            </a:pPr>
            <a:r>
              <a:rPr lang="it-IT" sz="4400" dirty="0"/>
              <a:t>		&lt;/ol&gt;</a:t>
            </a:r>
          </a:p>
          <a:p>
            <a:pPr marL="0" indent="0">
              <a:buNone/>
            </a:pPr>
            <a:r>
              <a:rPr lang="it-IT" dirty="0"/>
              <a:t>		</a:t>
            </a:r>
            <a:endParaRPr lang="pt-BR" dirty="0"/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4716016" y="2636912"/>
            <a:ext cx="4427984" cy="4221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74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40" y="2034899"/>
            <a:ext cx="8765560" cy="4797152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>
            <a:off x="683568" y="0"/>
            <a:ext cx="288032" cy="4293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 flipV="1">
            <a:off x="971600" y="5445224"/>
            <a:ext cx="8172400" cy="1512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611560" y="436510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115616" y="436510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611560" y="4365104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611560" y="5517232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17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624110"/>
            <a:ext cx="7992888" cy="1280890"/>
          </a:xfrm>
        </p:spPr>
        <p:txBody>
          <a:bodyPr/>
          <a:lstStyle/>
          <a:p>
            <a:r>
              <a:rPr lang="pt-BR" dirty="0" smtClean="0"/>
              <a:t>Listas com números romanos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628800"/>
            <a:ext cx="8210872" cy="4724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	</a:t>
            </a:r>
            <a:r>
              <a:rPr lang="it-IT" sz="3600" dirty="0"/>
              <a:t>&lt;ol  type ="i" style = "background-color:orange;"&gt;</a:t>
            </a:r>
          </a:p>
          <a:p>
            <a:pPr marL="0" indent="0">
              <a:buNone/>
            </a:pPr>
            <a:r>
              <a:rPr lang="it-IT" sz="3600" dirty="0"/>
              <a:t>  			&lt;li&gt;Julia&lt;/li&gt;</a:t>
            </a:r>
          </a:p>
          <a:p>
            <a:pPr marL="0" indent="0">
              <a:buNone/>
            </a:pPr>
            <a:r>
              <a:rPr lang="it-IT" sz="3600" dirty="0"/>
              <a:t>  			&lt;li&gt;Yasmin&lt;/li&gt;</a:t>
            </a:r>
          </a:p>
          <a:p>
            <a:pPr marL="0" indent="0">
              <a:buNone/>
            </a:pPr>
            <a:r>
              <a:rPr lang="it-IT" sz="3600" dirty="0"/>
              <a:t>  			&lt;li&gt;Sophia&lt;/li&gt;</a:t>
            </a:r>
          </a:p>
          <a:p>
            <a:pPr marL="0" indent="0">
              <a:buNone/>
            </a:pPr>
            <a:r>
              <a:rPr lang="it-IT" sz="3600" dirty="0"/>
              <a:t>  		 	&lt;li&gt;Alice &lt;/li&gt;</a:t>
            </a:r>
          </a:p>
          <a:p>
            <a:pPr marL="0" indent="0">
              <a:buNone/>
            </a:pPr>
            <a:r>
              <a:rPr lang="it-IT" sz="3600" dirty="0"/>
              <a:t>	&lt;/ol&gt;</a:t>
            </a:r>
          </a:p>
          <a:p>
            <a:pPr marL="0" indent="0">
              <a:buNone/>
            </a:pPr>
            <a:r>
              <a:rPr lang="it-IT" sz="3600" dirty="0"/>
              <a:t>	</a:t>
            </a:r>
            <a:r>
              <a:rPr lang="it-IT" sz="3600" dirty="0" smtClean="0"/>
              <a:t>&lt;</a:t>
            </a:r>
            <a:r>
              <a:rPr lang="it-IT" sz="3600" dirty="0"/>
              <a:t>br&gt;&lt;br&gt;</a:t>
            </a:r>
            <a:endParaRPr lang="pt-BR" sz="3600" dirty="0"/>
          </a:p>
        </p:txBody>
      </p:sp>
      <p:cxnSp>
        <p:nvCxnSpPr>
          <p:cNvPr id="5" name="Conector de seta reta 4"/>
          <p:cNvCxnSpPr/>
          <p:nvPr/>
        </p:nvCxnSpPr>
        <p:spPr>
          <a:xfrm flipH="1" flipV="1">
            <a:off x="3275856" y="1988840"/>
            <a:ext cx="5868144" cy="486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5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3" y="624110"/>
            <a:ext cx="7994848" cy="1280890"/>
          </a:xfrm>
        </p:spPr>
        <p:txBody>
          <a:bodyPr/>
          <a:lstStyle/>
          <a:p>
            <a:r>
              <a:rPr lang="pt-BR" dirty="0" smtClean="0"/>
              <a:t>Lista ordenada com números romanos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73" y="1988840"/>
            <a:ext cx="8465408" cy="4548336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>
            <a:off x="304273" y="0"/>
            <a:ext cx="595319" cy="4365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611560" y="436510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1115616" y="436510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611560" y="4365104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611560" y="5517232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42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É possível por algarismos romanos em maiúsculo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5" y="2133600"/>
            <a:ext cx="8066856" cy="3777622"/>
          </a:xfrm>
        </p:spPr>
        <p:txBody>
          <a:bodyPr/>
          <a:lstStyle/>
          <a:p>
            <a:pPr marL="0" indent="0">
              <a:buNone/>
            </a:pPr>
            <a:r>
              <a:rPr lang="it-IT" sz="3200" dirty="0"/>
              <a:t>&lt;ol  type </a:t>
            </a:r>
            <a:r>
              <a:rPr lang="it-IT" sz="3200" dirty="0" smtClean="0"/>
              <a:t>=</a:t>
            </a:r>
            <a:r>
              <a:rPr lang="it-IT" sz="3200" dirty="0"/>
              <a:t> </a:t>
            </a:r>
            <a:r>
              <a:rPr lang="it-IT" sz="3200" dirty="0" smtClean="0"/>
              <a:t>"I"&gt;</a:t>
            </a:r>
          </a:p>
          <a:p>
            <a:pPr marL="0" indent="0">
              <a:buNone/>
            </a:pPr>
            <a:endParaRPr lang="it-IT" sz="3200" dirty="0"/>
          </a:p>
          <a:p>
            <a:pPr marL="0" indent="0">
              <a:buNone/>
            </a:pPr>
            <a:r>
              <a:rPr lang="it-IT" sz="3200" dirty="0" smtClean="0"/>
              <a:t>Coloque o tipo </a:t>
            </a:r>
            <a:r>
              <a:rPr lang="it-IT" sz="3200" dirty="0"/>
              <a:t>"</a:t>
            </a:r>
            <a:r>
              <a:rPr lang="it-IT" sz="3200" dirty="0" smtClean="0"/>
              <a:t>I", com a letra i em maiusculo. </a:t>
            </a:r>
            <a:endParaRPr lang="it-IT" sz="3200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675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com números romanos maiúsculos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420888"/>
            <a:ext cx="7368260" cy="4032448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>
            <a:off x="251520" y="116632"/>
            <a:ext cx="1440160" cy="4320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H="1">
            <a:off x="1870329" y="364468"/>
            <a:ext cx="6783812" cy="4112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558780" y="4293096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2062836" y="4293096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1558780" y="4293096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1558780" y="5445224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75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9" y="624110"/>
            <a:ext cx="7130752" cy="1280890"/>
          </a:xfrm>
        </p:spPr>
        <p:txBody>
          <a:bodyPr/>
          <a:lstStyle/>
          <a:p>
            <a:r>
              <a:rPr lang="pt-BR" dirty="0" smtClean="0"/>
              <a:t>Para  começar a lista a partir de um item qualquer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7" y="2133600"/>
            <a:ext cx="7778824" cy="3777622"/>
          </a:xfrm>
        </p:spPr>
        <p:txBody>
          <a:bodyPr/>
          <a:lstStyle/>
          <a:p>
            <a:pPr algn="just"/>
            <a:r>
              <a:rPr lang="pt-BR" sz="3600" dirty="0" smtClean="0"/>
              <a:t>Dentro da </a:t>
            </a:r>
            <a:r>
              <a:rPr lang="pt-BR" sz="3600" dirty="0" err="1" smtClean="0"/>
              <a:t>tag</a:t>
            </a:r>
            <a:r>
              <a:rPr lang="pt-BR" sz="3600" dirty="0" smtClean="0"/>
              <a:t> &lt;</a:t>
            </a:r>
            <a:r>
              <a:rPr lang="pt-BR" sz="3600" dirty="0" err="1" smtClean="0"/>
              <a:t>ol</a:t>
            </a:r>
            <a:r>
              <a:rPr lang="pt-BR" sz="3600" dirty="0" smtClean="0"/>
              <a:t>&gt; coloque o parâmetro start e o numero correspondente ao item. </a:t>
            </a:r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 smtClean="0"/>
              <a:t>&lt;</a:t>
            </a:r>
            <a:r>
              <a:rPr lang="pt-BR" sz="3600" dirty="0" err="1" smtClean="0"/>
              <a:t>ol</a:t>
            </a:r>
            <a:r>
              <a:rPr lang="pt-BR" sz="3600" dirty="0" smtClean="0"/>
              <a:t> start = 5&gt;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71055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m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28" y="1484784"/>
            <a:ext cx="7381875" cy="43624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9" y="624110"/>
            <a:ext cx="7850832" cy="1280890"/>
          </a:xfrm>
        </p:spPr>
        <p:txBody>
          <a:bodyPr/>
          <a:lstStyle/>
          <a:p>
            <a:r>
              <a:rPr lang="pt-BR" dirty="0" smtClean="0"/>
              <a:t>Tabela começando pelo nº 5</a:t>
            </a:r>
            <a:endParaRPr lang="pt-BR" dirty="0"/>
          </a:p>
        </p:txBody>
      </p:sp>
      <p:cxnSp>
        <p:nvCxnSpPr>
          <p:cNvPr id="11" name="Conector reto 10"/>
          <p:cNvCxnSpPr/>
          <p:nvPr/>
        </p:nvCxnSpPr>
        <p:spPr>
          <a:xfrm>
            <a:off x="467544" y="2708920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971600" y="2708920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467544" y="2708920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467544" y="3861048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>
            <a:off x="2123728" y="4941168"/>
            <a:ext cx="36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2123728" y="4725144"/>
            <a:ext cx="36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>
            <a:off x="2123728" y="4725144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>
            <a:off x="5712241" y="4744475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/>
          <p:nvPr/>
        </p:nvCxnSpPr>
        <p:spPr>
          <a:xfrm flipH="1" flipV="1">
            <a:off x="971600" y="3573016"/>
            <a:ext cx="1152128" cy="1296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4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348880"/>
            <a:ext cx="7994848" cy="3777622"/>
          </a:xfrm>
        </p:spPr>
        <p:txBody>
          <a:bodyPr>
            <a:normAutofit/>
          </a:bodyPr>
          <a:lstStyle/>
          <a:p>
            <a:pPr algn="ctr"/>
            <a:endParaRPr lang="pt-BR" sz="4400" dirty="0" smtClean="0"/>
          </a:p>
          <a:p>
            <a:pPr algn="ctr"/>
            <a:r>
              <a:rPr lang="pt-BR" sz="4400" dirty="0" err="1" smtClean="0"/>
              <a:t>ul</a:t>
            </a:r>
            <a:r>
              <a:rPr lang="pt-BR" sz="4400" dirty="0" smtClean="0"/>
              <a:t> </a:t>
            </a:r>
            <a:r>
              <a:rPr lang="pt-BR" sz="4400" dirty="0" smtClean="0">
                <a:sym typeface="Wingdings" panose="05000000000000000000" pitchFamily="2" charset="2"/>
              </a:rPr>
              <a:t> vem de </a:t>
            </a:r>
            <a:r>
              <a:rPr lang="pt-BR" sz="4400" dirty="0" err="1" smtClean="0">
                <a:sym typeface="Wingdings" panose="05000000000000000000" pitchFamily="2" charset="2"/>
              </a:rPr>
              <a:t>unordered</a:t>
            </a:r>
            <a:r>
              <a:rPr lang="pt-BR" sz="4400" dirty="0" smtClean="0">
                <a:sym typeface="Wingdings" panose="05000000000000000000" pitchFamily="2" charset="2"/>
              </a:rPr>
              <a:t> </a:t>
            </a:r>
            <a:r>
              <a:rPr lang="pt-BR" sz="4400" dirty="0" err="1" smtClean="0">
                <a:sym typeface="Wingdings" panose="05000000000000000000" pitchFamily="2" charset="2"/>
              </a:rPr>
              <a:t>list</a:t>
            </a:r>
            <a:endParaRPr lang="pt-BR" sz="44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pt-BR" sz="4400" dirty="0" smtClean="0">
                <a:sym typeface="Wingdings" panose="05000000000000000000" pitchFamily="2" charset="2"/>
              </a:rPr>
              <a:t>(LISTA NÃO ORDERNADA)</a:t>
            </a:r>
          </a:p>
          <a:p>
            <a:pPr marL="0" indent="0" algn="ctr">
              <a:buNone/>
            </a:pPr>
            <a:r>
              <a:rPr lang="pt-BR" sz="4400" dirty="0" smtClean="0">
                <a:sym typeface="Wingdings" panose="05000000000000000000" pitchFamily="2" charset="2"/>
              </a:rPr>
              <a:t>&lt;</a:t>
            </a:r>
            <a:r>
              <a:rPr lang="pt-BR" sz="4400" dirty="0" err="1" smtClean="0">
                <a:sym typeface="Wingdings" panose="05000000000000000000" pitchFamily="2" charset="2"/>
              </a:rPr>
              <a:t>ul</a:t>
            </a:r>
            <a:r>
              <a:rPr lang="pt-BR" sz="4400" dirty="0" smtClean="0">
                <a:sym typeface="Wingdings" panose="05000000000000000000" pitchFamily="2" charset="2"/>
              </a:rPr>
              <a:t>&gt; e &lt;/</a:t>
            </a:r>
            <a:r>
              <a:rPr lang="pt-BR" sz="4400" dirty="0" err="1" smtClean="0">
                <a:sym typeface="Wingdings" panose="05000000000000000000" pitchFamily="2" charset="2"/>
              </a:rPr>
              <a:t>ul</a:t>
            </a:r>
            <a:r>
              <a:rPr lang="pt-BR" sz="4400" dirty="0" smtClean="0">
                <a:sym typeface="Wingdings" panose="05000000000000000000" pitchFamily="2" charset="2"/>
              </a:rPr>
              <a:t>&gt;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406019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688"/>
            <a:ext cx="8964488" cy="5878753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>
            <a:off x="323528" y="2276872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>
            <a:off x="827584" y="2276872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323528" y="2276872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323528" y="3429000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4427984" y="472514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4932040" y="4725144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4427984" y="4725144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4427984" y="5877272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 flipV="1">
            <a:off x="827584" y="3284984"/>
            <a:ext cx="3600400" cy="2016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63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87" y="1138237"/>
            <a:ext cx="7439025" cy="458152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624110"/>
            <a:ext cx="7704855" cy="1280890"/>
          </a:xfrm>
        </p:spPr>
        <p:txBody>
          <a:bodyPr/>
          <a:lstStyle/>
          <a:p>
            <a:r>
              <a:rPr lang="pt-BR" dirty="0" smtClean="0"/>
              <a:t>As opções... &lt;</a:t>
            </a:r>
            <a:r>
              <a:rPr lang="pt-BR" dirty="0" err="1" smtClean="0"/>
              <a:t>ol</a:t>
            </a:r>
            <a:r>
              <a:rPr lang="pt-BR" dirty="0" smtClean="0"/>
              <a:t> </a:t>
            </a:r>
            <a:r>
              <a:rPr lang="pt-BR" dirty="0" err="1" smtClean="0"/>
              <a:t>type</a:t>
            </a:r>
            <a:r>
              <a:rPr lang="pt-BR" dirty="0" smtClean="0"/>
              <a:t> = “</a:t>
            </a:r>
            <a:r>
              <a:rPr lang="pt-BR" dirty="0" err="1" smtClean="0"/>
              <a:t>square</a:t>
            </a:r>
            <a:r>
              <a:rPr lang="pt-BR" dirty="0" smtClean="0"/>
              <a:t>”&gt;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>
            <a:off x="1043608" y="2348880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1331640" y="2348880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1043608" y="23488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043608" y="350100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2699792" y="4437112"/>
            <a:ext cx="4104456" cy="19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699792" y="4221088"/>
            <a:ext cx="4104456" cy="19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6804248" y="4240419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 flipV="1">
            <a:off x="1475656" y="3068960"/>
            <a:ext cx="1224136" cy="122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99792" y="4240419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tângulo 30"/>
          <p:cNvSpPr/>
          <p:nvPr/>
        </p:nvSpPr>
        <p:spPr>
          <a:xfrm>
            <a:off x="2411760" y="6371841"/>
            <a:ext cx="2435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/>
              <a:t>Square = Quadrado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150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87" y="1138237"/>
            <a:ext cx="7439025" cy="458152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624110"/>
            <a:ext cx="7704855" cy="1280890"/>
          </a:xfrm>
        </p:spPr>
        <p:txBody>
          <a:bodyPr/>
          <a:lstStyle/>
          <a:p>
            <a:r>
              <a:rPr lang="pt-BR" dirty="0" smtClean="0"/>
              <a:t>As opções... &lt;</a:t>
            </a:r>
            <a:r>
              <a:rPr lang="pt-BR" dirty="0" err="1" smtClean="0"/>
              <a:t>ol</a:t>
            </a:r>
            <a:r>
              <a:rPr lang="pt-BR" dirty="0" smtClean="0"/>
              <a:t> </a:t>
            </a:r>
            <a:r>
              <a:rPr lang="pt-BR" dirty="0" err="1" smtClean="0"/>
              <a:t>type</a:t>
            </a:r>
            <a:r>
              <a:rPr lang="pt-BR" dirty="0" smtClean="0"/>
              <a:t> = “</a:t>
            </a:r>
            <a:r>
              <a:rPr lang="pt-BR" dirty="0" err="1" smtClean="0"/>
              <a:t>circle</a:t>
            </a:r>
            <a:r>
              <a:rPr lang="pt-BR" dirty="0" smtClean="0"/>
              <a:t>”&gt;</a:t>
            </a:r>
            <a:endParaRPr lang="pt-BR" dirty="0"/>
          </a:p>
        </p:txBody>
      </p:sp>
      <p:cxnSp>
        <p:nvCxnSpPr>
          <p:cNvPr id="6" name="Conector reto 5"/>
          <p:cNvCxnSpPr/>
          <p:nvPr/>
        </p:nvCxnSpPr>
        <p:spPr>
          <a:xfrm>
            <a:off x="1043608" y="2348880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1331640" y="2348880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1043608" y="23488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043608" y="350100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2699792" y="4437112"/>
            <a:ext cx="4104456" cy="19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699792" y="4221088"/>
            <a:ext cx="4104456" cy="19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6804248" y="4240419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 flipV="1">
            <a:off x="1475656" y="3068960"/>
            <a:ext cx="1224136" cy="122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99792" y="4240419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tângulo 30"/>
          <p:cNvSpPr/>
          <p:nvPr/>
        </p:nvSpPr>
        <p:spPr>
          <a:xfrm>
            <a:off x="1547664" y="6309320"/>
            <a:ext cx="5787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err="1" smtClean="0"/>
              <a:t>Circle</a:t>
            </a:r>
            <a:r>
              <a:rPr lang="pt-BR" b="1" dirty="0" smtClean="0"/>
              <a:t> = círculos com borda preta e fundo branco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57194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624110"/>
            <a:ext cx="7704855" cy="1280890"/>
          </a:xfrm>
        </p:spPr>
        <p:txBody>
          <a:bodyPr/>
          <a:lstStyle/>
          <a:p>
            <a:r>
              <a:rPr lang="pt-BR" dirty="0" smtClean="0"/>
              <a:t>Listas dentro de outras listas</a:t>
            </a:r>
            <a:endParaRPr lang="pt-BR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6732240" cy="5200650"/>
          </a:xfrm>
          <a:prstGeom prst="rect">
            <a:avLst/>
          </a:prstGeom>
        </p:spPr>
      </p:pic>
      <p:cxnSp>
        <p:nvCxnSpPr>
          <p:cNvPr id="17" name="Conector reto 16"/>
          <p:cNvCxnSpPr/>
          <p:nvPr/>
        </p:nvCxnSpPr>
        <p:spPr>
          <a:xfrm flipH="1">
            <a:off x="1187624" y="2132856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H="1">
            <a:off x="1187624" y="6093296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1187624" y="2132856"/>
            <a:ext cx="0" cy="3960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 flipV="1">
            <a:off x="1187624" y="2276872"/>
            <a:ext cx="5904656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7092280" y="2060848"/>
            <a:ext cx="205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Lista 01</a:t>
            </a:r>
            <a:endParaRPr lang="pt-BR" dirty="0"/>
          </a:p>
        </p:txBody>
      </p:sp>
      <p:cxnSp>
        <p:nvCxnSpPr>
          <p:cNvPr id="27" name="Conector reto 26"/>
          <p:cNvCxnSpPr/>
          <p:nvPr/>
        </p:nvCxnSpPr>
        <p:spPr>
          <a:xfrm>
            <a:off x="3347864" y="3068960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>
            <a:off x="3419872" y="4437112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>
            <a:off x="3419872" y="5445224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/>
          <p:nvPr/>
        </p:nvCxnSpPr>
        <p:spPr>
          <a:xfrm flipV="1">
            <a:off x="3347864" y="3317193"/>
            <a:ext cx="3456384" cy="255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V="1">
            <a:off x="3419872" y="4481153"/>
            <a:ext cx="3384376" cy="372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/>
          <p:cNvCxnSpPr/>
          <p:nvPr/>
        </p:nvCxnSpPr>
        <p:spPr>
          <a:xfrm flipV="1">
            <a:off x="3427147" y="5445224"/>
            <a:ext cx="3456384" cy="255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ixaDeTexto 40"/>
          <p:cNvSpPr txBox="1"/>
          <p:nvPr/>
        </p:nvSpPr>
        <p:spPr>
          <a:xfrm>
            <a:off x="6765174" y="3153651"/>
            <a:ext cx="205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Sub lista 01</a:t>
            </a:r>
            <a:endParaRPr lang="pt-BR" dirty="0"/>
          </a:p>
        </p:txBody>
      </p:sp>
      <p:sp>
        <p:nvSpPr>
          <p:cNvPr id="42" name="CaixaDeTexto 41"/>
          <p:cNvSpPr txBox="1"/>
          <p:nvPr/>
        </p:nvSpPr>
        <p:spPr>
          <a:xfrm>
            <a:off x="6732240" y="4299019"/>
            <a:ext cx="205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Sub lista 02</a:t>
            </a:r>
            <a:endParaRPr lang="pt-BR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6804248" y="5277994"/>
            <a:ext cx="205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Sub lista 03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50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672" y="571561"/>
            <a:ext cx="7704855" cy="1280890"/>
          </a:xfrm>
        </p:spPr>
        <p:txBody>
          <a:bodyPr/>
          <a:lstStyle/>
          <a:p>
            <a:r>
              <a:rPr lang="pt-BR" dirty="0" smtClean="0"/>
              <a:t>Listas dentro de outras listas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556792"/>
            <a:ext cx="6840760" cy="5200650"/>
          </a:xfrm>
          <a:prstGeom prst="rect">
            <a:avLst/>
          </a:prstGeom>
        </p:spPr>
      </p:pic>
      <p:cxnSp>
        <p:nvCxnSpPr>
          <p:cNvPr id="5" name="Conector reto 4"/>
          <p:cNvCxnSpPr/>
          <p:nvPr/>
        </p:nvCxnSpPr>
        <p:spPr>
          <a:xfrm>
            <a:off x="2267744" y="306896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267744" y="4797152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2267744" y="3429000"/>
            <a:ext cx="0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>
            <a:off x="2267744" y="5445224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907704" y="3068960"/>
            <a:ext cx="0" cy="23754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H="1">
            <a:off x="1763688" y="306896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 flipH="1">
            <a:off x="1743227" y="5444413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/>
          <p:cNvCxnSpPr/>
          <p:nvPr/>
        </p:nvCxnSpPr>
        <p:spPr>
          <a:xfrm>
            <a:off x="2267744" y="3212976"/>
            <a:ext cx="381642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/>
          <p:cNvCxnSpPr/>
          <p:nvPr/>
        </p:nvCxnSpPr>
        <p:spPr>
          <a:xfrm>
            <a:off x="2288677" y="4408025"/>
            <a:ext cx="381642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/>
          <p:nvPr/>
        </p:nvCxnSpPr>
        <p:spPr>
          <a:xfrm>
            <a:off x="2267744" y="5085184"/>
            <a:ext cx="381642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de seta reta 45"/>
          <p:cNvCxnSpPr/>
          <p:nvPr/>
        </p:nvCxnSpPr>
        <p:spPr>
          <a:xfrm>
            <a:off x="2278670" y="5848185"/>
            <a:ext cx="381642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6012160" y="3495433"/>
            <a:ext cx="1700972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Sub lista 01</a:t>
            </a:r>
            <a:endParaRPr lang="pt-BR" dirty="0"/>
          </a:p>
        </p:txBody>
      </p:sp>
      <p:sp>
        <p:nvSpPr>
          <p:cNvPr id="47" name="CaixaDeTexto 46"/>
          <p:cNvSpPr txBox="1"/>
          <p:nvPr/>
        </p:nvSpPr>
        <p:spPr>
          <a:xfrm>
            <a:off x="6095094" y="4688211"/>
            <a:ext cx="1700972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Sub lista 02</a:t>
            </a:r>
            <a:endParaRPr lang="pt-BR" dirty="0"/>
          </a:p>
        </p:txBody>
      </p:sp>
      <p:sp>
        <p:nvSpPr>
          <p:cNvPr id="48" name="CaixaDeTexto 47"/>
          <p:cNvSpPr txBox="1"/>
          <p:nvPr/>
        </p:nvSpPr>
        <p:spPr>
          <a:xfrm>
            <a:off x="6069260" y="5337729"/>
            <a:ext cx="1700972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Sub lista 03</a:t>
            </a:r>
            <a:endParaRPr lang="pt-BR" dirty="0"/>
          </a:p>
        </p:txBody>
      </p:sp>
      <p:sp>
        <p:nvSpPr>
          <p:cNvPr id="49" name="CaixaDeTexto 48"/>
          <p:cNvSpPr txBox="1"/>
          <p:nvPr/>
        </p:nvSpPr>
        <p:spPr>
          <a:xfrm>
            <a:off x="6095094" y="6116439"/>
            <a:ext cx="1700972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Sub lista 04</a:t>
            </a:r>
            <a:endParaRPr lang="pt-BR" dirty="0"/>
          </a:p>
        </p:txBody>
      </p:sp>
      <p:sp>
        <p:nvSpPr>
          <p:cNvPr id="50" name="CaixaDeTexto 49"/>
          <p:cNvSpPr txBox="1"/>
          <p:nvPr/>
        </p:nvSpPr>
        <p:spPr>
          <a:xfrm>
            <a:off x="-9292" y="3099361"/>
            <a:ext cx="1700972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Lista principal</a:t>
            </a:r>
            <a:endParaRPr lang="pt-BR" dirty="0"/>
          </a:p>
        </p:txBody>
      </p:sp>
      <p:cxnSp>
        <p:nvCxnSpPr>
          <p:cNvPr id="39" name="Conector de seta reta 38"/>
          <p:cNvCxnSpPr/>
          <p:nvPr/>
        </p:nvCxnSpPr>
        <p:spPr>
          <a:xfrm flipH="1" flipV="1">
            <a:off x="733183" y="3463766"/>
            <a:ext cx="1174520" cy="1477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17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83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2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1782</TotalTime>
  <Words>284</Words>
  <Application>Microsoft Office PowerPoint</Application>
  <PresentationFormat>Apresentação na tela (4:3)</PresentationFormat>
  <Paragraphs>90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Century Gothic</vt:lpstr>
      <vt:lpstr>Wingdings</vt:lpstr>
      <vt:lpstr>Wingdings 3</vt:lpstr>
      <vt:lpstr>Cacho</vt:lpstr>
      <vt:lpstr>Apresentação do PowerPoint</vt:lpstr>
      <vt:lpstr>Listas não ordenadas</vt:lpstr>
      <vt:lpstr>No navegador ficará assim:</vt:lpstr>
      <vt:lpstr>Tabela ordenada</vt:lpstr>
      <vt:lpstr>Resultado no navegador</vt:lpstr>
      <vt:lpstr>Apresentação do PowerPoint</vt:lpstr>
      <vt:lpstr>Apresentação do PowerPoint</vt:lpstr>
      <vt:lpstr>LISTA ORDENADACOM  LETRAS</vt:lpstr>
      <vt:lpstr>Ficará assim no navegador</vt:lpstr>
      <vt:lpstr>Apresentação do PowerPoint</vt:lpstr>
      <vt:lpstr>Exemplo de lista com letras maiúsculas</vt:lpstr>
      <vt:lpstr>Apresentação do PowerPoint</vt:lpstr>
      <vt:lpstr>Listas com números romanos</vt:lpstr>
      <vt:lpstr>Lista ordenada com números romanos</vt:lpstr>
      <vt:lpstr>É possível por algarismos romanos em maiúsculo</vt:lpstr>
      <vt:lpstr>Exemplo com números romanos maiúsculos</vt:lpstr>
      <vt:lpstr>Para  começar a lista a partir de um item qualquer</vt:lpstr>
      <vt:lpstr>Tabela começando pelo nº 5</vt:lpstr>
      <vt:lpstr>Apresentação do PowerPoint</vt:lpstr>
      <vt:lpstr>Apresentação do PowerPoint</vt:lpstr>
      <vt:lpstr>As opções... &lt;ol type = “square”&gt;</vt:lpstr>
      <vt:lpstr>As opções... &lt;ol type = “circle”&gt;</vt:lpstr>
      <vt:lpstr>Listas dentro de outras listas</vt:lpstr>
      <vt:lpstr>Listas dentro de outras listas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TODAS AS VERSÕES DO WINDOWS</dc:title>
  <dc:creator>Oxnar-4</dc:creator>
  <cp:lastModifiedBy>Andre</cp:lastModifiedBy>
  <cp:revision>72</cp:revision>
  <dcterms:created xsi:type="dcterms:W3CDTF">2015-08-06T17:57:23Z</dcterms:created>
  <dcterms:modified xsi:type="dcterms:W3CDTF">2016-10-03T02:26:19Z</dcterms:modified>
</cp:coreProperties>
</file>