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71" r:id="rId15"/>
    <p:sldId id="269" r:id="rId16"/>
    <p:sldId id="272" r:id="rId17"/>
    <p:sldId id="270" r:id="rId18"/>
    <p:sldId id="273" r:id="rId19"/>
    <p:sldId id="275" r:id="rId20"/>
    <p:sldId id="277" r:id="rId21"/>
    <p:sldId id="274" r:id="rId22"/>
    <p:sldId id="276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aula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escola.com/autor/yuri-pacievitch/1252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erikasarti.net/html/acentuacao-caracteres-especiais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09860" y="1574442"/>
            <a:ext cx="9379598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PARAGRAFOS E CARACTERES ESPECIAIS EM HTML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37149" y="4777379"/>
            <a:ext cx="7267463" cy="1126283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dirty="0" smtClean="0"/>
              <a:t>prof. André Aparecido da Silva </a:t>
            </a:r>
          </a:p>
          <a:p>
            <a:pPr algn="ctr"/>
            <a:endParaRPr lang="pt-BR" dirty="0"/>
          </a:p>
          <a:p>
            <a:pPr algn="ctr"/>
            <a:r>
              <a:rPr lang="pt-BR" dirty="0" smtClean="0"/>
              <a:t>Disponível em: </a:t>
            </a:r>
            <a:r>
              <a:rPr lang="pt-BR" dirty="0" smtClean="0">
                <a:hlinkClick r:id="rId2"/>
              </a:rPr>
              <a:t>http://www.oxnar.com.br/aulas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163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8186" y="2133600"/>
            <a:ext cx="10886426" cy="3777622"/>
          </a:xfrm>
        </p:spPr>
        <p:txBody>
          <a:bodyPr>
            <a:normAutofit fontScale="92500"/>
          </a:bodyPr>
          <a:lstStyle/>
          <a:p>
            <a:pPr algn="just"/>
            <a:r>
              <a:rPr lang="pt-BR" sz="3600" dirty="0" smtClean="0"/>
              <a:t>Já sabemos que o </a:t>
            </a:r>
            <a:r>
              <a:rPr lang="pt-BR" sz="3600" dirty="0" err="1" smtClean="0"/>
              <a:t>html</a:t>
            </a:r>
            <a:r>
              <a:rPr lang="pt-BR" sz="3600" dirty="0" smtClean="0"/>
              <a:t> é um padrão criação de documentos que serão usados nos navegadores.</a:t>
            </a:r>
          </a:p>
          <a:p>
            <a:pPr algn="just"/>
            <a:endParaRPr lang="pt-BR" sz="3600" dirty="0"/>
          </a:p>
          <a:p>
            <a:pPr algn="just"/>
            <a:r>
              <a:rPr lang="pt-BR" sz="3600" dirty="0" smtClean="0"/>
              <a:t>Os caracteres especiais também são exibidos nos navegadores através de códigos específicos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40629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Quebras de linhas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4400" dirty="0" smtClean="0"/>
          </a:p>
          <a:p>
            <a:pPr marL="0" indent="0">
              <a:buNone/>
            </a:pPr>
            <a:endParaRPr lang="pt-BR" sz="4400" dirty="0"/>
          </a:p>
          <a:p>
            <a:pPr marL="0" indent="0">
              <a:buNone/>
            </a:pPr>
            <a:r>
              <a:rPr lang="pt-BR" sz="4400" dirty="0" smtClean="0"/>
              <a:t>&lt;</a:t>
            </a:r>
            <a:r>
              <a:rPr lang="pt-BR" sz="4400" dirty="0" err="1" smtClean="0"/>
              <a:t>br</a:t>
            </a:r>
            <a:r>
              <a:rPr lang="pt-BR" sz="4400" dirty="0" smtClean="0"/>
              <a:t>&gt; ou &lt;</a:t>
            </a:r>
            <a:r>
              <a:rPr lang="pt-BR" sz="4400" dirty="0" err="1" smtClean="0"/>
              <a:t>br</a:t>
            </a:r>
            <a:r>
              <a:rPr lang="pt-BR" sz="4400" dirty="0" smtClean="0"/>
              <a:t>/&gt;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90905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u="sng" dirty="0" smtClean="0"/>
              <a:t>Espaço em braço</a:t>
            </a:r>
            <a:endParaRPr lang="pt-BR" u="sng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1525442"/>
              </p:ext>
            </p:extLst>
          </p:nvPr>
        </p:nvGraphicFramePr>
        <p:xfrm>
          <a:off x="1597540" y="2331814"/>
          <a:ext cx="9907072" cy="1313046"/>
        </p:xfrm>
        <a:graphic>
          <a:graphicData uri="http://schemas.openxmlformats.org/drawingml/2006/table">
            <a:tbl>
              <a:tblPr/>
              <a:tblGrid>
                <a:gridCol w="2217647"/>
                <a:gridCol w="7689425"/>
              </a:tblGrid>
              <a:tr h="3641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4000" dirty="0" smtClean="0">
                          <a:effectLst/>
                        </a:rPr>
                        <a:t>&amp;</a:t>
                      </a:r>
                      <a:r>
                        <a:rPr lang="pt-BR" sz="4000" dirty="0" err="1" smtClean="0">
                          <a:effectLst/>
                        </a:rPr>
                        <a:t>nbsp</a:t>
                      </a:r>
                      <a:r>
                        <a:rPr lang="pt-BR" sz="4000" dirty="0" smtClean="0">
                          <a:effectLst/>
                        </a:rPr>
                        <a:t>;</a:t>
                      </a:r>
                    </a:p>
                    <a:p>
                      <a:pPr algn="l"/>
                      <a:endParaRPr lang="pt-BR" sz="4000" dirty="0">
                        <a:effectLst/>
                      </a:endParaRPr>
                    </a:p>
                  </a:txBody>
                  <a:tcPr marL="93846" marR="93846" marT="46923" marB="4692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4000" dirty="0" smtClean="0">
                          <a:effectLst/>
                        </a:rPr>
                        <a:t>Cada</a:t>
                      </a:r>
                      <a:r>
                        <a:rPr lang="pt-BR" sz="4000" baseline="0" dirty="0" smtClean="0">
                          <a:effectLst/>
                        </a:rPr>
                        <a:t>  &amp;</a:t>
                      </a:r>
                      <a:r>
                        <a:rPr lang="pt-BR" sz="4000" baseline="0" dirty="0" err="1" smtClean="0">
                          <a:effectLst/>
                        </a:rPr>
                        <a:t>nbsp</a:t>
                      </a:r>
                      <a:r>
                        <a:rPr lang="pt-BR" sz="4000" baseline="0" dirty="0" smtClean="0">
                          <a:effectLst/>
                        </a:rPr>
                        <a:t>;  representará um espaçamento lateral.</a:t>
                      </a:r>
                      <a:endParaRPr lang="pt-BR" sz="4000" dirty="0">
                        <a:effectLst/>
                      </a:endParaRPr>
                    </a:p>
                  </a:txBody>
                  <a:tcPr marL="93846" marR="93846" marT="46923" marB="4692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798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dirty="0" smtClean="0"/>
              <a:t>Sintaxe dos parágrafos</a:t>
            </a:r>
            <a:endParaRPr lang="pt-BR" sz="4800" dirty="0"/>
          </a:p>
        </p:txBody>
      </p:sp>
      <p:sp>
        <p:nvSpPr>
          <p:cNvPr id="4" name="Retângulo 3"/>
          <p:cNvSpPr/>
          <p:nvPr/>
        </p:nvSpPr>
        <p:spPr>
          <a:xfrm>
            <a:off x="2493260" y="2327031"/>
            <a:ext cx="6955750" cy="37856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pt-BR" sz="6000" dirty="0">
                <a:solidFill>
                  <a:srgbClr val="000000"/>
                </a:solidFill>
                <a:latin typeface="Consolas" panose="020B0609020204030204" pitchFamily="49" charset="0"/>
              </a:rPr>
              <a:t>&lt;p </a:t>
            </a:r>
            <a:r>
              <a:rPr lang="pt-BR" sz="6000" dirty="0" err="1">
                <a:solidFill>
                  <a:srgbClr val="000000"/>
                </a:solidFill>
                <a:latin typeface="Consolas" panose="020B0609020204030204" pitchFamily="49" charset="0"/>
              </a:rPr>
              <a:t>align</a:t>
            </a:r>
            <a:r>
              <a:rPr lang="pt-BR" sz="6000" dirty="0">
                <a:solidFill>
                  <a:srgbClr val="000000"/>
                </a:solidFill>
                <a:latin typeface="Consolas" panose="020B0609020204030204" pitchFamily="49" charset="0"/>
              </a:rPr>
              <a:t>="</a:t>
            </a:r>
            <a:r>
              <a:rPr lang="pt-BR" sz="6000" dirty="0" err="1">
                <a:solidFill>
                  <a:srgbClr val="000000"/>
                </a:solidFill>
                <a:latin typeface="Consolas" panose="020B0609020204030204" pitchFamily="49" charset="0"/>
              </a:rPr>
              <a:t>left</a:t>
            </a:r>
            <a:r>
              <a:rPr lang="pt-BR" sz="6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|</a:t>
            </a:r>
          </a:p>
          <a:p>
            <a:r>
              <a:rPr lang="pt-BR" sz="6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6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pt-BR" sz="6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right</a:t>
            </a:r>
            <a:r>
              <a:rPr lang="pt-BR" sz="6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|</a:t>
            </a:r>
          </a:p>
          <a:p>
            <a:r>
              <a:rPr lang="pt-BR" sz="6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6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   center|</a:t>
            </a:r>
          </a:p>
          <a:p>
            <a:r>
              <a:rPr lang="pt-BR" sz="6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6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pt-BR" sz="6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justify</a:t>
            </a:r>
            <a:r>
              <a:rPr lang="pt-BR" sz="6000" dirty="0">
                <a:solidFill>
                  <a:srgbClr val="000000"/>
                </a:solidFill>
                <a:latin typeface="Consolas" panose="020B0609020204030204" pitchFamily="49" charset="0"/>
              </a:rPr>
              <a:t>"&gt;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120079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u="sng" dirty="0" smtClean="0"/>
              <a:t>NOVOS PARAGRÁFOS</a:t>
            </a:r>
            <a:endParaRPr lang="pt-BR" u="sng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9655" y="2133600"/>
            <a:ext cx="10986868" cy="4724400"/>
          </a:xfrm>
          <a:solidFill>
            <a:schemeClr val="bg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4000" dirty="0" smtClean="0"/>
              <a:t>&lt;p&gt;Este é um paragrafo simples &lt;/p&gt;</a:t>
            </a:r>
          </a:p>
          <a:p>
            <a:pPr marL="0" indent="0">
              <a:buNone/>
            </a:pPr>
            <a:endParaRPr lang="pt-BR" sz="4000" dirty="0"/>
          </a:p>
          <a:p>
            <a:pPr marL="0" indent="0">
              <a:buNone/>
            </a:pPr>
            <a:r>
              <a:rPr lang="pt-BR" sz="4000" dirty="0"/>
              <a:t>&lt;p </a:t>
            </a:r>
            <a:r>
              <a:rPr lang="pt-BR" sz="4000" dirty="0" err="1"/>
              <a:t>align</a:t>
            </a:r>
            <a:r>
              <a:rPr lang="pt-BR" sz="4000" dirty="0"/>
              <a:t> = "</a:t>
            </a:r>
            <a:r>
              <a:rPr lang="pt-BR" sz="4000" dirty="0" err="1"/>
              <a:t>justify</a:t>
            </a:r>
            <a:r>
              <a:rPr lang="pt-BR" sz="4000" dirty="0" smtClean="0"/>
              <a:t>"&gt;Este é um paragrafo com alinhamento justificado &lt;/p&gt;</a:t>
            </a:r>
          </a:p>
          <a:p>
            <a:pPr marL="0" indent="0">
              <a:buNone/>
            </a:pPr>
            <a:endParaRPr lang="pt-BR" sz="4000" dirty="0"/>
          </a:p>
          <a:p>
            <a:pPr marL="0" indent="0">
              <a:buNone/>
            </a:pPr>
            <a:r>
              <a:rPr lang="pt-BR" sz="4000" dirty="0" smtClean="0"/>
              <a:t>&lt;p </a:t>
            </a:r>
            <a:r>
              <a:rPr lang="pt-BR" sz="4000" dirty="0" err="1" smtClean="0"/>
              <a:t>align</a:t>
            </a:r>
            <a:r>
              <a:rPr lang="pt-BR" sz="4000" dirty="0" smtClean="0"/>
              <a:t> = center&gt; Paragrafo centralizado&lt;/p&gt;</a:t>
            </a:r>
          </a:p>
          <a:p>
            <a:pPr marL="0" indent="0">
              <a:buNone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54760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400" dirty="0" smtClean="0"/>
              <a:t>Títulos &lt;h1&gt; a &lt;h6&gt;</a:t>
            </a:r>
            <a:endParaRPr lang="pt-BR" sz="4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815489" y="1683433"/>
            <a:ext cx="8915400" cy="4576689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4000" dirty="0"/>
              <a:t>&lt;h1&gt; Texto &lt;/h1</a:t>
            </a:r>
            <a:r>
              <a:rPr lang="pt-BR" sz="4000" dirty="0" smtClean="0"/>
              <a:t>&gt;</a:t>
            </a:r>
          </a:p>
          <a:p>
            <a:r>
              <a:rPr lang="pt-BR" sz="4000" dirty="0"/>
              <a:t>&lt;</a:t>
            </a:r>
            <a:r>
              <a:rPr lang="pt-BR" sz="4000" dirty="0" smtClean="0"/>
              <a:t>h2&gt; </a:t>
            </a:r>
            <a:r>
              <a:rPr lang="pt-BR" sz="4000" dirty="0"/>
              <a:t>Texto &lt;/</a:t>
            </a:r>
            <a:r>
              <a:rPr lang="pt-BR" sz="4000" dirty="0" smtClean="0"/>
              <a:t>h2&gt;</a:t>
            </a:r>
          </a:p>
          <a:p>
            <a:r>
              <a:rPr lang="pt-BR" sz="4000" dirty="0"/>
              <a:t>&lt;</a:t>
            </a:r>
            <a:r>
              <a:rPr lang="pt-BR" sz="4000" dirty="0" smtClean="0"/>
              <a:t>h3&gt; </a:t>
            </a:r>
            <a:r>
              <a:rPr lang="pt-BR" sz="4000" dirty="0"/>
              <a:t>Texto &lt;/</a:t>
            </a:r>
            <a:r>
              <a:rPr lang="pt-BR" sz="4000" dirty="0" smtClean="0"/>
              <a:t>h2&gt;</a:t>
            </a:r>
          </a:p>
          <a:p>
            <a:r>
              <a:rPr lang="pt-BR" sz="4000" dirty="0"/>
              <a:t>&lt;</a:t>
            </a:r>
            <a:r>
              <a:rPr lang="pt-BR" sz="4000" dirty="0" smtClean="0"/>
              <a:t>h4&gt; </a:t>
            </a:r>
            <a:r>
              <a:rPr lang="pt-BR" sz="4000" dirty="0"/>
              <a:t>Texto &lt;/</a:t>
            </a:r>
            <a:r>
              <a:rPr lang="pt-BR" sz="4000" dirty="0" smtClean="0"/>
              <a:t>h2&gt;</a:t>
            </a:r>
          </a:p>
          <a:p>
            <a:r>
              <a:rPr lang="pt-BR" sz="4000" dirty="0"/>
              <a:t>&lt;</a:t>
            </a:r>
            <a:r>
              <a:rPr lang="pt-BR" sz="4000" dirty="0" smtClean="0"/>
              <a:t>h5&gt; </a:t>
            </a:r>
            <a:r>
              <a:rPr lang="pt-BR" sz="4000" dirty="0"/>
              <a:t>Texto &lt;/</a:t>
            </a:r>
            <a:r>
              <a:rPr lang="pt-BR" sz="4000" dirty="0" smtClean="0"/>
              <a:t>h2&gt;</a:t>
            </a:r>
          </a:p>
          <a:p>
            <a:r>
              <a:rPr lang="pt-BR" sz="4000" dirty="0"/>
              <a:t>&lt;</a:t>
            </a:r>
            <a:r>
              <a:rPr lang="pt-BR" sz="4000" dirty="0" smtClean="0"/>
              <a:t>h6&gt; </a:t>
            </a:r>
            <a:r>
              <a:rPr lang="pt-BR" sz="4000" dirty="0"/>
              <a:t>Texto &lt;/</a:t>
            </a:r>
            <a:r>
              <a:rPr lang="pt-BR" sz="4000" dirty="0" smtClean="0"/>
              <a:t>h2&gt;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47417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400" dirty="0" smtClean="0"/>
              <a:t>&lt;</a:t>
            </a:r>
            <a:r>
              <a:rPr lang="pt-BR" sz="4400" dirty="0" err="1"/>
              <a:t>h</a:t>
            </a:r>
            <a:r>
              <a:rPr lang="pt-BR" sz="4400" dirty="0" err="1" smtClean="0"/>
              <a:t>group</a:t>
            </a:r>
            <a:r>
              <a:rPr lang="pt-BR" sz="4400" dirty="0" smtClean="0"/>
              <a:t>&gt;..... &lt;/</a:t>
            </a:r>
            <a:r>
              <a:rPr lang="pt-BR" sz="4400" dirty="0" err="1" smtClean="0"/>
              <a:t>hgroup</a:t>
            </a:r>
            <a:r>
              <a:rPr lang="pt-BR" sz="4400" dirty="0" smtClean="0"/>
              <a:t>&gt;</a:t>
            </a:r>
            <a:endParaRPr lang="pt-BR" sz="4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6775" y="2133600"/>
            <a:ext cx="11493305" cy="47244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dirty="0"/>
              <a:t>&lt;</a:t>
            </a:r>
            <a:r>
              <a:rPr lang="pt-BR" sz="4000" dirty="0" err="1"/>
              <a:t>hgroup</a:t>
            </a:r>
            <a:r>
              <a:rPr lang="pt-BR" sz="4000" dirty="0" smtClean="0"/>
              <a:t>&gt; </a:t>
            </a:r>
          </a:p>
          <a:p>
            <a:pPr marL="0" indent="0">
              <a:buNone/>
            </a:pPr>
            <a:r>
              <a:rPr lang="pt-BR" sz="4500" dirty="0" smtClean="0"/>
              <a:t>	  </a:t>
            </a:r>
            <a:r>
              <a:rPr lang="pt-BR" sz="2600" dirty="0" smtClean="0"/>
              <a:t>&lt;h1&gt; NOSSO CURSO DE PROGRAMAÇÃO WEB &lt;/h1&gt;                                                               .       &lt;h3&gt; Elaborado por prof. André  Silva&lt;/h3&gt;                                                                 .       &lt;h6&gt; Atualizado em 05/09/2016&lt;/h6&gt;</a:t>
            </a:r>
            <a:endParaRPr lang="pt-BR" sz="2600" dirty="0"/>
          </a:p>
          <a:p>
            <a:pPr marL="0" indent="0">
              <a:buNone/>
            </a:pPr>
            <a:endParaRPr lang="pt-BR" sz="4000" dirty="0" smtClean="0"/>
          </a:p>
          <a:p>
            <a:endParaRPr lang="pt-BR" sz="4000" dirty="0"/>
          </a:p>
          <a:p>
            <a:pPr marL="0" indent="0">
              <a:buNone/>
            </a:pPr>
            <a:r>
              <a:rPr lang="pt-BR" sz="4000" dirty="0" smtClean="0"/>
              <a:t>&lt;/</a:t>
            </a:r>
            <a:r>
              <a:rPr lang="pt-BR" sz="4000" dirty="0" err="1"/>
              <a:t>hgroup</a:t>
            </a:r>
            <a:r>
              <a:rPr lang="pt-BR" sz="4000" dirty="0" smtClean="0"/>
              <a:t>&gt; </a:t>
            </a:r>
            <a:endParaRPr lang="pt-BR" sz="4000" dirty="0"/>
          </a:p>
        </p:txBody>
      </p:sp>
      <p:sp>
        <p:nvSpPr>
          <p:cNvPr id="4" name="AutoShape 2" descr="Resultado de imagem para html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html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6080" y="160337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3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1175" y="624110"/>
            <a:ext cx="10297551" cy="1280890"/>
          </a:xfrm>
        </p:spPr>
        <p:txBody>
          <a:bodyPr>
            <a:noAutofit/>
          </a:bodyPr>
          <a:lstStyle/>
          <a:p>
            <a:r>
              <a:rPr lang="pt-BR" sz="4800" dirty="0" smtClean="0"/>
              <a:t>Hifenização e quebra de palavras</a:t>
            </a:r>
            <a:endParaRPr lang="pt-BR" sz="4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91175" y="2133600"/>
            <a:ext cx="10013437" cy="3777622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4800" dirty="0" smtClean="0"/>
              <a:t>Quebra de palavras</a:t>
            </a:r>
          </a:p>
          <a:p>
            <a:pPr marL="0" indent="0">
              <a:buNone/>
            </a:pPr>
            <a:endParaRPr lang="pt-BR" sz="4800" dirty="0"/>
          </a:p>
          <a:p>
            <a:pPr marL="0" indent="0">
              <a:buNone/>
            </a:pPr>
            <a:r>
              <a:rPr lang="pt-BR" sz="4800" dirty="0" smtClean="0"/>
              <a:t>&lt;</a:t>
            </a:r>
            <a:r>
              <a:rPr lang="pt-BR" sz="4800" dirty="0" err="1" smtClean="0"/>
              <a:t>wbr</a:t>
            </a:r>
            <a:r>
              <a:rPr lang="pt-BR" sz="4800" dirty="0" smtClean="0"/>
              <a:t>&gt; (</a:t>
            </a:r>
            <a:r>
              <a:rPr lang="pt-BR" sz="4800" dirty="0" err="1" smtClean="0"/>
              <a:t>word</a:t>
            </a:r>
            <a:r>
              <a:rPr lang="pt-BR" sz="4800" dirty="0" smtClean="0"/>
              <a:t> break e não tem fechamento)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4726" y="275493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64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algn="r"/>
            <a:r>
              <a:rPr lang="pt-BR" i="1" dirty="0"/>
              <a:t>Por </a:t>
            </a:r>
            <a:r>
              <a:rPr lang="pt-BR" b="1" i="1" dirty="0">
                <a:hlinkClick r:id="rId2" tooltip="Artigos de Yuri Pacievitch"/>
              </a:rPr>
              <a:t>Yuri </a:t>
            </a:r>
            <a:r>
              <a:rPr lang="pt-BR" b="1" i="1" dirty="0" err="1">
                <a:hlinkClick r:id="rId2" tooltip="Artigos de Yuri Pacievitch"/>
              </a:rPr>
              <a:t>Pacievitch</a:t>
            </a:r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HTML é uma linguagem de marcação utilizada para desenvolvimento de sites. Esta linguagem surgiu junto com o HTTP, ambos possibilitaram a internet ser popularizada.</a:t>
            </a:r>
          </a:p>
          <a:p>
            <a:r>
              <a:rPr lang="pt-BR" b="1" dirty="0"/>
              <a:t>História</a:t>
            </a:r>
          </a:p>
          <a:p>
            <a:r>
              <a:rPr lang="pt-BR" dirty="0"/>
              <a:t>O HTML foi criado em 1991, por Tim Berners-Lee, no CERN (</a:t>
            </a:r>
            <a:r>
              <a:rPr lang="pt-BR" dirty="0" err="1"/>
              <a:t>European</a:t>
            </a:r>
            <a:r>
              <a:rPr lang="pt-BR" dirty="0"/>
              <a:t> </a:t>
            </a:r>
            <a:r>
              <a:rPr lang="pt-BR" dirty="0" err="1"/>
              <a:t>Council</a:t>
            </a:r>
            <a:r>
              <a:rPr lang="pt-BR" dirty="0"/>
              <a:t> for Nuclear </a:t>
            </a:r>
            <a:r>
              <a:rPr lang="pt-BR" dirty="0" err="1"/>
              <a:t>Research</a:t>
            </a:r>
            <a:r>
              <a:rPr lang="pt-BR" dirty="0"/>
              <a:t>) na suíça. Inicialmente o HTML foi projetado para interligar instituições de pesquisa próximas, e compartilhar documentos com facilidade. Em 1992, foi liberada a biblioteca de desenvolvimento WWW ( World </a:t>
            </a:r>
            <a:r>
              <a:rPr lang="pt-BR" dirty="0" err="1"/>
              <a:t>Wide</a:t>
            </a:r>
            <a:r>
              <a:rPr lang="pt-BR" dirty="0"/>
              <a:t> Web), uma rede de alcance mundial, que junto com o HTML proporcionou o uso em escala mundial da WEB.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994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Texto para formatação em </a:t>
            </a:r>
            <a:r>
              <a:rPr lang="pt-BR" dirty="0" err="1" smtClean="0"/>
              <a:t>htm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pt-BR" b="1" dirty="0"/>
              <a:t>Como funciona</a:t>
            </a:r>
          </a:p>
          <a:p>
            <a:pPr algn="just"/>
            <a:r>
              <a:rPr lang="pt-BR" dirty="0"/>
              <a:t>O HTML é uma linguagem de marcação. Estas linguagens são constituídas de códigos que delimitam conteúdos específicos, segundo uma sintaxe própria. O HTML tem códigos para criar paginas na web. Estes códigos que definem o tipo de letra, qual o tamanho, cor, espaçamento, e vários outros aspectos do site. No início era muito complicado aprender HTML, pois eram muitos comandos para fazer algo simples. A cada nova versão, o HTML fica mais fácil de utilizar, e adquire mais funções. Atualmente qualquer pessoa pode acessar a internet a aprender a construir um site básico em questão de horas, seguindo os passos de tutoriais e aprendendo as funções de cada </a:t>
            </a:r>
            <a:r>
              <a:rPr lang="pt-BR" dirty="0" smtClean="0"/>
              <a:t>código.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50920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1413" y="2030879"/>
            <a:ext cx="10855788" cy="3146031"/>
          </a:xfrm>
        </p:spPr>
        <p:txBody>
          <a:bodyPr>
            <a:normAutofit/>
          </a:bodyPr>
          <a:lstStyle/>
          <a:p>
            <a:r>
              <a:rPr lang="pt-BR" dirty="0" smtClean="0"/>
              <a:t>O &lt;</a:t>
            </a:r>
            <a:r>
              <a:rPr lang="pt-BR" dirty="0" err="1" smtClean="0"/>
              <a:t>wbr</a:t>
            </a:r>
            <a:r>
              <a:rPr lang="pt-BR" dirty="0" smtClean="0"/>
              <a:t>&gt; </a:t>
            </a:r>
            <a:r>
              <a:rPr lang="pt-BR" dirty="0" smtClean="0"/>
              <a:t>(WORD BREAK)também </a:t>
            </a:r>
            <a:r>
              <a:rPr lang="pt-BR" dirty="0" smtClean="0"/>
              <a:t>pode ser usado para quebrar endereços de sites que sejam muito grandes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4592135"/>
            <a:ext cx="121920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/>
              <a:t>www.andre&lt;wbr/&gt;aparecido&lt;wbr/&gt;dasilva.com.br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853022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div</a:t>
            </a:r>
            <a:r>
              <a:rPr lang="pt-BR" dirty="0" smtClean="0"/>
              <a:t>&gt; &lt;/</a:t>
            </a:r>
            <a:r>
              <a:rPr lang="pt-BR" dirty="0" err="1" smtClean="0"/>
              <a:t>div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74573" y="2133600"/>
            <a:ext cx="10030039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4400" dirty="0" smtClean="0"/>
              <a:t>&lt;</a:t>
            </a:r>
            <a:r>
              <a:rPr lang="pt-BR" sz="4400" dirty="0" err="1"/>
              <a:t>div</a:t>
            </a:r>
            <a:r>
              <a:rPr lang="pt-BR" sz="4400" dirty="0"/>
              <a:t> id=“interface</a:t>
            </a:r>
            <a:r>
              <a:rPr lang="pt-BR" sz="4400" dirty="0" smtClean="0"/>
              <a:t>”&gt;</a:t>
            </a:r>
          </a:p>
          <a:p>
            <a:pPr marL="0" indent="0">
              <a:buNone/>
            </a:pPr>
            <a:r>
              <a:rPr lang="pt-BR" sz="4400" dirty="0" smtClean="0"/>
              <a:t>	CONTEÚDO</a:t>
            </a:r>
            <a:endParaRPr lang="pt-BR" sz="4400" dirty="0"/>
          </a:p>
          <a:p>
            <a:pPr marL="0" indent="0">
              <a:buNone/>
            </a:pPr>
            <a:endParaRPr lang="pt-BR" sz="4400" dirty="0" smtClean="0"/>
          </a:p>
          <a:p>
            <a:pPr marL="0" indent="0">
              <a:buNone/>
            </a:pPr>
            <a:endParaRPr lang="pt-BR" sz="4400" dirty="0"/>
          </a:p>
          <a:p>
            <a:pPr marL="0" indent="0">
              <a:buNone/>
            </a:pPr>
            <a:r>
              <a:rPr lang="pt-BR" sz="4400" dirty="0" smtClean="0"/>
              <a:t>&lt;/</a:t>
            </a:r>
            <a:r>
              <a:rPr lang="pt-BR" sz="4400" dirty="0" err="1" smtClean="0"/>
              <a:t>div</a:t>
            </a:r>
            <a:r>
              <a:rPr lang="pt-BR" sz="4400" dirty="0" smtClean="0"/>
              <a:t>&gt;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2618865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Símbolos especiais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08670" y="2133600"/>
            <a:ext cx="10095942" cy="3777622"/>
          </a:xfrm>
        </p:spPr>
        <p:txBody>
          <a:bodyPr/>
          <a:lstStyle/>
          <a:p>
            <a:pPr marL="0" indent="0">
              <a:buNone/>
            </a:pPr>
            <a:r>
              <a:rPr lang="pt-BR" sz="3600" dirty="0"/>
              <a:t>&lt;h2&gt;SIMBOLOS </a:t>
            </a:r>
            <a:r>
              <a:rPr lang="pt-BR" sz="3600" dirty="0" smtClean="0"/>
              <a:t>COMPRARATIVOS&lt;/</a:t>
            </a:r>
            <a:r>
              <a:rPr lang="pt-BR" sz="3600" dirty="0"/>
              <a:t>h2&gt; 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pPr marL="0" indent="0">
              <a:buNone/>
            </a:pPr>
            <a:r>
              <a:rPr lang="pt-BR" sz="3600" dirty="0"/>
              <a:t>   &amp;</a:t>
            </a:r>
            <a:r>
              <a:rPr lang="pt-BR" sz="3600" dirty="0" err="1"/>
              <a:t>lt</a:t>
            </a:r>
            <a:r>
              <a:rPr lang="pt-BR" sz="3600" dirty="0"/>
              <a:t>; &lt;!--Menor </a:t>
            </a:r>
            <a:r>
              <a:rPr lang="pt-BR" sz="3600" dirty="0" smtClean="0"/>
              <a:t>que     --&gt;    </a:t>
            </a:r>
            <a:r>
              <a:rPr lang="pt-BR" sz="3600" dirty="0"/>
              <a:t>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pPr marL="0" indent="0">
              <a:buNone/>
            </a:pPr>
            <a:r>
              <a:rPr lang="pt-BR" sz="3600" dirty="0"/>
              <a:t>   &amp;</a:t>
            </a:r>
            <a:r>
              <a:rPr lang="pt-BR" sz="3600" dirty="0" err="1"/>
              <a:t>gt</a:t>
            </a:r>
            <a:r>
              <a:rPr lang="pt-BR" sz="3600" dirty="0"/>
              <a:t>; &lt;!--//Maior </a:t>
            </a:r>
            <a:r>
              <a:rPr lang="pt-BR" sz="3600" dirty="0" smtClean="0"/>
              <a:t>que --&gt;  </a:t>
            </a:r>
            <a:r>
              <a:rPr lang="pt-BR" sz="3600" dirty="0"/>
              <a:t>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pPr marL="0" indent="0">
              <a:buNone/>
            </a:pPr>
            <a:r>
              <a:rPr lang="pt-BR" sz="3600" dirty="0"/>
              <a:t>   &amp;</a:t>
            </a:r>
            <a:r>
              <a:rPr lang="pt-BR" sz="3600" dirty="0" err="1"/>
              <a:t>le</a:t>
            </a:r>
            <a:r>
              <a:rPr lang="pt-BR" sz="3600" dirty="0"/>
              <a:t>; &lt;!--//</a:t>
            </a:r>
            <a:r>
              <a:rPr lang="pt-BR" sz="3600" dirty="0" smtClean="0"/>
              <a:t>Menor ou igual --&gt;  </a:t>
            </a:r>
            <a:r>
              <a:rPr lang="pt-BR" sz="3600" dirty="0"/>
              <a:t>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pPr marL="0" indent="0">
              <a:buNone/>
            </a:pPr>
            <a:r>
              <a:rPr lang="pt-BR" sz="3600" dirty="0"/>
              <a:t>   &amp;</a:t>
            </a:r>
            <a:r>
              <a:rPr lang="pt-BR" sz="3600" dirty="0" err="1"/>
              <a:t>ge</a:t>
            </a:r>
            <a:r>
              <a:rPr lang="pt-BR" sz="3600" dirty="0"/>
              <a:t>; &lt;!--//Maior </a:t>
            </a:r>
            <a:r>
              <a:rPr lang="pt-BR" sz="3600" dirty="0" smtClean="0"/>
              <a:t>ou igual --&gt;  </a:t>
            </a:r>
            <a:r>
              <a:rPr lang="pt-BR" sz="3600" dirty="0"/>
              <a:t>&lt;</a:t>
            </a:r>
            <a:r>
              <a:rPr lang="pt-BR" sz="3600" dirty="0" err="1"/>
              <a:t>br</a:t>
            </a:r>
            <a:r>
              <a:rPr lang="pt-BR" sz="3600" dirty="0"/>
              <a:t>&gt;&lt;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pPr marL="0" indent="0">
              <a:buNone/>
            </a:pPr>
            <a:r>
              <a:rPr lang="pt-BR" dirty="0"/>
              <a:t>   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754924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/>
              <a:t>Símbolos Monetários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08670" y="2133600"/>
            <a:ext cx="10095942" cy="3777622"/>
          </a:xfrm>
        </p:spPr>
        <p:txBody>
          <a:bodyPr/>
          <a:lstStyle/>
          <a:p>
            <a:pPr marL="0" indent="0">
              <a:buNone/>
            </a:pPr>
            <a:r>
              <a:rPr lang="pt-BR" sz="3600" dirty="0"/>
              <a:t>&lt;h2&gt;SIMBOLOS </a:t>
            </a:r>
            <a:r>
              <a:rPr lang="pt-BR" sz="3600" dirty="0" smtClean="0"/>
              <a:t>MONETÁRIOS&lt;/</a:t>
            </a:r>
            <a:r>
              <a:rPr lang="pt-BR" sz="3600" dirty="0"/>
              <a:t>h2&gt; 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pPr marL="0" indent="0">
              <a:buNone/>
            </a:pPr>
            <a:r>
              <a:rPr lang="pt-BR" sz="3600" dirty="0"/>
              <a:t>   </a:t>
            </a:r>
            <a:r>
              <a:rPr lang="pt-BR" sz="3600" dirty="0" smtClean="0"/>
              <a:t>&amp;</a:t>
            </a:r>
            <a:r>
              <a:rPr lang="pt-BR" sz="3600" dirty="0" err="1" smtClean="0"/>
              <a:t>pound</a:t>
            </a:r>
            <a:r>
              <a:rPr lang="pt-BR" sz="3600" dirty="0" smtClean="0"/>
              <a:t>; Libra 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pPr marL="0" indent="0">
              <a:buNone/>
            </a:pPr>
            <a:r>
              <a:rPr lang="pt-BR" sz="3600" dirty="0"/>
              <a:t>   </a:t>
            </a:r>
            <a:r>
              <a:rPr lang="pt-BR" sz="3600" dirty="0" smtClean="0"/>
              <a:t>&amp;</a:t>
            </a:r>
            <a:r>
              <a:rPr lang="pt-BR" sz="3600" dirty="0" err="1" smtClean="0"/>
              <a:t>yen</a:t>
            </a:r>
            <a:r>
              <a:rPr lang="pt-BR" sz="3600" dirty="0" smtClean="0"/>
              <a:t>; </a:t>
            </a:r>
            <a:r>
              <a:rPr lang="pt-BR" sz="3600" dirty="0" err="1" smtClean="0"/>
              <a:t>Yene</a:t>
            </a:r>
            <a:r>
              <a:rPr lang="pt-BR" sz="3600" dirty="0" smtClean="0"/>
              <a:t> (Japonês) 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pPr marL="0" indent="0">
              <a:buNone/>
            </a:pPr>
            <a:r>
              <a:rPr lang="pt-BR" sz="3600" dirty="0"/>
              <a:t>   </a:t>
            </a:r>
            <a:r>
              <a:rPr lang="pt-BR" sz="3600" dirty="0" smtClean="0"/>
              <a:t>&amp;euro; euro&lt;</a:t>
            </a:r>
            <a:r>
              <a:rPr lang="pt-BR" sz="3600" dirty="0" err="1" smtClean="0"/>
              <a:t>br</a:t>
            </a:r>
            <a:r>
              <a:rPr lang="pt-BR" sz="3600" dirty="0"/>
              <a:t>&gt;</a:t>
            </a:r>
          </a:p>
          <a:p>
            <a:pPr marL="0" indent="0">
              <a:buNone/>
            </a:pPr>
            <a:r>
              <a:rPr lang="pt-BR" sz="3600" dirty="0"/>
              <a:t>   </a:t>
            </a:r>
          </a:p>
          <a:p>
            <a:pPr marL="0" indent="0">
              <a:buNone/>
            </a:pPr>
            <a:r>
              <a:rPr lang="pt-BR" dirty="0"/>
              <a:t>   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361447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OUTROS SIMBOLOS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 &lt;h2&gt;OUTROS SIMBOLOS &lt;/h2&gt; 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r>
              <a:rPr lang="pt-BR" sz="3600" dirty="0"/>
              <a:t>   &amp;</a:t>
            </a:r>
            <a:r>
              <a:rPr lang="pt-BR" sz="3600" dirty="0" err="1"/>
              <a:t>copy</a:t>
            </a:r>
            <a:r>
              <a:rPr lang="pt-BR" sz="3600" dirty="0"/>
              <a:t>; (</a:t>
            </a:r>
            <a:r>
              <a:rPr lang="pt-BR" sz="3600" dirty="0" err="1"/>
              <a:t>Copy</a:t>
            </a:r>
            <a:r>
              <a:rPr lang="pt-BR" sz="3600" dirty="0"/>
              <a:t> </a:t>
            </a:r>
            <a:r>
              <a:rPr lang="pt-BR" sz="3600" dirty="0" err="1"/>
              <a:t>rigth</a:t>
            </a:r>
            <a:r>
              <a:rPr lang="pt-BR" sz="3600" dirty="0"/>
              <a:t>) 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r>
              <a:rPr lang="pt-BR" sz="3600" dirty="0"/>
              <a:t>   &amp;</a:t>
            </a:r>
            <a:r>
              <a:rPr lang="pt-BR" sz="3600" dirty="0" err="1"/>
              <a:t>reg</a:t>
            </a:r>
            <a:r>
              <a:rPr lang="pt-BR" sz="3600" dirty="0"/>
              <a:t>; (Marca registrada) 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r>
              <a:rPr lang="pt-BR" sz="3600" dirty="0"/>
              <a:t>   &amp;trade; Trade </a:t>
            </a:r>
            <a:r>
              <a:rPr lang="pt-BR" sz="3600" dirty="0" err="1"/>
              <a:t>Marke</a:t>
            </a:r>
            <a:r>
              <a:rPr lang="pt-BR" sz="3600" dirty="0"/>
              <a:t>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r>
              <a:rPr lang="pt-BR" sz="3600" dirty="0"/>
              <a:t>   &amp;</a:t>
            </a:r>
            <a:r>
              <a:rPr lang="pt-BR" sz="3600" dirty="0" err="1"/>
              <a:t>amp</a:t>
            </a:r>
            <a:r>
              <a:rPr lang="pt-BR" sz="3600" dirty="0"/>
              <a:t>; E Comercial;&lt;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434347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Simbolos</a:t>
            </a:r>
            <a:r>
              <a:rPr lang="pt-BR" dirty="0" smtClean="0"/>
              <a:t> matemáticos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9157" y="1491048"/>
            <a:ext cx="9395725" cy="5366951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 </a:t>
            </a:r>
            <a:r>
              <a:rPr lang="pt-BR" dirty="0" smtClean="0"/>
              <a:t>       </a:t>
            </a:r>
            <a:r>
              <a:rPr lang="pt-BR" sz="4000" dirty="0"/>
              <a:t> &amp;</a:t>
            </a:r>
            <a:r>
              <a:rPr lang="pt-BR" sz="4000" dirty="0" err="1"/>
              <a:t>permil</a:t>
            </a:r>
            <a:r>
              <a:rPr lang="pt-BR" sz="4000" dirty="0"/>
              <a:t>; </a:t>
            </a:r>
            <a:r>
              <a:rPr lang="pt-BR" sz="4000" dirty="0" err="1"/>
              <a:t>Permil</a:t>
            </a:r>
            <a:r>
              <a:rPr lang="pt-BR" sz="4000" dirty="0"/>
              <a:t> &lt;</a:t>
            </a:r>
            <a:r>
              <a:rPr lang="pt-BR" sz="4000" dirty="0" err="1"/>
              <a:t>br</a:t>
            </a:r>
            <a:r>
              <a:rPr lang="pt-BR" sz="4000" dirty="0"/>
              <a:t>&gt;</a:t>
            </a:r>
          </a:p>
          <a:p>
            <a:r>
              <a:rPr lang="pt-BR" sz="4000" dirty="0"/>
              <a:t>   &amp;sum; Sigma &lt;</a:t>
            </a:r>
            <a:r>
              <a:rPr lang="pt-BR" sz="4000" dirty="0" err="1"/>
              <a:t>br</a:t>
            </a:r>
            <a:r>
              <a:rPr lang="pt-BR" sz="4000" dirty="0"/>
              <a:t>&gt;</a:t>
            </a:r>
          </a:p>
          <a:p>
            <a:r>
              <a:rPr lang="pt-BR" sz="4000" dirty="0"/>
              <a:t>   &amp;</a:t>
            </a:r>
            <a:r>
              <a:rPr lang="pt-BR" sz="4000" dirty="0" err="1"/>
              <a:t>infin</a:t>
            </a:r>
            <a:r>
              <a:rPr lang="pt-BR" sz="4000" dirty="0"/>
              <a:t>; Infinito&lt;</a:t>
            </a:r>
            <a:r>
              <a:rPr lang="pt-BR" sz="4000" dirty="0" err="1"/>
              <a:t>br</a:t>
            </a:r>
            <a:r>
              <a:rPr lang="pt-BR" sz="4000" dirty="0"/>
              <a:t>&gt;</a:t>
            </a:r>
          </a:p>
          <a:p>
            <a:r>
              <a:rPr lang="pt-BR" sz="4000" dirty="0"/>
              <a:t>   &amp;times; multiplicação;&lt;</a:t>
            </a:r>
            <a:r>
              <a:rPr lang="pt-BR" sz="4000" dirty="0" err="1"/>
              <a:t>br</a:t>
            </a:r>
            <a:r>
              <a:rPr lang="pt-BR" sz="4000" dirty="0"/>
              <a:t>&gt;</a:t>
            </a:r>
          </a:p>
          <a:p>
            <a:r>
              <a:rPr lang="pt-BR" sz="4000" dirty="0"/>
              <a:t>   &amp;</a:t>
            </a:r>
            <a:r>
              <a:rPr lang="pt-BR" sz="4000" dirty="0" err="1"/>
              <a:t>plusmn</a:t>
            </a:r>
            <a:r>
              <a:rPr lang="pt-BR" sz="4000" dirty="0"/>
              <a:t>; Mais ou menos; &lt;</a:t>
            </a:r>
            <a:r>
              <a:rPr lang="pt-BR" sz="4000" dirty="0" err="1"/>
              <a:t>br</a:t>
            </a:r>
            <a:r>
              <a:rPr lang="pt-BR" sz="4000" dirty="0"/>
              <a:t>&gt;</a:t>
            </a:r>
          </a:p>
          <a:p>
            <a:r>
              <a:rPr lang="pt-BR" sz="4000" dirty="0"/>
              <a:t>   &amp;</a:t>
            </a:r>
            <a:r>
              <a:rPr lang="pt-BR" sz="4000" dirty="0" err="1"/>
              <a:t>oplus</a:t>
            </a:r>
            <a:r>
              <a:rPr lang="pt-BR" sz="4000" dirty="0"/>
              <a:t>; Mais dentro do circulo; &lt;</a:t>
            </a:r>
            <a:r>
              <a:rPr lang="pt-BR" sz="4000" dirty="0" err="1"/>
              <a:t>br</a:t>
            </a:r>
            <a:r>
              <a:rPr lang="pt-BR" sz="4000" dirty="0"/>
              <a:t>&gt;</a:t>
            </a:r>
          </a:p>
          <a:p>
            <a:r>
              <a:rPr lang="pt-BR" sz="4000" dirty="0"/>
              <a:t>   &amp;</a:t>
            </a:r>
            <a:r>
              <a:rPr lang="pt-BR" sz="4000" dirty="0" err="1"/>
              <a:t>radic</a:t>
            </a:r>
            <a:r>
              <a:rPr lang="pt-BR" sz="4000" dirty="0"/>
              <a:t>; Raiz quadrada; &lt;</a:t>
            </a:r>
            <a:r>
              <a:rPr lang="pt-BR" sz="4000" dirty="0" err="1"/>
              <a:t>br</a:t>
            </a:r>
            <a:r>
              <a:rPr lang="pt-BR" sz="4000" dirty="0"/>
              <a:t>&gt;</a:t>
            </a:r>
          </a:p>
          <a:p>
            <a:r>
              <a:rPr lang="pt-BR" sz="4000" dirty="0"/>
              <a:t>   &amp;ne; Diferente; &lt;</a:t>
            </a:r>
            <a:r>
              <a:rPr lang="pt-BR" sz="4000" dirty="0" err="1"/>
              <a:t>br</a:t>
            </a:r>
            <a:r>
              <a:rPr lang="pt-BR" sz="40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984718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Letras Gregas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07524" y="1565189"/>
            <a:ext cx="9997088" cy="4346033"/>
          </a:xfrm>
        </p:spPr>
        <p:txBody>
          <a:bodyPr>
            <a:noAutofit/>
          </a:bodyPr>
          <a:lstStyle/>
          <a:p>
            <a:r>
              <a:rPr lang="pt-BR" sz="3600" dirty="0"/>
              <a:t>&lt;h2&gt;LETRAS GREGAS  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r>
              <a:rPr lang="pt-BR" sz="3600" dirty="0"/>
              <a:t>    &amp;delta; / &amp;Delta; Letras Delta </a:t>
            </a:r>
            <a:r>
              <a:rPr lang="pt-BR" sz="3600" dirty="0" err="1"/>
              <a:t>minusculo</a:t>
            </a:r>
            <a:r>
              <a:rPr lang="pt-BR" sz="3600" dirty="0"/>
              <a:t> e </a:t>
            </a:r>
            <a:r>
              <a:rPr lang="pt-BR" sz="3600" dirty="0" err="1"/>
              <a:t>maiusculo</a:t>
            </a:r>
            <a:r>
              <a:rPr lang="pt-BR" sz="3600" dirty="0"/>
              <a:t>;&lt;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r>
              <a:rPr lang="pt-BR" sz="3600" dirty="0"/>
              <a:t>    &amp;Lambda; Letra Lambda    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r>
              <a:rPr lang="pt-BR" sz="3600" dirty="0"/>
              <a:t>    &amp;</a:t>
            </a:r>
            <a:r>
              <a:rPr lang="pt-BR" sz="3600" dirty="0" err="1"/>
              <a:t>omega</a:t>
            </a:r>
            <a:r>
              <a:rPr lang="pt-BR" sz="3600" dirty="0"/>
              <a:t>; Letra </a:t>
            </a:r>
            <a:r>
              <a:rPr lang="pt-BR" sz="3600" dirty="0" err="1"/>
              <a:t>Omega</a:t>
            </a:r>
            <a:r>
              <a:rPr lang="pt-BR" sz="3600" dirty="0"/>
              <a:t>;&lt;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r>
              <a:rPr lang="pt-BR" sz="3600" dirty="0"/>
              <a:t>    &amp;</a:t>
            </a:r>
            <a:r>
              <a:rPr lang="pt-BR" sz="3600" dirty="0" err="1"/>
              <a:t>Phi</a:t>
            </a:r>
            <a:r>
              <a:rPr lang="pt-BR" sz="3600" dirty="0"/>
              <a:t>; Letra </a:t>
            </a:r>
            <a:r>
              <a:rPr lang="pt-BR" sz="3600" dirty="0" err="1"/>
              <a:t>phi</a:t>
            </a:r>
            <a:r>
              <a:rPr lang="pt-BR" sz="3600" dirty="0"/>
              <a:t>;&lt;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  <a:p>
            <a:r>
              <a:rPr lang="pt-BR" sz="3600" dirty="0"/>
              <a:t>    &amp;</a:t>
            </a:r>
            <a:r>
              <a:rPr lang="pt-BR" sz="3600" dirty="0" err="1"/>
              <a:t>prod</a:t>
            </a:r>
            <a:r>
              <a:rPr lang="pt-BR" sz="3600" dirty="0"/>
              <a:t>; Numero </a:t>
            </a:r>
            <a:r>
              <a:rPr lang="pt-BR" sz="3600" dirty="0" err="1"/>
              <a:t>pi</a:t>
            </a:r>
            <a:r>
              <a:rPr lang="pt-BR" sz="3600" dirty="0"/>
              <a:t> &lt;</a:t>
            </a:r>
            <a:r>
              <a:rPr lang="pt-BR" sz="3600" dirty="0" err="1"/>
              <a:t>br</a:t>
            </a:r>
            <a:r>
              <a:rPr lang="pt-BR" sz="36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317194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pt-BR" sz="4600" dirty="0" smtClean="0"/>
              <a:t>&lt;</a:t>
            </a:r>
            <a:r>
              <a:rPr lang="pt-BR" sz="4600" dirty="0"/>
              <a:t>h2&gt; SETAS &lt;/h2&gt;</a:t>
            </a:r>
          </a:p>
          <a:p>
            <a:pPr lvl="1"/>
            <a:r>
              <a:rPr lang="pt-BR" sz="4600" dirty="0"/>
              <a:t>	%</a:t>
            </a:r>
            <a:r>
              <a:rPr lang="pt-BR" sz="4600" dirty="0" err="1"/>
              <a:t>larr</a:t>
            </a:r>
            <a:r>
              <a:rPr lang="pt-BR" sz="4600" dirty="0"/>
              <a:t>; Seta para esquerda; &lt;</a:t>
            </a:r>
            <a:r>
              <a:rPr lang="pt-BR" sz="4600" dirty="0" err="1"/>
              <a:t>br</a:t>
            </a:r>
            <a:r>
              <a:rPr lang="pt-BR" sz="4600" dirty="0"/>
              <a:t>&gt;</a:t>
            </a:r>
          </a:p>
          <a:p>
            <a:pPr lvl="1"/>
            <a:r>
              <a:rPr lang="pt-BR" sz="4600" dirty="0"/>
              <a:t>	%</a:t>
            </a:r>
            <a:r>
              <a:rPr lang="pt-BR" sz="4600" dirty="0" err="1"/>
              <a:t>rarr</a:t>
            </a:r>
            <a:r>
              <a:rPr lang="pt-BR" sz="4600" dirty="0"/>
              <a:t>; Seta para direita;  &lt;</a:t>
            </a:r>
            <a:r>
              <a:rPr lang="pt-BR" sz="4600" dirty="0" err="1"/>
              <a:t>br</a:t>
            </a:r>
            <a:r>
              <a:rPr lang="pt-BR" sz="4600" dirty="0"/>
              <a:t>&gt;</a:t>
            </a:r>
          </a:p>
          <a:p>
            <a:pPr lvl="1"/>
            <a:r>
              <a:rPr lang="pt-BR" sz="4600" dirty="0"/>
              <a:t>	%</a:t>
            </a:r>
            <a:r>
              <a:rPr lang="pt-BR" sz="4600" dirty="0" err="1"/>
              <a:t>uarr</a:t>
            </a:r>
            <a:r>
              <a:rPr lang="pt-BR" sz="4600" dirty="0"/>
              <a:t>; Seta pra cima; &lt;</a:t>
            </a:r>
            <a:r>
              <a:rPr lang="pt-BR" sz="4600" dirty="0" err="1"/>
              <a:t>br</a:t>
            </a:r>
            <a:r>
              <a:rPr lang="pt-BR" sz="4600" dirty="0"/>
              <a:t>&gt;</a:t>
            </a:r>
          </a:p>
          <a:p>
            <a:pPr lvl="1"/>
            <a:r>
              <a:rPr lang="pt-BR" sz="4600" dirty="0"/>
              <a:t>	%</a:t>
            </a:r>
            <a:r>
              <a:rPr lang="pt-BR" sz="4600" dirty="0" err="1"/>
              <a:t>darr</a:t>
            </a:r>
            <a:r>
              <a:rPr lang="pt-BR" sz="4600" dirty="0"/>
              <a:t>; seta para baixo; &lt;</a:t>
            </a:r>
            <a:r>
              <a:rPr lang="pt-BR" sz="4600" dirty="0" err="1"/>
              <a:t>br</a:t>
            </a:r>
            <a:r>
              <a:rPr lang="pt-BR" sz="4600" dirty="0" smtClean="0"/>
              <a:t>&gt;</a:t>
            </a:r>
          </a:p>
          <a:p>
            <a:pPr lvl="1"/>
            <a:r>
              <a:rPr lang="pt-BR" sz="4600" dirty="0" smtClean="0"/>
              <a:t>%</a:t>
            </a:r>
            <a:r>
              <a:rPr lang="pt-BR" sz="4600" dirty="0" err="1" smtClean="0"/>
              <a:t>harr</a:t>
            </a:r>
            <a:r>
              <a:rPr lang="pt-BR" sz="4600" dirty="0" smtClean="0"/>
              <a:t>; seta para os dois lados</a:t>
            </a:r>
          </a:p>
          <a:p>
            <a:pPr lvl="1"/>
            <a:endParaRPr lang="pt-BR" sz="4600" dirty="0"/>
          </a:p>
        </p:txBody>
      </p:sp>
    </p:spTree>
    <p:extLst>
      <p:ext uri="{BB962C8B-B14F-4D97-AF65-F5344CB8AC3E}">
        <p14:creationId xmlns:p14="http://schemas.microsoft.com/office/powerpoint/2010/main" val="3338240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Naipes de cartas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&amp;</a:t>
            </a:r>
            <a:r>
              <a:rPr lang="pt-BR" dirty="0" err="1" smtClean="0"/>
              <a:t>spades</a:t>
            </a:r>
            <a:r>
              <a:rPr lang="pt-BR" dirty="0" smtClean="0"/>
              <a:t>;</a:t>
            </a:r>
          </a:p>
          <a:p>
            <a:r>
              <a:rPr lang="pt-BR" dirty="0" smtClean="0"/>
              <a:t>&amp;clubes;</a:t>
            </a:r>
          </a:p>
          <a:p>
            <a:r>
              <a:rPr lang="pt-BR" dirty="0" smtClean="0"/>
              <a:t>&amp;</a:t>
            </a:r>
            <a:r>
              <a:rPr lang="pt-BR" dirty="0" err="1"/>
              <a:t>h</a:t>
            </a:r>
            <a:r>
              <a:rPr lang="pt-BR" dirty="0" err="1" smtClean="0"/>
              <a:t>earts</a:t>
            </a:r>
            <a:r>
              <a:rPr lang="pt-BR" dirty="0" smtClean="0"/>
              <a:t>;</a:t>
            </a:r>
          </a:p>
          <a:p>
            <a:r>
              <a:rPr lang="pt-BR" dirty="0" smtClean="0"/>
              <a:t>&amp;</a:t>
            </a:r>
            <a:r>
              <a:rPr lang="pt-BR" dirty="0" err="1" smtClean="0"/>
              <a:t>diams</a:t>
            </a:r>
            <a:r>
              <a:rPr lang="pt-BR" dirty="0" smtClean="0"/>
              <a:t>;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630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 smtClean="0"/>
              <a:t>Há muitos outros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97924" y="2133600"/>
            <a:ext cx="10606688" cy="3777622"/>
          </a:xfrm>
        </p:spPr>
        <p:txBody>
          <a:bodyPr/>
          <a:lstStyle/>
          <a:p>
            <a:r>
              <a:rPr lang="pt-BR" sz="4400" dirty="0" smtClean="0"/>
              <a:t>Usei o site abaixo para buscar os caracteres;</a:t>
            </a:r>
            <a:r>
              <a:rPr lang="pt-BR" dirty="0" smtClean="0"/>
              <a:t> </a:t>
            </a:r>
          </a:p>
          <a:p>
            <a:endParaRPr lang="pt-BR" sz="2800" dirty="0"/>
          </a:p>
          <a:p>
            <a:r>
              <a:rPr lang="pt-BR" sz="2800" dirty="0">
                <a:hlinkClick r:id="rId2"/>
              </a:rPr>
              <a:t>http://erikasarti.net/html/acentuacao-caracteres-especiais</a:t>
            </a:r>
            <a:r>
              <a:rPr lang="pt-BR" sz="2800" dirty="0" smtClean="0">
                <a:hlinkClick r:id="rId2"/>
              </a:rPr>
              <a:t>/</a:t>
            </a:r>
            <a:r>
              <a:rPr lang="pt-BR" sz="2800" dirty="0" smtClean="0"/>
              <a:t> também colocarei nos próximos dias uma listagem no nosso site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563957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INSERÇÃO DE IMAGENS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897234" y="19050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	&lt;</a:t>
            </a:r>
            <a:r>
              <a:rPr lang="pt-BR" dirty="0"/>
              <a:t>head&gt;</a:t>
            </a:r>
            <a:br>
              <a:rPr lang="pt-BR" dirty="0"/>
            </a:br>
            <a:r>
              <a:rPr lang="pt-BR" dirty="0" smtClean="0"/>
              <a:t>		&lt;</a:t>
            </a:r>
            <a:r>
              <a:rPr lang="pt-BR" dirty="0" err="1"/>
              <a:t>title</a:t>
            </a:r>
            <a:r>
              <a:rPr lang="pt-BR" dirty="0"/>
              <a:t>&gt;Inserindo imagem em Páginas HTML&lt;/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 smtClean="0"/>
              <a:t>	&lt;/</a:t>
            </a:r>
            <a:r>
              <a:rPr lang="pt-BR" dirty="0"/>
              <a:t>head&gt;</a:t>
            </a:r>
          </a:p>
          <a:p>
            <a:pPr marL="0" indent="0">
              <a:buNone/>
            </a:pPr>
            <a:r>
              <a:rPr lang="pt-BR" dirty="0" smtClean="0"/>
              <a:t>	&lt;</a:t>
            </a:r>
            <a:r>
              <a:rPr lang="pt-BR" dirty="0" err="1"/>
              <a:t>body</a:t>
            </a:r>
            <a:r>
              <a:rPr lang="pt-BR" dirty="0"/>
              <a:t>&gt;</a:t>
            </a:r>
            <a:br>
              <a:rPr lang="pt-BR" dirty="0"/>
            </a:br>
            <a:r>
              <a:rPr lang="pt-BR" dirty="0" smtClean="0"/>
              <a:t>		&lt;</a:t>
            </a:r>
            <a:r>
              <a:rPr lang="pt-BR" dirty="0"/>
              <a:t>p&gt;Observe a imagem inserida:&lt;/p&gt;</a:t>
            </a:r>
            <a:br>
              <a:rPr lang="pt-BR" dirty="0"/>
            </a:br>
            <a:r>
              <a:rPr lang="pt-BR" dirty="0" smtClean="0"/>
              <a:t>		</a:t>
            </a:r>
            <a:r>
              <a:rPr lang="pt-BR" b="1" dirty="0" smtClean="0"/>
              <a:t>&lt;</a:t>
            </a:r>
            <a:r>
              <a:rPr lang="pt-BR" b="1" dirty="0" err="1"/>
              <a:t>img</a:t>
            </a:r>
            <a:r>
              <a:rPr lang="pt-BR" b="1" dirty="0"/>
              <a:t> </a:t>
            </a:r>
            <a:r>
              <a:rPr lang="pt-BR" b="1" dirty="0" err="1"/>
              <a:t>src</a:t>
            </a:r>
            <a:r>
              <a:rPr lang="pt-BR" b="1" dirty="0"/>
              <a:t>="foto.jpg" </a:t>
            </a:r>
            <a:r>
              <a:rPr lang="pt-BR" b="1" dirty="0" smtClean="0"/>
              <a:t>/&gt; &lt;</a:t>
            </a:r>
            <a:r>
              <a:rPr lang="pt-BR" b="1" dirty="0" err="1" smtClean="0"/>
              <a:t>br</a:t>
            </a:r>
            <a:r>
              <a:rPr lang="pt-BR" b="1" dirty="0" smtClean="0"/>
              <a:t>&gt;</a:t>
            </a:r>
          </a:p>
          <a:p>
            <a:pPr marL="0" indent="0">
              <a:buNone/>
            </a:pPr>
            <a:r>
              <a:rPr lang="pt-BR" dirty="0" smtClean="0"/>
              <a:t>		&lt;</a:t>
            </a:r>
            <a:r>
              <a:rPr lang="pt-BR" dirty="0" err="1"/>
              <a:t>img</a:t>
            </a:r>
            <a:r>
              <a:rPr lang="pt-BR" dirty="0"/>
              <a:t> </a:t>
            </a:r>
            <a:r>
              <a:rPr lang="pt-BR" dirty="0" err="1"/>
              <a:t>src</a:t>
            </a:r>
            <a:r>
              <a:rPr lang="pt-BR" dirty="0"/>
              <a:t> = “sophia.jpg”&gt;</a:t>
            </a:r>
          </a:p>
          <a:p>
            <a:pPr marL="0" indent="0">
              <a:buNone/>
            </a:pPr>
            <a:r>
              <a:rPr lang="pt-BR" dirty="0" smtClean="0"/>
              <a:t>	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 smtClean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35966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página ficará assim...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550" y="1264554"/>
            <a:ext cx="6178379" cy="559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79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6000" dirty="0" smtClean="0"/>
              <a:t>Links</a:t>
            </a:r>
            <a:endParaRPr lang="pt-BR" sz="6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1849" y="2133600"/>
            <a:ext cx="11232763" cy="3777622"/>
          </a:xfrm>
        </p:spPr>
        <p:txBody>
          <a:bodyPr/>
          <a:lstStyle/>
          <a:p>
            <a:r>
              <a:rPr lang="pt-BR" sz="4000" dirty="0" smtClean="0"/>
              <a:t>&lt;a </a:t>
            </a:r>
            <a:r>
              <a:rPr lang="pt-BR" sz="4000" dirty="0" err="1" smtClean="0"/>
              <a:t>href</a:t>
            </a:r>
            <a:r>
              <a:rPr lang="pt-BR" sz="4000" dirty="0" smtClean="0"/>
              <a:t> = “endereço”&gt; MENSAGEM QUE APARECERÁ NA TELA &lt;/a&gt;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496199979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330</TotalTime>
  <Words>736</Words>
  <Application>Microsoft Office PowerPoint</Application>
  <PresentationFormat>Widescreen</PresentationFormat>
  <Paragraphs>119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9" baseType="lpstr">
      <vt:lpstr>Arial</vt:lpstr>
      <vt:lpstr>Century Gothic</vt:lpstr>
      <vt:lpstr>Consolas</vt:lpstr>
      <vt:lpstr>Wingdings 3</vt:lpstr>
      <vt:lpstr>Cacho</vt:lpstr>
      <vt:lpstr>PARAGRAFOS E CARACTERES ESPECIAIS EM HTML</vt:lpstr>
      <vt:lpstr>Apresentação do PowerPoint</vt:lpstr>
      <vt:lpstr>Quebras de linhas</vt:lpstr>
      <vt:lpstr>Espaço em braço</vt:lpstr>
      <vt:lpstr>Sintaxe dos parágrafos</vt:lpstr>
      <vt:lpstr>NOVOS PARAGRÁFOS</vt:lpstr>
      <vt:lpstr>Títulos &lt;h1&gt; a &lt;h6&gt;</vt:lpstr>
      <vt:lpstr>&lt;hgroup&gt;..... &lt;/hgroup&gt;</vt:lpstr>
      <vt:lpstr>Hifenização e quebra de palavras</vt:lpstr>
      <vt:lpstr>Apresentação do PowerPoint</vt:lpstr>
      <vt:lpstr>Texto para formatação em htm</vt:lpstr>
      <vt:lpstr>O &lt;wbr&gt; (WORD BREAK)também pode ser usado para quebrar endereços de sites que sejam muito grandes</vt:lpstr>
      <vt:lpstr>A tag &lt;div&gt; &lt;/div&gt;</vt:lpstr>
      <vt:lpstr>Símbolos especiais</vt:lpstr>
      <vt:lpstr>Símbolos Monetários</vt:lpstr>
      <vt:lpstr>OUTROS SIMBOLOS</vt:lpstr>
      <vt:lpstr>Simbolos matemáticos</vt:lpstr>
      <vt:lpstr>Letras Gregas</vt:lpstr>
      <vt:lpstr>Setas</vt:lpstr>
      <vt:lpstr>Naipes de cartas</vt:lpstr>
      <vt:lpstr>Há muitos outros</vt:lpstr>
      <vt:lpstr>INSERÇÃO DE IMAGENS </vt:lpstr>
      <vt:lpstr>A página ficará assim...</vt:lpstr>
      <vt:lpstr>Links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PARAGRAFOS E CARACTERES ESPECIAIS EM HTML</dc:title>
  <dc:creator>ProfAndre</dc:creator>
  <cp:lastModifiedBy>Oxnar</cp:lastModifiedBy>
  <cp:revision>23</cp:revision>
  <dcterms:created xsi:type="dcterms:W3CDTF">2016-09-05T14:07:25Z</dcterms:created>
  <dcterms:modified xsi:type="dcterms:W3CDTF">2016-09-05T19:47:16Z</dcterms:modified>
</cp:coreProperties>
</file>