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482" r:id="rId16"/>
    <p:sldId id="484" r:id="rId17"/>
    <p:sldId id="483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  <p:sldId id="385" r:id="rId133"/>
    <p:sldId id="386" r:id="rId134"/>
    <p:sldId id="387" r:id="rId135"/>
    <p:sldId id="388" r:id="rId136"/>
    <p:sldId id="389" r:id="rId137"/>
    <p:sldId id="390" r:id="rId138"/>
    <p:sldId id="391" r:id="rId139"/>
    <p:sldId id="392" r:id="rId140"/>
    <p:sldId id="393" r:id="rId141"/>
    <p:sldId id="394" r:id="rId142"/>
    <p:sldId id="395" r:id="rId143"/>
    <p:sldId id="396" r:id="rId144"/>
    <p:sldId id="397" r:id="rId145"/>
    <p:sldId id="398" r:id="rId146"/>
    <p:sldId id="399" r:id="rId147"/>
    <p:sldId id="400" r:id="rId148"/>
    <p:sldId id="401" r:id="rId149"/>
    <p:sldId id="402" r:id="rId150"/>
    <p:sldId id="403" r:id="rId151"/>
    <p:sldId id="404" r:id="rId152"/>
    <p:sldId id="405" r:id="rId153"/>
    <p:sldId id="406" r:id="rId154"/>
    <p:sldId id="407" r:id="rId155"/>
    <p:sldId id="408" r:id="rId156"/>
    <p:sldId id="409" r:id="rId157"/>
    <p:sldId id="410" r:id="rId158"/>
    <p:sldId id="411" r:id="rId159"/>
    <p:sldId id="412" r:id="rId160"/>
    <p:sldId id="413" r:id="rId161"/>
    <p:sldId id="414" r:id="rId162"/>
    <p:sldId id="415" r:id="rId163"/>
    <p:sldId id="416" r:id="rId164"/>
    <p:sldId id="417" r:id="rId165"/>
    <p:sldId id="418" r:id="rId166"/>
    <p:sldId id="419" r:id="rId167"/>
    <p:sldId id="420" r:id="rId168"/>
    <p:sldId id="421" r:id="rId169"/>
    <p:sldId id="422" r:id="rId170"/>
    <p:sldId id="423" r:id="rId171"/>
    <p:sldId id="424" r:id="rId172"/>
    <p:sldId id="425" r:id="rId173"/>
    <p:sldId id="426" r:id="rId174"/>
    <p:sldId id="427" r:id="rId175"/>
    <p:sldId id="428" r:id="rId176"/>
    <p:sldId id="429" r:id="rId177"/>
    <p:sldId id="430" r:id="rId178"/>
    <p:sldId id="431" r:id="rId179"/>
    <p:sldId id="432" r:id="rId180"/>
    <p:sldId id="433" r:id="rId181"/>
    <p:sldId id="434" r:id="rId182"/>
    <p:sldId id="435" r:id="rId183"/>
    <p:sldId id="436" r:id="rId184"/>
    <p:sldId id="437" r:id="rId185"/>
    <p:sldId id="438" r:id="rId186"/>
    <p:sldId id="439" r:id="rId187"/>
    <p:sldId id="440" r:id="rId188"/>
    <p:sldId id="441" r:id="rId189"/>
    <p:sldId id="442" r:id="rId190"/>
    <p:sldId id="443" r:id="rId191"/>
    <p:sldId id="444" r:id="rId192"/>
    <p:sldId id="445" r:id="rId193"/>
    <p:sldId id="446" r:id="rId194"/>
    <p:sldId id="447" r:id="rId195"/>
    <p:sldId id="448" r:id="rId196"/>
    <p:sldId id="449" r:id="rId197"/>
    <p:sldId id="450" r:id="rId198"/>
    <p:sldId id="451" r:id="rId199"/>
    <p:sldId id="452" r:id="rId200"/>
    <p:sldId id="453" r:id="rId201"/>
    <p:sldId id="454" r:id="rId202"/>
    <p:sldId id="455" r:id="rId203"/>
    <p:sldId id="456" r:id="rId204"/>
    <p:sldId id="457" r:id="rId205"/>
    <p:sldId id="458" r:id="rId206"/>
    <p:sldId id="459" r:id="rId207"/>
    <p:sldId id="460" r:id="rId208"/>
    <p:sldId id="461" r:id="rId209"/>
    <p:sldId id="462" r:id="rId210"/>
    <p:sldId id="463" r:id="rId211"/>
    <p:sldId id="464" r:id="rId212"/>
    <p:sldId id="465" r:id="rId213"/>
    <p:sldId id="466" r:id="rId214"/>
    <p:sldId id="467" r:id="rId215"/>
    <p:sldId id="468" r:id="rId216"/>
    <p:sldId id="469" r:id="rId217"/>
    <p:sldId id="470" r:id="rId218"/>
    <p:sldId id="471" r:id="rId219"/>
    <p:sldId id="472" r:id="rId220"/>
    <p:sldId id="473" r:id="rId221"/>
    <p:sldId id="474" r:id="rId222"/>
    <p:sldId id="475" r:id="rId223"/>
    <p:sldId id="476" r:id="rId224"/>
    <p:sldId id="477" r:id="rId225"/>
    <p:sldId id="478" r:id="rId226"/>
    <p:sldId id="479" r:id="rId227"/>
    <p:sldId id="480" r:id="rId228"/>
    <p:sldId id="481" r:id="rId2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theme" Target="theme/theme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notesMaster" Target="notesMasters/notesMaster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231" Type="http://schemas.openxmlformats.org/officeDocument/2006/relationships/presProps" Target="presProp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15F589-53FA-4308-A591-28A8C2968B3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608A1EC2-01AF-4247-A15B-978D125804F9}">
      <dgm:prSet/>
      <dgm:spPr>
        <a:solidFill>
          <a:schemeClr val="accent5">
            <a:lumMod val="60000"/>
            <a:lumOff val="40000"/>
            <a:alpha val="3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85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b="1" i="0" u="none" strike="noStrike" cap="none" normalizeH="0" baseline="0" dirty="0" smtClean="0">
              <a:ln>
                <a:noFill/>
              </a:ln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DHTML</a:t>
          </a:r>
          <a:endParaRPr kumimoji="1" lang="bg-BG" b="1" i="0" u="none" strike="noStrike" cap="none" normalizeH="0" baseline="0" dirty="0" smtClean="0">
            <a:ln>
              <a:noFill/>
            </a:ln>
            <a:solidFill>
              <a:srgbClr val="EBFFD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828AE73B-BCEF-45B7-830B-D2E0F368485A}" type="parTrans" cxnId="{52FDC435-07B5-45D0-914D-3D47F7B79D1C}">
      <dgm:prSet/>
      <dgm:spPr/>
      <dgm:t>
        <a:bodyPr/>
        <a:lstStyle/>
        <a:p>
          <a:endParaRPr lang="bg-BG"/>
        </a:p>
      </dgm:t>
    </dgm:pt>
    <dgm:pt modelId="{904612A0-09C3-49F1-84A7-A5F9334ECF08}" type="sibTrans" cxnId="{52FDC435-07B5-45D0-914D-3D47F7B79D1C}">
      <dgm:prSet/>
      <dgm:spPr/>
      <dgm:t>
        <a:bodyPr/>
        <a:lstStyle/>
        <a:p>
          <a:endParaRPr lang="bg-BG"/>
        </a:p>
      </dgm:t>
    </dgm:pt>
    <dgm:pt modelId="{F11842CF-EC60-488E-9D4F-0DFED0CB0380}">
      <dgm:prSet/>
      <dgm:spPr>
        <a:solidFill>
          <a:schemeClr val="accent5">
            <a:lumMod val="60000"/>
            <a:lumOff val="40000"/>
            <a:alpha val="3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85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b="1" i="0" u="none" strike="noStrike" cap="none" normalizeH="0" baseline="0" dirty="0" smtClean="0">
              <a:ln>
                <a:noFill/>
              </a:ln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XHTML</a:t>
          </a:r>
          <a:endParaRPr kumimoji="1" lang="bg-BG" b="1" i="0" u="none" strike="noStrike" cap="none" normalizeH="0" baseline="0" dirty="0" smtClean="0">
            <a:ln>
              <a:noFill/>
            </a:ln>
            <a:solidFill>
              <a:srgbClr val="EBFFD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5263E22A-86A7-4D05-BF79-78924EC4E0A3}" type="parTrans" cxnId="{38E31C0F-5319-4D84-B9EC-7EF743D6089A}">
      <dgm:prSet/>
      <dgm:spPr>
        <a:solidFill>
          <a:schemeClr val="tx1">
            <a:lumMod val="40000"/>
            <a:lumOff val="6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endParaRPr lang="bg-BG"/>
        </a:p>
      </dgm:t>
    </dgm:pt>
    <dgm:pt modelId="{378126A9-9473-46E7-B496-C7F79200FC74}" type="sibTrans" cxnId="{38E31C0F-5319-4D84-B9EC-7EF743D6089A}">
      <dgm:prSet/>
      <dgm:spPr/>
      <dgm:t>
        <a:bodyPr/>
        <a:lstStyle/>
        <a:p>
          <a:endParaRPr lang="bg-BG"/>
        </a:p>
      </dgm:t>
    </dgm:pt>
    <dgm:pt modelId="{D7329EF1-07F8-4005-AE62-EAC2F38A0754}">
      <dgm:prSet/>
      <dgm:spPr>
        <a:solidFill>
          <a:schemeClr val="accent5">
            <a:lumMod val="60000"/>
            <a:lumOff val="40000"/>
            <a:alpha val="3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85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b="1" i="0" u="none" strike="noStrike" cap="none" normalizeH="0" baseline="0" dirty="0" smtClean="0">
              <a:ln>
                <a:noFill/>
              </a:ln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CSS</a:t>
          </a:r>
          <a:endParaRPr kumimoji="1" lang="bg-BG" b="1" i="0" u="none" strike="noStrike" cap="none" normalizeH="0" baseline="0" dirty="0" smtClean="0">
            <a:ln>
              <a:noFill/>
            </a:ln>
            <a:solidFill>
              <a:srgbClr val="EBFFD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A4AAF88C-2F9E-4D8B-8972-305B152AE0D7}" type="parTrans" cxnId="{893DBBBD-06EC-4021-B42A-0557D6AD8DAA}">
      <dgm:prSet/>
      <dgm:spPr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endParaRPr lang="bg-BG"/>
        </a:p>
      </dgm:t>
    </dgm:pt>
    <dgm:pt modelId="{5696FE6E-187F-439A-8990-078E720F3D2A}" type="sibTrans" cxnId="{893DBBBD-06EC-4021-B42A-0557D6AD8DAA}">
      <dgm:prSet/>
      <dgm:spPr/>
      <dgm:t>
        <a:bodyPr/>
        <a:lstStyle/>
        <a:p>
          <a:endParaRPr lang="bg-BG"/>
        </a:p>
      </dgm:t>
    </dgm:pt>
    <dgm:pt modelId="{7C7AC4B4-D3B9-4CC2-B87A-839316F25AF2}">
      <dgm:prSet/>
      <dgm:spPr>
        <a:solidFill>
          <a:schemeClr val="accent5">
            <a:lumMod val="60000"/>
            <a:lumOff val="40000"/>
            <a:alpha val="3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85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b="1" i="0" u="none" strike="noStrike" cap="none" normalizeH="0" baseline="0" dirty="0" smtClean="0">
              <a:ln>
                <a:noFill/>
              </a:ln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JavaScript</a:t>
          </a:r>
          <a:endParaRPr kumimoji="1" lang="bg-BG" b="1" i="0" u="none" strike="noStrike" cap="none" normalizeH="0" baseline="0" dirty="0" smtClean="0">
            <a:ln>
              <a:noFill/>
            </a:ln>
            <a:solidFill>
              <a:srgbClr val="EBFFD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9B8098CB-6BB8-4AC2-B11B-D5E6DFCC87EB}" type="parTrans" cxnId="{A85D2821-C08F-4ADE-A6D1-E343CC70CCE9}">
      <dgm:prSet/>
      <dgm:spPr>
        <a:solidFill>
          <a:schemeClr val="tx1">
            <a:lumMod val="40000"/>
            <a:lumOff val="6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endParaRPr lang="bg-BG"/>
        </a:p>
      </dgm:t>
    </dgm:pt>
    <dgm:pt modelId="{677C916D-FD1F-4DD9-9D02-79DEB8374ECC}" type="sibTrans" cxnId="{A85D2821-C08F-4ADE-A6D1-E343CC70CCE9}">
      <dgm:prSet/>
      <dgm:spPr/>
      <dgm:t>
        <a:bodyPr/>
        <a:lstStyle/>
        <a:p>
          <a:endParaRPr lang="bg-BG"/>
        </a:p>
      </dgm:t>
    </dgm:pt>
    <dgm:pt modelId="{B7609963-D7B9-4B17-AF9E-F6B62543970C}">
      <dgm:prSet/>
      <dgm:spPr>
        <a:solidFill>
          <a:schemeClr val="accent5">
            <a:lumMod val="60000"/>
            <a:lumOff val="40000"/>
            <a:alpha val="3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85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b="1" i="0" u="none" strike="noStrike" cap="none" normalizeH="0" baseline="0" dirty="0" smtClean="0">
              <a:ln>
                <a:noFill/>
              </a:ln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DOM</a:t>
          </a:r>
          <a:endParaRPr kumimoji="1" lang="bg-BG" b="1" i="0" u="none" strike="noStrike" cap="none" normalizeH="0" baseline="0" dirty="0" smtClean="0">
            <a:ln>
              <a:noFill/>
            </a:ln>
            <a:solidFill>
              <a:srgbClr val="EBFFD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</a:endParaRPr>
        </a:p>
      </dgm:t>
    </dgm:pt>
    <dgm:pt modelId="{0AB9111E-23F7-47BC-9307-7D65CADBF6D7}" type="parTrans" cxnId="{122BB43D-C82A-4A98-B27B-9FA079FAE1D9}">
      <dgm:prSet/>
      <dgm:spPr>
        <a:solidFill>
          <a:schemeClr val="tx1">
            <a:lumMod val="40000"/>
            <a:lumOff val="6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endParaRPr lang="bg-BG"/>
        </a:p>
      </dgm:t>
    </dgm:pt>
    <dgm:pt modelId="{9593D17D-562E-42ED-9DB7-9BEC28666928}" type="sibTrans" cxnId="{122BB43D-C82A-4A98-B27B-9FA079FAE1D9}">
      <dgm:prSet/>
      <dgm:spPr/>
      <dgm:t>
        <a:bodyPr/>
        <a:lstStyle/>
        <a:p>
          <a:endParaRPr lang="bg-BG"/>
        </a:p>
      </dgm:t>
    </dgm:pt>
    <dgm:pt modelId="{FA41F8B3-D593-47C9-A931-F79544E76C04}" type="pres">
      <dgm:prSet presAssocID="{DD15F589-53FA-4308-A591-28A8C2968B3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876C163-5C32-42B3-8D5D-16E15B8DBB2B}" type="pres">
      <dgm:prSet presAssocID="{608A1EC2-01AF-4247-A15B-978D125804F9}" presName="hierRoot1" presStyleCnt="0">
        <dgm:presLayoutVars>
          <dgm:hierBranch/>
        </dgm:presLayoutVars>
      </dgm:prSet>
      <dgm:spPr/>
    </dgm:pt>
    <dgm:pt modelId="{A929C0FD-7584-4926-BCB9-FE67EB0E1C1C}" type="pres">
      <dgm:prSet presAssocID="{608A1EC2-01AF-4247-A15B-978D125804F9}" presName="rootComposite1" presStyleCnt="0"/>
      <dgm:spPr/>
    </dgm:pt>
    <dgm:pt modelId="{3FACA039-696D-4C69-9B35-11AADEC858A2}" type="pres">
      <dgm:prSet presAssocID="{608A1EC2-01AF-4247-A15B-978D125804F9}" presName="rootText1" presStyleLbl="node0" presStyleIdx="0" presStyleCnt="1" custScaleY="72520" custLinFactNeighborX="1291" custLinFactNeighborY="-10977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0CEBC24F-1328-4FAC-B379-2BCA120E4D72}" type="pres">
      <dgm:prSet presAssocID="{608A1EC2-01AF-4247-A15B-978D125804F9}" presName="rootConnector1" presStyleLbl="node1" presStyleIdx="0" presStyleCnt="0"/>
      <dgm:spPr/>
      <dgm:t>
        <a:bodyPr/>
        <a:lstStyle/>
        <a:p>
          <a:endParaRPr lang="bg-BG"/>
        </a:p>
      </dgm:t>
    </dgm:pt>
    <dgm:pt modelId="{874CA8BE-F061-48CF-B676-467D315F616D}" type="pres">
      <dgm:prSet presAssocID="{608A1EC2-01AF-4247-A15B-978D125804F9}" presName="hierChild2" presStyleCnt="0"/>
      <dgm:spPr/>
    </dgm:pt>
    <dgm:pt modelId="{6F556916-3134-4938-BB1B-C7ACC88A39E8}" type="pres">
      <dgm:prSet presAssocID="{5263E22A-86A7-4D05-BF79-78924EC4E0A3}" presName="Name35" presStyleLbl="parChTrans1D2" presStyleIdx="0" presStyleCnt="4"/>
      <dgm:spPr/>
      <dgm:t>
        <a:bodyPr/>
        <a:lstStyle/>
        <a:p>
          <a:endParaRPr lang="bg-BG"/>
        </a:p>
      </dgm:t>
    </dgm:pt>
    <dgm:pt modelId="{26FE4D88-8094-40F2-A9A5-C1E40706E701}" type="pres">
      <dgm:prSet presAssocID="{F11842CF-EC60-488E-9D4F-0DFED0CB0380}" presName="hierRoot2" presStyleCnt="0">
        <dgm:presLayoutVars>
          <dgm:hierBranch/>
        </dgm:presLayoutVars>
      </dgm:prSet>
      <dgm:spPr/>
    </dgm:pt>
    <dgm:pt modelId="{88EEB339-45F0-44D3-9877-0C78F0C47C89}" type="pres">
      <dgm:prSet presAssocID="{F11842CF-EC60-488E-9D4F-0DFED0CB0380}" presName="rootComposite" presStyleCnt="0"/>
      <dgm:spPr/>
    </dgm:pt>
    <dgm:pt modelId="{228FE6FC-7259-4B67-82C5-9C0076AD3ACA}" type="pres">
      <dgm:prSet presAssocID="{F11842CF-EC60-488E-9D4F-0DFED0CB0380}" presName="rootText" presStyleLbl="node2" presStyleIdx="0" presStyleCnt="4" custScaleX="79939" custScaleY="64766" custLinFactNeighborY="2687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7AC48386-9656-4EC6-8821-0F7E07CC2F1A}" type="pres">
      <dgm:prSet presAssocID="{F11842CF-EC60-488E-9D4F-0DFED0CB0380}" presName="rootConnector" presStyleLbl="node2" presStyleIdx="0" presStyleCnt="4"/>
      <dgm:spPr/>
      <dgm:t>
        <a:bodyPr/>
        <a:lstStyle/>
        <a:p>
          <a:endParaRPr lang="bg-BG"/>
        </a:p>
      </dgm:t>
    </dgm:pt>
    <dgm:pt modelId="{BB0E37DB-4683-4DD3-8E46-BC42C2FA3E6B}" type="pres">
      <dgm:prSet presAssocID="{F11842CF-EC60-488E-9D4F-0DFED0CB0380}" presName="hierChild4" presStyleCnt="0"/>
      <dgm:spPr/>
    </dgm:pt>
    <dgm:pt modelId="{8385983F-E726-4C0E-92A4-E4221A5E0E05}" type="pres">
      <dgm:prSet presAssocID="{F11842CF-EC60-488E-9D4F-0DFED0CB0380}" presName="hierChild5" presStyleCnt="0"/>
      <dgm:spPr/>
    </dgm:pt>
    <dgm:pt modelId="{7F3FFE69-D75F-44A3-893C-E8756AA89EAC}" type="pres">
      <dgm:prSet presAssocID="{A4AAF88C-2F9E-4D8B-8972-305B152AE0D7}" presName="Name35" presStyleLbl="parChTrans1D2" presStyleIdx="1" presStyleCnt="4"/>
      <dgm:spPr/>
      <dgm:t>
        <a:bodyPr/>
        <a:lstStyle/>
        <a:p>
          <a:endParaRPr lang="bg-BG"/>
        </a:p>
      </dgm:t>
    </dgm:pt>
    <dgm:pt modelId="{C86DEECA-D9D1-4A3C-B23D-7A1431CBDA95}" type="pres">
      <dgm:prSet presAssocID="{D7329EF1-07F8-4005-AE62-EAC2F38A0754}" presName="hierRoot2" presStyleCnt="0">
        <dgm:presLayoutVars>
          <dgm:hierBranch/>
        </dgm:presLayoutVars>
      </dgm:prSet>
      <dgm:spPr/>
    </dgm:pt>
    <dgm:pt modelId="{D893DD97-D419-449F-AF14-3948C1DA2F02}" type="pres">
      <dgm:prSet presAssocID="{D7329EF1-07F8-4005-AE62-EAC2F38A0754}" presName="rootComposite" presStyleCnt="0"/>
      <dgm:spPr/>
    </dgm:pt>
    <dgm:pt modelId="{1A61650A-88F6-4148-943F-62A660FF946A}" type="pres">
      <dgm:prSet presAssocID="{D7329EF1-07F8-4005-AE62-EAC2F38A0754}" presName="rootText" presStyleLbl="node2" presStyleIdx="1" presStyleCnt="4" custScaleX="75353" custScaleY="64766" custLinFactNeighborY="2687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B65AC824-25E8-455D-B1AC-2FD0E904FF64}" type="pres">
      <dgm:prSet presAssocID="{D7329EF1-07F8-4005-AE62-EAC2F38A0754}" presName="rootConnector" presStyleLbl="node2" presStyleIdx="1" presStyleCnt="4"/>
      <dgm:spPr/>
      <dgm:t>
        <a:bodyPr/>
        <a:lstStyle/>
        <a:p>
          <a:endParaRPr lang="bg-BG"/>
        </a:p>
      </dgm:t>
    </dgm:pt>
    <dgm:pt modelId="{92142DBB-3F4F-4452-A8C5-D7BEF4D5E30F}" type="pres">
      <dgm:prSet presAssocID="{D7329EF1-07F8-4005-AE62-EAC2F38A0754}" presName="hierChild4" presStyleCnt="0"/>
      <dgm:spPr/>
    </dgm:pt>
    <dgm:pt modelId="{6D12CE1A-6E96-4827-83BE-14E7E66F4B88}" type="pres">
      <dgm:prSet presAssocID="{D7329EF1-07F8-4005-AE62-EAC2F38A0754}" presName="hierChild5" presStyleCnt="0"/>
      <dgm:spPr/>
    </dgm:pt>
    <dgm:pt modelId="{45E166D6-D565-4268-934A-48C967E831B3}" type="pres">
      <dgm:prSet presAssocID="{9B8098CB-6BB8-4AC2-B11B-D5E6DFCC87EB}" presName="Name35" presStyleLbl="parChTrans1D2" presStyleIdx="2" presStyleCnt="4"/>
      <dgm:spPr/>
      <dgm:t>
        <a:bodyPr/>
        <a:lstStyle/>
        <a:p>
          <a:endParaRPr lang="bg-BG"/>
        </a:p>
      </dgm:t>
    </dgm:pt>
    <dgm:pt modelId="{BB44F0E0-2C9E-423E-8069-D6DDA0A16A6A}" type="pres">
      <dgm:prSet presAssocID="{7C7AC4B4-D3B9-4CC2-B87A-839316F25AF2}" presName="hierRoot2" presStyleCnt="0">
        <dgm:presLayoutVars>
          <dgm:hierBranch/>
        </dgm:presLayoutVars>
      </dgm:prSet>
      <dgm:spPr/>
    </dgm:pt>
    <dgm:pt modelId="{4C2462D0-B0F4-48F5-9E9B-BF819E6348E4}" type="pres">
      <dgm:prSet presAssocID="{7C7AC4B4-D3B9-4CC2-B87A-839316F25AF2}" presName="rootComposite" presStyleCnt="0"/>
      <dgm:spPr/>
    </dgm:pt>
    <dgm:pt modelId="{84BDF9D7-71AF-478A-8992-78E523D21C63}" type="pres">
      <dgm:prSet presAssocID="{7C7AC4B4-D3B9-4CC2-B87A-839316F25AF2}" presName="rootText" presStyleLbl="node2" presStyleIdx="2" presStyleCnt="4" custScaleY="64766" custLinFactNeighborY="2687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7740B1A0-9157-4545-97EB-368FEB272624}" type="pres">
      <dgm:prSet presAssocID="{7C7AC4B4-D3B9-4CC2-B87A-839316F25AF2}" presName="rootConnector" presStyleLbl="node2" presStyleIdx="2" presStyleCnt="4"/>
      <dgm:spPr/>
      <dgm:t>
        <a:bodyPr/>
        <a:lstStyle/>
        <a:p>
          <a:endParaRPr lang="bg-BG"/>
        </a:p>
      </dgm:t>
    </dgm:pt>
    <dgm:pt modelId="{E49337F8-048F-41BA-814E-5E7B7259422C}" type="pres">
      <dgm:prSet presAssocID="{7C7AC4B4-D3B9-4CC2-B87A-839316F25AF2}" presName="hierChild4" presStyleCnt="0"/>
      <dgm:spPr/>
    </dgm:pt>
    <dgm:pt modelId="{0294AAB7-9288-4089-8FFA-D23BA13CD04A}" type="pres">
      <dgm:prSet presAssocID="{7C7AC4B4-D3B9-4CC2-B87A-839316F25AF2}" presName="hierChild5" presStyleCnt="0"/>
      <dgm:spPr/>
    </dgm:pt>
    <dgm:pt modelId="{C79BA2E6-7BA1-4DF0-8AC0-F79C40B6D60B}" type="pres">
      <dgm:prSet presAssocID="{0AB9111E-23F7-47BC-9307-7D65CADBF6D7}" presName="Name35" presStyleLbl="parChTrans1D2" presStyleIdx="3" presStyleCnt="4"/>
      <dgm:spPr/>
      <dgm:t>
        <a:bodyPr/>
        <a:lstStyle/>
        <a:p>
          <a:endParaRPr lang="bg-BG"/>
        </a:p>
      </dgm:t>
    </dgm:pt>
    <dgm:pt modelId="{A7AD03B0-C350-4F74-A7C1-A4B599120E2A}" type="pres">
      <dgm:prSet presAssocID="{B7609963-D7B9-4B17-AF9E-F6B62543970C}" presName="hierRoot2" presStyleCnt="0">
        <dgm:presLayoutVars>
          <dgm:hierBranch/>
        </dgm:presLayoutVars>
      </dgm:prSet>
      <dgm:spPr/>
    </dgm:pt>
    <dgm:pt modelId="{F5AD575B-DF86-4CE6-BF88-31A3F51ED98D}" type="pres">
      <dgm:prSet presAssocID="{B7609963-D7B9-4B17-AF9E-F6B62543970C}" presName="rootComposite" presStyleCnt="0"/>
      <dgm:spPr/>
    </dgm:pt>
    <dgm:pt modelId="{1A6408F8-093E-474D-AB6F-BF0938FAFF71}" type="pres">
      <dgm:prSet presAssocID="{B7609963-D7B9-4B17-AF9E-F6B62543970C}" presName="rootText" presStyleLbl="node2" presStyleIdx="3" presStyleCnt="4" custScaleX="78934" custScaleY="64766" custLinFactNeighborY="2687">
        <dgm:presLayoutVars>
          <dgm:chPref val="3"/>
        </dgm:presLayoutVars>
      </dgm:prSet>
      <dgm:spPr/>
      <dgm:t>
        <a:bodyPr/>
        <a:lstStyle/>
        <a:p>
          <a:endParaRPr lang="bg-BG"/>
        </a:p>
      </dgm:t>
    </dgm:pt>
    <dgm:pt modelId="{59A91F38-2289-4DEA-8B70-9AC77A7B4494}" type="pres">
      <dgm:prSet presAssocID="{B7609963-D7B9-4B17-AF9E-F6B62543970C}" presName="rootConnector" presStyleLbl="node2" presStyleIdx="3" presStyleCnt="4"/>
      <dgm:spPr/>
      <dgm:t>
        <a:bodyPr/>
        <a:lstStyle/>
        <a:p>
          <a:endParaRPr lang="bg-BG"/>
        </a:p>
      </dgm:t>
    </dgm:pt>
    <dgm:pt modelId="{28815BC9-DEE2-4810-8E2B-A64B9F3D23F8}" type="pres">
      <dgm:prSet presAssocID="{B7609963-D7B9-4B17-AF9E-F6B62543970C}" presName="hierChild4" presStyleCnt="0"/>
      <dgm:spPr/>
    </dgm:pt>
    <dgm:pt modelId="{183C01C3-D9D1-4768-998F-2EE78725298E}" type="pres">
      <dgm:prSet presAssocID="{B7609963-D7B9-4B17-AF9E-F6B62543970C}" presName="hierChild5" presStyleCnt="0"/>
      <dgm:spPr/>
    </dgm:pt>
    <dgm:pt modelId="{49FCD0B9-9A27-499B-93DF-B7F4B70D4AEA}" type="pres">
      <dgm:prSet presAssocID="{608A1EC2-01AF-4247-A15B-978D125804F9}" presName="hierChild3" presStyleCnt="0"/>
      <dgm:spPr/>
    </dgm:pt>
  </dgm:ptLst>
  <dgm:cxnLst>
    <dgm:cxn modelId="{827B998C-E1FB-466C-B333-9A030485C36E}" type="presOf" srcId="{D7329EF1-07F8-4005-AE62-EAC2F38A0754}" destId="{B65AC824-25E8-455D-B1AC-2FD0E904FF64}" srcOrd="1" destOrd="0" presId="urn:microsoft.com/office/officeart/2005/8/layout/orgChart1"/>
    <dgm:cxn modelId="{B8E8D732-06B9-4A5E-A9B2-34FB82F5025C}" type="presOf" srcId="{608A1EC2-01AF-4247-A15B-978D125804F9}" destId="{0CEBC24F-1328-4FAC-B379-2BCA120E4D72}" srcOrd="1" destOrd="0" presId="urn:microsoft.com/office/officeart/2005/8/layout/orgChart1"/>
    <dgm:cxn modelId="{52FDC435-07B5-45D0-914D-3D47F7B79D1C}" srcId="{DD15F589-53FA-4308-A591-28A8C2968B35}" destId="{608A1EC2-01AF-4247-A15B-978D125804F9}" srcOrd="0" destOrd="0" parTransId="{828AE73B-BCEF-45B7-830B-D2E0F368485A}" sibTransId="{904612A0-09C3-49F1-84A7-A5F9334ECF08}"/>
    <dgm:cxn modelId="{1DCC1A95-035D-454E-8713-B402FC8BA92A}" type="presOf" srcId="{B7609963-D7B9-4B17-AF9E-F6B62543970C}" destId="{59A91F38-2289-4DEA-8B70-9AC77A7B4494}" srcOrd="1" destOrd="0" presId="urn:microsoft.com/office/officeart/2005/8/layout/orgChart1"/>
    <dgm:cxn modelId="{264CD733-5C5D-44BA-BC16-715118F165EA}" type="presOf" srcId="{A4AAF88C-2F9E-4D8B-8972-305B152AE0D7}" destId="{7F3FFE69-D75F-44A3-893C-E8756AA89EAC}" srcOrd="0" destOrd="0" presId="urn:microsoft.com/office/officeart/2005/8/layout/orgChart1"/>
    <dgm:cxn modelId="{B33D199F-286C-45F1-B5D9-62C84B840506}" type="presOf" srcId="{9B8098CB-6BB8-4AC2-B11B-D5E6DFCC87EB}" destId="{45E166D6-D565-4268-934A-48C967E831B3}" srcOrd="0" destOrd="0" presId="urn:microsoft.com/office/officeart/2005/8/layout/orgChart1"/>
    <dgm:cxn modelId="{122BB43D-C82A-4A98-B27B-9FA079FAE1D9}" srcId="{608A1EC2-01AF-4247-A15B-978D125804F9}" destId="{B7609963-D7B9-4B17-AF9E-F6B62543970C}" srcOrd="3" destOrd="0" parTransId="{0AB9111E-23F7-47BC-9307-7D65CADBF6D7}" sibTransId="{9593D17D-562E-42ED-9DB7-9BEC28666928}"/>
    <dgm:cxn modelId="{893DBBBD-06EC-4021-B42A-0557D6AD8DAA}" srcId="{608A1EC2-01AF-4247-A15B-978D125804F9}" destId="{D7329EF1-07F8-4005-AE62-EAC2F38A0754}" srcOrd="1" destOrd="0" parTransId="{A4AAF88C-2F9E-4D8B-8972-305B152AE0D7}" sibTransId="{5696FE6E-187F-439A-8990-078E720F3D2A}"/>
    <dgm:cxn modelId="{5EDCD29B-070A-44CD-A011-9801A54ED681}" type="presOf" srcId="{7C7AC4B4-D3B9-4CC2-B87A-839316F25AF2}" destId="{7740B1A0-9157-4545-97EB-368FEB272624}" srcOrd="1" destOrd="0" presId="urn:microsoft.com/office/officeart/2005/8/layout/orgChart1"/>
    <dgm:cxn modelId="{644178EF-68CB-443B-8EAB-82A71F43EED9}" type="presOf" srcId="{DD15F589-53FA-4308-A591-28A8C2968B35}" destId="{FA41F8B3-D593-47C9-A931-F79544E76C04}" srcOrd="0" destOrd="0" presId="urn:microsoft.com/office/officeart/2005/8/layout/orgChart1"/>
    <dgm:cxn modelId="{1C3172F8-5DD6-4F5E-8DE7-FC227E5ED024}" type="presOf" srcId="{7C7AC4B4-D3B9-4CC2-B87A-839316F25AF2}" destId="{84BDF9D7-71AF-478A-8992-78E523D21C63}" srcOrd="0" destOrd="0" presId="urn:microsoft.com/office/officeart/2005/8/layout/orgChart1"/>
    <dgm:cxn modelId="{0266E114-9A2E-4B95-AE33-3E6D83637E2D}" type="presOf" srcId="{5263E22A-86A7-4D05-BF79-78924EC4E0A3}" destId="{6F556916-3134-4938-BB1B-C7ACC88A39E8}" srcOrd="0" destOrd="0" presId="urn:microsoft.com/office/officeart/2005/8/layout/orgChart1"/>
    <dgm:cxn modelId="{38E31C0F-5319-4D84-B9EC-7EF743D6089A}" srcId="{608A1EC2-01AF-4247-A15B-978D125804F9}" destId="{F11842CF-EC60-488E-9D4F-0DFED0CB0380}" srcOrd="0" destOrd="0" parTransId="{5263E22A-86A7-4D05-BF79-78924EC4E0A3}" sibTransId="{378126A9-9473-46E7-B496-C7F79200FC74}"/>
    <dgm:cxn modelId="{04C84166-08BE-4F8A-9019-B73714C07AE2}" type="presOf" srcId="{D7329EF1-07F8-4005-AE62-EAC2F38A0754}" destId="{1A61650A-88F6-4148-943F-62A660FF946A}" srcOrd="0" destOrd="0" presId="urn:microsoft.com/office/officeart/2005/8/layout/orgChart1"/>
    <dgm:cxn modelId="{537BA192-E047-4E47-AE11-058C4FC6F435}" type="presOf" srcId="{F11842CF-EC60-488E-9D4F-0DFED0CB0380}" destId="{7AC48386-9656-4EC6-8821-0F7E07CC2F1A}" srcOrd="1" destOrd="0" presId="urn:microsoft.com/office/officeart/2005/8/layout/orgChart1"/>
    <dgm:cxn modelId="{B0A7C71A-D1D5-4F56-8107-50769A3549FF}" type="presOf" srcId="{0AB9111E-23F7-47BC-9307-7D65CADBF6D7}" destId="{C79BA2E6-7BA1-4DF0-8AC0-F79C40B6D60B}" srcOrd="0" destOrd="0" presId="urn:microsoft.com/office/officeart/2005/8/layout/orgChart1"/>
    <dgm:cxn modelId="{29356ACB-E666-4745-B0E1-3F133DA68F61}" type="presOf" srcId="{F11842CF-EC60-488E-9D4F-0DFED0CB0380}" destId="{228FE6FC-7259-4B67-82C5-9C0076AD3ACA}" srcOrd="0" destOrd="0" presId="urn:microsoft.com/office/officeart/2005/8/layout/orgChart1"/>
    <dgm:cxn modelId="{A85D2821-C08F-4ADE-A6D1-E343CC70CCE9}" srcId="{608A1EC2-01AF-4247-A15B-978D125804F9}" destId="{7C7AC4B4-D3B9-4CC2-B87A-839316F25AF2}" srcOrd="2" destOrd="0" parTransId="{9B8098CB-6BB8-4AC2-B11B-D5E6DFCC87EB}" sibTransId="{677C916D-FD1F-4DD9-9D02-79DEB8374ECC}"/>
    <dgm:cxn modelId="{45C02F44-3496-4113-B5E1-351F7429F06F}" type="presOf" srcId="{608A1EC2-01AF-4247-A15B-978D125804F9}" destId="{3FACA039-696D-4C69-9B35-11AADEC858A2}" srcOrd="0" destOrd="0" presId="urn:microsoft.com/office/officeart/2005/8/layout/orgChart1"/>
    <dgm:cxn modelId="{1FD053FB-163F-478C-AA03-BA66CD99DAEB}" type="presOf" srcId="{B7609963-D7B9-4B17-AF9E-F6B62543970C}" destId="{1A6408F8-093E-474D-AB6F-BF0938FAFF71}" srcOrd="0" destOrd="0" presId="urn:microsoft.com/office/officeart/2005/8/layout/orgChart1"/>
    <dgm:cxn modelId="{011A8174-3B7E-4710-AB35-C0E3C7BF8458}" type="presParOf" srcId="{FA41F8B3-D593-47C9-A931-F79544E76C04}" destId="{1876C163-5C32-42B3-8D5D-16E15B8DBB2B}" srcOrd="0" destOrd="0" presId="urn:microsoft.com/office/officeart/2005/8/layout/orgChart1"/>
    <dgm:cxn modelId="{FCBA8432-887D-44A9-809D-99A0AA44B85C}" type="presParOf" srcId="{1876C163-5C32-42B3-8D5D-16E15B8DBB2B}" destId="{A929C0FD-7584-4926-BCB9-FE67EB0E1C1C}" srcOrd="0" destOrd="0" presId="urn:microsoft.com/office/officeart/2005/8/layout/orgChart1"/>
    <dgm:cxn modelId="{72C2F4DD-30A5-41C3-B9F6-2629FD6AC84C}" type="presParOf" srcId="{A929C0FD-7584-4926-BCB9-FE67EB0E1C1C}" destId="{3FACA039-696D-4C69-9B35-11AADEC858A2}" srcOrd="0" destOrd="0" presId="urn:microsoft.com/office/officeart/2005/8/layout/orgChart1"/>
    <dgm:cxn modelId="{0E5714F5-BD52-4253-B0BB-A06903612C6A}" type="presParOf" srcId="{A929C0FD-7584-4926-BCB9-FE67EB0E1C1C}" destId="{0CEBC24F-1328-4FAC-B379-2BCA120E4D72}" srcOrd="1" destOrd="0" presId="urn:microsoft.com/office/officeart/2005/8/layout/orgChart1"/>
    <dgm:cxn modelId="{514D4EAA-DBAB-496E-B889-0E096FD1A4C5}" type="presParOf" srcId="{1876C163-5C32-42B3-8D5D-16E15B8DBB2B}" destId="{874CA8BE-F061-48CF-B676-467D315F616D}" srcOrd="1" destOrd="0" presId="urn:microsoft.com/office/officeart/2005/8/layout/orgChart1"/>
    <dgm:cxn modelId="{4FA9D3CB-091D-4292-A0B4-1CD8D3253498}" type="presParOf" srcId="{874CA8BE-F061-48CF-B676-467D315F616D}" destId="{6F556916-3134-4938-BB1B-C7ACC88A39E8}" srcOrd="0" destOrd="0" presId="urn:microsoft.com/office/officeart/2005/8/layout/orgChart1"/>
    <dgm:cxn modelId="{17A32508-728B-4835-962A-4DF3614FF17D}" type="presParOf" srcId="{874CA8BE-F061-48CF-B676-467D315F616D}" destId="{26FE4D88-8094-40F2-A9A5-C1E40706E701}" srcOrd="1" destOrd="0" presId="urn:microsoft.com/office/officeart/2005/8/layout/orgChart1"/>
    <dgm:cxn modelId="{60F29DB7-7670-40F4-B060-E9AC759C66F4}" type="presParOf" srcId="{26FE4D88-8094-40F2-A9A5-C1E40706E701}" destId="{88EEB339-45F0-44D3-9877-0C78F0C47C89}" srcOrd="0" destOrd="0" presId="urn:microsoft.com/office/officeart/2005/8/layout/orgChart1"/>
    <dgm:cxn modelId="{68CE5EFA-E77F-4775-B865-CDA5AE14B33C}" type="presParOf" srcId="{88EEB339-45F0-44D3-9877-0C78F0C47C89}" destId="{228FE6FC-7259-4B67-82C5-9C0076AD3ACA}" srcOrd="0" destOrd="0" presId="urn:microsoft.com/office/officeart/2005/8/layout/orgChart1"/>
    <dgm:cxn modelId="{59B69B9A-ECAD-431E-A7A2-8992ADE51737}" type="presParOf" srcId="{88EEB339-45F0-44D3-9877-0C78F0C47C89}" destId="{7AC48386-9656-4EC6-8821-0F7E07CC2F1A}" srcOrd="1" destOrd="0" presId="urn:microsoft.com/office/officeart/2005/8/layout/orgChart1"/>
    <dgm:cxn modelId="{A268F1BA-CDA3-40FD-B67C-F2FBDB390FD6}" type="presParOf" srcId="{26FE4D88-8094-40F2-A9A5-C1E40706E701}" destId="{BB0E37DB-4683-4DD3-8E46-BC42C2FA3E6B}" srcOrd="1" destOrd="0" presId="urn:microsoft.com/office/officeart/2005/8/layout/orgChart1"/>
    <dgm:cxn modelId="{C13769F4-FCD2-46B8-BDF4-9E94EB57A6D8}" type="presParOf" srcId="{26FE4D88-8094-40F2-A9A5-C1E40706E701}" destId="{8385983F-E726-4C0E-92A4-E4221A5E0E05}" srcOrd="2" destOrd="0" presId="urn:microsoft.com/office/officeart/2005/8/layout/orgChart1"/>
    <dgm:cxn modelId="{90F6CD12-F43C-4099-9EC7-17B3F3CD3F7D}" type="presParOf" srcId="{874CA8BE-F061-48CF-B676-467D315F616D}" destId="{7F3FFE69-D75F-44A3-893C-E8756AA89EAC}" srcOrd="2" destOrd="0" presId="urn:microsoft.com/office/officeart/2005/8/layout/orgChart1"/>
    <dgm:cxn modelId="{65227F3B-A22F-420D-B1BB-C42E5057D282}" type="presParOf" srcId="{874CA8BE-F061-48CF-B676-467D315F616D}" destId="{C86DEECA-D9D1-4A3C-B23D-7A1431CBDA95}" srcOrd="3" destOrd="0" presId="urn:microsoft.com/office/officeart/2005/8/layout/orgChart1"/>
    <dgm:cxn modelId="{C057A41A-5FEF-41F9-A408-1EDD4FF144B3}" type="presParOf" srcId="{C86DEECA-D9D1-4A3C-B23D-7A1431CBDA95}" destId="{D893DD97-D419-449F-AF14-3948C1DA2F02}" srcOrd="0" destOrd="0" presId="urn:microsoft.com/office/officeart/2005/8/layout/orgChart1"/>
    <dgm:cxn modelId="{6327F6DF-02A1-4158-93A2-E6AC748EA0CE}" type="presParOf" srcId="{D893DD97-D419-449F-AF14-3948C1DA2F02}" destId="{1A61650A-88F6-4148-943F-62A660FF946A}" srcOrd="0" destOrd="0" presId="urn:microsoft.com/office/officeart/2005/8/layout/orgChart1"/>
    <dgm:cxn modelId="{68B70A89-82F0-4B73-BBF8-7CAD619DCB70}" type="presParOf" srcId="{D893DD97-D419-449F-AF14-3948C1DA2F02}" destId="{B65AC824-25E8-455D-B1AC-2FD0E904FF64}" srcOrd="1" destOrd="0" presId="urn:microsoft.com/office/officeart/2005/8/layout/orgChart1"/>
    <dgm:cxn modelId="{ADA2F836-9376-4ED2-8B7A-535654D299BE}" type="presParOf" srcId="{C86DEECA-D9D1-4A3C-B23D-7A1431CBDA95}" destId="{92142DBB-3F4F-4452-A8C5-D7BEF4D5E30F}" srcOrd="1" destOrd="0" presId="urn:microsoft.com/office/officeart/2005/8/layout/orgChart1"/>
    <dgm:cxn modelId="{4AB01BBF-32AA-472B-AAB6-36F018F5C4CA}" type="presParOf" srcId="{C86DEECA-D9D1-4A3C-B23D-7A1431CBDA95}" destId="{6D12CE1A-6E96-4827-83BE-14E7E66F4B88}" srcOrd="2" destOrd="0" presId="urn:microsoft.com/office/officeart/2005/8/layout/orgChart1"/>
    <dgm:cxn modelId="{6AE667DF-8561-4B45-9AFF-669204012042}" type="presParOf" srcId="{874CA8BE-F061-48CF-B676-467D315F616D}" destId="{45E166D6-D565-4268-934A-48C967E831B3}" srcOrd="4" destOrd="0" presId="urn:microsoft.com/office/officeart/2005/8/layout/orgChart1"/>
    <dgm:cxn modelId="{24D1583B-D196-4D8E-BEB1-68B7F68F8847}" type="presParOf" srcId="{874CA8BE-F061-48CF-B676-467D315F616D}" destId="{BB44F0E0-2C9E-423E-8069-D6DDA0A16A6A}" srcOrd="5" destOrd="0" presId="urn:microsoft.com/office/officeart/2005/8/layout/orgChart1"/>
    <dgm:cxn modelId="{AF089555-68E1-4A2D-8E1F-46C97274968E}" type="presParOf" srcId="{BB44F0E0-2C9E-423E-8069-D6DDA0A16A6A}" destId="{4C2462D0-B0F4-48F5-9E9B-BF819E6348E4}" srcOrd="0" destOrd="0" presId="urn:microsoft.com/office/officeart/2005/8/layout/orgChart1"/>
    <dgm:cxn modelId="{6687EC42-4EFD-4C6B-BC2D-2C8A2ACBB046}" type="presParOf" srcId="{4C2462D0-B0F4-48F5-9E9B-BF819E6348E4}" destId="{84BDF9D7-71AF-478A-8992-78E523D21C63}" srcOrd="0" destOrd="0" presId="urn:microsoft.com/office/officeart/2005/8/layout/orgChart1"/>
    <dgm:cxn modelId="{E8015BB8-6904-4BDD-BA36-FB1C46D5C018}" type="presParOf" srcId="{4C2462D0-B0F4-48F5-9E9B-BF819E6348E4}" destId="{7740B1A0-9157-4545-97EB-368FEB272624}" srcOrd="1" destOrd="0" presId="urn:microsoft.com/office/officeart/2005/8/layout/orgChart1"/>
    <dgm:cxn modelId="{1F1228EA-9E94-486E-B306-89CE93C607BE}" type="presParOf" srcId="{BB44F0E0-2C9E-423E-8069-D6DDA0A16A6A}" destId="{E49337F8-048F-41BA-814E-5E7B7259422C}" srcOrd="1" destOrd="0" presId="urn:microsoft.com/office/officeart/2005/8/layout/orgChart1"/>
    <dgm:cxn modelId="{B954440D-3269-4C0A-BE61-4F68624880DE}" type="presParOf" srcId="{BB44F0E0-2C9E-423E-8069-D6DDA0A16A6A}" destId="{0294AAB7-9288-4089-8FFA-D23BA13CD04A}" srcOrd="2" destOrd="0" presId="urn:microsoft.com/office/officeart/2005/8/layout/orgChart1"/>
    <dgm:cxn modelId="{D77D8D34-7BFC-46FD-B996-1664C5FA59CE}" type="presParOf" srcId="{874CA8BE-F061-48CF-B676-467D315F616D}" destId="{C79BA2E6-7BA1-4DF0-8AC0-F79C40B6D60B}" srcOrd="6" destOrd="0" presId="urn:microsoft.com/office/officeart/2005/8/layout/orgChart1"/>
    <dgm:cxn modelId="{D42A0BCA-7188-42B3-B94B-78E128906C04}" type="presParOf" srcId="{874CA8BE-F061-48CF-B676-467D315F616D}" destId="{A7AD03B0-C350-4F74-A7C1-A4B599120E2A}" srcOrd="7" destOrd="0" presId="urn:microsoft.com/office/officeart/2005/8/layout/orgChart1"/>
    <dgm:cxn modelId="{92981168-A0EF-4CDF-BBA9-E163AD015FCA}" type="presParOf" srcId="{A7AD03B0-C350-4F74-A7C1-A4B599120E2A}" destId="{F5AD575B-DF86-4CE6-BF88-31A3F51ED98D}" srcOrd="0" destOrd="0" presId="urn:microsoft.com/office/officeart/2005/8/layout/orgChart1"/>
    <dgm:cxn modelId="{7DA3B4B8-8992-47AD-9AFA-969FB966E455}" type="presParOf" srcId="{F5AD575B-DF86-4CE6-BF88-31A3F51ED98D}" destId="{1A6408F8-093E-474D-AB6F-BF0938FAFF71}" srcOrd="0" destOrd="0" presId="urn:microsoft.com/office/officeart/2005/8/layout/orgChart1"/>
    <dgm:cxn modelId="{08931E01-EF1D-40B3-BAF1-B5669E990CA3}" type="presParOf" srcId="{F5AD575B-DF86-4CE6-BF88-31A3F51ED98D}" destId="{59A91F38-2289-4DEA-8B70-9AC77A7B4494}" srcOrd="1" destOrd="0" presId="urn:microsoft.com/office/officeart/2005/8/layout/orgChart1"/>
    <dgm:cxn modelId="{51BC903E-FB95-4330-A342-5D9F3E0931EC}" type="presParOf" srcId="{A7AD03B0-C350-4F74-A7C1-A4B599120E2A}" destId="{28815BC9-DEE2-4810-8E2B-A64B9F3D23F8}" srcOrd="1" destOrd="0" presId="urn:microsoft.com/office/officeart/2005/8/layout/orgChart1"/>
    <dgm:cxn modelId="{640BBCA2-F516-4878-A163-744DFE5EE09E}" type="presParOf" srcId="{A7AD03B0-C350-4F74-A7C1-A4B599120E2A}" destId="{183C01C3-D9D1-4768-998F-2EE78725298E}" srcOrd="2" destOrd="0" presId="urn:microsoft.com/office/officeart/2005/8/layout/orgChart1"/>
    <dgm:cxn modelId="{99E488A2-C65C-4DBC-A885-ACAA6CF72F34}" type="presParOf" srcId="{1876C163-5C32-42B3-8D5D-16E15B8DBB2B}" destId="{49FCD0B9-9A27-499B-93DF-B7F4B70D4AE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2EB03-3A2A-42A3-8F94-5927DCCE8790}" type="datetimeFigureOut">
              <a:rPr lang="pt-BR" smtClean="0"/>
              <a:t>29/08/2016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6D9C4-D618-4866-AC86-58DBAC04BB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71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819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819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530D42-14E7-4D51-A28E-19F625F23506}" type="slidenum">
              <a:rPr lang="en-US" smtClean="0"/>
              <a:pPr/>
              <a:t>4</a:t>
            </a:fld>
            <a:r>
              <a:rPr lang="en-US" dirty="0" smtClean="0"/>
              <a:t>##</a:t>
            </a:r>
          </a:p>
        </p:txBody>
      </p:sp>
      <p:sp>
        <p:nvSpPr>
          <p:cNvPr id="819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877102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829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829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EA362-CBCC-4B7C-9718-17CBFAD9F0C9}" type="slidenum">
              <a:rPr lang="en-US" smtClean="0"/>
              <a:pPr/>
              <a:t>5</a:t>
            </a:fld>
            <a:r>
              <a:rPr lang="en-US" dirty="0" smtClean="0"/>
              <a:t>##</a:t>
            </a:r>
          </a:p>
        </p:txBody>
      </p:sp>
      <p:sp>
        <p:nvSpPr>
          <p:cNvPr id="829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751842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839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839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06033D-A158-4643-B0CB-9A46D0DC77BD}" type="slidenum">
              <a:rPr lang="en-US" smtClean="0"/>
              <a:pPr/>
              <a:t>6</a:t>
            </a:fld>
            <a:r>
              <a:rPr lang="en-US" dirty="0" smtClean="0"/>
              <a:t>##</a:t>
            </a:r>
          </a:p>
        </p:txBody>
      </p:sp>
      <p:sp>
        <p:nvSpPr>
          <p:cNvPr id="839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903967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003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003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D8521E-9586-4255-A9A9-7B6C0A147852}" type="slidenum">
              <a:rPr lang="en-US" smtClean="0"/>
              <a:pPr/>
              <a:t>8</a:t>
            </a:fld>
            <a:r>
              <a:rPr lang="en-US" dirty="0" smtClean="0"/>
              <a:t>##</a:t>
            </a:r>
          </a:p>
        </p:txBody>
      </p:sp>
      <p:sp>
        <p:nvSpPr>
          <p:cNvPr id="1003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780648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003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003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D8521E-9586-4255-A9A9-7B6C0A147852}" type="slidenum">
              <a:rPr lang="en-US" smtClean="0"/>
              <a:pPr/>
              <a:t>9</a:t>
            </a:fld>
            <a:r>
              <a:rPr lang="en-US" dirty="0" smtClean="0"/>
              <a:t>##</a:t>
            </a:r>
          </a:p>
        </p:txBody>
      </p:sp>
      <p:sp>
        <p:nvSpPr>
          <p:cNvPr id="1003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2270868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860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860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39888D-0E8B-4B3D-B6EC-ABDF79EACAD2}" type="slidenum">
              <a:rPr lang="en-US" smtClean="0"/>
              <a:pPr/>
              <a:t>10</a:t>
            </a:fld>
            <a:r>
              <a:rPr lang="en-US" dirty="0" smtClean="0"/>
              <a:t>##</a:t>
            </a:r>
          </a:p>
        </p:txBody>
      </p:sp>
      <p:sp>
        <p:nvSpPr>
          <p:cNvPr id="860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283311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880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880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4E8D3F-F49B-4293-B265-1CCF079F5190}" type="slidenum">
              <a:rPr lang="en-US" smtClean="0"/>
              <a:pPr/>
              <a:t>11</a:t>
            </a:fld>
            <a:r>
              <a:rPr lang="en-US" dirty="0" smtClean="0"/>
              <a:t>##</a:t>
            </a:r>
          </a:p>
        </p:txBody>
      </p:sp>
      <p:sp>
        <p:nvSpPr>
          <p:cNvPr id="880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536707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890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890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AE9CC0-F221-4827-835E-ED55D757992B}" type="slidenum">
              <a:rPr lang="en-US" smtClean="0"/>
              <a:pPr/>
              <a:t>12</a:t>
            </a:fld>
            <a:r>
              <a:rPr lang="en-US" dirty="0" smtClean="0"/>
              <a:t>##</a:t>
            </a:r>
          </a:p>
        </p:txBody>
      </p:sp>
      <p:sp>
        <p:nvSpPr>
          <p:cNvPr id="890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723317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890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890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AE9CC0-F221-4827-835E-ED55D757992B}" type="slidenum">
              <a:rPr lang="en-US" smtClean="0"/>
              <a:pPr/>
              <a:t>13</a:t>
            </a:fld>
            <a:r>
              <a:rPr lang="en-US" dirty="0" smtClean="0"/>
              <a:t>##</a:t>
            </a:r>
          </a:p>
        </p:txBody>
      </p:sp>
      <p:sp>
        <p:nvSpPr>
          <p:cNvPr id="890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621061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921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921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A2EA80-10D5-4513-9C7A-77A7D6AB35B5}" type="slidenum">
              <a:rPr lang="en-US" smtClean="0"/>
              <a:pPr/>
              <a:t>14</a:t>
            </a:fld>
            <a:r>
              <a:rPr lang="en-US" dirty="0" smtClean="0"/>
              <a:t>##</a:t>
            </a:r>
          </a:p>
        </p:txBody>
      </p:sp>
      <p:sp>
        <p:nvSpPr>
          <p:cNvPr id="921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781420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921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921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A2EA80-10D5-4513-9C7A-77A7D6AB35B5}" type="slidenum">
              <a:rPr lang="en-US" smtClean="0"/>
              <a:pPr/>
              <a:t>15</a:t>
            </a:fld>
            <a:r>
              <a:rPr lang="en-US" dirty="0" smtClean="0"/>
              <a:t>##</a:t>
            </a:r>
          </a:p>
        </p:txBody>
      </p:sp>
      <p:sp>
        <p:nvSpPr>
          <p:cNvPr id="921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79964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921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921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A2EA80-10D5-4513-9C7A-77A7D6AB35B5}" type="slidenum">
              <a:rPr lang="en-US" smtClean="0"/>
              <a:pPr/>
              <a:t>16</a:t>
            </a:fld>
            <a:r>
              <a:rPr lang="en-US" dirty="0" smtClean="0"/>
              <a:t>##</a:t>
            </a:r>
          </a:p>
        </p:txBody>
      </p:sp>
      <p:sp>
        <p:nvSpPr>
          <p:cNvPr id="921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867103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921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921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A2EA80-10D5-4513-9C7A-77A7D6AB35B5}" type="slidenum">
              <a:rPr lang="en-US" smtClean="0"/>
              <a:pPr/>
              <a:t>17</a:t>
            </a:fld>
            <a:r>
              <a:rPr lang="en-US" dirty="0" smtClean="0"/>
              <a:t>##</a:t>
            </a:r>
          </a:p>
        </p:txBody>
      </p:sp>
      <p:sp>
        <p:nvSpPr>
          <p:cNvPr id="921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746456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931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931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BCDBF3-817F-413A-80F8-853CCD39EDE0}" type="slidenum">
              <a:rPr lang="en-US" smtClean="0"/>
              <a:pPr/>
              <a:t>18</a:t>
            </a:fld>
            <a:r>
              <a:rPr lang="en-US" dirty="0" smtClean="0"/>
              <a:t>##</a:t>
            </a:r>
          </a:p>
        </p:txBody>
      </p:sp>
      <p:sp>
        <p:nvSpPr>
          <p:cNvPr id="931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923632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931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931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BCDBF3-817F-413A-80F8-853CCD39EDE0}" type="slidenum">
              <a:rPr lang="en-US" smtClean="0"/>
              <a:pPr/>
              <a:t>19</a:t>
            </a:fld>
            <a:r>
              <a:rPr lang="en-US" dirty="0" smtClean="0"/>
              <a:t>##</a:t>
            </a:r>
          </a:p>
        </p:txBody>
      </p:sp>
      <p:sp>
        <p:nvSpPr>
          <p:cNvPr id="931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405453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962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962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265368-25E2-4165-B052-AF50CBE6FC21}" type="slidenum">
              <a:rPr lang="en-US" smtClean="0"/>
              <a:pPr/>
              <a:t>21</a:t>
            </a:fld>
            <a:r>
              <a:rPr lang="en-US" dirty="0" smtClean="0"/>
              <a:t>##</a:t>
            </a:r>
          </a:p>
        </p:txBody>
      </p:sp>
      <p:sp>
        <p:nvSpPr>
          <p:cNvPr id="962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818644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983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983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D1CAAF-E185-4F7E-9F42-14342821F948}" type="slidenum">
              <a:rPr lang="en-US" smtClean="0"/>
              <a:pPr/>
              <a:t>24</a:t>
            </a:fld>
            <a:r>
              <a:rPr lang="en-US" dirty="0" smtClean="0"/>
              <a:t>##</a:t>
            </a:r>
          </a:p>
        </p:txBody>
      </p:sp>
      <p:sp>
        <p:nvSpPr>
          <p:cNvPr id="983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4472503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993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993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17E838-D0BC-4038-90B1-607AF9247E9C}" type="slidenum">
              <a:rPr lang="en-US" smtClean="0"/>
              <a:pPr/>
              <a:t>26</a:t>
            </a:fld>
            <a:r>
              <a:rPr lang="en-US" dirty="0" smtClean="0"/>
              <a:t>##</a:t>
            </a:r>
          </a:p>
        </p:txBody>
      </p:sp>
      <p:sp>
        <p:nvSpPr>
          <p:cNvPr id="993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8976054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013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013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2D163C-126C-4DC9-BA28-58DE8408799E}" type="slidenum">
              <a:rPr lang="en-US" smtClean="0"/>
              <a:pPr/>
              <a:t>29</a:t>
            </a:fld>
            <a:r>
              <a:rPr lang="en-US" dirty="0" smtClean="0"/>
              <a:t>##</a:t>
            </a:r>
          </a:p>
        </p:txBody>
      </p:sp>
      <p:sp>
        <p:nvSpPr>
          <p:cNvPr id="1013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33300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024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024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A51349-9DF7-4E6A-8600-A2F1DA387C55}" type="slidenum">
              <a:rPr lang="en-US" smtClean="0"/>
              <a:pPr/>
              <a:t>30</a:t>
            </a:fld>
            <a:r>
              <a:rPr lang="en-US" dirty="0" smtClean="0"/>
              <a:t>##</a:t>
            </a:r>
          </a:p>
        </p:txBody>
      </p:sp>
      <p:sp>
        <p:nvSpPr>
          <p:cNvPr id="1024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16426088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412365-36BE-4559-BAB2-C909EACB2139}" type="slidenum">
              <a:rPr lang="en-US" smtClean="0"/>
              <a:pPr/>
              <a:t>31</a:t>
            </a:fld>
            <a:r>
              <a:rPr lang="en-US" dirty="0" smtClean="0"/>
              <a:t>##</a:t>
            </a:r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662575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044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044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143D7E-AF9C-4BE7-A6A8-4D1B56F39BE2}" type="slidenum">
              <a:rPr lang="en-US" smtClean="0"/>
              <a:pPr/>
              <a:t>32</a:t>
            </a:fld>
            <a:r>
              <a:rPr lang="en-US" dirty="0" smtClean="0"/>
              <a:t>##</a:t>
            </a:r>
          </a:p>
        </p:txBody>
      </p:sp>
      <p:sp>
        <p:nvSpPr>
          <p:cNvPr id="1044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2351963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065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065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4043C2-4D47-4DC4-9382-A0E92EC9EE87}" type="slidenum">
              <a:rPr lang="en-US" smtClean="0"/>
              <a:pPr/>
              <a:t>34</a:t>
            </a:fld>
            <a:r>
              <a:rPr lang="en-US" dirty="0" smtClean="0"/>
              <a:t>##</a:t>
            </a:r>
          </a:p>
        </p:txBody>
      </p:sp>
      <p:sp>
        <p:nvSpPr>
          <p:cNvPr id="1065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8542733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085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085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FF3CAC-14D5-443C-B9F5-5AEC40A8DA58}" type="slidenum">
              <a:rPr lang="en-US" smtClean="0"/>
              <a:pPr/>
              <a:t>35</a:t>
            </a:fld>
            <a:r>
              <a:rPr lang="en-US" dirty="0" smtClean="0"/>
              <a:t>##</a:t>
            </a:r>
          </a:p>
        </p:txBody>
      </p:sp>
      <p:sp>
        <p:nvSpPr>
          <p:cNvPr id="1085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371539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095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095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E1EECB-A9CB-4FE9-AE24-0AACBF6066D2}" type="slidenum">
              <a:rPr lang="en-US" smtClean="0"/>
              <a:pPr/>
              <a:t>36</a:t>
            </a:fld>
            <a:r>
              <a:rPr lang="en-US" dirty="0" smtClean="0"/>
              <a:t>##</a:t>
            </a:r>
          </a:p>
        </p:txBody>
      </p:sp>
      <p:sp>
        <p:nvSpPr>
          <p:cNvPr id="1095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312666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126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126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63CF38-3629-4207-957A-9B391F7372AA}" type="slidenum">
              <a:rPr lang="en-US" smtClean="0"/>
              <a:pPr/>
              <a:t>37</a:t>
            </a:fld>
            <a:r>
              <a:rPr lang="en-US" dirty="0" smtClean="0"/>
              <a:t>##</a:t>
            </a:r>
          </a:p>
        </p:txBody>
      </p:sp>
      <p:sp>
        <p:nvSpPr>
          <p:cNvPr id="1126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8690299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136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136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AE8703-CD18-4B62-94F4-265BA37E503B}" type="slidenum">
              <a:rPr lang="en-US" smtClean="0"/>
              <a:pPr/>
              <a:t>38</a:t>
            </a:fld>
            <a:r>
              <a:rPr lang="en-US" dirty="0" smtClean="0"/>
              <a:t>##</a:t>
            </a:r>
          </a:p>
        </p:txBody>
      </p:sp>
      <p:sp>
        <p:nvSpPr>
          <p:cNvPr id="1136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4110731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136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136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AE8703-CD18-4B62-94F4-265BA37E503B}" type="slidenum">
              <a:rPr lang="en-US" smtClean="0"/>
              <a:pPr/>
              <a:t>39</a:t>
            </a:fld>
            <a:r>
              <a:rPr lang="en-US" dirty="0" smtClean="0"/>
              <a:t>##</a:t>
            </a:r>
          </a:p>
        </p:txBody>
      </p:sp>
      <p:sp>
        <p:nvSpPr>
          <p:cNvPr id="1136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7639168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167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167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9AA7D0-3F1B-43FA-8D31-EDC895D9AB06}" type="slidenum">
              <a:rPr lang="en-US" smtClean="0"/>
              <a:pPr/>
              <a:t>40</a:t>
            </a:fld>
            <a:r>
              <a:rPr lang="en-US" dirty="0" smtClean="0"/>
              <a:t>##</a:t>
            </a:r>
          </a:p>
        </p:txBody>
      </p:sp>
      <p:sp>
        <p:nvSpPr>
          <p:cNvPr id="1167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4381451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177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177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BB2E8C-884E-4A72-BE6E-4CFA2D6E772A}" type="slidenum">
              <a:rPr lang="en-US" smtClean="0"/>
              <a:pPr/>
              <a:t>41</a:t>
            </a:fld>
            <a:r>
              <a:rPr lang="en-US" dirty="0" smtClean="0"/>
              <a:t>##</a:t>
            </a:r>
          </a:p>
        </p:txBody>
      </p:sp>
      <p:sp>
        <p:nvSpPr>
          <p:cNvPr id="1177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6840832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187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187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B824F6-72CD-4E17-B8CA-D587F41B34DB}" type="slidenum">
              <a:rPr lang="en-US" smtClean="0"/>
              <a:pPr/>
              <a:t>42</a:t>
            </a:fld>
            <a:r>
              <a:rPr lang="en-US" dirty="0" smtClean="0"/>
              <a:t>##</a:t>
            </a:r>
          </a:p>
        </p:txBody>
      </p:sp>
      <p:sp>
        <p:nvSpPr>
          <p:cNvPr id="1187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8575350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218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218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C5AA08-3298-4D11-8DDA-824E3914C5C1}" type="slidenum">
              <a:rPr lang="en-US" smtClean="0"/>
              <a:pPr/>
              <a:t>48</a:t>
            </a:fld>
            <a:r>
              <a:rPr lang="en-US" dirty="0" smtClean="0"/>
              <a:t>##</a:t>
            </a:r>
          </a:p>
        </p:txBody>
      </p:sp>
      <p:sp>
        <p:nvSpPr>
          <p:cNvPr id="1218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2392985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228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228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E82C32-6661-4CC0-8394-6FE49FB198E7}" type="slidenum">
              <a:rPr lang="en-US" smtClean="0"/>
              <a:pPr/>
              <a:t>49</a:t>
            </a:fld>
            <a:r>
              <a:rPr lang="en-US" dirty="0" smtClean="0"/>
              <a:t>##</a:t>
            </a:r>
          </a:p>
        </p:txBody>
      </p:sp>
      <p:sp>
        <p:nvSpPr>
          <p:cNvPr id="1228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9979328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249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249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D6C2C7-E0D4-4827-A427-1B6276AB8C32}" type="slidenum">
              <a:rPr lang="en-US" smtClean="0"/>
              <a:pPr/>
              <a:t>51</a:t>
            </a:fld>
            <a:r>
              <a:rPr lang="en-US" dirty="0" smtClean="0"/>
              <a:t>##</a:t>
            </a:r>
          </a:p>
        </p:txBody>
      </p:sp>
      <p:sp>
        <p:nvSpPr>
          <p:cNvPr id="1249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8580440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259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259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BF9CC9-1B2A-4399-8316-DA6D7236D2E0}" type="slidenum">
              <a:rPr lang="en-US" smtClean="0"/>
              <a:pPr/>
              <a:t>52</a:t>
            </a:fld>
            <a:r>
              <a:rPr lang="en-US" dirty="0" smtClean="0"/>
              <a:t>##</a:t>
            </a:r>
          </a:p>
        </p:txBody>
      </p:sp>
      <p:sp>
        <p:nvSpPr>
          <p:cNvPr id="1259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41051088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280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280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D1CE0C-B7E7-467F-96C9-97CCE9D6E43B}" type="slidenum">
              <a:rPr lang="en-US" smtClean="0"/>
              <a:pPr/>
              <a:t>55</a:t>
            </a:fld>
            <a:r>
              <a:rPr lang="en-US" dirty="0" smtClean="0"/>
              <a:t>##</a:t>
            </a:r>
          </a:p>
        </p:txBody>
      </p:sp>
      <p:sp>
        <p:nvSpPr>
          <p:cNvPr id="1280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9741876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300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300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520040-D6DB-4DD4-AA12-22D64B042A1F}" type="slidenum">
              <a:rPr lang="en-US" smtClean="0"/>
              <a:pPr/>
              <a:t>58</a:t>
            </a:fld>
            <a:r>
              <a:rPr lang="en-US" dirty="0" smtClean="0"/>
              <a:t>##</a:t>
            </a:r>
          </a:p>
        </p:txBody>
      </p:sp>
      <p:sp>
        <p:nvSpPr>
          <p:cNvPr id="1300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7122942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310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310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E8D742-5DE5-4845-9EB6-7AC97C0E14F6}" type="slidenum">
              <a:rPr lang="en-US" smtClean="0"/>
              <a:pPr/>
              <a:t>60</a:t>
            </a:fld>
            <a:r>
              <a:rPr lang="en-US" dirty="0" smtClean="0"/>
              <a:t>##</a:t>
            </a:r>
          </a:p>
        </p:txBody>
      </p:sp>
      <p:sp>
        <p:nvSpPr>
          <p:cNvPr id="1310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2795886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*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07/16/96</a:t>
            </a:r>
          </a:p>
        </p:txBody>
      </p:sp>
      <p:sp>
        <p:nvSpPr>
          <p:cNvPr id="1331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1331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3FD654-343F-4B24-BC96-A5E6A78FE443}" type="slidenum">
              <a:rPr lang="en-US" smtClean="0"/>
              <a:pPr/>
              <a:t>61</a:t>
            </a:fld>
            <a:r>
              <a:rPr lang="en-US" dirty="0" smtClean="0"/>
              <a:t>##</a:t>
            </a:r>
          </a:p>
        </p:txBody>
      </p:sp>
      <p:sp>
        <p:nvSpPr>
          <p:cNvPr id="1331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4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0486602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430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430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8CD759-8BFF-4CE8-82EB-B422526AD63F}" type="slidenum">
              <a:rPr lang="en-US"/>
              <a:pPr/>
              <a:t>63</a:t>
            </a:fld>
            <a:r>
              <a:rPr lang="en-US" dirty="0"/>
              <a:t>##</a:t>
            </a:r>
          </a:p>
        </p:txBody>
      </p:sp>
      <p:sp>
        <p:nvSpPr>
          <p:cNvPr id="43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4793836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45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45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EF5745-57C8-4926-A81B-E82DF6401403}" type="slidenum">
              <a:rPr lang="en-US"/>
              <a:pPr/>
              <a:t>70</a:t>
            </a:fld>
            <a:r>
              <a:rPr lang="en-US" dirty="0"/>
              <a:t>##</a:t>
            </a:r>
          </a:p>
        </p:txBody>
      </p:sp>
      <p:sp>
        <p:nvSpPr>
          <p:cNvPr id="45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6102323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491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491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2D5A9B-F557-4FF9-BD30-8B360CB0CAC4}" type="slidenum">
              <a:rPr lang="en-US"/>
              <a:pPr/>
              <a:t>71</a:t>
            </a:fld>
            <a:r>
              <a:rPr lang="en-US" dirty="0"/>
              <a:t>##</a:t>
            </a:r>
          </a:p>
        </p:txBody>
      </p:sp>
      <p:sp>
        <p:nvSpPr>
          <p:cNvPr id="49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1956546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0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0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717C6A-A4F0-43BA-9319-A43133CB37D9}" type="slidenum">
              <a:rPr lang="en-US"/>
              <a:pPr/>
              <a:t>72</a:t>
            </a:fld>
            <a:r>
              <a:rPr lang="en-US" dirty="0"/>
              <a:t>##</a:t>
            </a:r>
          </a:p>
        </p:txBody>
      </p:sp>
      <p:sp>
        <p:nvSpPr>
          <p:cNvPr id="50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895666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0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0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717C6A-A4F0-43BA-9319-A43133CB37D9}" type="slidenum">
              <a:rPr lang="en-US"/>
              <a:pPr/>
              <a:t>73</a:t>
            </a:fld>
            <a:r>
              <a:rPr lang="en-US" dirty="0"/>
              <a:t>##</a:t>
            </a:r>
          </a:p>
        </p:txBody>
      </p:sp>
      <p:sp>
        <p:nvSpPr>
          <p:cNvPr id="50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8899555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32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32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85BD0E-6358-40AA-AC41-D1EEAA86C51E}" type="slidenum">
              <a:rPr lang="en-US"/>
              <a:pPr/>
              <a:t>74</a:t>
            </a:fld>
            <a:r>
              <a:rPr lang="en-US" dirty="0"/>
              <a:t>##</a:t>
            </a:r>
          </a:p>
        </p:txBody>
      </p:sp>
      <p:sp>
        <p:nvSpPr>
          <p:cNvPr id="53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1943572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4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4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22E00D-BDC5-46FE-BE72-6C376B294A0A}" type="slidenum">
              <a:rPr lang="en-US"/>
              <a:pPr/>
              <a:t>75</a:t>
            </a:fld>
            <a:r>
              <a:rPr lang="en-US" dirty="0"/>
              <a:t>##</a:t>
            </a:r>
          </a:p>
        </p:txBody>
      </p:sp>
      <p:sp>
        <p:nvSpPr>
          <p:cNvPr id="54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0186339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4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4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22E00D-BDC5-46FE-BE72-6C376B294A0A}" type="slidenum">
              <a:rPr lang="en-US"/>
              <a:pPr/>
              <a:t>76</a:t>
            </a:fld>
            <a:r>
              <a:rPr lang="en-US" dirty="0"/>
              <a:t>##</a:t>
            </a:r>
          </a:p>
        </p:txBody>
      </p:sp>
      <p:sp>
        <p:nvSpPr>
          <p:cNvPr id="54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66654122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63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63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692A4B-6A0E-4D85-88A6-83FCBF8D5D01}" type="slidenum">
              <a:rPr lang="en-US"/>
              <a:pPr/>
              <a:t>77</a:t>
            </a:fld>
            <a:r>
              <a:rPr lang="en-US" dirty="0"/>
              <a:t>##</a:t>
            </a:r>
          </a:p>
        </p:txBody>
      </p:sp>
      <p:sp>
        <p:nvSpPr>
          <p:cNvPr id="56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5111919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73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73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233D03-4956-4DF5-9CF1-3BCFF3442D24}" type="slidenum">
              <a:rPr lang="en-US"/>
              <a:pPr/>
              <a:t>78</a:t>
            </a:fld>
            <a:r>
              <a:rPr lang="en-US" dirty="0"/>
              <a:t>##</a:t>
            </a:r>
          </a:p>
        </p:txBody>
      </p:sp>
      <p:sp>
        <p:nvSpPr>
          <p:cNvPr id="573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6245904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8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8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22CF2B-D1D1-4B32-93E8-F3991CBE39B5}" type="slidenum">
              <a:rPr lang="en-US"/>
              <a:pPr/>
              <a:t>79</a:t>
            </a:fld>
            <a:r>
              <a:rPr lang="en-US" dirty="0"/>
              <a:t>##</a:t>
            </a:r>
          </a:p>
        </p:txBody>
      </p:sp>
      <p:sp>
        <p:nvSpPr>
          <p:cNvPr id="58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0486904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8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8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22CF2B-D1D1-4B32-93E8-F3991CBE39B5}" type="slidenum">
              <a:rPr lang="en-US"/>
              <a:pPr/>
              <a:t>80</a:t>
            </a:fld>
            <a:r>
              <a:rPr lang="en-US" dirty="0"/>
              <a:t>##</a:t>
            </a:r>
          </a:p>
        </p:txBody>
      </p:sp>
      <p:sp>
        <p:nvSpPr>
          <p:cNvPr id="58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58614484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93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93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F29158-8B2E-45DF-9A15-85654FD6DA44}" type="slidenum">
              <a:rPr lang="en-US"/>
              <a:pPr/>
              <a:t>81</a:t>
            </a:fld>
            <a:r>
              <a:rPr lang="en-US" dirty="0"/>
              <a:t>##</a:t>
            </a:r>
          </a:p>
        </p:txBody>
      </p:sp>
      <p:sp>
        <p:nvSpPr>
          <p:cNvPr id="59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59198058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604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04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58E050-4EBD-4C99-ACD4-2AF88D75A15E}" type="slidenum">
              <a:rPr lang="en-US"/>
              <a:pPr/>
              <a:t>82</a:t>
            </a:fld>
            <a:r>
              <a:rPr lang="en-US" dirty="0"/>
              <a:t>##</a:t>
            </a:r>
          </a:p>
        </p:txBody>
      </p:sp>
      <p:sp>
        <p:nvSpPr>
          <p:cNvPr id="604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6053812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614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14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B5B959-1808-4DB1-9066-078AC5823A94}" type="slidenum">
              <a:rPr lang="en-US"/>
              <a:pPr/>
              <a:t>87</a:t>
            </a:fld>
            <a:r>
              <a:rPr lang="en-US" dirty="0"/>
              <a:t>##</a:t>
            </a:r>
          </a:p>
        </p:txBody>
      </p:sp>
      <p:sp>
        <p:nvSpPr>
          <p:cNvPr id="61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74793252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624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24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E99E6-3C87-43A6-A64E-0A817FAF1526}" type="slidenum">
              <a:rPr lang="en-US"/>
              <a:pPr/>
              <a:t>88</a:t>
            </a:fld>
            <a:r>
              <a:rPr lang="en-US" dirty="0"/>
              <a:t>##</a:t>
            </a:r>
          </a:p>
        </p:txBody>
      </p:sp>
      <p:sp>
        <p:nvSpPr>
          <p:cNvPr id="624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6903510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634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34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45093D-60B4-40B0-95B1-51DC18C5CCA4}" type="slidenum">
              <a:rPr lang="en-US"/>
              <a:pPr/>
              <a:t>89</a:t>
            </a:fld>
            <a:r>
              <a:rPr lang="en-US" dirty="0"/>
              <a:t>##</a:t>
            </a:r>
          </a:p>
        </p:txBody>
      </p:sp>
      <p:sp>
        <p:nvSpPr>
          <p:cNvPr id="63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98513047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634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634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45093D-60B4-40B0-95B1-51DC18C5CCA4}" type="slidenum">
              <a:rPr lang="en-US"/>
              <a:pPr/>
              <a:t>90</a:t>
            </a:fld>
            <a:r>
              <a:rPr lang="en-US" dirty="0"/>
              <a:t>##</a:t>
            </a:r>
          </a:p>
        </p:txBody>
      </p:sp>
      <p:sp>
        <p:nvSpPr>
          <p:cNvPr id="63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875" y="4415321"/>
            <a:ext cx="5506066" cy="4183164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9800588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/>
              <a:t>*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dirty="0"/>
              <a:t>07/16/96</a:t>
            </a:r>
          </a:p>
        </p:txBody>
      </p:sp>
      <p:sp>
        <p:nvSpPr>
          <p:cNvPr id="563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/>
              <a:t>(c) 2007 National Academy for Software Development - http://academy.devbg.org. All rights reserved. Unauthorized copying or re-distribution is strictly prohibited.*</a:t>
            </a:r>
          </a:p>
        </p:txBody>
      </p:sp>
      <p:sp>
        <p:nvSpPr>
          <p:cNvPr id="563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692A4B-6A0E-4D85-88A6-83FCBF8D5D01}" type="slidenum">
              <a:rPr lang="en-US"/>
              <a:pPr/>
              <a:t>99</a:t>
            </a:fld>
            <a:r>
              <a:rPr lang="en-US" dirty="0"/>
              <a:t>##</a:t>
            </a:r>
          </a:p>
        </p:txBody>
      </p:sp>
      <p:sp>
        <p:nvSpPr>
          <p:cNvPr id="56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05073298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4F6EA-423E-42DF-9292-215E7D886C4E}" type="slidenum">
              <a:rPr lang="en-US" smtClean="0"/>
              <a:pPr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799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rik.com/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/>
          <p:cNvSpPr>
            <a:spLocks noGrp="1"/>
          </p:cNvSpPr>
          <p:nvPr>
            <p:ph type="ctrTitle" hasCustomPrompt="1"/>
          </p:nvPr>
        </p:nvSpPr>
        <p:spPr>
          <a:xfrm>
            <a:off x="609600" y="1524000"/>
            <a:ext cx="10972800" cy="1524000"/>
          </a:xfrm>
          <a:prstGeom prst="rect">
            <a:avLst/>
          </a:prstGeom>
        </p:spPr>
        <p:txBody>
          <a:bodyPr tIns="0" bIns="0" anchor="b" anchorCtr="0"/>
          <a:lstStyle>
            <a:lvl1pPr algn="r">
              <a:lnSpc>
                <a:spcPts val="5400"/>
              </a:lnSpc>
              <a:defRPr sz="5400" cap="none" baseline="0">
                <a:solidFill>
                  <a:srgbClr val="D4FF5B"/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0000" endPos="50000" dist="12700" dir="5400000" sy="-100000" algn="bl" rotWithShape="0"/>
                </a:effectLst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609600" y="3240880"/>
            <a:ext cx="10972800" cy="569120"/>
          </a:xfrm>
          <a:prstGeom prst="rect">
            <a:avLst/>
          </a:prstGeom>
        </p:spPr>
        <p:txBody>
          <a:bodyPr lIns="90000" tIns="0" rIns="90000" bIns="0" anchor="ctr" anchorCtr="0"/>
          <a:lstStyle>
            <a:lvl1pPr marL="0" indent="0" algn="r">
              <a:buNone/>
              <a:defRPr sz="2800">
                <a:solidFill>
                  <a:srgbClr val="FAF8C8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Presentation Subtitle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224046"/>
            <a:ext cx="44704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2800" b="1" kern="1200" dirty="0" smtClean="0">
                <a:solidFill>
                  <a:srgbClr val="DEFF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1" y="5757446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8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Telerik Corporation</a:t>
            </a:r>
            <a:endParaRPr lang="en-US" sz="1800" b="1" dirty="0">
              <a:solidFill>
                <a:srgbClr val="0EFE5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1" y="6062246"/>
            <a:ext cx="2277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600" b="1" kern="1200" dirty="0" smtClean="0">
                <a:solidFill>
                  <a:srgbClr val="0EFE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www.telerik.com</a:t>
            </a:r>
            <a:endParaRPr lang="en-US" sz="16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556000" y="4114800"/>
            <a:ext cx="8331200" cy="0"/>
          </a:xfrm>
          <a:prstGeom prst="line">
            <a:avLst/>
          </a:prstGeom>
          <a:ln w="38100" cap="rnd">
            <a:solidFill>
              <a:schemeClr val="accent5">
                <a:lumMod val="20000"/>
                <a:lumOff val="80000"/>
                <a:alpha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717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5217" y="71439"/>
            <a:ext cx="8737600" cy="9096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1268414"/>
            <a:ext cx="5562600" cy="532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68414"/>
            <a:ext cx="5562600" cy="532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3314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5217" y="71439"/>
            <a:ext cx="8737600" cy="9096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0" y="1268414"/>
            <a:ext cx="11328400" cy="532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89045667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  <p:sldLayoutId id="2147483665" r:id="rId17"/>
    <p:sldLayoutId id="2147483666" r:id="rId18"/>
    <p:sldLayoutId id="2147483667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oxnar.com.br/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QA/2002/04/valid-dtd-list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gi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gi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gi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gif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css.maxdesign.com.au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lideshare.net/maxdesign/css-cascade-1658158" TargetMode="Externa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://css.maxdesign.com.au/selectutorial/advanced_conflict.htm" TargetMode="External"/><Relationship Id="rId2" Type="http://schemas.openxmlformats.org/officeDocument/2006/relationships/hyperlink" Target="http://www.smashingmagazine.com/2007/07/27/css-specificity-things-you-should-know/" TargetMode="Externa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szengarden.com/" TargetMode="Externa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2.png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jpeg"/><Relationship Id="rId4" Type="http://schemas.openxmlformats.org/officeDocument/2006/relationships/image" Target="../media/image77.gif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eg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png"/><Relationship Id="rId4" Type="http://schemas.microsoft.com/office/2007/relationships/hdphoto" Target="../media/hdphoto1.wdp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gif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9800" y="2207048"/>
            <a:ext cx="4191000" cy="99335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HTML </a:t>
            </a:r>
            <a:r>
              <a:rPr lang="en-US" dirty="0" err="1" smtClean="0">
                <a:solidFill>
                  <a:srgbClr val="FF0000"/>
                </a:solidFill>
              </a:rPr>
              <a:t>Básico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0" y="3240880"/>
            <a:ext cx="5943600" cy="56912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HTML, </a:t>
            </a:r>
            <a:r>
              <a:rPr lang="en-US" dirty="0" err="1" smtClean="0">
                <a:solidFill>
                  <a:srgbClr val="FF0000"/>
                </a:solidFill>
              </a:rPr>
              <a:t>textos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imgens</a:t>
            </a:r>
            <a:r>
              <a:rPr lang="en-US" dirty="0" smtClean="0">
                <a:solidFill>
                  <a:srgbClr val="FF0000"/>
                </a:solidFill>
              </a:rPr>
              <a:t> e </a:t>
            </a:r>
            <a:r>
              <a:rPr lang="en-US" dirty="0" err="1" smtClean="0">
                <a:solidFill>
                  <a:srgbClr val="FF0000"/>
                </a:solidFill>
              </a:rPr>
              <a:t>tabelas</a:t>
            </a:r>
            <a:endParaRPr lang="en-US" noProof="1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41405" y="5224046"/>
            <a:ext cx="5008606" cy="523220"/>
          </a:xfrm>
        </p:spPr>
        <p:txBody>
          <a:bodyPr/>
          <a:lstStyle/>
          <a:p>
            <a:r>
              <a:rPr lang="en-US" dirty="0" smtClean="0"/>
              <a:t>Prof. André </a:t>
            </a:r>
            <a:r>
              <a:rPr lang="en-US" dirty="0" err="1" smtClean="0"/>
              <a:t>Aparecido</a:t>
            </a:r>
            <a:r>
              <a:rPr lang="en-US" dirty="0" smtClean="0"/>
              <a:t> da </a:t>
            </a:r>
            <a:r>
              <a:rPr lang="en-US" dirty="0"/>
              <a:t>S</a:t>
            </a:r>
            <a:r>
              <a:rPr lang="en-US" dirty="0" smtClean="0"/>
              <a:t>ilva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www.oxnar.com.br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923" y="45511"/>
            <a:ext cx="3410077" cy="2574608"/>
          </a:xfrm>
          <a:prstGeom prst="rect">
            <a:avLst/>
          </a:prstGeom>
        </p:spPr>
      </p:pic>
      <p:pic>
        <p:nvPicPr>
          <p:cNvPr id="2050" name="Picture 2" descr="Resultado de imagem para construtor html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8" y="45511"/>
            <a:ext cx="4288793" cy="29521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html co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33157"/>
            <a:ext cx="4191000" cy="1904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01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149766" y="481265"/>
            <a:ext cx="613760" cy="6160168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2060"/>
                </a:solidFill>
              </a:rPr>
              <a:t>T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a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b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e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l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a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 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d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e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 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c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o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n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t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e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ú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d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o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s</a:t>
            </a:r>
            <a:endParaRPr lang="bg-BG" sz="2000" dirty="0" smtClean="0">
              <a:solidFill>
                <a:srgbClr val="002060"/>
              </a:solidFill>
            </a:endParaRPr>
          </a:p>
        </p:txBody>
      </p:sp>
      <p:sp>
        <p:nvSpPr>
          <p:cNvPr id="985091" name="Rectangle 3"/>
          <p:cNvSpPr>
            <a:spLocks noGrp="1" noChangeArrowheads="1"/>
          </p:cNvSpPr>
          <p:nvPr>
            <p:ph idx="1"/>
          </p:nvPr>
        </p:nvSpPr>
        <p:spPr>
          <a:xfrm>
            <a:off x="1311579" y="481265"/>
            <a:ext cx="8686800" cy="5715000"/>
          </a:xfrm>
        </p:spPr>
        <p:txBody>
          <a:bodyPr>
            <a:noAutofit/>
          </a:bodyPr>
          <a:lstStyle/>
          <a:p>
            <a:pPr marL="446088" indent="-446088">
              <a:buFontTx/>
              <a:buAutoNum type="arabicPeriod"/>
              <a:defRPr/>
            </a:pPr>
            <a:r>
              <a:rPr lang="en-US" sz="2800" dirty="0" err="1" smtClean="0">
                <a:solidFill>
                  <a:schemeClr val="tx1"/>
                </a:solidFill>
              </a:rPr>
              <a:t>Introdução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ao</a:t>
            </a:r>
            <a:r>
              <a:rPr lang="en-US" sz="2800" dirty="0" smtClean="0">
                <a:solidFill>
                  <a:schemeClr val="tx1"/>
                </a:solidFill>
              </a:rPr>
              <a:t> html</a:t>
            </a:r>
          </a:p>
          <a:p>
            <a:pPr marL="519113" lvl="1" indent="-236538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Como </a:t>
            </a:r>
            <a:r>
              <a:rPr lang="en-US" sz="2800" dirty="0" err="1" smtClean="0">
                <a:solidFill>
                  <a:schemeClr val="tx1"/>
                </a:solidFill>
              </a:rPr>
              <a:t>funciona</a:t>
            </a:r>
            <a:r>
              <a:rPr lang="en-US" sz="2800" dirty="0" smtClean="0">
                <a:solidFill>
                  <a:schemeClr val="tx1"/>
                </a:solidFill>
              </a:rPr>
              <a:t> a web?</a:t>
            </a:r>
          </a:p>
          <a:p>
            <a:pPr marL="519113" lvl="1" indent="-236538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O que é </a:t>
            </a:r>
            <a:r>
              <a:rPr lang="en-US" sz="2800" dirty="0" err="1" smtClean="0">
                <a:solidFill>
                  <a:schemeClr val="tx1"/>
                </a:solidFill>
              </a:rPr>
              <a:t>uma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página</a:t>
            </a:r>
            <a:r>
              <a:rPr lang="en-US" sz="2800" dirty="0" smtClean="0">
                <a:solidFill>
                  <a:schemeClr val="tx1"/>
                </a:solidFill>
              </a:rPr>
              <a:t> web ?</a:t>
            </a:r>
          </a:p>
          <a:p>
            <a:pPr marL="519113" lvl="1" indent="-236538">
              <a:defRPr/>
            </a:pPr>
            <a:r>
              <a:rPr lang="en-US" sz="2800" dirty="0" err="1" smtClean="0">
                <a:solidFill>
                  <a:schemeClr val="tx1"/>
                </a:solidFill>
              </a:rPr>
              <a:t>Minha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primeira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página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9113" lvl="1" indent="-236538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Tags </a:t>
            </a:r>
            <a:r>
              <a:rPr lang="en-US" sz="2800" dirty="0" err="1" smtClean="0">
                <a:solidFill>
                  <a:schemeClr val="tx1"/>
                </a:solidFill>
              </a:rPr>
              <a:t>básicas</a:t>
            </a:r>
            <a:r>
              <a:rPr lang="en-US" sz="2800" dirty="0" smtClean="0">
                <a:solidFill>
                  <a:schemeClr val="tx1"/>
                </a:solidFill>
              </a:rPr>
              <a:t>: Hyperlinks, Imagens, </a:t>
            </a:r>
            <a:r>
              <a:rPr lang="en-US" sz="2800" dirty="0" err="1" smtClean="0">
                <a:solidFill>
                  <a:schemeClr val="tx1"/>
                </a:solidFill>
              </a:rPr>
              <a:t>formatação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9113" lvl="1" indent="-236538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Headings and </a:t>
            </a:r>
            <a:r>
              <a:rPr lang="en-US" sz="2800" dirty="0" err="1" smtClean="0">
                <a:solidFill>
                  <a:schemeClr val="tx1"/>
                </a:solidFill>
              </a:rPr>
              <a:t>paragrafos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446088" indent="-446088">
              <a:buFontTx/>
              <a:buAutoNum type="arabicPeriod"/>
              <a:defRPr/>
            </a:pPr>
            <a:r>
              <a:rPr lang="en-US" sz="2800" dirty="0">
                <a:solidFill>
                  <a:schemeClr val="tx1"/>
                </a:solidFill>
              </a:rPr>
              <a:t>HTML </a:t>
            </a:r>
            <a:r>
              <a:rPr lang="en-US" sz="2800" dirty="0" err="1" smtClean="0">
                <a:solidFill>
                  <a:schemeClr val="tx1"/>
                </a:solidFill>
              </a:rPr>
              <a:t>em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detalhes</a:t>
            </a:r>
            <a:endParaRPr lang="en-US" sz="2800" dirty="0">
              <a:solidFill>
                <a:schemeClr val="tx1"/>
              </a:solidFill>
            </a:endParaRPr>
          </a:p>
          <a:p>
            <a:pPr marL="519113" lvl="1" indent="-236538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A </a:t>
            </a:r>
            <a:r>
              <a:rPr lang="en-US" sz="2800" dirty="0" err="1" smtClean="0">
                <a:solidFill>
                  <a:schemeClr val="tx1"/>
                </a:solidFill>
              </a:rPr>
              <a:t>declaração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&lt;!</a:t>
            </a:r>
            <a:r>
              <a:rPr lang="en-US" sz="28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DOCTYPE&gt;</a:t>
            </a:r>
          </a:p>
          <a:p>
            <a:pPr marL="519113" lvl="1" indent="-236538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O  tag </a:t>
            </a:r>
            <a:r>
              <a:rPr lang="en-US" sz="2800" dirty="0" smtClean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&lt;head</a:t>
            </a:r>
            <a:r>
              <a:rPr lang="en-US" sz="28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seções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Title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Meta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Script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009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Table of Contents (2)</a:t>
            </a:r>
            <a:endParaRPr lang="bg-BG" dirty="0" smtClean="0"/>
          </a:p>
        </p:txBody>
      </p:sp>
      <p:sp>
        <p:nvSpPr>
          <p:cNvPr id="9861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12775" indent="-514350">
              <a:buFont typeface="+mj-lt"/>
              <a:buAutoNum type="arabicPeriod" startAt="2"/>
              <a:defRPr/>
            </a:pPr>
            <a:r>
              <a:rPr lang="en-US" dirty="0">
                <a:solidFill>
                  <a:srgbClr val="FF0000"/>
                </a:solidFill>
              </a:rPr>
              <a:t>HTML </a:t>
            </a:r>
            <a:r>
              <a:rPr lang="en-US" dirty="0" err="1" smtClean="0">
                <a:solidFill>
                  <a:srgbClr val="FF0000"/>
                </a:solidFill>
              </a:rPr>
              <a:t>em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detalhes</a:t>
            </a:r>
            <a:endParaRPr lang="en-US" dirty="0" smtClean="0">
              <a:solidFill>
                <a:srgbClr val="FF0000"/>
              </a:solidFill>
            </a:endParaRPr>
          </a:p>
          <a:p>
            <a:pPr marL="808038" lvl="1" indent="-361950">
              <a:defRPr/>
            </a:pP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seção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&lt;body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>
                <a:solidFill>
                  <a:srgbClr val="FF0000"/>
                </a:solidFill>
                <a:latin typeface="+mj-lt"/>
                <a:cs typeface="Consolas" pitchFamily="49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pPr marL="808038" lvl="1" indent="-361950">
              <a:defRPr/>
            </a:pPr>
            <a:r>
              <a:rPr lang="en-US" dirty="0" err="1" smtClean="0">
                <a:solidFill>
                  <a:srgbClr val="FF0000"/>
                </a:solidFill>
              </a:rPr>
              <a:t>Estilizando</a:t>
            </a:r>
            <a:r>
              <a:rPr lang="en-US" dirty="0" smtClean="0">
                <a:solidFill>
                  <a:srgbClr val="FF0000"/>
                </a:solidFill>
              </a:rPr>
              <a:t> e </a:t>
            </a:r>
            <a:r>
              <a:rPr lang="en-US" dirty="0" err="1" smtClean="0">
                <a:solidFill>
                  <a:srgbClr val="FF0000"/>
                </a:solidFill>
              </a:rPr>
              <a:t>formatando</a:t>
            </a:r>
            <a:r>
              <a:rPr lang="en-US" dirty="0" smtClean="0">
                <a:solidFill>
                  <a:srgbClr val="FF0000"/>
                </a:solidFill>
              </a:rPr>
              <a:t> as tags de </a:t>
            </a:r>
            <a:r>
              <a:rPr lang="en-US" dirty="0" err="1" smtClean="0">
                <a:solidFill>
                  <a:srgbClr val="FF0000"/>
                </a:solidFill>
              </a:rPr>
              <a:t>texto</a:t>
            </a:r>
            <a:endParaRPr lang="en-US" dirty="0">
              <a:solidFill>
                <a:srgbClr val="FF0000"/>
              </a:solidFill>
            </a:endParaRPr>
          </a:p>
          <a:p>
            <a:pPr marL="808038" lvl="1" indent="-361950">
              <a:defRPr/>
            </a:pPr>
            <a:r>
              <a:rPr lang="en-US" dirty="0">
                <a:solidFill>
                  <a:srgbClr val="FF0000"/>
                </a:solidFill>
              </a:rPr>
              <a:t>Hyperlinks: 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&lt;a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Hyperlinks </a:t>
            </a:r>
            <a:r>
              <a:rPr lang="en-US" dirty="0">
                <a:solidFill>
                  <a:srgbClr val="FF0000"/>
                </a:solidFill>
              </a:rPr>
              <a:t>and Sections</a:t>
            </a:r>
          </a:p>
          <a:p>
            <a:pPr marL="808038" lvl="1" indent="-361950">
              <a:defRPr/>
            </a:pPr>
            <a:r>
              <a:rPr lang="en-US" dirty="0">
                <a:solidFill>
                  <a:srgbClr val="FF0000"/>
                </a:solidFill>
              </a:rPr>
              <a:t>Images: 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noProof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img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endParaRPr lang="en-US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808038" lvl="1" indent="-361950">
              <a:defRPr/>
            </a:pPr>
            <a:r>
              <a:rPr lang="en-US" dirty="0">
                <a:solidFill>
                  <a:srgbClr val="FF0000"/>
                </a:solidFill>
              </a:rPr>
              <a:t>Lists: 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noProof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ol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noProof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ul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 smtClean="0">
                <a:solidFill>
                  <a:srgbClr val="FF0000"/>
                </a:solidFill>
              </a:rPr>
              <a:t> and 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&lt;dl&gt;</a:t>
            </a:r>
            <a:endParaRPr lang="en-US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514350" indent="-514350">
              <a:buFont typeface="+mj-lt"/>
              <a:buAutoNum type="arabicPeriod" startAt="2"/>
              <a:defRPr/>
            </a:pPr>
            <a:r>
              <a:rPr lang="en-US" dirty="0" err="1" smtClean="0">
                <a:solidFill>
                  <a:srgbClr val="FF0000"/>
                </a:solidFill>
              </a:rPr>
              <a:t>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elementos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&lt;div&gt;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&lt;span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>
                <a:solidFill>
                  <a:srgbClr val="FF0000"/>
                </a:solidFill>
              </a:rPr>
              <a:t>.</a:t>
            </a:r>
            <a:endParaRPr lang="en-US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 startAt="2"/>
              <a:defRPr/>
            </a:pPr>
            <a:r>
              <a:rPr lang="en-US" dirty="0" smtClean="0">
                <a:solidFill>
                  <a:srgbClr val="FF0000"/>
                </a:solidFill>
              </a:rPr>
              <a:t>HTML </a:t>
            </a:r>
            <a:r>
              <a:rPr lang="en-US" dirty="0" err="1" smtClean="0">
                <a:solidFill>
                  <a:srgbClr val="FF0000"/>
                </a:solidFill>
              </a:rPr>
              <a:t>Tabelas</a:t>
            </a:r>
            <a:endParaRPr lang="en-US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 startAt="2"/>
              <a:defRPr/>
            </a:pPr>
            <a:r>
              <a:rPr lang="en-US" dirty="0" smtClean="0">
                <a:solidFill>
                  <a:srgbClr val="FF0000"/>
                </a:solidFill>
              </a:rPr>
              <a:t>HTML </a:t>
            </a:r>
            <a:r>
              <a:rPr lang="en-US" dirty="0" err="1" smtClean="0">
                <a:solidFill>
                  <a:srgbClr val="FF0000"/>
                </a:solidFill>
              </a:rPr>
              <a:t>Formulari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842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How the Web Works?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1066800"/>
            <a:ext cx="8496300" cy="13716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WWW use classical client / server architecture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HTTP is text-based </a:t>
            </a:r>
            <a:r>
              <a:rPr lang="en-US" dirty="0"/>
              <a:t>request-response </a:t>
            </a:r>
            <a:r>
              <a:rPr lang="en-US" dirty="0" smtClean="0"/>
              <a:t>protocol</a:t>
            </a:r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4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4495800" y="3174563"/>
            <a:ext cx="3352800" cy="676629"/>
            <a:chOff x="1776" y="1680"/>
            <a:chExt cx="1728" cy="352"/>
          </a:xfrm>
          <a:solidFill>
            <a:schemeClr val="accent5">
              <a:lumMod val="60000"/>
              <a:lumOff val="40000"/>
              <a:alpha val="30000"/>
            </a:schemeClr>
          </a:solidFill>
        </p:grpSpPr>
        <p:sp>
          <p:nvSpPr>
            <p:cNvPr id="874525" name="AutoShape 29"/>
            <p:cNvSpPr>
              <a:spLocks noChangeArrowheads="1"/>
            </p:cNvSpPr>
            <p:nvPr/>
          </p:nvSpPr>
          <p:spPr bwMode="auto">
            <a:xfrm>
              <a:off x="1776" y="1680"/>
              <a:ext cx="1728" cy="352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pFill/>
            <a:ln w="12700" cap="sq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4526" name="Text Box 30"/>
            <p:cNvSpPr txBox="1">
              <a:spLocks noChangeArrowheads="1"/>
            </p:cNvSpPr>
            <p:nvPr/>
          </p:nvSpPr>
          <p:spPr bwMode="auto">
            <a:xfrm>
              <a:off x="2044" y="1751"/>
              <a:ext cx="1008" cy="20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defRPr/>
              </a:pPr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Page request</a:t>
              </a:r>
            </a:p>
          </p:txBody>
        </p:sp>
      </p:grpSp>
      <p:sp>
        <p:nvSpPr>
          <p:cNvPr id="874527" name="Text Box 31"/>
          <p:cNvSpPr txBox="1">
            <a:spLocks noChangeArrowheads="1"/>
          </p:cNvSpPr>
          <p:nvPr/>
        </p:nvSpPr>
        <p:spPr bwMode="auto">
          <a:xfrm>
            <a:off x="1828800" y="5279648"/>
            <a:ext cx="2851150" cy="8925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 running a Web Browser</a:t>
            </a:r>
          </a:p>
        </p:txBody>
      </p:sp>
      <p:sp>
        <p:nvSpPr>
          <p:cNvPr id="874528" name="Text Box 32"/>
          <p:cNvSpPr txBox="1">
            <a:spLocks noChangeArrowheads="1"/>
          </p:cNvSpPr>
          <p:nvPr/>
        </p:nvSpPr>
        <p:spPr bwMode="auto">
          <a:xfrm>
            <a:off x="7362824" y="5108139"/>
            <a:ext cx="3000376" cy="16927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Server running Web Server Software   (IIS, Apache, etc.)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95800" y="4211200"/>
            <a:ext cx="3352800" cy="698748"/>
            <a:chOff x="3200400" y="3962400"/>
            <a:chExt cx="2895600" cy="485775"/>
          </a:xfrm>
        </p:grpSpPr>
        <p:sp>
          <p:nvSpPr>
            <p:cNvPr id="874530" name="AutoShape 34"/>
            <p:cNvSpPr>
              <a:spLocks noChangeArrowheads="1"/>
            </p:cNvSpPr>
            <p:nvPr/>
          </p:nvSpPr>
          <p:spPr bwMode="auto">
            <a:xfrm flipH="1">
              <a:off x="3200400" y="3962400"/>
              <a:ext cx="2895600" cy="485775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30000"/>
              </a:schemeClr>
            </a:solidFill>
            <a:ln w="12700" cap="sq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4531" name="Text Box 35"/>
            <p:cNvSpPr txBox="1">
              <a:spLocks noChangeArrowheads="1"/>
            </p:cNvSpPr>
            <p:nvPr/>
          </p:nvSpPr>
          <p:spPr bwMode="auto">
            <a:xfrm>
              <a:off x="3810001" y="4071918"/>
              <a:ext cx="1950068" cy="27816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defRPr/>
              </a:pPr>
              <a:r>
                <a: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Server response</a:t>
              </a:r>
            </a:p>
          </p:txBody>
        </p:sp>
      </p:grpSp>
      <p:sp>
        <p:nvSpPr>
          <p:cNvPr id="874533" name="Text Box 37"/>
          <p:cNvSpPr txBox="1">
            <a:spLocks noChangeArrowheads="1"/>
          </p:cNvSpPr>
          <p:nvPr/>
        </p:nvSpPr>
        <p:spPr bwMode="auto">
          <a:xfrm>
            <a:off x="5399088" y="2819401"/>
            <a:ext cx="1293812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2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</a:t>
            </a:r>
          </a:p>
        </p:txBody>
      </p:sp>
      <p:sp>
        <p:nvSpPr>
          <p:cNvPr id="874534" name="Text Box 38"/>
          <p:cNvSpPr txBox="1">
            <a:spLocks noChangeArrowheads="1"/>
          </p:cNvSpPr>
          <p:nvPr/>
        </p:nvSpPr>
        <p:spPr bwMode="auto">
          <a:xfrm>
            <a:off x="5834062" y="3971488"/>
            <a:ext cx="947738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104803" y="2638165"/>
            <a:ext cx="2438400" cy="2438400"/>
            <a:chOff x="228600" y="224864"/>
            <a:chExt cx="2438400" cy="2438400"/>
          </a:xfrm>
        </p:grpSpPr>
        <p:pic>
          <p:nvPicPr>
            <p:cNvPr id="1026" name="Picture 2" descr="http://askyourpc.com/media/blogs/a/images_2/Computer-256x25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8600" y="224864"/>
              <a:ext cx="2438400" cy="24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36" descr="website-window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75723">
              <a:off x="602640" y="904992"/>
              <a:ext cx="1280241" cy="1065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perspectiveContrastingRightFacing" fov="300000">
                <a:rot lat="21510460" lon="300467" rev="21477836"/>
              </a:camera>
              <a:lightRig rig="threePt" dir="t"/>
            </a:scene3d>
          </p:spPr>
        </p:pic>
      </p:grpSp>
      <p:pic>
        <p:nvPicPr>
          <p:cNvPr id="1028" name="Picture 4" descr="http://www.iconarchive.com/icons/visualpharm/hardware/256/server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20134"/>
            <a:ext cx="2011804" cy="201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20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is a Web Page?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Web pages</a:t>
            </a:r>
            <a:r>
              <a:rPr lang="en-US" dirty="0" smtClean="0"/>
              <a:t> are text files containing HTML</a:t>
            </a: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HTML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/>
              <a:t>– </a:t>
            </a:r>
            <a:r>
              <a:rPr lang="en-US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H</a:t>
            </a:r>
            <a:r>
              <a:rPr lang="en-US" dirty="0" smtClean="0"/>
              <a:t>yper </a:t>
            </a:r>
            <a:r>
              <a:rPr lang="en-US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</a:t>
            </a:r>
            <a:r>
              <a:rPr lang="en-US" dirty="0" smtClean="0"/>
              <a:t>ext </a:t>
            </a:r>
            <a:r>
              <a:rPr lang="en-US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</a:t>
            </a:r>
            <a:r>
              <a:rPr lang="en-US" dirty="0" smtClean="0"/>
              <a:t>arkup </a:t>
            </a:r>
            <a:r>
              <a:rPr lang="en-US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L</a:t>
            </a:r>
            <a:r>
              <a:rPr lang="en-US" dirty="0" smtClean="0"/>
              <a:t>anguage</a:t>
            </a:r>
          </a:p>
          <a:p>
            <a:pPr lvl="1">
              <a:defRPr/>
            </a:pPr>
            <a:r>
              <a:rPr lang="en-US" dirty="0" smtClean="0"/>
              <a:t>A notation for describing</a:t>
            </a:r>
          </a:p>
          <a:p>
            <a:pPr lvl="2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document structure</a:t>
            </a:r>
            <a:r>
              <a:rPr lang="en-US" dirty="0" smtClean="0"/>
              <a:t> (semantic markup)</a:t>
            </a:r>
          </a:p>
          <a:p>
            <a:pPr lvl="2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formatting</a:t>
            </a:r>
            <a:r>
              <a:rPr lang="en-US" dirty="0" smtClean="0"/>
              <a:t> (presentation markup)</a:t>
            </a:r>
          </a:p>
          <a:p>
            <a:pPr lvl="1">
              <a:defRPr/>
            </a:pPr>
            <a:r>
              <a:rPr lang="en-US" dirty="0" smtClean="0"/>
              <a:t>Looks (looked?) like:</a:t>
            </a:r>
          </a:p>
          <a:p>
            <a:pPr lvl="2">
              <a:defRPr/>
            </a:pPr>
            <a:r>
              <a:rPr lang="en-US" dirty="0" smtClean="0"/>
              <a:t>A Microsoft Word document</a:t>
            </a:r>
          </a:p>
          <a:p>
            <a:pPr>
              <a:defRPr/>
            </a:pPr>
            <a:r>
              <a:rPr lang="en-US" dirty="0" smtClean="0"/>
              <a:t>The markup tags provide information about the page content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60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Creating HTML Pages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90600"/>
            <a:ext cx="8686800" cy="5638800"/>
          </a:xfrm>
        </p:spPr>
        <p:txBody>
          <a:bodyPr/>
          <a:lstStyle/>
          <a:p>
            <a:pPr>
              <a:lnSpc>
                <a:spcPct val="95000"/>
              </a:lnSpc>
              <a:defRPr/>
            </a:pPr>
            <a:r>
              <a:rPr lang="en-US" dirty="0" smtClean="0"/>
              <a:t>An HTML file must have an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.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htm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.html</a:t>
            </a:r>
            <a:r>
              <a:rPr lang="en-US" dirty="0" smtClean="0"/>
              <a:t> file extension</a:t>
            </a:r>
          </a:p>
          <a:p>
            <a:pPr>
              <a:lnSpc>
                <a:spcPct val="95000"/>
              </a:lnSpc>
              <a:defRPr/>
            </a:pPr>
            <a:r>
              <a:rPr lang="en-US" dirty="0" smtClean="0"/>
              <a:t>HTML files can be created with text editors:</a:t>
            </a:r>
          </a:p>
          <a:p>
            <a:pPr lvl="1">
              <a:lnSpc>
                <a:spcPct val="95000"/>
              </a:lnSpc>
              <a:defRPr/>
            </a:pPr>
            <a:r>
              <a:rPr lang="en-US" noProof="1" smtClean="0"/>
              <a:t>NotePad, NotePad ++, PSPad</a:t>
            </a:r>
          </a:p>
          <a:p>
            <a:pPr>
              <a:lnSpc>
                <a:spcPct val="95000"/>
              </a:lnSpc>
              <a:defRPr/>
            </a:pPr>
            <a:r>
              <a:rPr lang="en-US" dirty="0" smtClean="0"/>
              <a:t>Or HTML editors (WYSIWYG Editors):</a:t>
            </a:r>
          </a:p>
          <a:p>
            <a:pPr lvl="1">
              <a:lnSpc>
                <a:spcPct val="95000"/>
              </a:lnSpc>
              <a:defRPr/>
            </a:pPr>
            <a:r>
              <a:rPr lang="en-US" dirty="0" smtClean="0"/>
              <a:t>Microsoft FrontPage</a:t>
            </a:r>
          </a:p>
          <a:p>
            <a:pPr lvl="1">
              <a:lnSpc>
                <a:spcPct val="95000"/>
              </a:lnSpc>
              <a:defRPr/>
            </a:pPr>
            <a:r>
              <a:rPr lang="en-US" dirty="0" smtClean="0"/>
              <a:t>Macromedia Dreamweaver</a:t>
            </a:r>
          </a:p>
          <a:p>
            <a:pPr lvl="1">
              <a:lnSpc>
                <a:spcPct val="95000"/>
              </a:lnSpc>
              <a:defRPr/>
            </a:pPr>
            <a:r>
              <a:rPr lang="en-US" dirty="0" smtClean="0"/>
              <a:t>Netscape Composer</a:t>
            </a:r>
          </a:p>
          <a:p>
            <a:pPr lvl="1">
              <a:lnSpc>
                <a:spcPct val="95000"/>
              </a:lnSpc>
              <a:defRPr/>
            </a:pPr>
            <a:r>
              <a:rPr lang="en-US" dirty="0" smtClean="0"/>
              <a:t>Microsoft Word</a:t>
            </a:r>
          </a:p>
          <a:p>
            <a:pPr lvl="1">
              <a:lnSpc>
                <a:spcPct val="95000"/>
              </a:lnSpc>
              <a:defRPr/>
            </a:pPr>
            <a:r>
              <a:rPr lang="en-US" dirty="0" smtClean="0"/>
              <a:t>Visual Studio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93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581400" y="3048000"/>
            <a:ext cx="50292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HTML Basics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581400" y="3774280"/>
            <a:ext cx="5029200" cy="569120"/>
          </a:xfrm>
        </p:spPr>
        <p:txBody>
          <a:bodyPr/>
          <a:lstStyle/>
          <a:p>
            <a:r>
              <a:rPr lang="en-US" dirty="0" smtClean="0"/>
              <a:t>Text, Images, Tables, Forms</a:t>
            </a:r>
          </a:p>
        </p:txBody>
      </p:sp>
      <p:pic>
        <p:nvPicPr>
          <p:cNvPr id="4" name="Picture 3" descr="C:\downloads\NASA Space Wallpapers\NASA Space Wallpaper 003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1597">
            <a:off x="4725386" y="4561482"/>
            <a:ext cx="2970900" cy="2111749"/>
          </a:xfrm>
          <a:prstGeom prst="roundRect">
            <a:avLst>
              <a:gd name="adj" fmla="val 50000"/>
            </a:avLst>
          </a:prstGeom>
          <a:noFill/>
          <a:effectLst>
            <a:softEdge rad="635000"/>
          </a:effectLst>
        </p:spPr>
      </p:pic>
      <p:pic>
        <p:nvPicPr>
          <p:cNvPr id="7" name="Picture 8" descr="http://www.transcode.org/images/greenHTM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85800"/>
            <a:ext cx="3962400" cy="2057400"/>
          </a:xfrm>
          <a:prstGeom prst="roundRect">
            <a:avLst>
              <a:gd name="adj" fmla="val 336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ContrastingLeftFacing"/>
            <a:lightRig rig="threePt" dir="t"/>
          </a:scene3d>
        </p:spPr>
      </p:pic>
      <p:pic>
        <p:nvPicPr>
          <p:cNvPr id="123908" name="Picture 4" descr="http://www.artistsvalley.com/images/freeIcon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850772"/>
            <a:ext cx="4000500" cy="1816228"/>
          </a:xfrm>
          <a:prstGeom prst="roundRect">
            <a:avLst>
              <a:gd name="adj" fmla="val 436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ContrastingRightFacing"/>
            <a:lightRig rig="threePt" dir="t"/>
          </a:scene3d>
        </p:spPr>
      </p:pic>
      <p:pic>
        <p:nvPicPr>
          <p:cNvPr id="123910" name="Picture 6" descr="http://media02.hongkiat.com/table_design/html-table-desig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41"/>
          <a:stretch>
            <a:fillRect/>
          </a:stretch>
        </p:blipFill>
        <p:spPr bwMode="auto">
          <a:xfrm rot="13352195">
            <a:off x="1964769" y="4634678"/>
            <a:ext cx="2576488" cy="1381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912" name="Picture 8" descr="http://www.ladybirdcms.com/Sites/1/userFiles/1261/image/icon_UnderConstruction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18" y="4267200"/>
            <a:ext cx="1661582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229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Estrutura</a:t>
            </a:r>
            <a:r>
              <a:rPr lang="en-US" dirty="0" smtClean="0"/>
              <a:t> do </a:t>
            </a:r>
            <a:r>
              <a:rPr lang="en-US" dirty="0" err="1" smtClean="0"/>
              <a:t>arquivo</a:t>
            </a:r>
            <a:r>
              <a:rPr lang="en-US" dirty="0" smtClean="0"/>
              <a:t> html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295400"/>
            <a:ext cx="8686800" cy="4800600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defRPr/>
            </a:pPr>
            <a:r>
              <a:rPr lang="en-US" sz="3000" dirty="0"/>
              <a:t>HTML é compost de  “</a:t>
            </a:r>
            <a:r>
              <a:rPr lang="en-US" sz="3000" dirty="0" err="1"/>
              <a:t>elementos</a:t>
            </a:r>
            <a:r>
              <a:rPr lang="en-US" sz="3000" dirty="0"/>
              <a:t>” and “tags”</a:t>
            </a:r>
            <a:endParaRPr lang="en-US" sz="3000" dirty="0">
              <a:latin typeface="Courier New" pitchFamily="49" charset="0"/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sz="2800" dirty="0" err="1"/>
              <a:t>Começa</a:t>
            </a:r>
            <a:r>
              <a:rPr lang="en-US" sz="2800" dirty="0"/>
              <a:t> com </a:t>
            </a:r>
            <a:r>
              <a:rPr lang="en-US" sz="2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&lt;html&gt;</a:t>
            </a:r>
            <a:r>
              <a:rPr lang="en-US" sz="2800" dirty="0"/>
              <a:t> e </a:t>
            </a:r>
            <a:r>
              <a:rPr lang="en-US" sz="2800" dirty="0" err="1"/>
              <a:t>termina</a:t>
            </a:r>
            <a:r>
              <a:rPr lang="en-US" sz="2800" dirty="0"/>
              <a:t> com </a:t>
            </a:r>
            <a:r>
              <a:rPr lang="en-US" sz="2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&lt;/html&gt;</a:t>
            </a:r>
            <a:endParaRPr lang="pt-BR" sz="2800" dirty="0"/>
          </a:p>
          <a:p>
            <a:pPr>
              <a:lnSpc>
                <a:spcPct val="100000"/>
              </a:lnSpc>
              <a:defRPr/>
            </a:pPr>
            <a:r>
              <a:rPr lang="pt-BR" sz="2800" dirty="0"/>
              <a:t>Elementos (</a:t>
            </a:r>
            <a:r>
              <a:rPr lang="pt-BR" sz="2800" dirty="0" err="1"/>
              <a:t>tags</a:t>
            </a:r>
            <a:r>
              <a:rPr lang="pt-BR" sz="2800" dirty="0"/>
              <a:t>) são aninhados um dentro do outro </a:t>
            </a:r>
            <a:r>
              <a:rPr lang="en-US" sz="2800" dirty="0"/>
              <a:t>:</a:t>
            </a:r>
          </a:p>
          <a:p>
            <a:pPr>
              <a:lnSpc>
                <a:spcPct val="100000"/>
              </a:lnSpc>
              <a:defRPr/>
            </a:pPr>
            <a:endParaRPr lang="en-US" sz="2800" dirty="0"/>
          </a:p>
          <a:p>
            <a:pPr>
              <a:lnSpc>
                <a:spcPct val="100000"/>
              </a:lnSpc>
              <a:defRPr/>
            </a:pPr>
            <a:r>
              <a:rPr lang="en-US" sz="2800" dirty="0"/>
              <a:t>Tags have attributes:</a:t>
            </a:r>
          </a:p>
          <a:p>
            <a:pPr>
              <a:lnSpc>
                <a:spcPct val="100000"/>
              </a:lnSpc>
              <a:defRPr/>
            </a:pPr>
            <a:endParaRPr lang="en-US" sz="2800" dirty="0"/>
          </a:p>
          <a:p>
            <a:pPr>
              <a:lnSpc>
                <a:spcPct val="100000"/>
              </a:lnSpc>
              <a:defRPr/>
            </a:pPr>
            <a:r>
              <a:rPr lang="en-US" sz="2800" dirty="0"/>
              <a:t>HTML  </a:t>
            </a:r>
            <a:r>
              <a:rPr lang="en-US" sz="2800" dirty="0" err="1"/>
              <a:t>descreve</a:t>
            </a:r>
            <a:r>
              <a:rPr lang="en-US" sz="2800" dirty="0"/>
              <a:t>  </a:t>
            </a:r>
            <a:r>
              <a:rPr lang="en-US" sz="2800" dirty="0" err="1"/>
              <a:t>estruturas</a:t>
            </a:r>
            <a:r>
              <a:rPr lang="en-US" sz="2800" dirty="0"/>
              <a:t> </a:t>
            </a:r>
            <a:r>
              <a:rPr lang="en-US" sz="2800" dirty="0" err="1"/>
              <a:t>usando</a:t>
            </a:r>
            <a:r>
              <a:rPr lang="en-US" sz="2800" dirty="0"/>
              <a:t> </a:t>
            </a:r>
            <a:r>
              <a:rPr lang="en-US" sz="2800" dirty="0" err="1"/>
              <a:t>duas</a:t>
            </a:r>
            <a:r>
              <a:rPr lang="en-US" sz="2800" dirty="0"/>
              <a:t> </a:t>
            </a:r>
            <a:r>
              <a:rPr lang="en-US" sz="2800" dirty="0" err="1"/>
              <a:t>seções</a:t>
            </a:r>
            <a:r>
              <a:rPr lang="en-US" sz="2800" dirty="0"/>
              <a:t> </a:t>
            </a:r>
            <a:r>
              <a:rPr lang="en-US" sz="2800" dirty="0" err="1"/>
              <a:t>principais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&lt;head&gt;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e </a:t>
            </a:r>
            <a:r>
              <a:rPr lang="en-US" sz="2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&lt;body&gt;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882693" name="Rectangle 5"/>
          <p:cNvSpPr>
            <a:spLocks noChangeArrowheads="1"/>
          </p:cNvSpPr>
          <p:nvPr/>
        </p:nvSpPr>
        <p:spPr bwMode="auto">
          <a:xfrm>
            <a:off x="2323363" y="3389733"/>
            <a:ext cx="7918448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 &lt;head&gt;&lt;/head&gt; &lt;body&gt;&lt;/body&gt; &lt;/html&gt;</a:t>
            </a:r>
          </a:p>
        </p:txBody>
      </p:sp>
      <p:sp>
        <p:nvSpPr>
          <p:cNvPr id="882694" name="Rectangle 6"/>
          <p:cNvSpPr>
            <a:spLocks noChangeArrowheads="1"/>
          </p:cNvSpPr>
          <p:nvPr/>
        </p:nvSpPr>
        <p:spPr bwMode="auto">
          <a:xfrm>
            <a:off x="2323363" y="4318134"/>
            <a:ext cx="7918448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src="logo.jpg" alt="logo" /&gt;</a:t>
            </a:r>
          </a:p>
        </p:txBody>
      </p:sp>
    </p:spTree>
    <p:extLst>
      <p:ext uri="{BB962C8B-B14F-4D97-AF65-F5344CB8AC3E}">
        <p14:creationId xmlns:p14="http://schemas.microsoft.com/office/powerpoint/2010/main" val="90562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HTML Code Formatting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906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3000" dirty="0"/>
              <a:t>The HTML source code should be formatted to increase readability and facilitate debugging.</a:t>
            </a:r>
            <a:endParaRPr lang="en-US" sz="3000" dirty="0">
              <a:latin typeface="Courier New" pitchFamily="49" charset="0"/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Every block element should start on a new line.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Every nested (block) element should be indented.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Browsers ignore multiple whitespaces in the page source, so formatting is harmless.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For performance reasons, formatting can be sacrificed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53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ZA" dirty="0" err="1" smtClean="0"/>
              <a:t>Primeira</a:t>
            </a:r>
            <a:r>
              <a:rPr lang="en-ZA" dirty="0" smtClean="0"/>
              <a:t> </a:t>
            </a:r>
            <a:r>
              <a:rPr lang="en-ZA" dirty="0" err="1" smtClean="0"/>
              <a:t>página</a:t>
            </a:r>
            <a:endParaRPr lang="en-US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852996" name="Rectangle 4"/>
          <p:cNvSpPr>
            <a:spLocks noChangeArrowheads="1"/>
          </p:cNvSpPr>
          <p:nvPr/>
        </p:nvSpPr>
        <p:spPr bwMode="auto">
          <a:xfrm>
            <a:off x="2065339" y="1628776"/>
            <a:ext cx="7991475" cy="325012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&lt;title&gt;My First HTML Page&lt;/title&gt;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&lt;/head&gt;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&lt;</a:t>
            </a:r>
            <a:r>
              <a:rPr lang="en-ZA" sz="24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p&gt;Este é meu texto.&lt;/</a:t>
            </a: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1981200" y="1020554"/>
            <a:ext cx="3352800" cy="552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 smtClean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teste.html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172" y="4212882"/>
            <a:ext cx="5277376" cy="241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7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ChangeArrowheads="1"/>
          </p:cNvSpPr>
          <p:nvPr/>
        </p:nvSpPr>
        <p:spPr bwMode="auto">
          <a:xfrm>
            <a:off x="2063751" y="1676401"/>
            <a:ext cx="8207375" cy="374871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</a:t>
            </a:r>
            <a:r>
              <a:rPr lang="en-ZA" sz="24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title&gt;IPEMINHA PRIMEIRA PÁGINA&lt;/</a:t>
            </a: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title&gt;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&lt;</a:t>
            </a:r>
            <a:r>
              <a:rPr lang="en-ZA" sz="24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p&gt;Esta é nossa primeira pagina&lt;/</a:t>
            </a: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8591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ZA" dirty="0" smtClean="0"/>
              <a:t>A </a:t>
            </a:r>
            <a:r>
              <a:rPr lang="en-ZA" dirty="0" err="1" smtClean="0"/>
              <a:t>primeira</a:t>
            </a:r>
            <a:r>
              <a:rPr lang="en-ZA" dirty="0" smtClean="0"/>
              <a:t> </a:t>
            </a:r>
            <a:r>
              <a:rPr lang="en-ZA" dirty="0" err="1" smtClean="0"/>
              <a:t>pagina</a:t>
            </a:r>
            <a:r>
              <a:rPr lang="en-ZA" dirty="0" smtClean="0"/>
              <a:t>: Tags</a:t>
            </a:r>
            <a:endParaRPr lang="en-US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4037838" y="1079857"/>
            <a:ext cx="6021859" cy="527804"/>
          </a:xfrm>
          <a:prstGeom prst="wedgeRoundRectCallout">
            <a:avLst>
              <a:gd name="adj1" fmla="val -56670"/>
              <a:gd name="adj2" fmla="val 323996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Abrindo a tag</a:t>
            </a:r>
            <a:endParaRPr lang="en-US" sz="2800" b="1" noProof="1">
              <a:solidFill>
                <a:srgbClr val="F7FFE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onsolas" pitchFamily="49" charset="0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9030997" y="3778527"/>
            <a:ext cx="2057400" cy="953453"/>
          </a:xfrm>
          <a:prstGeom prst="wedgeRoundRectCallout">
            <a:avLst>
              <a:gd name="adj1" fmla="val -45850"/>
              <a:gd name="adj2" fmla="val -111478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Fachando a tag</a:t>
            </a:r>
            <a:endParaRPr lang="en-US" sz="2800" b="1" noProof="1">
              <a:solidFill>
                <a:srgbClr val="F7FFE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onsolas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5562601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Um element </a:t>
            </a:r>
            <a:r>
              <a:rPr lang="en-US" dirty="0" err="1" smtClean="0"/>
              <a:t>consiste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uma</a:t>
            </a:r>
            <a:r>
              <a:rPr lang="en-US" dirty="0" smtClean="0"/>
              <a:t> tag de </a:t>
            </a:r>
            <a:r>
              <a:rPr lang="en-US" dirty="0" err="1" smtClean="0"/>
              <a:t>abertura</a:t>
            </a:r>
            <a:r>
              <a:rPr lang="en-US" dirty="0" smtClean="0"/>
              <a:t>,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marca</a:t>
            </a:r>
            <a:r>
              <a:rPr lang="en-US" dirty="0" smtClean="0"/>
              <a:t> de </a:t>
            </a:r>
            <a:r>
              <a:rPr lang="en-US" dirty="0" err="1" smtClean="0"/>
              <a:t>fechamento</a:t>
            </a:r>
            <a:r>
              <a:rPr lang="en-US" dirty="0" smtClean="0"/>
              <a:t> e o </a:t>
            </a:r>
            <a:r>
              <a:rPr lang="en-US" dirty="0" err="1" smtClean="0"/>
              <a:t>conteudo</a:t>
            </a:r>
            <a:r>
              <a:rPr lang="en-US" dirty="0" smtClean="0"/>
              <a:t> </a:t>
            </a:r>
            <a:r>
              <a:rPr lang="en-US" dirty="0" err="1" smtClean="0"/>
              <a:t>dentro</a:t>
            </a:r>
            <a:r>
              <a:rPr lang="en-US" dirty="0" smtClean="0"/>
              <a:t> </a:t>
            </a:r>
            <a:r>
              <a:rPr lang="en-US" dirty="0" err="1" smtClean="0"/>
              <a:t>dela</a:t>
            </a:r>
            <a:r>
              <a:rPr lang="en-US" dirty="0" smtClean="0"/>
              <a:t>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BR" sz="1200" b="0" i="0" u="none" strike="noStrike" cap="none" normalizeH="0" baseline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</a:rPr>
              <a:t>Um elemento HTML consiste em uma tag de abertura , uma marca de fechamento e o conteúdo dentro .</a:t>
            </a:r>
            <a:r>
              <a:rPr kumimoji="0" lang="pt-PT" altLang="pt-B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PT" alt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61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ChangeArrowheads="1"/>
          </p:cNvSpPr>
          <p:nvPr/>
        </p:nvSpPr>
        <p:spPr bwMode="auto">
          <a:xfrm>
            <a:off x="2063752" y="1703083"/>
            <a:ext cx="8760767" cy="374871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</a:t>
            </a:r>
            <a:r>
              <a:rPr lang="en-ZA" sz="24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&lt;title&gt;IPW – Minha primeira página  &lt;/</a:t>
            </a: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title&gt;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&lt;</a:t>
            </a:r>
            <a:r>
              <a:rPr lang="en-ZA" sz="24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p&gt;Isto é um texto em html...&lt;/</a:t>
            </a: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861195" name="Rectangle 11"/>
          <p:cNvSpPr>
            <a:spLocks noChangeArrowheads="1"/>
          </p:cNvSpPr>
          <p:nvPr/>
        </p:nvSpPr>
        <p:spPr bwMode="auto">
          <a:xfrm>
            <a:off x="2063752" y="2638167"/>
            <a:ext cx="8085264" cy="125939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4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11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ZA" dirty="0" err="1" smtClean="0"/>
              <a:t>Primeira</a:t>
            </a:r>
            <a:r>
              <a:rPr lang="en-ZA" dirty="0" smtClean="0"/>
              <a:t> </a:t>
            </a:r>
            <a:r>
              <a:rPr lang="en-ZA" dirty="0" err="1" smtClean="0"/>
              <a:t>página</a:t>
            </a:r>
            <a:r>
              <a:rPr lang="en-ZA" dirty="0" smtClean="0"/>
              <a:t> HTML: Head</a:t>
            </a:r>
            <a:endParaRPr lang="en-US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5257800" y="1524001"/>
            <a:ext cx="2362200" cy="527804"/>
          </a:xfrm>
          <a:prstGeom prst="wedgeRoundRectCallout">
            <a:avLst>
              <a:gd name="adj1" fmla="val -123986"/>
              <a:gd name="adj2" fmla="val 181099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HTML </a:t>
            </a:r>
            <a:r>
              <a:rPr lang="en-US" sz="2800" b="1" noProof="1" smtClean="0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head</a:t>
            </a:r>
            <a:endParaRPr lang="en-US" sz="2800" b="1" noProof="1">
              <a:solidFill>
                <a:srgbClr val="F7FFE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13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ChangeArrowheads="1"/>
          </p:cNvSpPr>
          <p:nvPr/>
        </p:nvSpPr>
        <p:spPr bwMode="auto">
          <a:xfrm>
            <a:off x="1503579" y="1264555"/>
            <a:ext cx="7994649" cy="550920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</a:t>
            </a:r>
            <a:r>
              <a:rPr lang="en-ZA" sz="32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title&gt;Minha primeira página&lt;/</a:t>
            </a: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title&gt;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&lt;</a:t>
            </a:r>
            <a:r>
              <a:rPr lang="en-ZA" sz="32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p&gt;Isto é um texto&lt;/</a:t>
            </a: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32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861195" name="Rectangle 11"/>
          <p:cNvSpPr>
            <a:spLocks noChangeArrowheads="1"/>
          </p:cNvSpPr>
          <p:nvPr/>
        </p:nvSpPr>
        <p:spPr bwMode="auto">
          <a:xfrm>
            <a:off x="1666087" y="4625172"/>
            <a:ext cx="7354346" cy="146259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no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4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611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ZA" dirty="0" err="1" smtClean="0"/>
              <a:t>Primeira</a:t>
            </a:r>
            <a:r>
              <a:rPr lang="en-ZA" dirty="0" smtClean="0"/>
              <a:t> </a:t>
            </a:r>
            <a:r>
              <a:rPr lang="en-ZA" dirty="0" err="1" smtClean="0"/>
              <a:t>pagina</a:t>
            </a:r>
            <a:r>
              <a:rPr lang="en-ZA" dirty="0" smtClean="0"/>
              <a:t>: </a:t>
            </a:r>
            <a:r>
              <a:rPr lang="en-ZA" dirty="0" smtClean="0"/>
              <a:t>Body</a:t>
            </a:r>
            <a:endParaRPr lang="en-US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394454" y="6157048"/>
            <a:ext cx="2212897" cy="547421"/>
          </a:xfrm>
          <a:prstGeom prst="wedgeRoundRectCallout">
            <a:avLst>
              <a:gd name="adj1" fmla="val -98654"/>
              <a:gd name="adj2" fmla="val -282202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HTML body</a:t>
            </a:r>
          </a:p>
        </p:txBody>
      </p:sp>
    </p:spTree>
    <p:extLst>
      <p:ext uri="{BB962C8B-B14F-4D97-AF65-F5344CB8AC3E}">
        <p14:creationId xmlns:p14="http://schemas.microsoft.com/office/powerpoint/2010/main" val="240452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ZA" dirty="0" err="1" smtClean="0"/>
              <a:t>Algumas</a:t>
            </a:r>
            <a:r>
              <a:rPr lang="en-ZA" dirty="0" smtClean="0"/>
              <a:t> tags simples - Links</a:t>
            </a:r>
            <a:endParaRPr lang="en-US" dirty="0" smtClean="0"/>
          </a:p>
        </p:txBody>
      </p:sp>
      <p:sp>
        <p:nvSpPr>
          <p:cNvPr id="857091" name="Rectangle 3"/>
          <p:cNvSpPr>
            <a:spLocks noGrp="1" noChangeArrowheads="1"/>
          </p:cNvSpPr>
          <p:nvPr>
            <p:ph idx="1"/>
          </p:nvPr>
        </p:nvSpPr>
        <p:spPr>
          <a:xfrm>
            <a:off x="1847807" y="1466335"/>
            <a:ext cx="8915400" cy="3777622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ZA" sz="3600" dirty="0" smtClean="0"/>
              <a:t>Hyperlink Tags</a:t>
            </a:r>
          </a:p>
          <a:p>
            <a:pPr>
              <a:lnSpc>
                <a:spcPct val="90000"/>
              </a:lnSpc>
              <a:defRPr/>
            </a:pPr>
            <a:endParaRPr lang="en-ZA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857092" name="Rectangle 4"/>
          <p:cNvSpPr>
            <a:spLocks noChangeArrowheads="1"/>
          </p:cNvSpPr>
          <p:nvPr/>
        </p:nvSpPr>
        <p:spPr bwMode="auto">
          <a:xfrm>
            <a:off x="1021492" y="2765855"/>
            <a:ext cx="11096367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40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</a:t>
            </a:r>
            <a:r>
              <a:rPr lang="en-US" sz="40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href=</a:t>
            </a:r>
            <a:r>
              <a:rPr lang="en-US" sz="40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hlinkClick r:id="rId3"/>
              </a:rPr>
              <a:t>http</a:t>
            </a:r>
            <a:r>
              <a:rPr lang="en-US" sz="40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hlinkClick r:id="rId3"/>
              </a:rPr>
              <a:t>://</a:t>
            </a:r>
            <a:r>
              <a:rPr lang="en-US" sz="40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hlinkClick r:id="rId3"/>
              </a:rPr>
              <a:t>www.oxnar.com.br/</a:t>
            </a:r>
            <a:r>
              <a:rPr lang="en-US" sz="40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 Acesse o site oxnar&lt;/</a:t>
            </a:r>
            <a:r>
              <a:rPr lang="en-US" sz="40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a&gt;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188" y="3698602"/>
            <a:ext cx="4152812" cy="274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7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ZA" dirty="0" err="1" smtClean="0"/>
              <a:t>Algumas</a:t>
            </a:r>
            <a:r>
              <a:rPr lang="en-ZA" dirty="0" smtClean="0"/>
              <a:t> tags simples</a:t>
            </a:r>
            <a:endParaRPr lang="en-US" dirty="0" smtClean="0"/>
          </a:p>
        </p:txBody>
      </p:sp>
      <p:sp>
        <p:nvSpPr>
          <p:cNvPr id="857091" name="Rectangle 3"/>
          <p:cNvSpPr>
            <a:spLocks noGrp="1" noChangeArrowheads="1"/>
          </p:cNvSpPr>
          <p:nvPr>
            <p:ph idx="1"/>
          </p:nvPr>
        </p:nvSpPr>
        <p:spPr>
          <a:xfrm>
            <a:off x="2378197" y="1441604"/>
            <a:ext cx="8915400" cy="77908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ZA" sz="5100" dirty="0" smtClean="0"/>
              <a:t>Tags para </a:t>
            </a:r>
            <a:r>
              <a:rPr lang="en-ZA" sz="5100" dirty="0" err="1" smtClean="0"/>
              <a:t>inserir</a:t>
            </a:r>
            <a:r>
              <a:rPr lang="en-ZA" sz="5100" dirty="0" smtClean="0"/>
              <a:t> de imagens</a:t>
            </a:r>
            <a:endParaRPr lang="en-ZA" sz="5100" dirty="0" smtClean="0"/>
          </a:p>
          <a:p>
            <a:pPr>
              <a:lnSpc>
                <a:spcPct val="90000"/>
              </a:lnSpc>
              <a:defRPr/>
            </a:pPr>
            <a:endParaRPr lang="en-ZA" dirty="0" smtClean="0"/>
          </a:p>
          <a:p>
            <a:pPr marL="0" indent="0">
              <a:lnSpc>
                <a:spcPct val="90000"/>
              </a:lnSpc>
              <a:spcBef>
                <a:spcPct val="60000"/>
              </a:spcBef>
              <a:buNone/>
              <a:defRPr/>
            </a:pPr>
            <a:endParaRPr lang="en-US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857093" name="Rectangle 5"/>
          <p:cNvSpPr>
            <a:spLocks noChangeArrowheads="1"/>
          </p:cNvSpPr>
          <p:nvPr/>
        </p:nvSpPr>
        <p:spPr bwMode="auto">
          <a:xfrm>
            <a:off x="643095" y="2436423"/>
            <a:ext cx="10816569" cy="6681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src</a:t>
            </a: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="constutorhtml.jpg" </a:t>
            </a: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alt="logo" /&gt;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37" y="3188516"/>
            <a:ext cx="4418120" cy="370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4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ZA" dirty="0" err="1" smtClean="0"/>
              <a:t>Algumas</a:t>
            </a:r>
            <a:r>
              <a:rPr lang="en-ZA" dirty="0" smtClean="0"/>
              <a:t> tags simples</a:t>
            </a:r>
            <a:endParaRPr lang="en-US" dirty="0" smtClean="0"/>
          </a:p>
        </p:txBody>
      </p:sp>
      <p:sp>
        <p:nvSpPr>
          <p:cNvPr id="857091" name="Rectangle 3"/>
          <p:cNvSpPr>
            <a:spLocks noGrp="1" noChangeArrowheads="1"/>
          </p:cNvSpPr>
          <p:nvPr>
            <p:ph idx="1"/>
          </p:nvPr>
        </p:nvSpPr>
        <p:spPr>
          <a:xfrm>
            <a:off x="2378197" y="1441604"/>
            <a:ext cx="8915400" cy="77908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ZA" sz="5100" dirty="0" smtClean="0"/>
              <a:t>Tags para </a:t>
            </a:r>
            <a:r>
              <a:rPr lang="en-ZA" sz="5100" dirty="0" err="1" smtClean="0"/>
              <a:t>inserir</a:t>
            </a:r>
            <a:r>
              <a:rPr lang="en-ZA" sz="5100" dirty="0" smtClean="0"/>
              <a:t> de imagens</a:t>
            </a:r>
            <a:endParaRPr lang="en-ZA" sz="5100" dirty="0" smtClean="0"/>
          </a:p>
          <a:p>
            <a:pPr>
              <a:lnSpc>
                <a:spcPct val="90000"/>
              </a:lnSpc>
              <a:defRPr/>
            </a:pPr>
            <a:endParaRPr lang="en-ZA" dirty="0" smtClean="0"/>
          </a:p>
          <a:p>
            <a:pPr marL="0" indent="0">
              <a:lnSpc>
                <a:spcPct val="90000"/>
              </a:lnSpc>
              <a:spcBef>
                <a:spcPct val="60000"/>
              </a:spcBef>
              <a:buNone/>
              <a:defRPr/>
            </a:pPr>
            <a:endParaRPr lang="en-US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57093" name="Rectangle 5"/>
          <p:cNvSpPr>
            <a:spLocks noChangeArrowheads="1"/>
          </p:cNvSpPr>
          <p:nvPr/>
        </p:nvSpPr>
        <p:spPr bwMode="auto">
          <a:xfrm>
            <a:off x="643095" y="2436423"/>
            <a:ext cx="10816569" cy="6681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src</a:t>
            </a: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="constutorhtml.jpg" </a:t>
            </a: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alt="logo" /&gt;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662435" y="3820423"/>
            <a:ext cx="10816569" cy="131112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</a:t>
            </a:r>
            <a:r>
              <a:rPr lang="en-US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src</a:t>
            </a:r>
            <a:r>
              <a:rPr lang="en-US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=“constutorhtml.jpg”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width = 400 height= 90</a:t>
            </a: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 </a:t>
            </a:r>
            <a:r>
              <a:rPr lang="en-US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</a:t>
            </a:r>
            <a:endParaRPr lang="en-US" sz="3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37" y="3227184"/>
            <a:ext cx="4260920" cy="357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0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ZA" dirty="0" err="1" smtClean="0"/>
              <a:t>Algumas</a:t>
            </a:r>
            <a:r>
              <a:rPr lang="en-ZA" dirty="0" smtClean="0"/>
              <a:t> tags simples</a:t>
            </a:r>
            <a:endParaRPr lang="en-US" dirty="0" smtClean="0"/>
          </a:p>
        </p:txBody>
      </p:sp>
      <p:sp>
        <p:nvSpPr>
          <p:cNvPr id="857091" name="Rectangle 3"/>
          <p:cNvSpPr>
            <a:spLocks noGrp="1" noChangeArrowheads="1"/>
          </p:cNvSpPr>
          <p:nvPr>
            <p:ph idx="1"/>
          </p:nvPr>
        </p:nvSpPr>
        <p:spPr>
          <a:xfrm>
            <a:off x="1544184" y="1631182"/>
            <a:ext cx="8915400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60000"/>
              </a:spcBef>
              <a:defRPr/>
            </a:pPr>
            <a:r>
              <a:rPr lang="en-ZA" sz="3600" b="1" dirty="0" smtClean="0"/>
              <a:t>Tags para </a:t>
            </a:r>
            <a:r>
              <a:rPr lang="en-ZA" sz="3600" b="1" dirty="0" err="1" smtClean="0"/>
              <a:t>formatação</a:t>
            </a:r>
            <a:r>
              <a:rPr lang="en-ZA" sz="3600" b="1" dirty="0" smtClean="0"/>
              <a:t> de </a:t>
            </a:r>
            <a:r>
              <a:rPr lang="en-ZA" sz="3600" b="1" dirty="0" err="1" smtClean="0"/>
              <a:t>textos</a:t>
            </a:r>
            <a:r>
              <a:rPr lang="en-ZA" sz="3600" b="1" dirty="0" smtClean="0"/>
              <a:t> </a:t>
            </a:r>
            <a:endParaRPr lang="en-US" sz="3600" b="1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857094" name="Rectangle 6"/>
          <p:cNvSpPr>
            <a:spLocks noChangeArrowheads="1"/>
          </p:cNvSpPr>
          <p:nvPr/>
        </p:nvSpPr>
        <p:spPr bwMode="auto">
          <a:xfrm>
            <a:off x="1231192" y="2873174"/>
            <a:ext cx="8454931" cy="374871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Este é um texto em itálico </a:t>
            </a: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</a:t>
            </a:r>
            <a:r>
              <a:rPr lang="en-US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em&gt;enfatizado.&lt;/</a:t>
            </a: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em&gt;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&lt;br </a:t>
            </a:r>
            <a:r>
              <a:rPr lang="en-US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/&gt;</a:t>
            </a:r>
            <a:r>
              <a:rPr lang="en-US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nova linha</a:t>
            </a:r>
            <a:r>
              <a:rPr lang="en-US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3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Este é um texto em negrito &lt;strong&gt;mais enfatizado.&lt;/</a:t>
            </a:r>
            <a:r>
              <a:rPr lang="en-US" sz="3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strong&gt;</a:t>
            </a:r>
          </a:p>
        </p:txBody>
      </p:sp>
    </p:spTree>
    <p:extLst>
      <p:ext uri="{BB962C8B-B14F-4D97-AF65-F5344CB8AC3E}">
        <p14:creationId xmlns:p14="http://schemas.microsoft.com/office/powerpoint/2010/main" val="379471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Algumas</a:t>
            </a:r>
            <a:r>
              <a:rPr lang="en-US" dirty="0" smtClean="0"/>
              <a:t> tags simples</a:t>
            </a:r>
            <a:endParaRPr lang="en-US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865283" name="Rectangle 3"/>
          <p:cNvSpPr>
            <a:spLocks noChangeArrowheads="1"/>
          </p:cNvSpPr>
          <p:nvPr/>
        </p:nvSpPr>
        <p:spPr bwMode="auto">
          <a:xfrm>
            <a:off x="2217738" y="1494047"/>
            <a:ext cx="7764462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ZA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</a:t>
            </a:r>
            <a:r>
              <a:rPr lang="en-ZA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title&gt;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Demonstração da aula 17 - 22&lt;/</a:t>
            </a: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title&gt;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href="http://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www.oxnar.com.br/" </a:t>
            </a: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title=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“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Oxnar Tecnologia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"&gt;Este é nosso link.&lt;/</a:t>
            </a: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&lt;br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src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=“constructor.jpg" </a:t>
            </a: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alt="logo"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&lt;br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strong&gt;Texto em Negrito&lt;/</a:t>
            </a: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strong&gt; </a:t>
            </a: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e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em&gt;Texto em </a:t>
            </a:r>
            <a:r>
              <a:rPr lang="en-US" sz="2000" u="sng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Itálico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</a:t>
            </a: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em&gt; 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texto</a:t>
            </a:r>
            <a:r>
              <a:rPr lang="en-US" sz="2000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</a:t>
            </a:r>
            <a:endParaRPr lang="en-US" sz="2000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2778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800" dirty="0"/>
              <a:t>Some Simple Tags – Example (2)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865283" name="Rectangle 3"/>
          <p:cNvSpPr>
            <a:spLocks noChangeArrowheads="1"/>
          </p:cNvSpPr>
          <p:nvPr/>
        </p:nvSpPr>
        <p:spPr bwMode="auto">
          <a:xfrm>
            <a:off x="2217738" y="1494047"/>
            <a:ext cx="7764462" cy="440120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ZA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ZA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ZA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&lt;title&gt;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Simple Tags Demo&lt;/title&gt;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href="http://www.telerik.com/" title=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"Telerik site"&gt;This is a link.&lt;/a&gt;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&lt;br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src="logo.gif" alt="logo"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&lt;br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&lt;strong&gt;Bold&lt;/strong&gt; and &lt;em&gt;italic&lt;/em&gt; text.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2133600" y="895213"/>
            <a:ext cx="33528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some-tags.html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19400"/>
            <a:ext cx="39624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274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Tags Attributes</a:t>
            </a:r>
            <a:endParaRPr lang="bg-BG" smtClean="0"/>
          </a:p>
        </p:txBody>
      </p:sp>
      <p:sp>
        <p:nvSpPr>
          <p:cNvPr id="106496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8686800" cy="5715000"/>
          </a:xfrm>
        </p:spPr>
        <p:txBody>
          <a:bodyPr/>
          <a:lstStyle/>
          <a:p>
            <a:pPr>
              <a:spcBef>
                <a:spcPts val="300"/>
              </a:spcBef>
              <a:defRPr/>
            </a:pPr>
            <a:r>
              <a:rPr lang="en-US" dirty="0" smtClean="0"/>
              <a:t>Tags can have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attributes</a:t>
            </a:r>
          </a:p>
          <a:p>
            <a:pPr lvl="1">
              <a:spcBef>
                <a:spcPts val="300"/>
              </a:spcBef>
              <a:defRPr/>
            </a:pPr>
            <a:r>
              <a:rPr lang="en-US" dirty="0" smtClean="0"/>
              <a:t>Attributes specify properties and behavior</a:t>
            </a:r>
          </a:p>
          <a:p>
            <a:pPr lvl="1">
              <a:spcBef>
                <a:spcPts val="300"/>
              </a:spcBef>
              <a:defRPr/>
            </a:pPr>
            <a:r>
              <a:rPr lang="en-US" dirty="0" smtClean="0"/>
              <a:t>Example:</a:t>
            </a:r>
          </a:p>
          <a:p>
            <a:pPr lvl="1">
              <a:spcBef>
                <a:spcPts val="300"/>
              </a:spcBef>
              <a:defRPr/>
            </a:pPr>
            <a:endParaRPr lang="en-US" dirty="0" smtClean="0"/>
          </a:p>
          <a:p>
            <a:pPr lvl="1">
              <a:spcBef>
                <a:spcPts val="300"/>
              </a:spcBef>
              <a:defRPr/>
            </a:pPr>
            <a:r>
              <a:rPr lang="en-US" dirty="0" smtClean="0"/>
              <a:t>Few attributes can apply to every element: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style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title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dirty="0" smtClean="0"/>
              <a:t> is unique in the document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Content of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title</a:t>
            </a:r>
            <a:r>
              <a:rPr lang="en-US" dirty="0" smtClean="0"/>
              <a:t> attribute is displayed as hint when the element is hovered with the mouse</a:t>
            </a:r>
          </a:p>
          <a:p>
            <a:pPr lvl="2">
              <a:spcBef>
                <a:spcPts val="300"/>
              </a:spcBef>
              <a:defRPr/>
            </a:pPr>
            <a:r>
              <a:rPr lang="en-US" dirty="0" smtClean="0"/>
              <a:t>Some elements have obligatory attributes</a:t>
            </a:r>
            <a:endParaRPr lang="bg-BG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1064964" name="Rectangle 4"/>
          <p:cNvSpPr>
            <a:spLocks noChangeArrowheads="1"/>
          </p:cNvSpPr>
          <p:nvPr/>
        </p:nvSpPr>
        <p:spPr bwMode="auto">
          <a:xfrm>
            <a:off x="2505076" y="2819400"/>
            <a:ext cx="7096124" cy="3970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src="logo.gif" alt="logo" /&gt;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5486400" y="2133601"/>
            <a:ext cx="4800600" cy="953453"/>
          </a:xfrm>
          <a:prstGeom prst="wedgeRoundRectCallout">
            <a:avLst>
              <a:gd name="adj1" fmla="val -38490"/>
              <a:gd name="adj2" fmla="val 9291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6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Attribute </a:t>
            </a:r>
            <a:r>
              <a:rPr lang="en-US" sz="26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alt</a:t>
            </a:r>
            <a:r>
              <a:rPr lang="en-US" sz="26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 with value "</a:t>
            </a:r>
            <a:r>
              <a:rPr lang="en-US" sz="26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logo</a:t>
            </a:r>
            <a:r>
              <a:rPr lang="en-US" sz="26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4064604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ZA" sz="3800" dirty="0"/>
              <a:t>Headings and Paragraphs</a:t>
            </a:r>
            <a:endParaRPr lang="en-US" sz="3800" dirty="0"/>
          </a:p>
        </p:txBody>
      </p:sp>
      <p:sp>
        <p:nvSpPr>
          <p:cNvPr id="869379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1066801"/>
            <a:ext cx="8496300" cy="532923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r>
              <a:rPr lang="en-ZA" dirty="0" smtClean="0"/>
              <a:t>Heading Tags (h1 – h6)</a:t>
            </a:r>
          </a:p>
          <a:p>
            <a:pPr>
              <a:lnSpc>
                <a:spcPct val="100000"/>
              </a:lnSpc>
              <a:defRPr/>
            </a:pPr>
            <a:endParaRPr lang="en-ZA" dirty="0" smtClean="0"/>
          </a:p>
          <a:p>
            <a:pPr>
              <a:lnSpc>
                <a:spcPct val="100000"/>
              </a:lnSpc>
              <a:defRPr/>
            </a:pPr>
            <a:endParaRPr lang="en-ZA" dirty="0" smtClean="0"/>
          </a:p>
          <a:p>
            <a:pPr>
              <a:lnSpc>
                <a:spcPct val="100000"/>
              </a:lnSpc>
              <a:spcBef>
                <a:spcPct val="60000"/>
              </a:spcBef>
              <a:defRPr/>
            </a:pPr>
            <a:r>
              <a:rPr lang="en-ZA" dirty="0" smtClean="0"/>
              <a:t>Paragraph Tags</a:t>
            </a:r>
          </a:p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lang="en-ZA" dirty="0" smtClean="0"/>
          </a:p>
          <a:p>
            <a:pPr>
              <a:spcBef>
                <a:spcPts val="3600"/>
              </a:spcBef>
              <a:defRPr/>
            </a:pPr>
            <a:r>
              <a:rPr lang="en-ZA" dirty="0" smtClean="0"/>
              <a:t>Sections: </a:t>
            </a:r>
            <a:r>
              <a:rPr lang="en-ZA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div</a:t>
            </a:r>
            <a:r>
              <a:rPr lang="en-ZA" dirty="0" smtClean="0"/>
              <a:t> and </a:t>
            </a:r>
            <a:r>
              <a:rPr lang="en-ZA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span</a:t>
            </a:r>
            <a:endParaRPr lang="en-US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869380" name="Rectangle 4"/>
          <p:cNvSpPr>
            <a:spLocks noChangeArrowheads="1"/>
          </p:cNvSpPr>
          <p:nvPr/>
        </p:nvSpPr>
        <p:spPr bwMode="auto">
          <a:xfrm>
            <a:off x="2279651" y="3892657"/>
            <a:ext cx="7626350" cy="75713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&lt;p&gt;This is my first paragraph&lt;/p&gt;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&lt;p&gt;This is my second paragraph&lt;/p&gt;</a:t>
            </a:r>
          </a:p>
        </p:txBody>
      </p:sp>
      <p:sp>
        <p:nvSpPr>
          <p:cNvPr id="869381" name="Rectangle 5"/>
          <p:cNvSpPr>
            <a:spLocks noChangeArrowheads="1"/>
          </p:cNvSpPr>
          <p:nvPr/>
        </p:nvSpPr>
        <p:spPr bwMode="auto">
          <a:xfrm>
            <a:off x="2279651" y="1773059"/>
            <a:ext cx="7626350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&lt;h1&gt;Heading 1&lt;/h1&gt;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&lt;h2&gt;Sub heading 2&lt;/h2&gt;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&lt;h3&gt;Sub heading 3&lt;/h3&gt;</a:t>
            </a:r>
          </a:p>
        </p:txBody>
      </p:sp>
      <p:sp>
        <p:nvSpPr>
          <p:cNvPr id="869382" name="Rectangle 6"/>
          <p:cNvSpPr>
            <a:spLocks noChangeArrowheads="1"/>
          </p:cNvSpPr>
          <p:nvPr/>
        </p:nvSpPr>
        <p:spPr bwMode="auto">
          <a:xfrm>
            <a:off x="2279651" y="5492857"/>
            <a:ext cx="7626350" cy="75713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&lt;div style="background: skyblue;"&gt;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This is a div&lt;/div&gt;</a:t>
            </a:r>
          </a:p>
        </p:txBody>
      </p:sp>
    </p:spTree>
    <p:extLst>
      <p:ext uri="{BB962C8B-B14F-4D97-AF65-F5344CB8AC3E}">
        <p14:creationId xmlns:p14="http://schemas.microsoft.com/office/powerpoint/2010/main" val="325417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800" dirty="0"/>
              <a:t>Headings and Paragraphs – Example </a:t>
            </a:r>
            <a:endParaRPr lang="bg-BG" sz="38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830468" name="Rectangle 4"/>
          <p:cNvSpPr>
            <a:spLocks noChangeArrowheads="1"/>
          </p:cNvSpPr>
          <p:nvPr/>
        </p:nvSpPr>
        <p:spPr bwMode="auto">
          <a:xfrm>
            <a:off x="2136775" y="1433287"/>
            <a:ext cx="7920038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&lt;head&gt;&lt;title&gt;Headings and paragraphs&lt;/title&gt;&lt;/head&gt;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&lt;h1&gt;Heading 1&lt;/h1&gt;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&lt;h2&gt;Sub heading 2&lt;/h2&gt;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&lt;h3&gt;Sub heading 3&lt;/h3&gt;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&lt;p&gt;This is my first paragraph&lt;/p&gt;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&lt;p&gt;This is my second paragraph&lt;/p&gt;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&lt;div style="background:skyblue"&gt;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This is a div&lt;/div&gt;	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2057400" y="855021"/>
            <a:ext cx="33528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headings.html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0699415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136775" y="1433287"/>
            <a:ext cx="7920038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&lt;head&gt;&lt;title&gt;Headings and paragraphs&lt;/title&gt;&lt;/head&gt;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&lt;h1&gt;Heading 1&lt;/h1&gt;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&lt;h2&gt;Sub heading 2&lt;/h2&gt;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&lt;h3&gt;Sub heading 3&lt;/h3&gt;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&lt;p&gt;This is my first paragraph&lt;/p&gt;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&lt;p&gt;This is my second paragraph&lt;/p&gt;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&lt;div style="background:skyblue"&gt;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This is a div&lt;/div&gt;	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800" dirty="0"/>
              <a:t>Headings and Paragraphs – Example (2)</a:t>
            </a:r>
            <a:endParaRPr lang="bg-BG" sz="38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57400" y="855021"/>
            <a:ext cx="33528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headings.html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1600201"/>
            <a:ext cx="391477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2825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4800601"/>
            <a:ext cx="8229600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Introduction to HTML</a:t>
            </a:r>
            <a:endParaRPr lang="bg-BG" dirty="0" smtClean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981200" y="5526880"/>
            <a:ext cx="8229600" cy="569120"/>
          </a:xfrm>
        </p:spPr>
        <p:txBody>
          <a:bodyPr/>
          <a:lstStyle/>
          <a:p>
            <a:r>
              <a:rPr dirty="0" smtClean="0"/>
              <a:t>HTML </a:t>
            </a:r>
            <a:r>
              <a:rPr smtClean="0"/>
              <a:t>Document Structure </a:t>
            </a:r>
            <a:r>
              <a:rPr dirty="0" smtClean="0"/>
              <a:t>in Depth</a:t>
            </a:r>
            <a:endParaRPr lang="bg-BG" dirty="0"/>
          </a:p>
        </p:txBody>
      </p:sp>
      <p:pic>
        <p:nvPicPr>
          <p:cNvPr id="25602" name="Picture 2" descr="http://www.askdavetaylor.com/0-blog-pics/html-file-in-firefo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0919">
            <a:off x="5833267" y="1446521"/>
            <a:ext cx="4448175" cy="2367060"/>
          </a:xfrm>
          <a:prstGeom prst="roundRect">
            <a:avLst>
              <a:gd name="adj" fmla="val 526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ContrastingLeftFacing"/>
            <a:lightRig rig="threePt" dir="t"/>
          </a:scene3d>
        </p:spPr>
      </p:pic>
      <p:pic>
        <p:nvPicPr>
          <p:cNvPr id="90114" name="Picture 2" descr="http://andykdocs.de/andykdocs/document/Simple-JavaScript-tab-view/Screenshots-Simple-JavaScript-TabView-HTML-Code-00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9162">
            <a:off x="2427423" y="1335768"/>
            <a:ext cx="4272718" cy="2553154"/>
          </a:xfrm>
          <a:prstGeom prst="roundRect">
            <a:avLst>
              <a:gd name="adj" fmla="val 403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HeroicExtreme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26736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important to have the correct vision and attitude towards HTML</a:t>
            </a:r>
          </a:p>
          <a:p>
            <a:pPr lvl="1"/>
            <a:r>
              <a:rPr lang="en-US" dirty="0" smtClean="0"/>
              <a:t>HTML is only about structure, not appearance</a:t>
            </a:r>
          </a:p>
          <a:p>
            <a:pPr lvl="1"/>
            <a:r>
              <a:rPr lang="en-US" dirty="0" smtClean="0"/>
              <a:t>Browsers tolerate invalid HTML code and parse errors – you should not.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360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noProof="1" smtClean="0"/>
              <a:t>&lt;</a:t>
            </a:r>
            <a:r>
              <a:rPr lang="en-US" dirty="0" smtClean="0"/>
              <a:t>!</a:t>
            </a:r>
            <a:r>
              <a:rPr lang="en-US" noProof="1" smtClean="0"/>
              <a:t>DOCTYPE&gt;</a:t>
            </a:r>
            <a:r>
              <a:rPr lang="en-US" dirty="0" smtClean="0"/>
              <a:t> Declaration</a:t>
            </a:r>
            <a:endParaRPr lang="en-US" noProof="1" smtClean="0"/>
          </a:p>
        </p:txBody>
      </p:sp>
      <p:sp>
        <p:nvSpPr>
          <p:cNvPr id="88064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838200"/>
            <a:ext cx="8686800" cy="57912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HTML documents must start with a document type definition (DTD)</a:t>
            </a:r>
          </a:p>
          <a:p>
            <a:pPr lvl="1">
              <a:defRPr/>
            </a:pPr>
            <a:r>
              <a:rPr lang="en-US" sz="2800" dirty="0"/>
              <a:t>It tells web browsers what type is the served code</a:t>
            </a:r>
          </a:p>
          <a:p>
            <a:pPr lvl="1">
              <a:defRPr/>
            </a:pPr>
            <a:r>
              <a:rPr lang="en-US" sz="2800" dirty="0"/>
              <a:t>Possible versions: HTML 4.01, XHTML 1.0 (Transitional or Strict), XHTML 1.1, HTML 5</a:t>
            </a:r>
          </a:p>
          <a:p>
            <a:pPr>
              <a:defRPr/>
            </a:pPr>
            <a:r>
              <a:rPr lang="en-US" sz="3000" dirty="0"/>
              <a:t>Example:</a:t>
            </a:r>
            <a:endParaRPr lang="en-US" sz="300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lnSpc>
                <a:spcPct val="100000"/>
              </a:lnSpc>
              <a:spcBef>
                <a:spcPct val="60000"/>
              </a:spcBef>
              <a:defRPr/>
            </a:pPr>
            <a:endParaRPr lang="en-US" sz="3000" dirty="0"/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See </a:t>
            </a:r>
            <a:r>
              <a:rPr lang="en-US" sz="2400" dirty="0">
                <a:solidFill>
                  <a:schemeClr val="tx1"/>
                </a:solidFill>
                <a:latin typeface="Corbel" pitchFamily="34" charset="0"/>
                <a:hlinkClick r:id="rId3"/>
              </a:rPr>
              <a:t>http://w3.org/QA/2002/04/valid-dtd-list.html</a:t>
            </a:r>
            <a:r>
              <a:rPr lang="en-US" sz="2400" dirty="0">
                <a:solidFill>
                  <a:schemeClr val="tx1"/>
                </a:solidFill>
                <a:latin typeface="Corbel" pitchFamily="34" charset="0"/>
              </a:rPr>
              <a:t> </a:t>
            </a:r>
            <a:r>
              <a:rPr lang="en-US" sz="2800" dirty="0"/>
              <a:t>for a list of possible </a:t>
            </a:r>
            <a:r>
              <a:rPr lang="en-US" sz="2800" noProof="1"/>
              <a:t>doctypes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880644" name="Rectangle 4"/>
          <p:cNvSpPr>
            <a:spLocks noChangeArrowheads="1"/>
          </p:cNvSpPr>
          <p:nvPr/>
        </p:nvSpPr>
        <p:spPr bwMode="auto">
          <a:xfrm>
            <a:off x="2062164" y="4419601"/>
            <a:ext cx="7996236" cy="64633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 PUBLIC "-//W3C//DTD XHTML 1.0 Transitional//EN" "http://www.w3.org/TR/xhtml1/DTD/xhtml1-transitional.dtd"&gt;</a:t>
            </a:r>
          </a:p>
        </p:txBody>
      </p:sp>
    </p:spTree>
    <p:extLst>
      <p:ext uri="{BB962C8B-B14F-4D97-AF65-F5344CB8AC3E}">
        <p14:creationId xmlns:p14="http://schemas.microsoft.com/office/powerpoint/2010/main" val="34793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HTML vs. XHTML</a:t>
            </a:r>
            <a:endParaRPr lang="bg-BG" dirty="0" smtClean="0"/>
          </a:p>
        </p:txBody>
      </p:sp>
      <p:sp>
        <p:nvSpPr>
          <p:cNvPr id="1053699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90600"/>
            <a:ext cx="8686800" cy="5715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XHTML is more strict than HTML</a:t>
            </a:r>
          </a:p>
          <a:p>
            <a:pPr lvl="1">
              <a:defRPr/>
            </a:pPr>
            <a:r>
              <a:rPr lang="en-US" dirty="0" smtClean="0"/>
              <a:t>Tags and attribute names must be in lowercase</a:t>
            </a:r>
          </a:p>
          <a:p>
            <a:pPr lvl="1">
              <a:defRPr/>
            </a:pPr>
            <a:r>
              <a:rPr lang="en-US" dirty="0" smtClean="0"/>
              <a:t>All tags must be closed (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/&gt;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img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/&gt;</a:t>
            </a:r>
            <a:r>
              <a:rPr lang="en-US" dirty="0" smtClean="0"/>
              <a:t>) while HTML allows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br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 smtClean="0"/>
              <a:t> and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&lt;img&gt;</a:t>
            </a:r>
            <a:r>
              <a:rPr lang="en-US" dirty="0" smtClean="0"/>
              <a:t> and implies missing closing tags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(&lt;p&gt;par1 &lt;p&gt;par2</a:t>
            </a:r>
            <a:r>
              <a:rPr lang="en-US" dirty="0" smtClean="0"/>
              <a:t>)</a:t>
            </a:r>
          </a:p>
          <a:p>
            <a:pPr lvl="1">
              <a:defRPr/>
            </a:pPr>
            <a:r>
              <a:rPr lang="en-US" dirty="0" smtClean="0"/>
              <a:t>XHTML allows only one root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&lt;html&gt;</a:t>
            </a:r>
            <a:r>
              <a:rPr lang="en-US" dirty="0" smtClean="0"/>
              <a:t> element (HTML allows more than one)</a:t>
            </a:r>
            <a:endParaRPr lang="bg-BG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86018" name="Picture 2" descr="http://www.validicons.com/OSI_pngs/osi_xhtml_wt_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1261">
            <a:off x="8541658" y="885481"/>
            <a:ext cx="1494263" cy="7471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8243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XHTML vs. HTML (2)</a:t>
            </a:r>
            <a:endParaRPr lang="bg-BG" dirty="0" smtClean="0"/>
          </a:p>
        </p:txBody>
      </p:sp>
      <p:sp>
        <p:nvSpPr>
          <p:cNvPr id="1054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Many element attributes are deprecated in XHTML, most are moved to CSS </a:t>
            </a:r>
          </a:p>
          <a:p>
            <a:pPr>
              <a:defRPr/>
            </a:pPr>
            <a:r>
              <a:rPr lang="en-US" dirty="0" smtClean="0"/>
              <a:t>Attribute minimization is forbidden, e.g.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Note: Web browsers load XHTML faster than HTML and valid code faster than invalid!</a:t>
            </a:r>
            <a:endParaRPr lang="bg-BG" dirty="0" smtClean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38364" y="3048000"/>
            <a:ext cx="7843836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type="checkbox" checked&gt;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33600" y="4071068"/>
            <a:ext cx="7843836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type="checkbox" checked="checked" /&gt;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868698" y="3771900"/>
            <a:ext cx="381000" cy="1588"/>
          </a:xfrm>
          <a:prstGeom prst="straightConnector1">
            <a:avLst/>
          </a:prstGeom>
          <a:ln w="31750">
            <a:solidFill>
              <a:schemeClr val="accent5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999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76200"/>
            <a:ext cx="7086600" cy="838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&lt;head&gt;</a:t>
            </a:r>
            <a:r>
              <a:rPr lang="en-US" dirty="0" smtClean="0"/>
              <a:t> Section</a:t>
            </a:r>
          </a:p>
        </p:txBody>
      </p:sp>
      <p:sp>
        <p:nvSpPr>
          <p:cNvPr id="884739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762000"/>
            <a:ext cx="8686800" cy="57912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Contains information that doesn’t show directly on the viewable page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Starts after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&lt;!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doctype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 smtClean="0"/>
              <a:t> declaration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Begins with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&lt;head&gt;</a:t>
            </a:r>
            <a:r>
              <a:rPr lang="en-US" dirty="0" smtClean="0"/>
              <a:t> and ends with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&lt;/head&gt;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Contains mandatory single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&lt;title&gt;</a:t>
            </a:r>
            <a:r>
              <a:rPr lang="en-US" dirty="0" smtClean="0"/>
              <a:t> tag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Can contain some other tags, e.g.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&lt;meta&gt;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&lt;script&gt;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&lt;style&gt;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&lt;!–- comments --&gt;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60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&lt;head&gt; Section: &lt;title&gt; tag</a:t>
            </a:r>
          </a:p>
        </p:txBody>
      </p:sp>
      <p:sp>
        <p:nvSpPr>
          <p:cNvPr id="886787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066800"/>
            <a:ext cx="8686800" cy="55626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3000" dirty="0"/>
              <a:t>Title should be placed between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&lt;head&gt;</a:t>
            </a:r>
            <a:r>
              <a:rPr lang="en-US" sz="3000" dirty="0"/>
              <a:t> and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&lt;/head&gt;</a:t>
            </a:r>
            <a:r>
              <a:rPr lang="en-US" sz="3000" dirty="0"/>
              <a:t> tags</a:t>
            </a:r>
          </a:p>
          <a:p>
            <a:pPr>
              <a:lnSpc>
                <a:spcPct val="100000"/>
              </a:lnSpc>
              <a:defRPr/>
            </a:pPr>
            <a:endParaRPr lang="en-US" sz="3000" dirty="0"/>
          </a:p>
          <a:p>
            <a:pPr>
              <a:lnSpc>
                <a:spcPct val="100000"/>
              </a:lnSpc>
              <a:defRPr/>
            </a:pPr>
            <a:endParaRPr lang="en-US" sz="3000" dirty="0"/>
          </a:p>
          <a:p>
            <a:pPr>
              <a:lnSpc>
                <a:spcPct val="100000"/>
              </a:lnSpc>
              <a:defRPr/>
            </a:pPr>
            <a:endParaRPr lang="en-US" sz="3000" dirty="0"/>
          </a:p>
          <a:p>
            <a:pPr>
              <a:lnSpc>
                <a:spcPct val="100000"/>
              </a:lnSpc>
              <a:defRPr/>
            </a:pPr>
            <a:endParaRPr lang="en-US" sz="3000" dirty="0"/>
          </a:p>
          <a:p>
            <a:pPr>
              <a:lnSpc>
                <a:spcPct val="100000"/>
              </a:lnSpc>
              <a:defRPr/>
            </a:pPr>
            <a:endParaRPr lang="en-US" sz="3000" dirty="0"/>
          </a:p>
          <a:p>
            <a:pPr>
              <a:spcBef>
                <a:spcPts val="1800"/>
              </a:spcBef>
              <a:defRPr/>
            </a:pPr>
            <a:r>
              <a:rPr lang="en-US" sz="3000" dirty="0"/>
              <a:t>Used to specify a title in the window title bar</a:t>
            </a:r>
          </a:p>
          <a:p>
            <a:pPr>
              <a:lnSpc>
                <a:spcPct val="100000"/>
              </a:lnSpc>
              <a:defRPr/>
            </a:pPr>
            <a:r>
              <a:rPr lang="en-US" sz="3000" dirty="0"/>
              <a:t>Search engines and people rely on titles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216152" y="2286001"/>
            <a:ext cx="7689848" cy="70173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&lt;title&gt;Telerik Academy – Winter Season 2009/2010 &lt;/title&gt;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16152" y="3248248"/>
            <a:ext cx="7689848" cy="1933353"/>
          </a:xfrm>
          <a:prstGeom prst="roundRect">
            <a:avLst>
              <a:gd name="adj" fmla="val 2918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28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&lt;head&gt; Section: &lt;meta&gt;</a:t>
            </a:r>
          </a:p>
        </p:txBody>
      </p:sp>
      <p:sp>
        <p:nvSpPr>
          <p:cNvPr id="8888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Meta tags additionally describe the content contained within the page</a:t>
            </a:r>
            <a:endParaRPr lang="en-US" sz="200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888836" name="Rectangle 4"/>
          <p:cNvSpPr>
            <a:spLocks noChangeArrowheads="1"/>
          </p:cNvSpPr>
          <p:nvPr/>
        </p:nvSpPr>
        <p:spPr bwMode="auto">
          <a:xfrm>
            <a:off x="2133600" y="2420938"/>
            <a:ext cx="7924800" cy="341632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&lt;meta name="description" content="HTML tutorial" /&gt;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4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&lt;meta name="keywords" content="html, web design, styles" /&gt;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&lt;meta name="author" content="Chris Brewer" /&gt; 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4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&lt;meta http-equiv="refresh" content="5; url=http://www.telerik.com" /&gt;</a:t>
            </a:r>
          </a:p>
        </p:txBody>
      </p:sp>
    </p:spTree>
    <p:extLst>
      <p:ext uri="{BB962C8B-B14F-4D97-AF65-F5344CB8AC3E}">
        <p14:creationId xmlns:p14="http://schemas.microsoft.com/office/powerpoint/2010/main" val="320525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&lt;head&gt; Section: &lt;script&gt;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&lt;script&gt;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Consolas" pitchFamily="49" charset="0"/>
              </a:rPr>
              <a:t> </a:t>
            </a:r>
            <a:r>
              <a:rPr lang="en-US" dirty="0" smtClean="0"/>
              <a:t>element is used to embed scripts into an HTML document</a:t>
            </a:r>
          </a:p>
          <a:p>
            <a:pPr lvl="1">
              <a:defRPr/>
            </a:pPr>
            <a:r>
              <a:rPr lang="en-US" dirty="0" smtClean="0"/>
              <a:t>Script are executed in the client's Web browser</a:t>
            </a:r>
          </a:p>
          <a:p>
            <a:pPr lvl="1">
              <a:defRPr/>
            </a:pPr>
            <a:r>
              <a:rPr lang="en-US" dirty="0" smtClean="0"/>
              <a:t>Scripts can live in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&lt;head&gt;</a:t>
            </a:r>
            <a:r>
              <a:rPr lang="en-US" dirty="0" smtClean="0"/>
              <a:t> and in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&lt;body&gt;</a:t>
            </a:r>
            <a:r>
              <a:rPr lang="en-US" dirty="0" smtClean="0"/>
              <a:t> sections</a:t>
            </a:r>
          </a:p>
          <a:p>
            <a:pPr>
              <a:defRPr/>
            </a:pPr>
            <a:r>
              <a:rPr lang="en-US" dirty="0" smtClean="0"/>
              <a:t>Supported client-side scripting languages:</a:t>
            </a:r>
          </a:p>
          <a:p>
            <a:pPr lvl="1">
              <a:defRPr/>
            </a:pPr>
            <a:r>
              <a:rPr lang="en-US" dirty="0" smtClean="0"/>
              <a:t>JavaScript (it is not Java!)</a:t>
            </a:r>
          </a:p>
          <a:p>
            <a:pPr lvl="1">
              <a:defRPr/>
            </a:pPr>
            <a:r>
              <a:rPr lang="en-US" dirty="0" smtClean="0"/>
              <a:t>VBScript</a:t>
            </a:r>
          </a:p>
          <a:p>
            <a:pPr lvl="1">
              <a:defRPr/>
            </a:pPr>
            <a:r>
              <a:rPr lang="en-US" dirty="0" smtClean="0"/>
              <a:t>JScript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3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</a:t>
            </a:r>
            <a:r>
              <a:rPr lang="en-US" dirty="0" smtClean="0"/>
              <a:t> &lt;script&gt; Tag – </a:t>
            </a:r>
            <a:r>
              <a:rPr lang="en-US" dirty="0" err="1" smtClean="0"/>
              <a:t>Examplo</a:t>
            </a:r>
            <a:endParaRPr lang="bg-BG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955396" name="Rectangle 4"/>
          <p:cNvSpPr>
            <a:spLocks noChangeArrowheads="1"/>
          </p:cNvSpPr>
          <p:nvPr/>
        </p:nvSpPr>
        <p:spPr bwMode="auto">
          <a:xfrm>
            <a:off x="2135189" y="1143000"/>
            <a:ext cx="7850187" cy="529991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HTML&gt;</a:t>
            </a: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&lt;title&gt;JavaScript Example&lt;/title&gt;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&lt;script type="text/javascript"&gt;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function sayHello() {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document.write("&lt;</a:t>
            </a:r>
            <a:r>
              <a:rPr lang="en-US" sz="2200" b="1" noProof="1" smtClean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p&gt;Oi mundo!&lt;\/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p&gt;");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}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&lt;/script&gt;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&lt;/head&gt;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&lt;script type=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"text/javascript"&gt;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sayHello();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&lt;/script&gt;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pic>
        <p:nvPicPr>
          <p:cNvPr id="35844" name="Picture 5" descr="scripts-examp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81400"/>
            <a:ext cx="4023654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2146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&lt;head&gt; Section: &lt;style&gt;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1066801"/>
            <a:ext cx="8496300" cy="550545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The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&lt;style&gt;</a:t>
            </a:r>
            <a:r>
              <a:rPr lang="en-US" sz="3000" dirty="0"/>
              <a:t> element embeds formatting information (CSS styles) into an HTML page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892933" name="Rectangle 5"/>
          <p:cNvSpPr>
            <a:spLocks noChangeArrowheads="1"/>
          </p:cNvSpPr>
          <p:nvPr/>
        </p:nvSpPr>
        <p:spPr bwMode="auto">
          <a:xfrm>
            <a:off x="2133600" y="2286001"/>
            <a:ext cx="7881936" cy="440120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&lt;style type="text/css"&gt;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p { font-size: 12pt; line-height: 12pt;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p:first-letter { font-size: 200%;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span { text-transform: uppercase;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&lt;/style&gt;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&lt;p&gt;Styles demo.&lt;br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&lt;span&gt;Test uppercase&lt;/span&gt;.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pic>
        <p:nvPicPr>
          <p:cNvPr id="37893" name="Picture 6" descr="style-examp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191000"/>
            <a:ext cx="3230526" cy="222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324600" y="2209800"/>
            <a:ext cx="37338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style-example.html</a:t>
            </a:r>
            <a:endParaRPr lang="en-US" sz="24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06398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Comments: &lt;!-- --&gt; Tag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990601"/>
            <a:ext cx="8496300" cy="55340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Comments can exist anywhere between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&lt;html&gt;&lt;/html&gt;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Consolas" pitchFamily="49" charset="0"/>
              </a:rPr>
              <a:t> </a:t>
            </a:r>
            <a:r>
              <a:rPr lang="en-US" dirty="0" smtClean="0"/>
              <a:t>tags</a:t>
            </a:r>
          </a:p>
          <a:p>
            <a:pPr>
              <a:defRPr/>
            </a:pPr>
            <a:r>
              <a:rPr lang="en-US" dirty="0" smtClean="0"/>
              <a:t>Comments start with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&lt;!--</a:t>
            </a:r>
            <a:r>
              <a:rPr lang="en-US" dirty="0" smtClean="0"/>
              <a:t> and end with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--&gt;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894980" name="Rectangle 4"/>
          <p:cNvSpPr>
            <a:spLocks noChangeArrowheads="1"/>
          </p:cNvSpPr>
          <p:nvPr/>
        </p:nvSpPr>
        <p:spPr bwMode="auto">
          <a:xfrm>
            <a:off x="2212975" y="2928324"/>
            <a:ext cx="7769226" cy="293618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i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&lt;!–- Telerik Logo (a JPG file) --&gt;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src="logo.jpg" alt=“Telerik Logo"&gt;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i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&lt;!–- Hyperlink to the web site --&gt;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href="http://telerik.com/"&gt;Telerik&lt;/a&gt;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i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&lt;!–- Show the news table --&gt;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&lt;table class="newstable"&gt;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94028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&lt;body&gt; Section: Introduction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143001"/>
            <a:ext cx="8694738" cy="5486399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&lt;body&gt;</a:t>
            </a:r>
            <a:r>
              <a:rPr lang="en-US" dirty="0" smtClean="0"/>
              <a:t> section describes the viewable portion of the page</a:t>
            </a:r>
          </a:p>
          <a:p>
            <a:pPr>
              <a:defRPr/>
            </a:pPr>
            <a:r>
              <a:rPr lang="en-US" dirty="0" smtClean="0"/>
              <a:t>Starts after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&lt;head&gt;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&lt;/head&gt;</a:t>
            </a:r>
            <a:r>
              <a:rPr lang="en-US" dirty="0" smtClean="0"/>
              <a:t> section</a:t>
            </a:r>
          </a:p>
          <a:p>
            <a:pPr>
              <a:defRPr/>
            </a:pPr>
            <a:r>
              <a:rPr lang="en-US" dirty="0" smtClean="0"/>
              <a:t>Begins with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&lt;body&gt;</a:t>
            </a:r>
            <a:r>
              <a:rPr lang="en-US" dirty="0" smtClean="0"/>
              <a:t> and ends with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&lt;/body&gt;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901124" name="Rectangle 4"/>
          <p:cNvSpPr>
            <a:spLocks noChangeArrowheads="1"/>
          </p:cNvSpPr>
          <p:nvPr/>
        </p:nvSpPr>
        <p:spPr bwMode="auto">
          <a:xfrm>
            <a:off x="2212976" y="3733801"/>
            <a:ext cx="7769224" cy="25299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&lt;head&gt;&lt;title&gt;Test page&lt;/title&gt;&lt;/head&gt;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&lt;!-- This is the Web page body --&gt;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287225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 anchorCtr="0">
            <a:noAutofit/>
          </a:bodyPr>
          <a:lstStyle/>
          <a:p>
            <a:pPr eaLnBrk="0" hangingPunct="0">
              <a:lnSpc>
                <a:spcPts val="4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rPr>
              <a:t>Text Formatting</a:t>
            </a:r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5776" y="887412"/>
            <a:ext cx="8683624" cy="57419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Text formatting tags modify the text between the opening tag and the closing tag</a:t>
            </a:r>
          </a:p>
          <a:p>
            <a:pPr lvl="1">
              <a:defRPr/>
            </a:pPr>
            <a:r>
              <a:rPr lang="en-US" dirty="0" smtClean="0"/>
              <a:t>Ex.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&lt;b&gt;Hello&lt;/b&gt;</a:t>
            </a:r>
            <a:r>
              <a:rPr lang="en-US" dirty="0" smtClean="0"/>
              <a:t> makes “Hello” bold</a:t>
            </a:r>
          </a:p>
        </p:txBody>
      </p:sp>
      <p:graphicFrame>
        <p:nvGraphicFramePr>
          <p:cNvPr id="909375" name="Group 63"/>
          <p:cNvGraphicFramePr>
            <a:graphicFrameLocks noGrp="1"/>
          </p:cNvGraphicFramePr>
          <p:nvPr>
            <p:ph sz="half" idx="2"/>
          </p:nvPr>
        </p:nvGraphicFramePr>
        <p:xfrm>
          <a:off x="2286000" y="2667000"/>
          <a:ext cx="7543800" cy="3810000"/>
        </p:xfrm>
        <a:graphic>
          <a:graphicData uri="http://schemas.openxmlformats.org/drawingml/2006/table">
            <a:tbl>
              <a:tblPr/>
              <a:tblGrid>
                <a:gridCol w="3886200"/>
                <a:gridCol w="3657600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&lt;b&gt;&lt;/b&gt;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bold</a:t>
                      </a:r>
                      <a:endParaRPr kumimoji="1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40000"/>
                            <a:lumOff val="6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&lt;i&gt;&lt;/i&gt;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italicized</a:t>
                      </a:r>
                      <a:endParaRPr kumimoji="1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40000"/>
                            <a:lumOff val="6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&lt;u&gt;&lt;/u&gt;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underlined</a:t>
                      </a:r>
                      <a:endParaRPr kumimoji="1" lang="en-US" sz="20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40000"/>
                            <a:lumOff val="6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&lt;sup&gt;&lt;/sup&gt;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Sample</a:t>
                      </a:r>
                      <a:r>
                        <a:rPr kumimoji="1" lang="en-US" sz="2000" b="0" i="0" u="none" strike="noStrike" cap="none" normalizeH="0" baseline="30000" noProof="1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superscript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&lt;sub&gt;&lt;/sub&gt;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Sample</a:t>
                      </a:r>
                      <a:r>
                        <a:rPr kumimoji="1" lang="en-US" sz="2000" b="0" i="0" u="none" strike="noStrike" cap="none" normalizeH="0" baseline="-25000" noProof="1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subscript</a:t>
                      </a:r>
                      <a:endParaRPr kumimoji="1" lang="en-US" sz="2000" b="0" i="0" u="none" strike="noStrike" cap="none" normalizeH="0" baseline="-25000" noProof="1" smtClean="0">
                        <a:ln>
                          <a:noFill/>
                        </a:ln>
                        <a:solidFill>
                          <a:schemeClr val="tx1">
                            <a:lumMod val="40000"/>
                            <a:lumOff val="6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&lt;strong&gt;&lt;/strong&gt;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strong</a:t>
                      </a:r>
                      <a:endParaRPr kumimoji="1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40000"/>
                            <a:lumOff val="6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&lt;em&gt;&lt;/em&gt;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</a:rPr>
                        <a:t>emphasized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&lt;pre&gt;&lt;/pre&gt;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Preformatted text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&lt;blockquote&gt;&lt;/blockquote&gt;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ourier New" pitchFamily="49" charset="0"/>
                        </a:rPr>
                        <a:t>Quoted text block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onsolas" pitchFamily="49" charset="0"/>
                          <a:cs typeface="Consolas" pitchFamily="49" charset="0"/>
                        </a:rPr>
                        <a:t>&lt;del&gt;&lt;/del&gt;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</a:rPr>
                        <a:t>Deleted text – </a:t>
                      </a:r>
                      <a:r>
                        <a:rPr kumimoji="1" lang="en-US" sz="2000" b="0" i="0" u="none" strike="sng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</a:rPr>
                        <a:t>strike through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3"/>
          <p:cNvSpPr txBox="1">
            <a:spLocks/>
          </p:cNvSpPr>
          <p:nvPr/>
        </p:nvSpPr>
        <p:spPr>
          <a:xfrm>
            <a:off x="10134600" y="6553200"/>
            <a:ext cx="457200" cy="228600"/>
          </a:xfrm>
          <a:prstGeom prst="rect">
            <a:avLst/>
          </a:prstGeom>
        </p:spPr>
        <p:txBody>
          <a:bodyPr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8452FF4-89E3-4D1B-9927-2DBDC00E58D7}" type="slidenum">
              <a:rPr lang="en-US" sz="1100">
                <a:solidFill>
                  <a:srgbClr val="EBFFC2"/>
                </a:solidFill>
                <a:latin typeface="Corbel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z="1100" dirty="0">
              <a:solidFill>
                <a:srgbClr val="EBFFC2"/>
              </a:solidFill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15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Text Formatting – Example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911365" name="Rectangle 5"/>
          <p:cNvSpPr>
            <a:spLocks noChangeArrowheads="1"/>
          </p:cNvSpPr>
          <p:nvPr/>
        </p:nvSpPr>
        <p:spPr bwMode="auto">
          <a:xfrm>
            <a:off x="2055814" y="1221587"/>
            <a:ext cx="8078786" cy="496751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 PUBLIC "-//W3C//DTD XHTML 1.0 Transitional//EN"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"http://www.w3.org/TR/xhtml1/DTD/xhtml1-transitional.dtd"&gt;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&lt;title&gt;Page Title&lt;/title&gt;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&lt;h1&gt;Notice&lt;/h1&gt;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&lt;p&gt;This is a &lt;em&gt;sample&lt;/em&gt; Web page.&lt;/p&gt;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&lt;p&gt;&lt;pre&gt;Next paragraph: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preformatted.&lt;/pre&gt;&lt;/p&gt;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&lt;h2&gt;More Info&lt;/h2&gt;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&lt;p&gt;Specifically, we’re using XHMTL 1.0 transitional.&lt;br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Next line.&lt;/p&gt;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1981200" y="695041"/>
            <a:ext cx="37338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text-formatting.html</a:t>
            </a:r>
            <a:endParaRPr lang="en-US" sz="24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20036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Text Formatting – Example (2)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911365" name="Rectangle 5"/>
          <p:cNvSpPr>
            <a:spLocks noChangeArrowheads="1"/>
          </p:cNvSpPr>
          <p:nvPr/>
        </p:nvSpPr>
        <p:spPr bwMode="auto">
          <a:xfrm>
            <a:off x="2055814" y="1221587"/>
            <a:ext cx="8078786" cy="495071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 PUBLIC "-//W3C//DTD XHTML 1.0 Transitional//EN"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"http://www.w3.org/TR/xhtml1/DTD/xhtml1-transitional.dtd"&gt;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&lt;title&gt;Page Title&lt;/title&gt;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&lt;h1&gt;Notice&lt;/h1&gt;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&lt;p&gt;This is a &lt;em&gt;sample&lt;/em&gt; Web page.&lt;/p&gt;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&lt;p&gt;&lt;pre&gt;Next paragraph: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preformatted.&lt;/pre&gt;&lt;/p&gt;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&lt;h2&gt;More Info&lt;/h2&gt;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&lt;p&gt;Specifically, we’re using XHMTL 1.0 transitional.&lt;br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Next line.&lt;/p&gt;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1981200" y="695041"/>
            <a:ext cx="37338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text-formatting.html</a:t>
            </a:r>
            <a:endParaRPr lang="en-US" sz="24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8800"/>
            <a:ext cx="3981450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27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Hyperlinks: &lt;a&gt; Tag</a:t>
            </a:r>
          </a:p>
        </p:txBody>
      </p:sp>
      <p:sp>
        <p:nvSpPr>
          <p:cNvPr id="913411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90600"/>
            <a:ext cx="8686800" cy="5638800"/>
          </a:xfrm>
        </p:spPr>
        <p:txBody>
          <a:bodyPr/>
          <a:lstStyle/>
          <a:p>
            <a:pPr>
              <a:spcBef>
                <a:spcPts val="2400"/>
              </a:spcBef>
              <a:defRPr/>
            </a:pPr>
            <a:r>
              <a:rPr lang="en-US" dirty="0" smtClean="0"/>
              <a:t>Link to a document called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form.html</a:t>
            </a:r>
            <a:r>
              <a:rPr lang="en-US" dirty="0" smtClean="0"/>
              <a:t> on the same server in the same directory:</a:t>
            </a:r>
            <a:br>
              <a:rPr lang="en-US" dirty="0" smtClean="0"/>
            </a:br>
            <a:endParaRPr lang="en-US" dirty="0" smtClean="0">
              <a:latin typeface="Courier New" pitchFamily="49" charset="0"/>
            </a:endParaRPr>
          </a:p>
          <a:p>
            <a:pPr>
              <a:spcBef>
                <a:spcPts val="2400"/>
              </a:spcBef>
              <a:defRPr/>
            </a:pPr>
            <a:r>
              <a:rPr lang="en-US" dirty="0" smtClean="0"/>
              <a:t>Link to a document called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parent.html</a:t>
            </a:r>
            <a:r>
              <a:rPr lang="en-US" dirty="0" smtClean="0"/>
              <a:t> on the same server in the parent directory:</a:t>
            </a:r>
            <a:br>
              <a:rPr lang="en-US" dirty="0" smtClean="0"/>
            </a:br>
            <a:endParaRPr lang="en-US" dirty="0" smtClean="0">
              <a:latin typeface="Courier New" pitchFamily="49" charset="0"/>
            </a:endParaRPr>
          </a:p>
          <a:p>
            <a:pPr>
              <a:spcBef>
                <a:spcPts val="2400"/>
              </a:spcBef>
              <a:defRPr/>
            </a:pPr>
            <a:r>
              <a:rPr lang="en-US" dirty="0" smtClean="0"/>
              <a:t>Link to a document called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cat.html</a:t>
            </a:r>
            <a:r>
              <a:rPr lang="en-US" dirty="0" smtClean="0"/>
              <a:t> on the same server in the subdirectory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stuff</a:t>
            </a:r>
            <a:r>
              <a:rPr lang="en-US" dirty="0" smtClean="0"/>
              <a:t>:</a:t>
            </a:r>
            <a:endParaRPr lang="en-US" dirty="0" smtClean="0">
              <a:latin typeface="Courier New" pitchFamily="49" charset="0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913412" name="Rectangle 4"/>
          <p:cNvSpPr>
            <a:spLocks noChangeArrowheads="1"/>
          </p:cNvSpPr>
          <p:nvPr/>
        </p:nvSpPr>
        <p:spPr bwMode="auto">
          <a:xfrm>
            <a:off x="2282825" y="2190779"/>
            <a:ext cx="7558088" cy="49859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href="form.html"&gt;Fill Our Form&lt;/a&gt;</a:t>
            </a:r>
          </a:p>
        </p:txBody>
      </p:sp>
      <p:sp>
        <p:nvSpPr>
          <p:cNvPr id="913413" name="Rectangle 5"/>
          <p:cNvSpPr>
            <a:spLocks noChangeArrowheads="1"/>
          </p:cNvSpPr>
          <p:nvPr/>
        </p:nvSpPr>
        <p:spPr bwMode="auto">
          <a:xfrm>
            <a:off x="2282825" y="4038600"/>
            <a:ext cx="7558088" cy="49859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href="../parent.html"&gt;Parent&lt;/a&gt;</a:t>
            </a:r>
          </a:p>
        </p:txBody>
      </p:sp>
      <p:sp>
        <p:nvSpPr>
          <p:cNvPr id="913414" name="Rectangle 6"/>
          <p:cNvSpPr>
            <a:spLocks noChangeArrowheads="1"/>
          </p:cNvSpPr>
          <p:nvPr/>
        </p:nvSpPr>
        <p:spPr bwMode="auto">
          <a:xfrm>
            <a:off x="2279650" y="5867400"/>
            <a:ext cx="7558088" cy="49859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href="stuff/cat.html"&gt;Catalog&lt;/a&gt;</a:t>
            </a:r>
          </a:p>
        </p:txBody>
      </p:sp>
    </p:spTree>
    <p:extLst>
      <p:ext uri="{BB962C8B-B14F-4D97-AF65-F5344CB8AC3E}">
        <p14:creationId xmlns:p14="http://schemas.microsoft.com/office/powerpoint/2010/main" val="137669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Hyperlinks: &lt;a&gt; Tag (2)</a:t>
            </a:r>
          </a:p>
        </p:txBody>
      </p:sp>
      <p:sp>
        <p:nvSpPr>
          <p:cNvPr id="915459" name="Text Box 3"/>
          <p:cNvSpPr txBox="1">
            <a:spLocks noGrp="1" noChangeArrowheads="1"/>
          </p:cNvSpPr>
          <p:nvPr>
            <p:ph idx="1"/>
          </p:nvPr>
        </p:nvSpPr>
        <p:spPr>
          <a:effectLst/>
        </p:spPr>
        <p:txBody>
          <a:bodyPr vert="horz" lIns="91436" tIns="45718" rIns="91436" bIns="45718" rtlCol="0">
            <a:normAutofit/>
          </a:bodyPr>
          <a:lstStyle/>
          <a:p>
            <a:pPr>
              <a:defRPr/>
            </a:pPr>
            <a:r>
              <a:rPr lang="en-US" dirty="0" smtClean="0"/>
              <a:t>Link to an external Web site:</a:t>
            </a:r>
            <a:endParaRPr lang="en-US" sz="2800" dirty="0">
              <a:latin typeface="Courier New" pitchFamily="49" charset="0"/>
            </a:endParaRPr>
          </a:p>
          <a:p>
            <a:pPr lvl="1">
              <a:defRPr/>
            </a:pPr>
            <a:endParaRPr lang="en-US" sz="2800" dirty="0"/>
          </a:p>
          <a:p>
            <a:pPr lvl="1">
              <a:spcBef>
                <a:spcPts val="1200"/>
              </a:spcBef>
              <a:defRPr/>
            </a:pPr>
            <a:r>
              <a:rPr lang="en-US" dirty="0" smtClean="0"/>
              <a:t>Always use a full URL, including "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http://</a:t>
            </a:r>
            <a:r>
              <a:rPr lang="en-US" dirty="0" smtClean="0"/>
              <a:t>", not just "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www.somesite.com</a:t>
            </a:r>
            <a:r>
              <a:rPr lang="en-US" dirty="0" smtClean="0"/>
              <a:t>"</a:t>
            </a:r>
          </a:p>
          <a:p>
            <a:pPr lvl="1">
              <a:defRPr/>
            </a:pPr>
            <a:r>
              <a:rPr lang="en-US" dirty="0" smtClean="0"/>
              <a:t>Using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target="_blank"</a:t>
            </a:r>
            <a:r>
              <a:rPr lang="en-US" dirty="0" smtClean="0"/>
              <a:t> attribute opens the link in a new window</a:t>
            </a:r>
          </a:p>
          <a:p>
            <a:pPr>
              <a:defRPr/>
            </a:pPr>
            <a:r>
              <a:rPr lang="en-US" dirty="0" smtClean="0"/>
              <a:t>Link to an e-mail address: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915461" name="Rectangle 5"/>
          <p:cNvSpPr>
            <a:spLocks noChangeArrowheads="1"/>
          </p:cNvSpPr>
          <p:nvPr/>
        </p:nvSpPr>
        <p:spPr bwMode="auto">
          <a:xfrm>
            <a:off x="2063750" y="1781607"/>
            <a:ext cx="8070850" cy="43935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5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href="http://www.devbg.org" target="_blank"&gt;BASD&lt;/a&gt;</a:t>
            </a:r>
          </a:p>
        </p:txBody>
      </p:sp>
      <p:sp>
        <p:nvSpPr>
          <p:cNvPr id="915462" name="Rectangle 6"/>
          <p:cNvSpPr>
            <a:spLocks noChangeArrowheads="1"/>
          </p:cNvSpPr>
          <p:nvPr/>
        </p:nvSpPr>
        <p:spPr bwMode="auto">
          <a:xfrm>
            <a:off x="2063750" y="5388525"/>
            <a:ext cx="8070850" cy="80329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1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href="mailto:bugs@example.com?subject=Bug+Report"&gt;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1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Please report bugs here (by e-mail only)&lt;/a&gt;</a:t>
            </a:r>
          </a:p>
        </p:txBody>
      </p:sp>
    </p:spTree>
    <p:extLst>
      <p:ext uri="{BB962C8B-B14F-4D97-AF65-F5344CB8AC3E}">
        <p14:creationId xmlns:p14="http://schemas.microsoft.com/office/powerpoint/2010/main" val="182406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Hyperlinks: &lt;a&gt; Tag (3)</a:t>
            </a:r>
          </a:p>
        </p:txBody>
      </p:sp>
      <p:sp>
        <p:nvSpPr>
          <p:cNvPr id="959491" name="Text Box 3"/>
          <p:cNvSpPr txBox="1">
            <a:spLocks noGrp="1" noChangeArrowheads="1"/>
          </p:cNvSpPr>
          <p:nvPr>
            <p:ph idx="1"/>
          </p:nvPr>
        </p:nvSpPr>
        <p:spPr>
          <a:xfrm>
            <a:off x="1752600" y="914400"/>
            <a:ext cx="8686800" cy="5715000"/>
          </a:xfrm>
          <a:effectLst/>
        </p:spPr>
        <p:txBody>
          <a:bodyPr vert="horz" lIns="91436" tIns="45718" rIns="91436" bIns="45718" rtlCol="0">
            <a:norm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Link to a document called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apply-now.html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On the same server, in same directory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Using an image as a link button:</a:t>
            </a:r>
          </a:p>
          <a:p>
            <a:pPr>
              <a:spcBef>
                <a:spcPts val="0"/>
              </a:spcBef>
              <a:defRPr/>
            </a:pPr>
            <a:endParaRPr lang="en-US" dirty="0" smtClean="0"/>
          </a:p>
          <a:p>
            <a:pPr>
              <a:spcBef>
                <a:spcPts val="0"/>
              </a:spcBef>
              <a:defRPr/>
            </a:pPr>
            <a:endParaRPr lang="en-US" dirty="0" smtClean="0"/>
          </a:p>
          <a:p>
            <a:pPr>
              <a:spcBef>
                <a:spcPts val="0"/>
              </a:spcBef>
              <a:defRPr/>
            </a:pPr>
            <a:r>
              <a:rPr lang="en-US" dirty="0" smtClean="0"/>
              <a:t>Link to a document called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index.html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On the same server</a:t>
            </a:r>
            <a:r>
              <a:rPr lang="bg-BG" sz="2800" dirty="0"/>
              <a:t>, </a:t>
            </a:r>
            <a:r>
              <a:rPr lang="en-US" sz="2800" dirty="0"/>
              <a:t>in the subdirectory </a:t>
            </a:r>
            <a:r>
              <a:rPr lang="en-US" sz="28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english</a:t>
            </a:r>
            <a:r>
              <a:rPr lang="en-US" sz="2800" dirty="0"/>
              <a:t> of the parent directory: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959493" name="Rectangle 5"/>
          <p:cNvSpPr>
            <a:spLocks noChangeArrowheads="1"/>
          </p:cNvSpPr>
          <p:nvPr/>
        </p:nvSpPr>
        <p:spPr bwMode="auto">
          <a:xfrm>
            <a:off x="2209800" y="2808969"/>
            <a:ext cx="7773988" cy="8824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3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href="apply-now.html"&gt;&lt;img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3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src="apply-now-button.jpg" /&gt;&lt;/a&gt;</a:t>
            </a:r>
          </a:p>
        </p:txBody>
      </p:sp>
      <p:sp>
        <p:nvSpPr>
          <p:cNvPr id="959496" name="Rectangle 8"/>
          <p:cNvSpPr>
            <a:spLocks noChangeArrowheads="1"/>
          </p:cNvSpPr>
          <p:nvPr/>
        </p:nvSpPr>
        <p:spPr bwMode="auto">
          <a:xfrm>
            <a:off x="2209800" y="5529792"/>
            <a:ext cx="7773988" cy="87100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3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href="../english/index.html"&gt;Switch to English version&lt;/a&gt;</a:t>
            </a:r>
          </a:p>
        </p:txBody>
      </p:sp>
    </p:spTree>
    <p:extLst>
      <p:ext uri="{BB962C8B-B14F-4D97-AF65-F5344CB8AC3E}">
        <p14:creationId xmlns:p14="http://schemas.microsoft.com/office/powerpoint/2010/main" val="166316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Hyperlinks and Sections</a:t>
            </a:r>
            <a:endParaRPr lang="bg-BG" smtClean="0"/>
          </a:p>
        </p:txBody>
      </p:sp>
      <p:sp>
        <p:nvSpPr>
          <p:cNvPr id="971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3000" dirty="0"/>
              <a:t>Link to another location in the same document:</a:t>
            </a:r>
          </a:p>
          <a:p>
            <a:pPr>
              <a:lnSpc>
                <a:spcPct val="100000"/>
              </a:lnSpc>
              <a:defRPr/>
            </a:pPr>
            <a:endParaRPr lang="en-US" sz="3000" dirty="0"/>
          </a:p>
          <a:p>
            <a:pPr>
              <a:lnSpc>
                <a:spcPct val="100000"/>
              </a:lnSpc>
              <a:defRPr/>
            </a:pPr>
            <a:endParaRPr lang="en-US" sz="3000" dirty="0"/>
          </a:p>
          <a:p>
            <a:pPr>
              <a:spcBef>
                <a:spcPts val="1800"/>
              </a:spcBef>
              <a:defRPr/>
            </a:pPr>
            <a:r>
              <a:rPr lang="en-US" sz="3000" dirty="0"/>
              <a:t>Link to a specific location in another document:</a:t>
            </a:r>
            <a:endParaRPr lang="bg-BG" sz="30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971780" name="Rectangle 4"/>
          <p:cNvSpPr>
            <a:spLocks noChangeArrowheads="1"/>
          </p:cNvSpPr>
          <p:nvPr/>
        </p:nvSpPr>
        <p:spPr bwMode="auto">
          <a:xfrm>
            <a:off x="2138363" y="1752600"/>
            <a:ext cx="7843838" cy="110799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href="#section1"&gt;Go to Introduction&lt;/a&gt;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&lt;h2 id="section1"&gt;Introduction&lt;/h2&gt;</a:t>
            </a:r>
          </a:p>
        </p:txBody>
      </p:sp>
      <p:sp>
        <p:nvSpPr>
          <p:cNvPr id="971781" name="Rectangle 5"/>
          <p:cNvSpPr>
            <a:spLocks noChangeArrowheads="1"/>
          </p:cNvSpPr>
          <p:nvPr/>
        </p:nvSpPr>
        <p:spPr bwMode="auto">
          <a:xfrm>
            <a:off x="2138363" y="3733801"/>
            <a:ext cx="7843838" cy="261610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href="chapter3.html#section3.1.1"&gt;Go to Section 3.1.1&lt;/a&gt;</a:t>
            </a:r>
          </a:p>
          <a:p>
            <a:pPr eaLnBrk="0" hangingPunct="0">
              <a:lnSpc>
                <a:spcPct val="110000"/>
              </a:lnSpc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&lt;!–- In chapter3.html --&gt;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&lt;div id="section3.1.1"&gt;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&lt;h3&gt;3.1.1. Technical Background&lt;/h3&gt;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591141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Hyperlinks – Example</a:t>
            </a:r>
            <a:endParaRPr lang="bg-BG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961541" name="Rectangle 5"/>
          <p:cNvSpPr>
            <a:spLocks noChangeArrowheads="1"/>
          </p:cNvSpPr>
          <p:nvPr/>
        </p:nvSpPr>
        <p:spPr bwMode="auto">
          <a:xfrm>
            <a:off x="2054226" y="1864816"/>
            <a:ext cx="8080374" cy="415498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href="form.html"&gt;Fill Our Form&lt;/a&gt;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href="../parent.html"&gt;Parent&lt;/a&gt;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href="stuff/cat.html"&gt;Catalog&lt;/a&gt;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href="http://www.devbg.org" target="_blank"&gt;BASD&lt;/a&gt;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href="mailto:bugs@example.com?subject=Bug Report"&gt;Please report bugs here (by e-mail only)&lt;/a&gt;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href="apply-now.html"&gt;&lt;img src="apply-now-button.jpg” /&gt;&lt;/a&gt;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href="../english/index.html"&gt;Switch to English version&lt;/a&gt; &lt;br /&gt;</a:t>
            </a:r>
          </a:p>
        </p:txBody>
      </p:sp>
      <p:sp>
        <p:nvSpPr>
          <p:cNvPr id="6" name="Rectangle 5"/>
          <p:cNvSpPr/>
          <p:nvPr/>
        </p:nvSpPr>
        <p:spPr>
          <a:xfrm>
            <a:off x="1981200" y="1200013"/>
            <a:ext cx="33528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hyperlinks.html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23878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054226" y="1864816"/>
            <a:ext cx="8080374" cy="415498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href="form.html"&gt;Fill Our Form&lt;/a&gt;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href="../parent.html"&gt;Parent&lt;/a&gt;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href="stuff/cat.html"&gt;Catalog&lt;/a&gt;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href="http://www.devbg.org" target="_blank"&gt;BASD&lt;/a&gt;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href="mailto:bugs@example.com?subject=Bug Report"&gt;Please report bugs here (by e-mail only)&lt;/a&gt;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href="apply-now.html"&gt;&lt;img src="apply-now-button.jpg” /&gt;&lt;/a&gt; 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href="../english/index.html"&gt;Switch to English version&lt;/a&gt; &lt;br /&gt;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1981200" y="1200013"/>
            <a:ext cx="33528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hyperlinks.html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sp>
        <p:nvSpPr>
          <p:cNvPr id="96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Hyperlinks – Example (2)</a:t>
            </a:r>
            <a:endParaRPr lang="bg-BG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53253" name="Picture 4" descr="hyperlink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28775"/>
            <a:ext cx="525780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858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800" dirty="0"/>
              <a:t>Links to the Same Document – Example </a:t>
            </a:r>
            <a:endParaRPr lang="bg-BG" sz="38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972804" name="Rectangle 4"/>
          <p:cNvSpPr>
            <a:spLocks noChangeArrowheads="1"/>
          </p:cNvSpPr>
          <p:nvPr/>
        </p:nvSpPr>
        <p:spPr bwMode="auto">
          <a:xfrm>
            <a:off x="2135188" y="1707952"/>
            <a:ext cx="7848600" cy="461664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&lt;h1&gt;Table of Contents&lt;/h1&gt;</a:t>
            </a:r>
          </a:p>
          <a:p>
            <a:pPr eaLnBrk="0" hangingPunct="0">
              <a:lnSpc>
                <a:spcPct val="110000"/>
              </a:lnSpc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&lt;p&gt;&lt;a href="#section1"&gt;Introduction&lt;/a&gt;&lt;br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href="#section2"&gt;Some background&lt;/A&gt;&lt;br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href="#section2.1"&gt;Project History&lt;/a&gt;&lt;br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...the rest of the table of contents...</a:t>
            </a:r>
          </a:p>
          <a:p>
            <a:pPr eaLnBrk="0" hangingPunct="0">
              <a:lnSpc>
                <a:spcPct val="110000"/>
              </a:lnSpc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&lt;!-- The document text follows here --&gt;</a:t>
            </a:r>
          </a:p>
          <a:p>
            <a:pPr eaLnBrk="0" hangingPunct="0">
              <a:lnSpc>
                <a:spcPct val="110000"/>
              </a:lnSpc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&lt;h2 id="section1"&gt;Introduction&lt;/h2&gt;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 Section 1 follows here ...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&lt;h2 id="section2"&gt;Some background&lt;/h2&gt;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 Section 2 follows here ...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&lt;h3 id="section2.1"&gt;Project History&lt;/h3&gt;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 Section 2.1 follows here 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57400" y="1066800"/>
            <a:ext cx="54864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links-to-same-document.html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646799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800" dirty="0"/>
              <a:t>Links to the Same Document – Example (2) </a:t>
            </a:r>
            <a:endParaRPr lang="bg-BG" sz="38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972804" name="Rectangle 4"/>
          <p:cNvSpPr>
            <a:spLocks noChangeArrowheads="1"/>
          </p:cNvSpPr>
          <p:nvPr/>
        </p:nvSpPr>
        <p:spPr bwMode="auto">
          <a:xfrm>
            <a:off x="2135188" y="1707952"/>
            <a:ext cx="7848600" cy="459799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&lt;h1&gt;Table of Contents&lt;/h1&gt;</a:t>
            </a:r>
          </a:p>
          <a:p>
            <a:pPr eaLnBrk="0" hangingPunct="0">
              <a:lnSpc>
                <a:spcPct val="110000"/>
              </a:lnSpc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&lt;p&gt;&lt;a href="#section1"&gt;Introduction&lt;/a&gt;&lt;br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href="#section2"&gt;Some background&lt;/A&gt;&lt;br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href="#section2.1"&gt;Project History&lt;/a&gt;&lt;br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...the rest of the table of contents...</a:t>
            </a:r>
          </a:p>
          <a:p>
            <a:pPr eaLnBrk="0" hangingPunct="0">
              <a:lnSpc>
                <a:spcPct val="110000"/>
              </a:lnSpc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&lt;!-- The document text follows here --&gt;</a:t>
            </a:r>
          </a:p>
          <a:p>
            <a:pPr eaLnBrk="0" hangingPunct="0">
              <a:lnSpc>
                <a:spcPct val="110000"/>
              </a:lnSpc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&lt;h2 id="section1"&gt;Introduction&lt;/h2&gt;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 Section 1 follows here ...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&lt;h2 id="section2"&gt;Some background&lt;/h2&gt;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 Section 2 follows here ...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&lt;h3 id="section2.1"&gt;Project History&lt;/h3&gt;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 Section 2.1 follows here 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57400" y="1066800"/>
            <a:ext cx="54864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links-to-same-document.html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pic>
        <p:nvPicPr>
          <p:cNvPr id="6" name="Picture 5" descr="links-to-same-docum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1844676"/>
            <a:ext cx="6027738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2874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752600" y="914400"/>
            <a:ext cx="8686800" cy="5638800"/>
          </a:xfrm>
          <a:prstGeom prst="rect">
            <a:avLst/>
          </a:prstGeom>
        </p:spPr>
        <p:txBody>
          <a:bodyPr/>
          <a:lstStyle>
            <a:lvl1pPr marL="282575" indent="-282575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 sz="3200" b="1" kern="12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30238" indent="-273050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buFont typeface="Wingdings 2" pitchFamily="18" charset="2"/>
              <a:buChar char=""/>
              <a:defRPr sz="3000" b="1" kern="120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22338" indent="-273050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buFont typeface="Wingdings 2" pitchFamily="18" charset="2"/>
              <a:buChar char=""/>
              <a:defRPr sz="2800" b="1" kern="1200">
                <a:solidFill>
                  <a:srgbClr val="F5FF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87450" indent="-228600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buFont typeface="Wingdings 2" pitchFamily="18" charset="2"/>
              <a:buChar char=""/>
              <a:defRPr sz="2600" b="1" kern="120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25575" indent="-228600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46A6BD"/>
              </a:buClr>
              <a:buFont typeface="Wingdings 2" pitchFamily="18" charset="2"/>
              <a:buChar char=""/>
              <a:defRPr sz="2400" b="1" kern="120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673352" indent="-22860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1096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1408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22576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/>
              <a:t>Inserting an image with </a:t>
            </a:r>
            <a:r>
              <a:rPr lang="en-US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&lt;img&gt;</a:t>
            </a:r>
            <a:r>
              <a:rPr lang="en-US" dirty="0"/>
              <a:t> tag:</a:t>
            </a:r>
          </a:p>
          <a:p>
            <a:pPr>
              <a:defRPr/>
            </a:pPr>
            <a:endParaRPr lang="en-US" dirty="0"/>
          </a:p>
          <a:p>
            <a:pPr>
              <a:spcBef>
                <a:spcPts val="0"/>
              </a:spcBef>
              <a:defRPr/>
            </a:pPr>
            <a:r>
              <a:rPr lang="en-US" dirty="0"/>
              <a:t>Image attributes:</a:t>
            </a:r>
          </a:p>
          <a:p>
            <a:pPr>
              <a:defRPr/>
            </a:pPr>
            <a:endParaRPr lang="en-US" b="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defRPr/>
            </a:pPr>
            <a:endParaRPr lang="en-US" b="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defRPr/>
            </a:pPr>
            <a:endParaRPr lang="en-US" b="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defRPr/>
            </a:pPr>
            <a:endParaRPr lang="en-US" b="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spcBef>
                <a:spcPts val="1200"/>
              </a:spcBef>
              <a:defRPr/>
            </a:pPr>
            <a:r>
              <a:rPr lang="en-US" dirty="0"/>
              <a:t>Example:</a:t>
            </a:r>
            <a:endParaRPr lang="en-US" b="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defRPr/>
            </a:pPr>
            <a:endParaRPr lang="en-US" b="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0" hangingPunct="0">
              <a:lnSpc>
                <a:spcPts val="4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rPr>
              <a:t>Images: </a:t>
            </a:r>
            <a:r>
              <a:rPr lang="en-US" sz="40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rPr>
              <a:t>&lt;img&gt;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rPr>
              <a:t> tag</a:t>
            </a:r>
          </a:p>
        </p:txBody>
      </p:sp>
      <p:graphicFrame>
        <p:nvGraphicFramePr>
          <p:cNvPr id="917538" name="Group 34"/>
          <p:cNvGraphicFramePr>
            <a:graphicFrameLocks noGrp="1"/>
          </p:cNvGraphicFramePr>
          <p:nvPr>
            <p:ph idx="1"/>
            <p:extLst/>
          </p:nvPr>
        </p:nvGraphicFramePr>
        <p:xfrm>
          <a:off x="2133600" y="2819400"/>
          <a:ext cx="7924800" cy="2049780"/>
        </p:xfrm>
        <a:graphic>
          <a:graphicData uri="http://schemas.openxmlformats.org/drawingml/2006/table">
            <a:tbl>
              <a:tblPr/>
              <a:tblGrid>
                <a:gridCol w="1483731"/>
                <a:gridCol w="6441069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nsolas" pitchFamily="49" charset="0"/>
                          <a:cs typeface="Consolas" pitchFamily="49" charset="0"/>
                        </a:rPr>
                        <a:t>src </a:t>
                      </a:r>
                    </a:p>
                  </a:txBody>
                  <a:tcPr marL="96520" marR="96520"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Location of image file</a:t>
                      </a:r>
                      <a:r>
                        <a:rPr kumimoji="1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 (relative or absolute)</a:t>
                      </a:r>
                    </a:p>
                  </a:txBody>
                  <a:tcPr marL="96520" marR="96520"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nsolas" pitchFamily="49" charset="0"/>
                          <a:cs typeface="Consolas" pitchFamily="49" charset="0"/>
                        </a:rPr>
                        <a:t>alt</a:t>
                      </a:r>
                    </a:p>
                  </a:txBody>
                  <a:tcPr marL="96520" marR="96520"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Substitute text for display</a:t>
                      </a:r>
                      <a:r>
                        <a:rPr kumimoji="1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 (e.g. in text mode)</a:t>
                      </a:r>
                    </a:p>
                  </a:txBody>
                  <a:tcPr marL="96520" marR="96520"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nsolas" pitchFamily="49" charset="0"/>
                          <a:cs typeface="Consolas" pitchFamily="49" charset="0"/>
                        </a:rPr>
                        <a:t>height </a:t>
                      </a:r>
                    </a:p>
                  </a:txBody>
                  <a:tcPr marL="96520" marR="96520"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Number of pixels of the height</a:t>
                      </a:r>
                      <a:endParaRPr kumimoji="1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marL="96520" marR="96520"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nsolas" pitchFamily="49" charset="0"/>
                          <a:cs typeface="Consolas" pitchFamily="49" charset="0"/>
                        </a:rPr>
                        <a:t>width </a:t>
                      </a:r>
                    </a:p>
                  </a:txBody>
                  <a:tcPr marL="96520" marR="96520"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Number of pixels of the width</a:t>
                      </a:r>
                      <a:endParaRPr kumimoji="1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marL="96520" marR="96520"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nsolas" pitchFamily="49" charset="0"/>
                          <a:cs typeface="Consolas" pitchFamily="49" charset="0"/>
                        </a:rPr>
                        <a:t>border </a:t>
                      </a:r>
                    </a:p>
                  </a:txBody>
                  <a:tcPr marL="96520" marR="96520" horzOverflow="overflow">
                    <a:lnL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cs typeface="Times New Roman" pitchFamily="18" charset="0"/>
                        </a:rPr>
                        <a:t>Size of border, 0 for no border</a:t>
                      </a:r>
                      <a:endParaRPr kumimoji="1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marL="96520" marR="96520" horzOverflow="overflow">
                    <a:lnL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17533" name="Rectangle 29"/>
          <p:cNvSpPr>
            <a:spLocks noChangeArrowheads="1"/>
          </p:cNvSpPr>
          <p:nvPr/>
        </p:nvSpPr>
        <p:spPr bwMode="auto">
          <a:xfrm>
            <a:off x="2133600" y="1600201"/>
            <a:ext cx="7924800" cy="46474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src="/img/basd-logo.png"&gt;</a:t>
            </a:r>
          </a:p>
        </p:txBody>
      </p:sp>
      <p:sp>
        <p:nvSpPr>
          <p:cNvPr id="917536" name="Rectangle 32"/>
          <p:cNvSpPr>
            <a:spLocks noChangeArrowheads="1"/>
          </p:cNvSpPr>
          <p:nvPr/>
        </p:nvSpPr>
        <p:spPr bwMode="auto">
          <a:xfrm>
            <a:off x="2133600" y="6012258"/>
            <a:ext cx="7924800" cy="46474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&lt;img src="./php.png" alt="PHP Logo" /&gt;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10134600" y="6553200"/>
            <a:ext cx="457200" cy="228600"/>
          </a:xfrm>
          <a:prstGeom prst="rect">
            <a:avLst/>
          </a:prstGeom>
        </p:spPr>
        <p:txBody>
          <a:bodyPr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8452FF4-89E3-4D1B-9927-2DBDC00E58D7}" type="slidenum">
              <a:rPr lang="en-US" sz="1100">
                <a:solidFill>
                  <a:srgbClr val="EBFFC2"/>
                </a:solidFill>
                <a:latin typeface="Corbel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sz="1100" dirty="0">
              <a:solidFill>
                <a:srgbClr val="EBFFC2"/>
              </a:solidFill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23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Miscellaneous Tags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&lt;hr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Consolas" pitchFamily="49" charset="0"/>
              </a:rPr>
              <a:t>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/&gt;</a:t>
            </a:r>
            <a:r>
              <a:rPr lang="en-US" dirty="0" smtClean="0"/>
              <a:t>: Draws a horizontal rule (line):</a:t>
            </a:r>
          </a:p>
          <a:p>
            <a:pPr>
              <a:defRPr/>
            </a:pPr>
            <a:endParaRPr lang="en-US" b="0" dirty="0" smtClean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&lt;center&gt;&lt;/center&gt;</a:t>
            </a:r>
            <a:r>
              <a:rPr lang="en-US" dirty="0" smtClean="0"/>
              <a:t>: Deprecated!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&lt;font&gt;&lt;/font&gt;</a:t>
            </a:r>
            <a:r>
              <a:rPr lang="en-US" dirty="0" smtClean="0"/>
              <a:t>: Deprecated!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919557" name="Rectangle 5"/>
          <p:cNvSpPr>
            <a:spLocks noChangeArrowheads="1"/>
          </p:cNvSpPr>
          <p:nvPr/>
        </p:nvSpPr>
        <p:spPr bwMode="auto">
          <a:xfrm>
            <a:off x="2133600" y="1821258"/>
            <a:ext cx="7853364" cy="46474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&lt;hr size="5" width="70%" /&gt;</a:t>
            </a:r>
          </a:p>
        </p:txBody>
      </p:sp>
      <p:sp>
        <p:nvSpPr>
          <p:cNvPr id="919558" name="Rectangle 6"/>
          <p:cNvSpPr>
            <a:spLocks noChangeArrowheads="1"/>
          </p:cNvSpPr>
          <p:nvPr/>
        </p:nvSpPr>
        <p:spPr bwMode="auto">
          <a:xfrm>
            <a:off x="2133600" y="3048001"/>
            <a:ext cx="7853364" cy="46474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&lt;center&gt;Hello World!&lt;/center&gt;</a:t>
            </a:r>
          </a:p>
        </p:txBody>
      </p:sp>
      <p:sp>
        <p:nvSpPr>
          <p:cNvPr id="919560" name="Rectangle 8"/>
          <p:cNvSpPr>
            <a:spLocks noChangeArrowheads="1"/>
          </p:cNvSpPr>
          <p:nvPr/>
        </p:nvSpPr>
        <p:spPr bwMode="auto">
          <a:xfrm>
            <a:off x="2133600" y="4343400"/>
            <a:ext cx="7853364" cy="83715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&lt;font size="3" color="blue"&gt;Font3&lt;/font&gt;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&lt;font size="+4" color="blue"&gt;Font+4&lt;/font&gt;</a:t>
            </a:r>
          </a:p>
        </p:txBody>
      </p:sp>
    </p:spTree>
    <p:extLst>
      <p:ext uri="{BB962C8B-B14F-4D97-AF65-F5344CB8AC3E}">
        <p14:creationId xmlns:p14="http://schemas.microsoft.com/office/powerpoint/2010/main" val="301814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Miscellaneous Tags – Example</a:t>
            </a:r>
            <a:endParaRPr lang="bg-BG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963588" name="Rectangle 4"/>
          <p:cNvSpPr>
            <a:spLocks noChangeArrowheads="1"/>
          </p:cNvSpPr>
          <p:nvPr/>
        </p:nvSpPr>
        <p:spPr bwMode="auto">
          <a:xfrm>
            <a:off x="2132013" y="2019438"/>
            <a:ext cx="7926388" cy="429117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&lt;title&gt;Miscellaneous Tags Example&lt;/title&gt;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&lt;/head&gt;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&lt;hr size="5" width="70%" /&gt;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&lt;center&gt;Hello World!&lt;/center&gt;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&lt;font size="3" color="blue"&gt;Font3&lt;/font&gt;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&lt;font size="+4" color="blue"&gt;Font+4&lt;/font&gt;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pic>
        <p:nvPicPr>
          <p:cNvPr id="60420" name="Picture 5" descr="mis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1143001"/>
            <a:ext cx="3569029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104911" y="1447800"/>
            <a:ext cx="5391378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misc.html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031436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016501" y="4937126"/>
            <a:ext cx="2141933" cy="12003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lphaL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Apple</a:t>
            </a:r>
          </a:p>
          <a:p>
            <a:pPr marL="457200" indent="-457200">
              <a:buFontTx/>
              <a:buAutoNum type="alphaL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Orange</a:t>
            </a:r>
          </a:p>
          <a:p>
            <a:pPr marL="457200" indent="-457200">
              <a:buFontTx/>
              <a:buAutoNum type="alphaL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Grapefruit</a:t>
            </a:r>
          </a:p>
        </p:txBody>
      </p:sp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Ordered Lists: </a:t>
            </a:r>
            <a:r>
              <a:rPr lang="en-US" noProof="1" smtClean="0"/>
              <a:t>&lt;ol&gt;</a:t>
            </a:r>
            <a:r>
              <a:rPr lang="en-US" dirty="0" smtClean="0"/>
              <a:t> Tag</a:t>
            </a:r>
          </a:p>
        </p:txBody>
      </p:sp>
      <p:sp>
        <p:nvSpPr>
          <p:cNvPr id="92160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8686800" cy="57150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Create an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r>
              <a:rPr lang="en-US" sz="3000" dirty="0"/>
              <a:t>rdered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</a:t>
            </a:r>
            <a:r>
              <a:rPr lang="en-US" sz="3000" dirty="0"/>
              <a:t>ist using </a:t>
            </a:r>
            <a:r>
              <a:rPr lang="en-US" sz="30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&lt;ol&gt;&lt;/ol&gt;</a:t>
            </a:r>
            <a:r>
              <a:rPr lang="en-US" sz="3000" dirty="0"/>
              <a:t>:</a:t>
            </a:r>
            <a:endParaRPr lang="en-US" sz="3000" noProof="1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endParaRPr lang="en-US" sz="3000" noProof="1">
              <a:latin typeface="Courier New" pitchFamily="49" charset="0"/>
            </a:endParaRPr>
          </a:p>
          <a:p>
            <a:pPr>
              <a:defRPr/>
            </a:pPr>
            <a:endParaRPr lang="en-US" sz="3000" dirty="0">
              <a:latin typeface="Courier New" pitchFamily="49" charset="0"/>
            </a:endParaRPr>
          </a:p>
          <a:p>
            <a:pPr>
              <a:defRPr/>
            </a:pPr>
            <a:endParaRPr lang="en-US" sz="300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defRPr/>
            </a:pPr>
            <a:r>
              <a:rPr lang="en-US" sz="3000" dirty="0"/>
              <a:t>Attribute values for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type</a:t>
            </a:r>
            <a:r>
              <a:rPr lang="en-US" sz="3000" dirty="0"/>
              <a:t> are </a:t>
            </a:r>
            <a:r>
              <a:rPr lang="en-US" sz="30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3000" dirty="0"/>
              <a:t>, </a:t>
            </a:r>
            <a:r>
              <a:rPr lang="en-US" sz="30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A</a:t>
            </a:r>
            <a:r>
              <a:rPr lang="en-US" sz="3000" dirty="0"/>
              <a:t>, </a:t>
            </a:r>
            <a:r>
              <a:rPr lang="en-US" sz="30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a</a:t>
            </a:r>
            <a:r>
              <a:rPr lang="en-US" sz="3000" dirty="0"/>
              <a:t>, </a:t>
            </a:r>
            <a:r>
              <a:rPr lang="en-US" sz="30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sz="3000" dirty="0"/>
              <a:t>, or </a:t>
            </a:r>
            <a:r>
              <a:rPr lang="en-US" sz="30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</a:t>
            </a: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1981201" y="4041776"/>
            <a:ext cx="2141933" cy="120032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Apple</a:t>
            </a:r>
          </a:p>
          <a:p>
            <a:pPr marL="457200" indent="-457200">
              <a:buFontTx/>
              <a:buAutoNum type="arabi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Orange</a:t>
            </a:r>
          </a:p>
          <a:p>
            <a:pPr marL="457200" indent="-457200">
              <a:buFontTx/>
              <a:buAutoNum type="arabi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Grapefruit</a:t>
            </a:r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3003551" y="5370514"/>
            <a:ext cx="2141933" cy="120032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lphaU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Apple</a:t>
            </a:r>
          </a:p>
          <a:p>
            <a:pPr marL="457200" indent="-457200">
              <a:buFontTx/>
              <a:buAutoNum type="alphaU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Orange</a:t>
            </a:r>
          </a:p>
          <a:p>
            <a:pPr marL="457200" indent="-457200">
              <a:buFontTx/>
              <a:buAutoNum type="alphaU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Grapefruit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7125614" y="5297489"/>
            <a:ext cx="2295821" cy="120032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>
              <a:buFontTx/>
              <a:buAutoNum type="romanU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Apple</a:t>
            </a:r>
          </a:p>
          <a:p>
            <a:pPr marL="609600" indent="-609600">
              <a:buFontTx/>
              <a:buAutoNum type="romanU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Orange</a:t>
            </a:r>
          </a:p>
          <a:p>
            <a:pPr marL="609600" indent="-609600">
              <a:buFontTx/>
              <a:buAutoNum type="romanU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Grapefruit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8409549" y="4114801"/>
            <a:ext cx="2180405" cy="120032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95300" indent="-495300">
              <a:buFontTx/>
              <a:buAutoNum type="romanL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Apple</a:t>
            </a:r>
          </a:p>
          <a:p>
            <a:pPr marL="495300" indent="-495300">
              <a:buFontTx/>
              <a:buAutoNum type="romanL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Orange</a:t>
            </a:r>
          </a:p>
          <a:p>
            <a:pPr marL="495300" indent="-495300">
              <a:buFontTx/>
              <a:buAutoNum type="romanLcPeriod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Grapefruit</a:t>
            </a:r>
          </a:p>
        </p:txBody>
      </p:sp>
      <p:sp>
        <p:nvSpPr>
          <p:cNvPr id="921609" name="Line 9"/>
          <p:cNvSpPr>
            <a:spLocks noChangeShapeType="1"/>
          </p:cNvSpPr>
          <p:nvPr/>
        </p:nvSpPr>
        <p:spPr bwMode="auto">
          <a:xfrm flipH="1">
            <a:off x="2438400" y="3859620"/>
            <a:ext cx="4465673" cy="1020725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stealth" w="lg" len="lg"/>
          </a:ln>
          <a:effectLst/>
        </p:spPr>
        <p:txBody>
          <a:bodyPr wrap="none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10" name="Oval 10"/>
          <p:cNvSpPr>
            <a:spLocks noChangeArrowheads="1"/>
          </p:cNvSpPr>
          <p:nvPr/>
        </p:nvSpPr>
        <p:spPr bwMode="auto">
          <a:xfrm>
            <a:off x="1871332" y="4000500"/>
            <a:ext cx="539750" cy="1333500"/>
          </a:xfrm>
          <a:prstGeom prst="ellips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11" name="Line 11"/>
          <p:cNvSpPr>
            <a:spLocks noChangeShapeType="1"/>
          </p:cNvSpPr>
          <p:nvPr/>
        </p:nvSpPr>
        <p:spPr bwMode="auto">
          <a:xfrm flipH="1">
            <a:off x="3413090" y="3886201"/>
            <a:ext cx="3902109" cy="1519813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stealth" w="lg" len="lg"/>
          </a:ln>
          <a:effectLst/>
        </p:spPr>
        <p:txBody>
          <a:bodyPr wrap="none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12" name="Oval 12"/>
          <p:cNvSpPr>
            <a:spLocks noChangeArrowheads="1"/>
          </p:cNvSpPr>
          <p:nvPr/>
        </p:nvSpPr>
        <p:spPr bwMode="auto">
          <a:xfrm>
            <a:off x="2932654" y="5294313"/>
            <a:ext cx="560823" cy="1371600"/>
          </a:xfrm>
          <a:prstGeom prst="ellips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13" name="Line 13"/>
          <p:cNvSpPr>
            <a:spLocks noChangeShapeType="1"/>
          </p:cNvSpPr>
          <p:nvPr/>
        </p:nvSpPr>
        <p:spPr bwMode="auto">
          <a:xfrm flipH="1">
            <a:off x="5392614" y="3859619"/>
            <a:ext cx="2351433" cy="1184654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stealth" w="lg" len="lg"/>
          </a:ln>
          <a:effectLst/>
        </p:spPr>
        <p:txBody>
          <a:bodyPr wrap="none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14" name="Oval 14"/>
          <p:cNvSpPr>
            <a:spLocks noChangeArrowheads="1"/>
          </p:cNvSpPr>
          <p:nvPr/>
        </p:nvSpPr>
        <p:spPr bwMode="auto">
          <a:xfrm>
            <a:off x="4918598" y="4941906"/>
            <a:ext cx="577850" cy="1276350"/>
          </a:xfrm>
          <a:prstGeom prst="ellips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15" name="Line 15"/>
          <p:cNvSpPr>
            <a:spLocks noChangeShapeType="1"/>
          </p:cNvSpPr>
          <p:nvPr/>
        </p:nvSpPr>
        <p:spPr bwMode="auto">
          <a:xfrm flipH="1">
            <a:off x="7432431" y="3886201"/>
            <a:ext cx="797168" cy="1348991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stealth" w="lg" len="lg"/>
          </a:ln>
          <a:effectLst/>
        </p:spPr>
        <p:txBody>
          <a:bodyPr wrap="none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16" name="Oval 16"/>
          <p:cNvSpPr>
            <a:spLocks noChangeArrowheads="1"/>
          </p:cNvSpPr>
          <p:nvPr/>
        </p:nvSpPr>
        <p:spPr bwMode="auto">
          <a:xfrm>
            <a:off x="7030497" y="5221288"/>
            <a:ext cx="639763" cy="1371600"/>
          </a:xfrm>
          <a:prstGeom prst="ellips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17" name="Line 17"/>
          <p:cNvSpPr>
            <a:spLocks noChangeShapeType="1"/>
          </p:cNvSpPr>
          <p:nvPr/>
        </p:nvSpPr>
        <p:spPr bwMode="auto">
          <a:xfrm flipH="1">
            <a:off x="8743507" y="3912781"/>
            <a:ext cx="244548" cy="223284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stealth" w="lg" len="lg"/>
          </a:ln>
          <a:effectLst/>
        </p:spPr>
        <p:txBody>
          <a:bodyPr wrap="none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18" name="Oval 18"/>
          <p:cNvSpPr>
            <a:spLocks noChangeArrowheads="1"/>
          </p:cNvSpPr>
          <p:nvPr/>
        </p:nvSpPr>
        <p:spPr bwMode="auto">
          <a:xfrm>
            <a:off x="8305800" y="4122738"/>
            <a:ext cx="612776" cy="1260474"/>
          </a:xfrm>
          <a:prstGeom prst="ellips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620" name="Rectangle 20"/>
          <p:cNvSpPr>
            <a:spLocks noChangeArrowheads="1"/>
          </p:cNvSpPr>
          <p:nvPr/>
        </p:nvSpPr>
        <p:spPr bwMode="auto">
          <a:xfrm>
            <a:off x="2062164" y="1586354"/>
            <a:ext cx="8066087" cy="178510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&lt;ol type="1"&gt;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&lt;li&gt;Apple&lt;/li&gt;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&lt;li&gt;Orange&lt;/li&gt;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Grapefruit</a:t>
            </a: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&lt;/li&gt;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&lt;/ol&gt;</a:t>
            </a:r>
          </a:p>
        </p:txBody>
      </p:sp>
    </p:spTree>
    <p:extLst>
      <p:ext uri="{BB962C8B-B14F-4D97-AF65-F5344CB8AC3E}">
        <p14:creationId xmlns:p14="http://schemas.microsoft.com/office/powerpoint/2010/main" val="163139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900" dirty="0"/>
              <a:t>Unordered Lists: </a:t>
            </a:r>
            <a:r>
              <a:rPr lang="en-US" sz="3900" noProof="1"/>
              <a:t>&lt;</a:t>
            </a:r>
            <a:r>
              <a:rPr lang="en-US" sz="3900" dirty="0"/>
              <a:t>u</a:t>
            </a:r>
            <a:r>
              <a:rPr lang="en-US" sz="3900" noProof="1"/>
              <a:t>l&gt;</a:t>
            </a:r>
            <a:r>
              <a:rPr lang="en-US" sz="3900" dirty="0"/>
              <a:t> Tag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8686800" cy="5791200"/>
          </a:xfrm>
        </p:spPr>
        <p:txBody>
          <a:bodyPr/>
          <a:lstStyle/>
          <a:p>
            <a:pPr>
              <a:lnSpc>
                <a:spcPts val="3600"/>
              </a:lnSpc>
              <a:defRPr/>
            </a:pPr>
            <a:r>
              <a:rPr lang="en-US" dirty="0" smtClean="0"/>
              <a:t>Create an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</a:t>
            </a:r>
            <a:r>
              <a:rPr lang="en-US" dirty="0" smtClean="0"/>
              <a:t>nordered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</a:t>
            </a:r>
            <a:r>
              <a:rPr lang="en-US" dirty="0" smtClean="0"/>
              <a:t>ist using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&lt;ul&gt;&lt;/ul&gt;</a:t>
            </a:r>
            <a:r>
              <a:rPr lang="en-US" dirty="0" smtClean="0"/>
              <a:t>:</a:t>
            </a:r>
            <a:endParaRPr lang="en-US" noProof="1" smtClean="0">
              <a:latin typeface="Courier New" pitchFamily="49" charset="0"/>
            </a:endParaRPr>
          </a:p>
          <a:p>
            <a:pPr>
              <a:lnSpc>
                <a:spcPts val="3600"/>
              </a:lnSpc>
              <a:defRPr/>
            </a:pPr>
            <a:endParaRPr lang="en-US" b="0" noProof="1" smtClean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lnSpc>
                <a:spcPts val="3600"/>
              </a:lnSpc>
              <a:defRPr/>
            </a:pPr>
            <a:endParaRPr lang="en-US" b="0" dirty="0" smtClean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lnSpc>
                <a:spcPts val="3600"/>
              </a:lnSpc>
              <a:defRPr/>
            </a:pPr>
            <a:endParaRPr lang="en-US" dirty="0" smtClean="0"/>
          </a:p>
          <a:p>
            <a:pPr>
              <a:lnSpc>
                <a:spcPts val="3600"/>
              </a:lnSpc>
              <a:defRPr/>
            </a:pPr>
            <a:r>
              <a:rPr lang="en-US" dirty="0" smtClean="0"/>
              <a:t>Attribute values for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type</a:t>
            </a:r>
            <a:r>
              <a:rPr lang="en-US" dirty="0" smtClean="0"/>
              <a:t> are:</a:t>
            </a:r>
          </a:p>
          <a:p>
            <a:pPr lvl="1">
              <a:lnSpc>
                <a:spcPts val="36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disc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circle</a:t>
            </a:r>
            <a:r>
              <a:rPr lang="en-US" sz="2800" dirty="0"/>
              <a:t> or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square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923652" name="Line 4"/>
          <p:cNvSpPr>
            <a:spLocks noChangeShapeType="1"/>
          </p:cNvSpPr>
          <p:nvPr/>
        </p:nvSpPr>
        <p:spPr bwMode="auto">
          <a:xfrm flipH="1">
            <a:off x="2306096" y="4419600"/>
            <a:ext cx="381000" cy="457200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 type="none" w="lg" len="sm"/>
            <a:tailEnd type="stealth" w="lg" len="lg"/>
          </a:ln>
          <a:effectLst/>
        </p:spPr>
        <p:txBody>
          <a:bodyPr wrap="none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653" name="Line 5"/>
          <p:cNvSpPr>
            <a:spLocks noChangeShapeType="1"/>
          </p:cNvSpPr>
          <p:nvPr/>
        </p:nvSpPr>
        <p:spPr bwMode="auto">
          <a:xfrm>
            <a:off x="6095208" y="4419600"/>
            <a:ext cx="1657097" cy="619648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 type="none" w="lg" len="sm"/>
            <a:tailEnd type="stealth" w="lg" len="lg"/>
          </a:ln>
          <a:effectLst/>
        </p:spPr>
        <p:txBody>
          <a:bodyPr wrap="none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654" name="Line 6"/>
          <p:cNvSpPr>
            <a:spLocks noChangeShapeType="1"/>
          </p:cNvSpPr>
          <p:nvPr/>
        </p:nvSpPr>
        <p:spPr bwMode="auto">
          <a:xfrm>
            <a:off x="4191000" y="4419600"/>
            <a:ext cx="818104" cy="685800"/>
          </a:xfrm>
          <a:prstGeom prst="lin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 type="none" w="lg" len="sm"/>
            <a:tailEnd type="stealth" w="lg" len="lg"/>
          </a:ln>
          <a:effectLst/>
        </p:spPr>
        <p:txBody>
          <a:bodyPr wrap="none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2087544" y="4876800"/>
            <a:ext cx="1676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Apple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Orange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Pear</a:t>
            </a: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5009104" y="4876800"/>
            <a:ext cx="1905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o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Apple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o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Orange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o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Pear</a:t>
            </a: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7751763" y="4945063"/>
            <a:ext cx="1905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Apple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Orange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 Pear</a:t>
            </a:r>
          </a:p>
        </p:txBody>
      </p:sp>
      <p:sp>
        <p:nvSpPr>
          <p:cNvPr id="923658" name="Oval 10"/>
          <p:cNvSpPr>
            <a:spLocks noChangeArrowheads="1"/>
          </p:cNvSpPr>
          <p:nvPr/>
        </p:nvSpPr>
        <p:spPr bwMode="auto">
          <a:xfrm>
            <a:off x="2057400" y="4868863"/>
            <a:ext cx="358776" cy="1655762"/>
          </a:xfrm>
          <a:prstGeom prst="ellips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659" name="Oval 11"/>
          <p:cNvSpPr>
            <a:spLocks noChangeArrowheads="1"/>
          </p:cNvSpPr>
          <p:nvPr/>
        </p:nvSpPr>
        <p:spPr bwMode="auto">
          <a:xfrm>
            <a:off x="7696200" y="4868863"/>
            <a:ext cx="447676" cy="1676400"/>
          </a:xfrm>
          <a:prstGeom prst="ellips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660" name="Oval 12"/>
          <p:cNvSpPr>
            <a:spLocks noChangeArrowheads="1"/>
          </p:cNvSpPr>
          <p:nvPr/>
        </p:nvSpPr>
        <p:spPr bwMode="auto">
          <a:xfrm>
            <a:off x="4973096" y="4884233"/>
            <a:ext cx="431800" cy="1600200"/>
          </a:xfrm>
          <a:prstGeom prst="ellipse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662" name="Rectangle 14"/>
          <p:cNvSpPr>
            <a:spLocks noChangeArrowheads="1"/>
          </p:cNvSpPr>
          <p:nvPr/>
        </p:nvSpPr>
        <p:spPr bwMode="auto">
          <a:xfrm>
            <a:off x="2132013" y="1524000"/>
            <a:ext cx="7926388" cy="178510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&lt;ul type="disk"&gt;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&lt;li&gt;Apple&lt;/li&gt;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&lt;li&gt;Orange&lt;/li&gt;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Grapefruit</a:t>
            </a: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&lt;/li&gt;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&lt;/ul&gt;</a:t>
            </a:r>
          </a:p>
        </p:txBody>
      </p:sp>
    </p:spTree>
    <p:extLst>
      <p:ext uri="{BB962C8B-B14F-4D97-AF65-F5344CB8AC3E}">
        <p14:creationId xmlns:p14="http://schemas.microsoft.com/office/powerpoint/2010/main" val="255155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Definition lists: &lt;dl&gt; tag</a:t>
            </a:r>
            <a:endParaRPr lang="bg-BG" smtClean="0"/>
          </a:p>
        </p:txBody>
      </p:sp>
      <p:sp>
        <p:nvSpPr>
          <p:cNvPr id="1061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Create definition lists using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&lt;dl&gt;</a:t>
            </a:r>
          </a:p>
          <a:p>
            <a:pPr lvl="1">
              <a:defRPr/>
            </a:pPr>
            <a:r>
              <a:rPr lang="en-US" dirty="0" smtClean="0"/>
              <a:t>Pairs of text and associated definition; text is in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&lt;dt&gt;</a:t>
            </a:r>
            <a:r>
              <a:rPr lang="en-US" dirty="0" smtClean="0"/>
              <a:t> tag, definition in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&lt;dd&gt;</a:t>
            </a:r>
            <a:r>
              <a:rPr lang="en-US" dirty="0" smtClean="0"/>
              <a:t> tag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Renders without bullets</a:t>
            </a:r>
          </a:p>
          <a:p>
            <a:pPr lvl="1">
              <a:defRPr/>
            </a:pPr>
            <a:r>
              <a:rPr lang="en-US" dirty="0" smtClean="0"/>
              <a:t>Definition is indented</a:t>
            </a:r>
            <a:endParaRPr lang="bg-BG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1061892" name="Rectangle 4"/>
          <p:cNvSpPr>
            <a:spLocks noChangeArrowheads="1"/>
          </p:cNvSpPr>
          <p:nvPr/>
        </p:nvSpPr>
        <p:spPr bwMode="auto">
          <a:xfrm>
            <a:off x="2279650" y="2895601"/>
            <a:ext cx="7704138" cy="230620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&lt;dl&gt;</a:t>
            </a:r>
          </a:p>
          <a:p>
            <a:pPr lvl="1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&lt;dt&gt;HTML&lt;/dt&gt;</a:t>
            </a:r>
          </a:p>
          <a:p>
            <a:pPr lvl="1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&lt;dd&gt;A markup language …&lt;/dd&gt;</a:t>
            </a:r>
          </a:p>
          <a:p>
            <a:pPr lvl="1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&lt;dt&gt;CSS&lt;/dt&gt;</a:t>
            </a:r>
          </a:p>
          <a:p>
            <a:pPr lvl="1"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&lt;dd&gt;Language used to …&lt;/dd&gt;</a:t>
            </a:r>
          </a:p>
          <a:p>
            <a:pPr eaLnBrk="0" hangingPunct="0">
              <a:lnSpc>
                <a:spcPct val="11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&lt;/dl&gt;</a:t>
            </a:r>
          </a:p>
        </p:txBody>
      </p:sp>
    </p:spTree>
    <p:extLst>
      <p:ext uri="{BB962C8B-B14F-4D97-AF65-F5344CB8AC3E}">
        <p14:creationId xmlns:p14="http://schemas.microsoft.com/office/powerpoint/2010/main" val="21036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Lists – Example</a:t>
            </a:r>
            <a:endParaRPr lang="bg-BG" dirty="0" smtClean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964612" name="Rectangle 4"/>
          <p:cNvSpPr>
            <a:spLocks noChangeArrowheads="1"/>
          </p:cNvSpPr>
          <p:nvPr/>
        </p:nvSpPr>
        <p:spPr bwMode="auto">
          <a:xfrm>
            <a:off x="2062164" y="990600"/>
            <a:ext cx="8066087" cy="5016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&lt;ol type="1"&gt;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&lt;li&gt;Apple&lt;/li&gt;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&lt;li&gt;Orange&lt;/li&gt;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&lt;li&gt;Grapefruit&lt;/li&gt;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&lt;/ol&gt;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it-IT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&lt;ul type="disc"&gt;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&lt;li&gt;Apple&lt;/li&gt;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&lt;li&gt;Orange&lt;/li&gt;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&lt;li&gt;Grapefruit&lt;/li&gt;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&lt;/ul&gt;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it-IT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&lt;dl&gt;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&lt;dt&gt;HTML&lt;/dt&gt;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&lt;dd&gt;A markup lang…&lt;/dd&gt;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it-IT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&lt;/dl&gt;</a:t>
            </a:r>
          </a:p>
        </p:txBody>
      </p:sp>
      <p:sp>
        <p:nvSpPr>
          <p:cNvPr id="6" name="Rectangle 5"/>
          <p:cNvSpPr/>
          <p:nvPr/>
        </p:nvSpPr>
        <p:spPr>
          <a:xfrm>
            <a:off x="7848601" y="971413"/>
            <a:ext cx="2238489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lists.html</a:t>
            </a:r>
            <a:endParaRPr lang="en-US" sz="28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1600201"/>
            <a:ext cx="3333750" cy="4791075"/>
          </a:xfrm>
          <a:prstGeom prst="roundRect">
            <a:avLst>
              <a:gd name="adj" fmla="val 1429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36893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 anchorCtr="0">
            <a:noAutofit/>
          </a:bodyPr>
          <a:lstStyle/>
          <a:p>
            <a:pPr eaLnBrk="0" hangingPunct="0">
              <a:lnSpc>
                <a:spcPts val="4000"/>
              </a:lnSpc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0000" endPos="50000" dist="12700" dir="5400000" sy="-100000" algn="bl" rotWithShape="0"/>
                </a:effectLst>
              </a:rPr>
              <a:t>HTML Special Characters</a:t>
            </a:r>
          </a:p>
        </p:txBody>
      </p:sp>
      <p:grpSp>
        <p:nvGrpSpPr>
          <p:cNvPr id="2" name="Group 151"/>
          <p:cNvGrpSpPr>
            <a:grpSpLocks/>
          </p:cNvGrpSpPr>
          <p:nvPr/>
        </p:nvGrpSpPr>
        <p:grpSpPr bwMode="auto">
          <a:xfrm>
            <a:off x="2209800" y="1066800"/>
            <a:ext cx="7696200" cy="5334000"/>
            <a:chOff x="518" y="984"/>
            <a:chExt cx="4721" cy="2990"/>
          </a:xfrm>
        </p:grpSpPr>
        <p:sp>
          <p:nvSpPr>
            <p:cNvPr id="925700" name="Rectangle 4"/>
            <p:cNvSpPr>
              <a:spLocks noChangeArrowheads="1"/>
            </p:cNvSpPr>
            <p:nvPr/>
          </p:nvSpPr>
          <p:spPr bwMode="auto">
            <a:xfrm>
              <a:off x="4151" y="3514"/>
              <a:ext cx="1088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£</a:t>
              </a:r>
            </a:p>
          </p:txBody>
        </p:sp>
        <p:sp>
          <p:nvSpPr>
            <p:cNvPr id="925701" name="Rectangle 5"/>
            <p:cNvSpPr>
              <a:spLocks noChangeArrowheads="1"/>
            </p:cNvSpPr>
            <p:nvPr/>
          </p:nvSpPr>
          <p:spPr bwMode="auto">
            <a:xfrm>
              <a:off x="2881" y="3514"/>
              <a:ext cx="1270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&amp;pound;</a:t>
              </a:r>
            </a:p>
          </p:txBody>
        </p:sp>
        <p:sp>
          <p:nvSpPr>
            <p:cNvPr id="925702" name="Rectangle 6"/>
            <p:cNvSpPr>
              <a:spLocks noChangeArrowheads="1"/>
            </p:cNvSpPr>
            <p:nvPr/>
          </p:nvSpPr>
          <p:spPr bwMode="auto">
            <a:xfrm>
              <a:off x="518" y="3514"/>
              <a:ext cx="2363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British Pound</a:t>
              </a:r>
            </a:p>
          </p:txBody>
        </p:sp>
        <p:sp>
          <p:nvSpPr>
            <p:cNvPr id="925703" name="Rectangle 7"/>
            <p:cNvSpPr>
              <a:spLocks noChangeArrowheads="1"/>
            </p:cNvSpPr>
            <p:nvPr/>
          </p:nvSpPr>
          <p:spPr bwMode="auto">
            <a:xfrm>
              <a:off x="4151" y="3284"/>
              <a:ext cx="1088" cy="2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€</a:t>
              </a:r>
            </a:p>
          </p:txBody>
        </p:sp>
        <p:sp>
          <p:nvSpPr>
            <p:cNvPr id="925704" name="Rectangle 8"/>
            <p:cNvSpPr>
              <a:spLocks noChangeArrowheads="1"/>
            </p:cNvSpPr>
            <p:nvPr/>
          </p:nvSpPr>
          <p:spPr bwMode="auto">
            <a:xfrm>
              <a:off x="2881" y="3284"/>
              <a:ext cx="1270" cy="2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&amp;#8364;</a:t>
              </a:r>
            </a:p>
          </p:txBody>
        </p:sp>
        <p:sp>
          <p:nvSpPr>
            <p:cNvPr id="925705" name="Rectangle 9"/>
            <p:cNvSpPr>
              <a:spLocks noChangeArrowheads="1"/>
            </p:cNvSpPr>
            <p:nvPr/>
          </p:nvSpPr>
          <p:spPr bwMode="auto">
            <a:xfrm>
              <a:off x="518" y="3284"/>
              <a:ext cx="2363" cy="2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Euro</a:t>
              </a:r>
            </a:p>
          </p:txBody>
        </p:sp>
        <p:sp>
          <p:nvSpPr>
            <p:cNvPr id="925706" name="Rectangle 10"/>
            <p:cNvSpPr>
              <a:spLocks noChangeArrowheads="1"/>
            </p:cNvSpPr>
            <p:nvPr/>
          </p:nvSpPr>
          <p:spPr bwMode="auto">
            <a:xfrm>
              <a:off x="4151" y="3054"/>
              <a:ext cx="1088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"</a:t>
              </a:r>
              <a:endParaRPr lang="en-US" sz="2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925707" name="Rectangle 11"/>
            <p:cNvSpPr>
              <a:spLocks noChangeArrowheads="1"/>
            </p:cNvSpPr>
            <p:nvPr/>
          </p:nvSpPr>
          <p:spPr bwMode="auto">
            <a:xfrm>
              <a:off x="2881" y="3054"/>
              <a:ext cx="1270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&amp;quot;</a:t>
              </a:r>
            </a:p>
          </p:txBody>
        </p:sp>
        <p:sp>
          <p:nvSpPr>
            <p:cNvPr id="925708" name="Rectangle 12"/>
            <p:cNvSpPr>
              <a:spLocks noChangeArrowheads="1"/>
            </p:cNvSpPr>
            <p:nvPr/>
          </p:nvSpPr>
          <p:spPr bwMode="auto">
            <a:xfrm>
              <a:off x="518" y="3054"/>
              <a:ext cx="2363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Quotation Mark</a:t>
              </a:r>
            </a:p>
          </p:txBody>
        </p:sp>
        <p:sp>
          <p:nvSpPr>
            <p:cNvPr id="925709" name="Rectangle 13"/>
            <p:cNvSpPr>
              <a:spLocks noChangeArrowheads="1"/>
            </p:cNvSpPr>
            <p:nvPr/>
          </p:nvSpPr>
          <p:spPr bwMode="auto">
            <a:xfrm>
              <a:off x="4151" y="3744"/>
              <a:ext cx="1088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¥</a:t>
              </a:r>
            </a:p>
          </p:txBody>
        </p:sp>
        <p:sp>
          <p:nvSpPr>
            <p:cNvPr id="925710" name="Rectangle 14"/>
            <p:cNvSpPr>
              <a:spLocks noChangeArrowheads="1"/>
            </p:cNvSpPr>
            <p:nvPr/>
          </p:nvSpPr>
          <p:spPr bwMode="auto">
            <a:xfrm>
              <a:off x="2881" y="3744"/>
              <a:ext cx="1270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&amp;yen;</a:t>
              </a:r>
            </a:p>
          </p:txBody>
        </p:sp>
        <p:sp>
          <p:nvSpPr>
            <p:cNvPr id="925711" name="Rectangle 15"/>
            <p:cNvSpPr>
              <a:spLocks noChangeArrowheads="1"/>
            </p:cNvSpPr>
            <p:nvPr/>
          </p:nvSpPr>
          <p:spPr bwMode="auto">
            <a:xfrm>
              <a:off x="518" y="3744"/>
              <a:ext cx="2363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Japanese Yen</a:t>
              </a:r>
            </a:p>
          </p:txBody>
        </p:sp>
        <p:sp>
          <p:nvSpPr>
            <p:cNvPr id="925712" name="Rectangle 16"/>
            <p:cNvSpPr>
              <a:spLocks noChangeArrowheads="1"/>
            </p:cNvSpPr>
            <p:nvPr/>
          </p:nvSpPr>
          <p:spPr bwMode="auto">
            <a:xfrm>
              <a:off x="4151" y="2824"/>
              <a:ext cx="1088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—</a:t>
              </a:r>
            </a:p>
          </p:txBody>
        </p:sp>
        <p:sp>
          <p:nvSpPr>
            <p:cNvPr id="925713" name="Rectangle 17"/>
            <p:cNvSpPr>
              <a:spLocks noChangeArrowheads="1"/>
            </p:cNvSpPr>
            <p:nvPr/>
          </p:nvSpPr>
          <p:spPr bwMode="auto">
            <a:xfrm>
              <a:off x="2881" y="2824"/>
              <a:ext cx="1270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&amp;mdash;</a:t>
              </a:r>
            </a:p>
          </p:txBody>
        </p:sp>
        <p:sp>
          <p:nvSpPr>
            <p:cNvPr id="925714" name="Rectangle 18"/>
            <p:cNvSpPr>
              <a:spLocks noChangeArrowheads="1"/>
            </p:cNvSpPr>
            <p:nvPr/>
          </p:nvSpPr>
          <p:spPr bwMode="auto">
            <a:xfrm>
              <a:off x="518" y="2824"/>
              <a:ext cx="2363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Em Dash</a:t>
              </a:r>
            </a:p>
          </p:txBody>
        </p:sp>
        <p:sp>
          <p:nvSpPr>
            <p:cNvPr id="925715" name="Rectangle 19"/>
            <p:cNvSpPr>
              <a:spLocks noChangeArrowheads="1"/>
            </p:cNvSpPr>
            <p:nvPr/>
          </p:nvSpPr>
          <p:spPr bwMode="auto">
            <a:xfrm>
              <a:off x="4151" y="2594"/>
              <a:ext cx="1088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endParaRPr lang="en-US" sz="1900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endParaRPr>
            </a:p>
          </p:txBody>
        </p:sp>
        <p:sp>
          <p:nvSpPr>
            <p:cNvPr id="925716" name="Rectangle 20"/>
            <p:cNvSpPr>
              <a:spLocks noChangeArrowheads="1"/>
            </p:cNvSpPr>
            <p:nvPr/>
          </p:nvSpPr>
          <p:spPr bwMode="auto">
            <a:xfrm>
              <a:off x="2881" y="2594"/>
              <a:ext cx="1270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&amp;nbsp;</a:t>
              </a:r>
            </a:p>
          </p:txBody>
        </p:sp>
        <p:sp>
          <p:nvSpPr>
            <p:cNvPr id="925717" name="Rectangle 21"/>
            <p:cNvSpPr>
              <a:spLocks noChangeArrowheads="1"/>
            </p:cNvSpPr>
            <p:nvPr/>
          </p:nvSpPr>
          <p:spPr bwMode="auto">
            <a:xfrm>
              <a:off x="518" y="2594"/>
              <a:ext cx="2363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Non-breaking Space</a:t>
              </a:r>
            </a:p>
          </p:txBody>
        </p:sp>
        <p:sp>
          <p:nvSpPr>
            <p:cNvPr id="925718" name="Rectangle 22"/>
            <p:cNvSpPr>
              <a:spLocks noChangeArrowheads="1"/>
            </p:cNvSpPr>
            <p:nvPr/>
          </p:nvSpPr>
          <p:spPr bwMode="auto">
            <a:xfrm>
              <a:off x="4151" y="2364"/>
              <a:ext cx="1088" cy="2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</a:t>
              </a:r>
            </a:p>
          </p:txBody>
        </p:sp>
        <p:sp>
          <p:nvSpPr>
            <p:cNvPr id="925719" name="Rectangle 23"/>
            <p:cNvSpPr>
              <a:spLocks noChangeArrowheads="1"/>
            </p:cNvSpPr>
            <p:nvPr/>
          </p:nvSpPr>
          <p:spPr bwMode="auto">
            <a:xfrm>
              <a:off x="2881" y="2364"/>
              <a:ext cx="1270" cy="2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&amp;amp;</a:t>
              </a:r>
            </a:p>
          </p:txBody>
        </p:sp>
        <p:sp>
          <p:nvSpPr>
            <p:cNvPr id="925720" name="Rectangle 24"/>
            <p:cNvSpPr>
              <a:spLocks noChangeArrowheads="1"/>
            </p:cNvSpPr>
            <p:nvPr/>
          </p:nvSpPr>
          <p:spPr bwMode="auto">
            <a:xfrm>
              <a:off x="518" y="2364"/>
              <a:ext cx="2363" cy="2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Ampersand</a:t>
              </a:r>
            </a:p>
          </p:txBody>
        </p:sp>
        <p:sp>
          <p:nvSpPr>
            <p:cNvPr id="925721" name="Rectangle 25"/>
            <p:cNvSpPr>
              <a:spLocks noChangeArrowheads="1"/>
            </p:cNvSpPr>
            <p:nvPr/>
          </p:nvSpPr>
          <p:spPr bwMode="auto">
            <a:xfrm>
              <a:off x="4151" y="2134"/>
              <a:ext cx="1088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&gt;</a:t>
              </a:r>
            </a:p>
          </p:txBody>
        </p:sp>
        <p:sp>
          <p:nvSpPr>
            <p:cNvPr id="925722" name="Rectangle 26"/>
            <p:cNvSpPr>
              <a:spLocks noChangeArrowheads="1"/>
            </p:cNvSpPr>
            <p:nvPr/>
          </p:nvSpPr>
          <p:spPr bwMode="auto">
            <a:xfrm>
              <a:off x="2881" y="2134"/>
              <a:ext cx="1270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&amp;gt;</a:t>
              </a:r>
            </a:p>
          </p:txBody>
        </p:sp>
        <p:sp>
          <p:nvSpPr>
            <p:cNvPr id="925723" name="Rectangle 27"/>
            <p:cNvSpPr>
              <a:spLocks noChangeArrowheads="1"/>
            </p:cNvSpPr>
            <p:nvPr/>
          </p:nvSpPr>
          <p:spPr bwMode="auto">
            <a:xfrm>
              <a:off x="518" y="2134"/>
              <a:ext cx="2363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Greater Than</a:t>
              </a:r>
            </a:p>
          </p:txBody>
        </p:sp>
        <p:sp>
          <p:nvSpPr>
            <p:cNvPr id="925724" name="Rectangle 28"/>
            <p:cNvSpPr>
              <a:spLocks noChangeArrowheads="1"/>
            </p:cNvSpPr>
            <p:nvPr/>
          </p:nvSpPr>
          <p:spPr bwMode="auto">
            <a:xfrm>
              <a:off x="4151" y="1904"/>
              <a:ext cx="1088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&lt;</a:t>
              </a:r>
            </a:p>
          </p:txBody>
        </p:sp>
        <p:sp>
          <p:nvSpPr>
            <p:cNvPr id="925725" name="Rectangle 29"/>
            <p:cNvSpPr>
              <a:spLocks noChangeArrowheads="1"/>
            </p:cNvSpPr>
            <p:nvPr/>
          </p:nvSpPr>
          <p:spPr bwMode="auto">
            <a:xfrm>
              <a:off x="2881" y="1904"/>
              <a:ext cx="1270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&amp;lt;</a:t>
              </a:r>
            </a:p>
          </p:txBody>
        </p:sp>
        <p:sp>
          <p:nvSpPr>
            <p:cNvPr id="925726" name="Rectangle 30"/>
            <p:cNvSpPr>
              <a:spLocks noChangeArrowheads="1"/>
            </p:cNvSpPr>
            <p:nvPr/>
          </p:nvSpPr>
          <p:spPr bwMode="auto">
            <a:xfrm>
              <a:off x="518" y="1904"/>
              <a:ext cx="2363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Less Than</a:t>
              </a:r>
            </a:p>
          </p:txBody>
        </p:sp>
        <p:sp>
          <p:nvSpPr>
            <p:cNvPr id="925727" name="Rectangle 31"/>
            <p:cNvSpPr>
              <a:spLocks noChangeArrowheads="1"/>
            </p:cNvSpPr>
            <p:nvPr/>
          </p:nvSpPr>
          <p:spPr bwMode="auto">
            <a:xfrm>
              <a:off x="4151" y="1674"/>
              <a:ext cx="1088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™</a:t>
              </a:r>
            </a:p>
          </p:txBody>
        </p:sp>
        <p:sp>
          <p:nvSpPr>
            <p:cNvPr id="925728" name="Rectangle 32"/>
            <p:cNvSpPr>
              <a:spLocks noChangeArrowheads="1"/>
            </p:cNvSpPr>
            <p:nvPr/>
          </p:nvSpPr>
          <p:spPr bwMode="auto">
            <a:xfrm>
              <a:off x="2881" y="1674"/>
              <a:ext cx="1270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&amp;trade;</a:t>
              </a:r>
            </a:p>
          </p:txBody>
        </p:sp>
        <p:sp>
          <p:nvSpPr>
            <p:cNvPr id="925729" name="Rectangle 33"/>
            <p:cNvSpPr>
              <a:spLocks noChangeArrowheads="1"/>
            </p:cNvSpPr>
            <p:nvPr/>
          </p:nvSpPr>
          <p:spPr bwMode="auto">
            <a:xfrm>
              <a:off x="518" y="1674"/>
              <a:ext cx="2363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Trademark Sign</a:t>
              </a:r>
            </a:p>
          </p:txBody>
        </p:sp>
        <p:sp>
          <p:nvSpPr>
            <p:cNvPr id="925730" name="Rectangle 34"/>
            <p:cNvSpPr>
              <a:spLocks noChangeArrowheads="1"/>
            </p:cNvSpPr>
            <p:nvPr/>
          </p:nvSpPr>
          <p:spPr bwMode="auto">
            <a:xfrm>
              <a:off x="4151" y="1444"/>
              <a:ext cx="1088" cy="2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®</a:t>
              </a:r>
            </a:p>
          </p:txBody>
        </p:sp>
        <p:sp>
          <p:nvSpPr>
            <p:cNvPr id="925731" name="Rectangle 35"/>
            <p:cNvSpPr>
              <a:spLocks noChangeArrowheads="1"/>
            </p:cNvSpPr>
            <p:nvPr/>
          </p:nvSpPr>
          <p:spPr bwMode="auto">
            <a:xfrm>
              <a:off x="2881" y="1444"/>
              <a:ext cx="1270" cy="2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&amp;reg;</a:t>
              </a:r>
            </a:p>
          </p:txBody>
        </p:sp>
        <p:sp>
          <p:nvSpPr>
            <p:cNvPr id="925732" name="Rectangle 36"/>
            <p:cNvSpPr>
              <a:spLocks noChangeArrowheads="1"/>
            </p:cNvSpPr>
            <p:nvPr/>
          </p:nvSpPr>
          <p:spPr bwMode="auto">
            <a:xfrm>
              <a:off x="518" y="1444"/>
              <a:ext cx="2363" cy="2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Registered Trademark Sign</a:t>
              </a:r>
            </a:p>
          </p:txBody>
        </p:sp>
        <p:sp>
          <p:nvSpPr>
            <p:cNvPr id="925733" name="Rectangle 37"/>
            <p:cNvSpPr>
              <a:spLocks noChangeArrowheads="1"/>
            </p:cNvSpPr>
            <p:nvPr/>
          </p:nvSpPr>
          <p:spPr bwMode="auto">
            <a:xfrm>
              <a:off x="4151" y="1214"/>
              <a:ext cx="1088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2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©</a:t>
              </a:r>
            </a:p>
          </p:txBody>
        </p:sp>
        <p:sp>
          <p:nvSpPr>
            <p:cNvPr id="925734" name="Rectangle 38"/>
            <p:cNvSpPr>
              <a:spLocks noChangeArrowheads="1"/>
            </p:cNvSpPr>
            <p:nvPr/>
          </p:nvSpPr>
          <p:spPr bwMode="auto">
            <a:xfrm>
              <a:off x="2881" y="1214"/>
              <a:ext cx="1270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noProof="1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&amp;copy;</a:t>
              </a:r>
            </a:p>
          </p:txBody>
        </p:sp>
        <p:sp>
          <p:nvSpPr>
            <p:cNvPr id="925735" name="Rectangle 39"/>
            <p:cNvSpPr>
              <a:spLocks noChangeArrowheads="1"/>
            </p:cNvSpPr>
            <p:nvPr/>
          </p:nvSpPr>
          <p:spPr bwMode="auto">
            <a:xfrm>
              <a:off x="518" y="1214"/>
              <a:ext cx="2363" cy="23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0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Copyright Sign</a:t>
              </a:r>
            </a:p>
          </p:txBody>
        </p:sp>
        <p:sp>
          <p:nvSpPr>
            <p:cNvPr id="925736" name="Rectangle 40"/>
            <p:cNvSpPr>
              <a:spLocks noChangeArrowheads="1"/>
            </p:cNvSpPr>
            <p:nvPr/>
          </p:nvSpPr>
          <p:spPr bwMode="auto">
            <a:xfrm>
              <a:off x="4151" y="984"/>
              <a:ext cx="1088" cy="230"/>
            </a:xfrm>
            <a:prstGeom prst="rect">
              <a:avLst/>
            </a:prstGeom>
            <a:solidFill>
              <a:schemeClr val="accent5">
                <a:lumMod val="75000"/>
                <a:alpha val="50000"/>
              </a:schemeClr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4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Symbol</a:t>
              </a:r>
            </a:p>
          </p:txBody>
        </p:sp>
        <p:sp>
          <p:nvSpPr>
            <p:cNvPr id="925737" name="Rectangle 41"/>
            <p:cNvSpPr>
              <a:spLocks noChangeArrowheads="1"/>
            </p:cNvSpPr>
            <p:nvPr/>
          </p:nvSpPr>
          <p:spPr bwMode="auto">
            <a:xfrm>
              <a:off x="2881" y="984"/>
              <a:ext cx="1270" cy="230"/>
            </a:xfrm>
            <a:prstGeom prst="rect">
              <a:avLst/>
            </a:prstGeom>
            <a:solidFill>
              <a:schemeClr val="accent5">
                <a:lumMod val="75000"/>
                <a:alpha val="50000"/>
              </a:schemeClr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4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HTML Entity</a:t>
              </a:r>
            </a:p>
          </p:txBody>
        </p:sp>
        <p:sp>
          <p:nvSpPr>
            <p:cNvPr id="925738" name="Rectangle 42"/>
            <p:cNvSpPr>
              <a:spLocks noChangeArrowheads="1"/>
            </p:cNvSpPr>
            <p:nvPr/>
          </p:nvSpPr>
          <p:spPr bwMode="auto">
            <a:xfrm>
              <a:off x="518" y="984"/>
              <a:ext cx="2363" cy="230"/>
            </a:xfrm>
            <a:prstGeom prst="rect">
              <a:avLst/>
            </a:prstGeom>
            <a:solidFill>
              <a:schemeClr val="accent5">
                <a:lumMod val="75000"/>
                <a:alpha val="50000"/>
              </a:schemeClr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lnSpc>
                  <a:spcPct val="95000"/>
                </a:lnSpc>
                <a:spcBef>
                  <a:spcPct val="40000"/>
                </a:spcBef>
                <a:buClr>
                  <a:schemeClr val="tx1"/>
                </a:buClr>
                <a:defRPr/>
              </a:pPr>
              <a:r>
                <a:rPr lang="en-US" sz="24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Symbol Name</a:t>
              </a:r>
            </a:p>
          </p:txBody>
        </p:sp>
        <p:sp>
          <p:nvSpPr>
            <p:cNvPr id="925739" name="Line 43"/>
            <p:cNvSpPr>
              <a:spLocks noChangeShapeType="1"/>
            </p:cNvSpPr>
            <p:nvPr/>
          </p:nvSpPr>
          <p:spPr bwMode="auto">
            <a:xfrm>
              <a:off x="518" y="984"/>
              <a:ext cx="4721" cy="0"/>
            </a:xfrm>
            <a:prstGeom prst="line">
              <a:avLst/>
            </a:prstGeom>
            <a:noFill/>
            <a:ln w="25400" cap="sq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40" name="Line 44"/>
            <p:cNvSpPr>
              <a:spLocks noChangeShapeType="1"/>
            </p:cNvSpPr>
            <p:nvPr/>
          </p:nvSpPr>
          <p:spPr bwMode="auto">
            <a:xfrm>
              <a:off x="518" y="3974"/>
              <a:ext cx="4721" cy="0"/>
            </a:xfrm>
            <a:prstGeom prst="line">
              <a:avLst/>
            </a:prstGeom>
            <a:noFill/>
            <a:ln w="25400" cap="sq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41" name="Line 45"/>
            <p:cNvSpPr>
              <a:spLocks noChangeShapeType="1"/>
            </p:cNvSpPr>
            <p:nvPr/>
          </p:nvSpPr>
          <p:spPr bwMode="auto">
            <a:xfrm>
              <a:off x="518" y="984"/>
              <a:ext cx="0" cy="2990"/>
            </a:xfrm>
            <a:prstGeom prst="line">
              <a:avLst/>
            </a:prstGeom>
            <a:noFill/>
            <a:ln w="25400" cap="sq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42" name="Line 46"/>
            <p:cNvSpPr>
              <a:spLocks noChangeShapeType="1"/>
            </p:cNvSpPr>
            <p:nvPr/>
          </p:nvSpPr>
          <p:spPr bwMode="auto">
            <a:xfrm>
              <a:off x="5239" y="984"/>
              <a:ext cx="0" cy="2990"/>
            </a:xfrm>
            <a:prstGeom prst="line">
              <a:avLst/>
            </a:prstGeom>
            <a:noFill/>
            <a:ln w="25400" cap="sq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63" name="Line 67"/>
            <p:cNvSpPr>
              <a:spLocks noChangeShapeType="1"/>
            </p:cNvSpPr>
            <p:nvPr/>
          </p:nvSpPr>
          <p:spPr bwMode="auto">
            <a:xfrm>
              <a:off x="2881" y="984"/>
              <a:ext cx="0" cy="299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64" name="Line 68"/>
            <p:cNvSpPr>
              <a:spLocks noChangeShapeType="1"/>
            </p:cNvSpPr>
            <p:nvPr/>
          </p:nvSpPr>
          <p:spPr bwMode="auto">
            <a:xfrm>
              <a:off x="4151" y="984"/>
              <a:ext cx="0" cy="299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65" name="Line 69"/>
            <p:cNvSpPr>
              <a:spLocks noChangeShapeType="1"/>
            </p:cNvSpPr>
            <p:nvPr/>
          </p:nvSpPr>
          <p:spPr bwMode="auto">
            <a:xfrm>
              <a:off x="518" y="121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70" name="Line 74"/>
            <p:cNvSpPr>
              <a:spLocks noChangeShapeType="1"/>
            </p:cNvSpPr>
            <p:nvPr/>
          </p:nvSpPr>
          <p:spPr bwMode="auto">
            <a:xfrm>
              <a:off x="518" y="144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75" name="Line 79"/>
            <p:cNvSpPr>
              <a:spLocks noChangeShapeType="1"/>
            </p:cNvSpPr>
            <p:nvPr/>
          </p:nvSpPr>
          <p:spPr bwMode="auto">
            <a:xfrm>
              <a:off x="518" y="167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80" name="Line 84"/>
            <p:cNvSpPr>
              <a:spLocks noChangeShapeType="1"/>
            </p:cNvSpPr>
            <p:nvPr/>
          </p:nvSpPr>
          <p:spPr bwMode="auto">
            <a:xfrm>
              <a:off x="518" y="190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85" name="Line 89"/>
            <p:cNvSpPr>
              <a:spLocks noChangeShapeType="1"/>
            </p:cNvSpPr>
            <p:nvPr/>
          </p:nvSpPr>
          <p:spPr bwMode="auto">
            <a:xfrm>
              <a:off x="518" y="213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90" name="Line 94"/>
            <p:cNvSpPr>
              <a:spLocks noChangeShapeType="1"/>
            </p:cNvSpPr>
            <p:nvPr/>
          </p:nvSpPr>
          <p:spPr bwMode="auto">
            <a:xfrm>
              <a:off x="518" y="236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795" name="Line 99"/>
            <p:cNvSpPr>
              <a:spLocks noChangeShapeType="1"/>
            </p:cNvSpPr>
            <p:nvPr/>
          </p:nvSpPr>
          <p:spPr bwMode="auto">
            <a:xfrm>
              <a:off x="518" y="259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925800" name="Line 104"/>
            <p:cNvSpPr>
              <a:spLocks noChangeShapeType="1"/>
            </p:cNvSpPr>
            <p:nvPr/>
          </p:nvSpPr>
          <p:spPr bwMode="auto">
            <a:xfrm>
              <a:off x="518" y="282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925805" name="Line 109"/>
            <p:cNvSpPr>
              <a:spLocks noChangeShapeType="1"/>
            </p:cNvSpPr>
            <p:nvPr/>
          </p:nvSpPr>
          <p:spPr bwMode="auto">
            <a:xfrm>
              <a:off x="518" y="305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812" name="Line 116"/>
            <p:cNvSpPr>
              <a:spLocks noChangeShapeType="1"/>
            </p:cNvSpPr>
            <p:nvPr/>
          </p:nvSpPr>
          <p:spPr bwMode="auto">
            <a:xfrm>
              <a:off x="518" y="328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819" name="Line 123"/>
            <p:cNvSpPr>
              <a:spLocks noChangeShapeType="1"/>
            </p:cNvSpPr>
            <p:nvPr/>
          </p:nvSpPr>
          <p:spPr bwMode="auto">
            <a:xfrm>
              <a:off x="518" y="351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5826" name="Line 130"/>
            <p:cNvSpPr>
              <a:spLocks noChangeShapeType="1"/>
            </p:cNvSpPr>
            <p:nvPr/>
          </p:nvSpPr>
          <p:spPr bwMode="auto">
            <a:xfrm>
              <a:off x="518" y="3744"/>
              <a:ext cx="4721" cy="0"/>
            </a:xfrm>
            <a:prstGeom prst="line">
              <a:avLst/>
            </a:prstGeom>
            <a:noFill/>
            <a:ln w="12700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1" name="Slide Number Placeholder 3"/>
          <p:cNvSpPr txBox="1">
            <a:spLocks/>
          </p:cNvSpPr>
          <p:nvPr/>
        </p:nvSpPr>
        <p:spPr>
          <a:xfrm>
            <a:off x="10134600" y="6553200"/>
            <a:ext cx="457200" cy="2286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58452FF4-89E3-4D1B-9927-2DBDC00E58D7}" type="slidenum">
              <a:rPr lang="en-US" sz="1100"/>
              <a:pPr lvl="0">
                <a:defRPr/>
              </a:pPr>
              <a:t>55</a:t>
            </a:fld>
            <a:endParaRPr lang="en-US" sz="1100" dirty="0">
              <a:solidFill>
                <a:srgbClr val="EBFFC2"/>
              </a:solidFill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36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Special Characters – Example</a:t>
            </a:r>
            <a:endParaRPr lang="bg-BG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1015811" name="Rectangle 3"/>
          <p:cNvSpPr>
            <a:spLocks noChangeArrowheads="1"/>
          </p:cNvSpPr>
          <p:nvPr/>
        </p:nvSpPr>
        <p:spPr bwMode="auto">
          <a:xfrm>
            <a:off x="2132014" y="1153955"/>
            <a:ext cx="7926386" cy="313932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&lt;p&gt;[&amp;gt;&amp;gt;&amp;nbsp;&amp;nbsp;Welcome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&amp;nbsp;&amp;nbsp;&amp;lt;&amp;lt;]&lt;/p&gt;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&lt;p&gt;&amp;#9658;I have following cards: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A&amp;#9827;, K&amp;#9830; and 9&amp;#9829;.&lt;/p&gt;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&lt;p&gt;&amp;#9658;I prefer hard rock &amp;#9835;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music &amp;#9835;&lt;/p&gt;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&lt;p&gt;&amp;copy; 2006 by Svetlin Nakov &amp;amp; his team&lt;/p&gt;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&lt;p&gt;Telerik Academy™&lt;/p&gt;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6676912" y="1066800"/>
            <a:ext cx="3381489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special-chars.html</a:t>
            </a:r>
            <a:endParaRPr lang="en-US" sz="26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575348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Special Chars – Example (2)</a:t>
            </a:r>
            <a:endParaRPr lang="bg-BG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1015811" name="Rectangle 3"/>
          <p:cNvSpPr>
            <a:spLocks noChangeArrowheads="1"/>
          </p:cNvSpPr>
          <p:nvPr/>
        </p:nvSpPr>
        <p:spPr bwMode="auto">
          <a:xfrm>
            <a:off x="2132014" y="1153955"/>
            <a:ext cx="7926386" cy="313932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&lt;p&gt;[&amp;gt;&amp;gt;&amp;nbsp;&amp;nbsp;Welcome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&amp;nbsp;&amp;nbsp;&amp;lt;&amp;lt;]&lt;/p&gt;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&lt;p&gt;&amp;#9658;I have following cards: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A&amp;#9827;, K&amp;#9830; and 9&amp;#9829;.&lt;/p&gt;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&lt;p&gt;&amp;#9658;I prefer hard rock &amp;#9835;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music &amp;#9835;&lt;/p&gt;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&lt;p&gt;&amp;copy; 2006 by Svetlin Nakov &amp;amp; his team&lt;/p&gt;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&lt;p&gt;Telerik Academy™&lt;/p&gt;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6676912" y="1066800"/>
            <a:ext cx="3381489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special-chars.html</a:t>
            </a:r>
            <a:endParaRPr lang="en-US" sz="26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624" y="1828800"/>
            <a:ext cx="6501355" cy="4343400"/>
          </a:xfrm>
          <a:prstGeom prst="roundRect">
            <a:avLst>
              <a:gd name="adj" fmla="val 2404"/>
            </a:avLst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5186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981200" y="4495802"/>
            <a:ext cx="8229600" cy="14477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Using </a:t>
            </a:r>
            <a:r>
              <a:rPr lang="en-US" dirty="0" smtClean="0">
                <a:latin typeface="Consolas" pitchFamily="49" charset="0"/>
              </a:rPr>
              <a:t>&lt;DIV&gt;</a:t>
            </a:r>
            <a:r>
              <a:rPr lang="en-US" dirty="0" smtClean="0"/>
              <a:t> and </a:t>
            </a:r>
            <a:r>
              <a:rPr lang="en-US" dirty="0" smtClean="0">
                <a:latin typeface="Consolas" pitchFamily="49" charset="0"/>
              </a:rPr>
              <a:t>&lt;SPAN&gt;</a:t>
            </a:r>
            <a:r>
              <a:rPr lang="en-US" dirty="0" smtClean="0"/>
              <a:t> Block and Inline Elements</a:t>
            </a:r>
            <a:endParaRPr lang="bg-BG" dirty="0"/>
          </a:p>
        </p:txBody>
      </p:sp>
      <p:pic>
        <p:nvPicPr>
          <p:cNvPr id="13314" name="Picture 2" descr="http://www.instantshift.com/wp-content/uploads/2009/11/cssbm-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8321">
            <a:off x="6297825" y="1210905"/>
            <a:ext cx="3657600" cy="2585498"/>
          </a:xfrm>
          <a:prstGeom prst="roundRect">
            <a:avLst>
              <a:gd name="adj" fmla="val 12629"/>
            </a:avLst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 descr="http://i.expression.microsoft.com/dd326790.PixieMill03_09(en-us,MSDN.10)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8508">
            <a:off x="2223798" y="1212846"/>
            <a:ext cx="3532943" cy="2625398"/>
          </a:xfrm>
          <a:prstGeom prst="roundRect">
            <a:avLst>
              <a:gd name="adj" fmla="val 12629"/>
            </a:avLst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0577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Block and Inline Elements</a:t>
            </a:r>
            <a:endParaRPr lang="bg-BG" dirty="0" smtClean="0"/>
          </a:p>
        </p:txBody>
      </p:sp>
      <p:sp>
        <p:nvSpPr>
          <p:cNvPr id="1062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Block elements </a:t>
            </a:r>
            <a:r>
              <a:rPr lang="en-US" dirty="0" smtClean="0"/>
              <a:t>add a line break before and after them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&lt;div&gt;</a:t>
            </a:r>
            <a:r>
              <a:rPr lang="en-US" dirty="0" smtClean="0"/>
              <a:t> is a block element</a:t>
            </a:r>
          </a:p>
          <a:p>
            <a:pPr lvl="1">
              <a:defRPr/>
            </a:pPr>
            <a:r>
              <a:rPr lang="en-US" dirty="0" smtClean="0"/>
              <a:t>Other block elements are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&lt;table&gt;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&lt;hr&gt;</a:t>
            </a:r>
            <a:r>
              <a:rPr lang="en-US" dirty="0" smtClean="0"/>
              <a:t>, headings, lists,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&lt;p&gt;</a:t>
            </a:r>
            <a:r>
              <a:rPr lang="en-US" dirty="0" smtClean="0"/>
              <a:t> and etc.</a:t>
            </a: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Inline elements </a:t>
            </a:r>
            <a:r>
              <a:rPr lang="en-US" dirty="0" smtClean="0"/>
              <a:t>don’t break the text before and after them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&lt;span&gt;</a:t>
            </a:r>
            <a:r>
              <a:rPr lang="en-US" dirty="0" smtClean="0"/>
              <a:t> is an inline element</a:t>
            </a:r>
          </a:p>
          <a:p>
            <a:pPr lvl="1">
              <a:defRPr/>
            </a:pPr>
            <a:r>
              <a:rPr lang="en-US" dirty="0" smtClean="0"/>
              <a:t>Most HTML elements are inline, e.g.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&lt;a&gt;</a:t>
            </a:r>
            <a:endParaRPr lang="bg-BG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468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&lt;div&gt; Tag</a:t>
            </a:r>
          </a:p>
        </p:txBody>
      </p:sp>
      <p:sp>
        <p:nvSpPr>
          <p:cNvPr id="944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0000"/>
              </a:spcBef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&lt;div&gt;</a:t>
            </a:r>
            <a:r>
              <a:rPr lang="en-US" dirty="0" smtClean="0"/>
              <a:t> creates logical divisions within a page</a:t>
            </a:r>
          </a:p>
          <a:p>
            <a:pPr>
              <a:spcBef>
                <a:spcPct val="30000"/>
              </a:spcBef>
              <a:defRPr/>
            </a:pPr>
            <a:r>
              <a:rPr lang="en-US" dirty="0" smtClean="0"/>
              <a:t>Block style element</a:t>
            </a:r>
          </a:p>
          <a:p>
            <a:pPr>
              <a:spcBef>
                <a:spcPct val="30000"/>
              </a:spcBef>
              <a:defRPr/>
            </a:pPr>
            <a:r>
              <a:rPr lang="en-US" dirty="0" smtClean="0"/>
              <a:t>Used with CSS</a:t>
            </a:r>
          </a:p>
          <a:p>
            <a:pPr>
              <a:spcBef>
                <a:spcPct val="30000"/>
              </a:spcBef>
              <a:defRPr/>
            </a:pPr>
            <a:r>
              <a:rPr lang="en-US" dirty="0" smtClean="0"/>
              <a:t>Example: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944132" name="Rectangle 4"/>
          <p:cNvSpPr>
            <a:spLocks noChangeArrowheads="1"/>
          </p:cNvSpPr>
          <p:nvPr/>
        </p:nvSpPr>
        <p:spPr bwMode="auto">
          <a:xfrm>
            <a:off x="2136776" y="4800600"/>
            <a:ext cx="7847013" cy="160043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&lt;div style="font-size:24px; color:red"&gt;DIV example&lt;/div&gt;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&lt;p&gt;This one is &lt;span style="color:red; font-weight:bold"&gt;only a test&lt;/span&gt;.&lt;/p&gt;</a:t>
            </a:r>
          </a:p>
        </p:txBody>
      </p:sp>
      <p:pic>
        <p:nvPicPr>
          <p:cNvPr id="73734" name="Picture 6" descr="div-and-sp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740" y="1882776"/>
            <a:ext cx="4251325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104912" y="4191000"/>
            <a:ext cx="3381489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div-and-span.html</a:t>
            </a:r>
            <a:endParaRPr lang="en-US" sz="26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8824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&lt;span&gt; Tag</a:t>
            </a:r>
          </a:p>
        </p:txBody>
      </p:sp>
      <p:sp>
        <p:nvSpPr>
          <p:cNvPr id="946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Inline style element</a:t>
            </a:r>
          </a:p>
          <a:p>
            <a:pPr>
              <a:defRPr/>
            </a:pPr>
            <a:r>
              <a:rPr lang="en-US" dirty="0" smtClean="0"/>
              <a:t>Useful for modifying a specific portion of text </a:t>
            </a:r>
          </a:p>
          <a:p>
            <a:pPr lvl="1">
              <a:defRPr/>
            </a:pPr>
            <a:r>
              <a:rPr lang="en-US" dirty="0" smtClean="0"/>
              <a:t>Don't create a separate area			 (paragraph) in the document</a:t>
            </a:r>
          </a:p>
          <a:p>
            <a:pPr>
              <a:defRPr/>
            </a:pPr>
            <a:r>
              <a:rPr lang="en-US" dirty="0" smtClean="0"/>
              <a:t>Very useful with CSS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946180" name="Rectangle 4"/>
          <p:cNvSpPr>
            <a:spLocks noChangeArrowheads="1"/>
          </p:cNvSpPr>
          <p:nvPr/>
        </p:nvSpPr>
        <p:spPr bwMode="auto">
          <a:xfrm>
            <a:off x="1990726" y="4800362"/>
            <a:ext cx="8208963" cy="160043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&lt;p&gt;This one is &lt;span style="color:red; font-weight:bold"&gt;only a test&lt;/span&gt;.&lt;/p&gt;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&lt;p&gt;This one is another &lt;span style="font-size:32px; font-weight:bold"&gt;TEST&lt;/span&gt;.&lt;/p&gt;</a:t>
            </a:r>
          </a:p>
        </p:txBody>
      </p:sp>
      <p:pic>
        <p:nvPicPr>
          <p:cNvPr id="7578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814" y="2362200"/>
            <a:ext cx="2621170" cy="2383660"/>
          </a:xfrm>
          <a:prstGeom prst="roundRect">
            <a:avLst>
              <a:gd name="adj" fmla="val 428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  <p:sp>
        <p:nvSpPr>
          <p:cNvPr id="7" name="Rectangle 6"/>
          <p:cNvSpPr/>
          <p:nvPr/>
        </p:nvSpPr>
        <p:spPr>
          <a:xfrm>
            <a:off x="1905001" y="4191000"/>
            <a:ext cx="3381489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span.html</a:t>
            </a:r>
            <a:endParaRPr lang="en-US" sz="26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0582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648200" y="3429000"/>
            <a:ext cx="4876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HTML Tables</a:t>
            </a:r>
            <a:endParaRPr lang="en-US" dirty="0"/>
          </a:p>
        </p:txBody>
      </p:sp>
      <p:pic>
        <p:nvPicPr>
          <p:cNvPr id="57346" name="Picture 2" descr="http://webscripts.softpedia.com/screenshots/Javascript-for-sorting-HTML-tables-21109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1143000"/>
            <a:ext cx="5538154" cy="1184512"/>
          </a:xfrm>
          <a:prstGeom prst="roundRect">
            <a:avLst>
              <a:gd name="adj" fmla="val 627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Left"/>
            <a:lightRig rig="threePt" dir="t"/>
          </a:scene3d>
        </p:spPr>
      </p:pic>
      <p:pic>
        <p:nvPicPr>
          <p:cNvPr id="57348" name="Picture 4" descr="http://www.create-a-website-adviser.com/images/htmltable1code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45291">
            <a:off x="2261435" y="2866099"/>
            <a:ext cx="2167800" cy="3381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ttp://puna.net.nz/archives/Design/css-tables_files/c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7001">
            <a:off x="6740420" y="4908247"/>
            <a:ext cx="3200400" cy="1330934"/>
          </a:xfrm>
          <a:prstGeom prst="roundRect">
            <a:avLst>
              <a:gd name="adj" fmla="val 187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52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HTML Tables</a:t>
            </a:r>
          </a:p>
        </p:txBody>
      </p:sp>
      <p:sp>
        <p:nvSpPr>
          <p:cNvPr id="10199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ts val="4000"/>
              </a:lnSpc>
              <a:defRPr/>
            </a:pPr>
            <a:r>
              <a:rPr lang="en-US" dirty="0" smtClean="0"/>
              <a:t>Tables represent tabular data</a:t>
            </a:r>
          </a:p>
          <a:p>
            <a:pPr lvl="1">
              <a:lnSpc>
                <a:spcPts val="4000"/>
              </a:lnSpc>
              <a:defRPr/>
            </a:pPr>
            <a:r>
              <a:rPr lang="en-US" dirty="0" smtClean="0"/>
              <a:t>A table consists of one or several rows</a:t>
            </a:r>
          </a:p>
          <a:p>
            <a:pPr lvl="1">
              <a:lnSpc>
                <a:spcPts val="4000"/>
              </a:lnSpc>
              <a:defRPr/>
            </a:pPr>
            <a:r>
              <a:rPr lang="en-US" dirty="0" smtClean="0"/>
              <a:t>Each row has one or more columns</a:t>
            </a:r>
          </a:p>
          <a:p>
            <a:pPr>
              <a:lnSpc>
                <a:spcPts val="4000"/>
              </a:lnSpc>
              <a:defRPr/>
            </a:pPr>
            <a:r>
              <a:rPr lang="en-US" dirty="0" smtClean="0"/>
              <a:t>Tables comprised of several core tags: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&lt;table&gt;&lt;/table&gt;</a:t>
            </a:r>
            <a:r>
              <a:rPr lang="en-US" dirty="0" smtClean="0"/>
              <a:t>: begin / end the table</a:t>
            </a:r>
            <a:br>
              <a:rPr lang="en-US" dirty="0" smtClean="0"/>
            </a:b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&lt;tr&gt;&lt;/tr&gt;</a:t>
            </a:r>
            <a:r>
              <a:rPr lang="en-US" noProof="1" smtClean="0"/>
              <a:t>: </a:t>
            </a:r>
            <a:r>
              <a:rPr lang="en-US" dirty="0" smtClean="0"/>
              <a:t>create a table row</a:t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&lt;td&gt;&lt;/td&gt;</a:t>
            </a:r>
            <a:r>
              <a:rPr lang="en-US" dirty="0" smtClean="0"/>
              <a:t>: create tabular data (cell)</a:t>
            </a:r>
          </a:p>
          <a:p>
            <a:pPr>
              <a:lnSpc>
                <a:spcPts val="4000"/>
              </a:lnSpc>
              <a:defRPr/>
            </a:pPr>
            <a:r>
              <a:rPr lang="en-US" dirty="0" smtClean="0"/>
              <a:t>Tables should not be used for layout. Use CSS floats and positioning styles instead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39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HTML Tables (2)</a:t>
            </a:r>
            <a:endParaRPr lang="bg-BG" smtClean="0"/>
          </a:p>
        </p:txBody>
      </p:sp>
      <p:sp>
        <p:nvSpPr>
          <p:cNvPr id="1010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r>
              <a:rPr lang="en-ZA" dirty="0" smtClean="0">
                <a:sym typeface="Wingdings" pitchFamily="2" charset="2"/>
              </a:rPr>
              <a:t>Start and end of a table</a:t>
            </a:r>
          </a:p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endParaRPr lang="en-ZA" dirty="0" smtClean="0"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r>
              <a:rPr lang="en-ZA" dirty="0" smtClean="0">
                <a:sym typeface="Wingdings" pitchFamily="2" charset="2"/>
              </a:rPr>
              <a:t>Start and end of a row</a:t>
            </a:r>
            <a:endParaRPr lang="en-ZA" dirty="0" smtClean="0"/>
          </a:p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endParaRPr lang="en-ZA" dirty="0" smtClean="0"/>
          </a:p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r>
              <a:rPr lang="en-ZA" dirty="0" smtClean="0">
                <a:sym typeface="Wingdings" pitchFamily="2" charset="2"/>
              </a:rPr>
              <a:t>Start and end of a cell in a row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1010692" name="Rectangle 4"/>
          <p:cNvSpPr>
            <a:spLocks noChangeArrowheads="1"/>
          </p:cNvSpPr>
          <p:nvPr/>
        </p:nvSpPr>
        <p:spPr bwMode="auto">
          <a:xfrm>
            <a:off x="2279652" y="1905001"/>
            <a:ext cx="7626349" cy="4616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&lt;table&gt; ... &lt;/table&gt;</a:t>
            </a:r>
          </a:p>
        </p:txBody>
      </p:sp>
      <p:sp>
        <p:nvSpPr>
          <p:cNvPr id="1010693" name="Rectangle 5"/>
          <p:cNvSpPr>
            <a:spLocks noChangeArrowheads="1"/>
          </p:cNvSpPr>
          <p:nvPr/>
        </p:nvSpPr>
        <p:spPr bwMode="auto">
          <a:xfrm>
            <a:off x="2279652" y="3500439"/>
            <a:ext cx="7626349" cy="4616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&lt;tr&gt; ... &lt;/tr&gt;</a:t>
            </a:r>
          </a:p>
        </p:txBody>
      </p:sp>
      <p:sp>
        <p:nvSpPr>
          <p:cNvPr id="1010694" name="Rectangle 6"/>
          <p:cNvSpPr>
            <a:spLocks noChangeArrowheads="1"/>
          </p:cNvSpPr>
          <p:nvPr/>
        </p:nvSpPr>
        <p:spPr bwMode="auto">
          <a:xfrm>
            <a:off x="2279652" y="5100936"/>
            <a:ext cx="7626349" cy="4616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&lt;td&gt; ... &lt;/td&gt;</a:t>
            </a:r>
          </a:p>
        </p:txBody>
      </p:sp>
    </p:spTree>
    <p:extLst>
      <p:ext uri="{BB962C8B-B14F-4D97-AF65-F5344CB8AC3E}">
        <p14:creationId xmlns:p14="http://schemas.microsoft.com/office/powerpoint/2010/main" val="822715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Simple HTML Tables – Example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sp>
        <p:nvSpPr>
          <p:cNvPr id="1011715" name="Rectangle 3"/>
          <p:cNvSpPr>
            <a:spLocks noChangeArrowheads="1"/>
          </p:cNvSpPr>
          <p:nvPr/>
        </p:nvSpPr>
        <p:spPr bwMode="auto">
          <a:xfrm>
            <a:off x="2132014" y="1230154"/>
            <a:ext cx="7926386" cy="517064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&lt;table cellspacing="0" cellpadding="5"&gt;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&lt;td&gt;&lt;img src="ppt.gif"&gt;&lt;/td&gt;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&lt;td&gt;&lt;a href="lecture1.ppt"&gt;Lecture 1&lt;/a&gt;&lt;/td&gt;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&lt;td&gt;&lt;img src="ppt.gif"&gt;&lt;/td&gt;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&lt;td&gt;&lt;a href="lecture2.ppt"&gt;Lecture 2&lt;/a&gt;&lt;/td&gt;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&lt;td&gt;&lt;img src="zip.gif"&gt;&lt;/td&gt;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&lt;td&gt;&lt;a href="lecture2-demos.zip"&gt;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Lecture 2 - Demos&lt;/a&gt;&lt;/td&gt;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&lt;/table&gt;</a:t>
            </a:r>
          </a:p>
        </p:txBody>
      </p:sp>
    </p:spTree>
    <p:extLst>
      <p:ext uri="{BB962C8B-B14F-4D97-AF65-F5344CB8AC3E}">
        <p14:creationId xmlns:p14="http://schemas.microsoft.com/office/powerpoint/2010/main" val="774335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2014" y="1230154"/>
            <a:ext cx="7926386" cy="517064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&lt;table cellspacing="0" cellpadding="5"&gt;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&lt;td&gt;&lt;img src="ppt.gif"&gt;&lt;/td&gt;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&lt;td&gt;&lt;a href="lecture1.ppt"&gt;Lecture 1&lt;/a&gt;&lt;/td&gt;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&lt;td&gt;&lt;img src="ppt.gif"&gt;&lt;/td&gt;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&lt;td&gt;&lt;a href="lecture2.ppt"&gt;Lecture 2&lt;/a&gt;&lt;/td&gt;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&lt;td&gt;&lt;img src="zip.gif"&gt;&lt;/td&gt;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&lt;td&gt;&lt;a href="lecture2-demos.zip"&gt;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Lecture 2 - Demos&lt;/a&gt;&lt;/td&gt;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&lt;/tr&gt;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&lt;/table&gt;</a:t>
            </a:r>
          </a:p>
        </p:txBody>
      </p:sp>
      <p:sp>
        <p:nvSpPr>
          <p:cNvPr id="101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Simple HTML Tables – Example (2)</a:t>
            </a:r>
            <a:endParaRPr lang="bg-BG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3914776"/>
            <a:ext cx="280035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4697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Complete HTML Tables</a:t>
            </a:r>
            <a:endParaRPr lang="bg-BG" dirty="0" smtClean="0"/>
          </a:p>
        </p:txBody>
      </p:sp>
      <p:sp>
        <p:nvSpPr>
          <p:cNvPr id="1056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Table rows split into three semantic sections: header, body and footer</a:t>
            </a:r>
          </a:p>
          <a:p>
            <a:pPr lvl="1">
              <a:defRPr/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&lt;thead&gt;</a:t>
            </a:r>
            <a:r>
              <a:rPr lang="en-US" dirty="0" smtClean="0"/>
              <a:t> denotes table header and contains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&lt;th&gt;</a:t>
            </a:r>
            <a:r>
              <a:rPr lang="en-US" dirty="0" smtClean="0"/>
              <a:t> elements, instead of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&lt;td&gt;</a:t>
            </a:r>
            <a:r>
              <a:rPr lang="en-US" dirty="0" smtClean="0"/>
              <a:t> elements</a:t>
            </a:r>
          </a:p>
          <a:p>
            <a:pPr lvl="1">
              <a:defRPr/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&lt;tbody&gt;</a:t>
            </a:r>
            <a:r>
              <a:rPr lang="en-US" dirty="0" smtClean="0"/>
              <a:t> denotes collection of table rows that contain the very data</a:t>
            </a:r>
          </a:p>
          <a:p>
            <a:pPr lvl="1">
              <a:defRPr/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&lt;tfoot&gt;</a:t>
            </a:r>
            <a:r>
              <a:rPr lang="en-US" dirty="0" smtClean="0"/>
              <a:t> denotes table footer but comes BEFORE the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&lt;tbody&gt;</a:t>
            </a:r>
            <a:r>
              <a:rPr lang="en-US" dirty="0" smtClean="0"/>
              <a:t> tag</a:t>
            </a:r>
          </a:p>
          <a:p>
            <a:pPr lvl="1">
              <a:defRPr/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&lt;colgroup&gt;</a:t>
            </a:r>
            <a:r>
              <a:rPr lang="en-US" dirty="0" smtClean="0"/>
              <a:t> and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&lt;col&gt;</a:t>
            </a:r>
            <a:r>
              <a:rPr lang="en-US" dirty="0" smtClean="0"/>
              <a:t> define columns (most often used to set column widths)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141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800" dirty="0"/>
              <a:t>Complete HTML Table: Example</a:t>
            </a:r>
            <a:endParaRPr lang="bg-BG" sz="3800" dirty="0"/>
          </a:p>
        </p:txBody>
      </p:sp>
      <p:sp>
        <p:nvSpPr>
          <p:cNvPr id="1057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dirty="0" smtClean="0"/>
              <a:t> </a:t>
            </a:r>
            <a:endParaRPr lang="bg-BG" dirty="0" smtClean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  <p:sp>
        <p:nvSpPr>
          <p:cNvPr id="1057796" name="Rectangle 4"/>
          <p:cNvSpPr>
            <a:spLocks noChangeArrowheads="1"/>
          </p:cNvSpPr>
          <p:nvPr/>
        </p:nvSpPr>
        <p:spPr bwMode="auto">
          <a:xfrm>
            <a:off x="2135188" y="1066801"/>
            <a:ext cx="7847012" cy="54784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&lt;table&gt;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&lt;colgroup&gt;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&lt;col style="width:100px" /&gt;&lt;col /&gt;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&lt;/colgroup&gt;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&lt;thead&gt;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&lt;tr&gt;&lt;th&gt;Column 1&lt;/th&gt;&lt;th&gt;Column 2&lt;/th&gt;&lt;/tr&gt;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&lt;/thead&gt;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&lt;tfoot&gt;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&lt;tr&gt;&lt;td&gt;Footer 1&lt;/td&gt;&lt;td&gt;Footer 2&lt;/td&gt;&lt;/tr&gt;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&lt;/tfoot&gt;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&lt;tbody&gt;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&lt;tr&gt;&lt;td&gt;Cell 1.1&lt;/td&gt;&lt;td&gt;Cell 1.2&lt;/td&gt;&lt;/tr&gt;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&lt;tr&gt;&lt;td&gt;Cell 2.1&lt;/td&gt;&lt;td&gt;Cell 2.2&lt;/td&gt;&lt;/tr&gt;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&lt;/tbody&gt;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&lt;/table&gt;</a:t>
            </a: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4343400" y="2291596"/>
            <a:ext cx="2514600" cy="527804"/>
          </a:xfrm>
          <a:prstGeom prst="wedgeRoundRectCallout">
            <a:avLst>
              <a:gd name="adj1" fmla="val -90772"/>
              <a:gd name="adj2" fmla="val 47887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header</a:t>
            </a: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4038600" y="3358396"/>
            <a:ext cx="2209800" cy="527804"/>
          </a:xfrm>
          <a:prstGeom prst="wedgeRoundRectCallout">
            <a:avLst>
              <a:gd name="adj1" fmla="val -82311"/>
              <a:gd name="adj2" fmla="val 52581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footer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5105400" y="4425197"/>
            <a:ext cx="4419600" cy="953453"/>
          </a:xfrm>
          <a:prstGeom prst="wedgeRoundRectCallout">
            <a:avLst>
              <a:gd name="adj1" fmla="val -90128"/>
              <a:gd name="adj2" fmla="val 55481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Last comes the body (data)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8458200" y="2209800"/>
            <a:ext cx="990600" cy="527804"/>
          </a:xfrm>
          <a:prstGeom prst="wedgeRoundRectCallout">
            <a:avLst>
              <a:gd name="adj1" fmla="val -88658"/>
              <a:gd name="adj2" fmla="val 74075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th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4876800" y="1224796"/>
            <a:ext cx="2514600" cy="527804"/>
          </a:xfrm>
          <a:prstGeom prst="wedgeRoundRectCallout">
            <a:avLst>
              <a:gd name="adj1" fmla="val -90772"/>
              <a:gd name="adj2" fmla="val 47887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columns</a:t>
            </a:r>
          </a:p>
        </p:txBody>
      </p:sp>
    </p:spTree>
    <p:extLst>
      <p:ext uri="{BB962C8B-B14F-4D97-AF65-F5344CB8AC3E}">
        <p14:creationId xmlns:p14="http://schemas.microsoft.com/office/powerpoint/2010/main" val="17584513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9" grpId="0" animBg="1"/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135188" y="1219201"/>
            <a:ext cx="7847012" cy="547842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&lt;table&gt;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&lt;colgroup&gt;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&lt;col style="width:200px" /&gt;&lt;col /&gt;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&lt;/colgroup&gt;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&lt;thead&gt;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&lt;tr&gt;&lt;th&gt;Column 1&lt;/th&gt;&lt;th&gt;Column 2&lt;/th&gt;&lt;/tr&gt;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&lt;/thead&gt;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&lt;tfoot&gt;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&lt;tr&gt;&lt;td&gt;Footer 1&lt;/td&gt;&lt;td&gt;Footer 2&lt;/td&gt;&lt;/tr&gt;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&lt;/tfoot&gt;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&lt;tbody&gt;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&lt;tr&gt;&lt;td&gt;Cell 1.1&lt;/td&gt;&lt;td&gt;Cell 1.2&lt;/td&gt;&lt;/tr&gt;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&lt;tr&gt;&lt;td&gt;Cell 2.1&lt;/td&gt;&lt;td&gt;Cell 2.2&lt;/td&gt;&lt;/tr&gt;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&lt;/tbody&gt;</a:t>
            </a:r>
          </a:p>
          <a:p>
            <a:pPr eaLnBrk="0" hangingPunct="0">
              <a:lnSpc>
                <a:spcPts val="28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&lt;/table&gt;</a:t>
            </a:r>
          </a:p>
        </p:txBody>
      </p:sp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800" dirty="0"/>
              <a:t>Complete HTML Table:</a:t>
            </a:r>
            <a:br>
              <a:rPr lang="en-US" sz="3800" dirty="0"/>
            </a:br>
            <a:r>
              <a:rPr lang="en-US" sz="3800" dirty="0"/>
              <a:t>Example (2)</a:t>
            </a:r>
            <a:endParaRPr lang="bg-BG" sz="3800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629401" y="1130610"/>
            <a:ext cx="3381489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table-full.html</a:t>
            </a:r>
            <a:endParaRPr lang="en-US" sz="26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4038600" y="5029201"/>
            <a:ext cx="4038600" cy="1804749"/>
          </a:xfrm>
          <a:prstGeom prst="wedgeRoundRectCallout">
            <a:avLst>
              <a:gd name="adj1" fmla="val -63389"/>
              <a:gd name="adj2" fmla="val -88754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Although the footer is before the data in the code, it is displayed last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1" y="1752601"/>
            <a:ext cx="53054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3276600" y="685801"/>
            <a:ext cx="4038600" cy="1379101"/>
          </a:xfrm>
          <a:prstGeom prst="wedgeRoundRectCallout">
            <a:avLst>
              <a:gd name="adj1" fmla="val 72723"/>
              <a:gd name="adj2" fmla="val 16550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By default, header text is bold and centered.</a:t>
            </a:r>
          </a:p>
        </p:txBody>
      </p:sp>
    </p:spTree>
    <p:extLst>
      <p:ext uri="{BB962C8B-B14F-4D97-AF65-F5344CB8AC3E}">
        <p14:creationId xmlns:p14="http://schemas.microsoft.com/office/powerpoint/2010/main" val="4168253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Nested Tables</a:t>
            </a:r>
          </a:p>
        </p:txBody>
      </p:sp>
      <p:sp>
        <p:nvSpPr>
          <p:cNvPr id="931843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990600"/>
            <a:ext cx="8496300" cy="5329238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3000" dirty="0"/>
              <a:t>Table data “cells” (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&lt;td&gt;</a:t>
            </a:r>
            <a:r>
              <a:rPr lang="en-US" sz="3000" dirty="0"/>
              <a:t>) can contain nested tables (tables within tables):</a:t>
            </a:r>
            <a:endParaRPr lang="en-US" sz="3000" dirty="0">
              <a:latin typeface="Courier New" pitchFamily="49" charset="0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931846" name="Rectangle 6"/>
          <p:cNvSpPr>
            <a:spLocks noChangeArrowheads="1"/>
          </p:cNvSpPr>
          <p:nvPr/>
        </p:nvSpPr>
        <p:spPr bwMode="auto">
          <a:xfrm>
            <a:off x="2063751" y="2057401"/>
            <a:ext cx="7993063" cy="442685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&lt;table&gt;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&lt;tr&gt;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&lt;td&gt;Contact:&lt;/td&gt;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&lt;td&gt;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&lt;table&gt;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&lt;tr&gt;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&lt;td&gt;First Name&lt;/td&gt;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&lt;td&gt;Last Name&lt;/td&gt;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&lt;/tr&gt;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&lt;/table&gt;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&lt;/td&gt;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&lt;/tr&gt;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&lt;/table&gt;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6676912" y="1968810"/>
            <a:ext cx="3381489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nested-tables.html</a:t>
            </a:r>
            <a:endParaRPr lang="en-US" sz="2600" b="1" dirty="0">
              <a:solidFill>
                <a:srgbClr val="CC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4176" y="3905250"/>
            <a:ext cx="30956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369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"/>
          <p:cNvSpPr txBox="1">
            <a:spLocks noChangeArrowheads="1"/>
          </p:cNvSpPr>
          <p:nvPr/>
        </p:nvSpPr>
        <p:spPr>
          <a:xfrm>
            <a:off x="5867400" y="1981200"/>
            <a:ext cx="4267200" cy="4419600"/>
          </a:xfrm>
          <a:prstGeom prst="rect">
            <a:avLst/>
          </a:prstGeom>
        </p:spPr>
        <p:txBody>
          <a:bodyPr/>
          <a:lstStyle/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sz="3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cellpadding</a:t>
            </a:r>
          </a:p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0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ct val="90000"/>
              </a:lnSpc>
              <a:spcBef>
                <a:spcPts val="18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sz="3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Defines the empty space around the cell content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1981200" y="1981200"/>
            <a:ext cx="3352800" cy="4572000"/>
          </a:xfrm>
          <a:prstGeom prst="rect">
            <a:avLst/>
          </a:prstGeom>
        </p:spPr>
        <p:txBody>
          <a:bodyPr/>
          <a:lstStyle/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sz="32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cellspacing</a:t>
            </a:r>
          </a:p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0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ct val="90000"/>
              </a:lnSpc>
              <a:spcBef>
                <a:spcPts val="18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sz="3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Defines the empty space between cells</a:t>
            </a:r>
          </a:p>
        </p:txBody>
      </p:sp>
      <p:sp>
        <p:nvSpPr>
          <p:cNvPr id="102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800"/>
              <a:t>Cell Spacing and Padding</a:t>
            </a:r>
          </a:p>
        </p:txBody>
      </p:sp>
      <p:sp>
        <p:nvSpPr>
          <p:cNvPr id="102400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066800"/>
            <a:ext cx="8686800" cy="5334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Tables have two important attributes:</a:t>
            </a:r>
          </a:p>
        </p:txBody>
      </p:sp>
      <p:sp>
        <p:nvSpPr>
          <p:cNvPr id="3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2493963" y="3055938"/>
            <a:ext cx="2233612" cy="1439862"/>
            <a:chOff x="838" y="1933"/>
            <a:chExt cx="1407" cy="907"/>
          </a:xfrm>
        </p:grpSpPr>
        <p:sp>
          <p:nvSpPr>
            <p:cNvPr id="1024007" name="Rectangle 7"/>
            <p:cNvSpPr>
              <a:spLocks noChangeArrowheads="1"/>
            </p:cNvSpPr>
            <p:nvPr/>
          </p:nvSpPr>
          <p:spPr bwMode="auto">
            <a:xfrm>
              <a:off x="838" y="1933"/>
              <a:ext cx="499" cy="272"/>
            </a:xfrm>
            <a:prstGeom prst="rect">
              <a:avLst/>
            </a:prstGeom>
            <a:solidFill>
              <a:schemeClr val="accent5">
                <a:lumMod val="75000"/>
                <a:alpha val="30000"/>
              </a:schemeClr>
            </a:solidFill>
            <a:ln w="9525" algn="ctr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b="1" dirty="0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cell</a:t>
              </a:r>
              <a:endParaRPr lang="bg-BG" sz="2400" b="1" dirty="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4008" name="Rectangle 8"/>
            <p:cNvSpPr>
              <a:spLocks noChangeArrowheads="1"/>
            </p:cNvSpPr>
            <p:nvPr/>
          </p:nvSpPr>
          <p:spPr bwMode="auto">
            <a:xfrm>
              <a:off x="1746" y="1933"/>
              <a:ext cx="499" cy="272"/>
            </a:xfrm>
            <a:prstGeom prst="rect">
              <a:avLst/>
            </a:prstGeom>
            <a:solidFill>
              <a:schemeClr val="accent5">
                <a:lumMod val="75000"/>
                <a:alpha val="30000"/>
              </a:schemeClr>
            </a:solidFill>
            <a:ln w="9525" algn="ctr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b="1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cell</a:t>
              </a:r>
              <a:endParaRPr lang="bg-BG" sz="24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4009" name="Rectangle 9"/>
            <p:cNvSpPr>
              <a:spLocks noChangeArrowheads="1"/>
            </p:cNvSpPr>
            <p:nvPr/>
          </p:nvSpPr>
          <p:spPr bwMode="auto">
            <a:xfrm>
              <a:off x="838" y="2568"/>
              <a:ext cx="499" cy="272"/>
            </a:xfrm>
            <a:prstGeom prst="rect">
              <a:avLst/>
            </a:prstGeom>
            <a:solidFill>
              <a:schemeClr val="accent5">
                <a:lumMod val="75000"/>
                <a:alpha val="30000"/>
              </a:schemeClr>
            </a:solidFill>
            <a:ln w="9525" algn="ctr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b="1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cell</a:t>
              </a:r>
              <a:endParaRPr lang="bg-BG" sz="24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4010" name="Rectangle 10"/>
            <p:cNvSpPr>
              <a:spLocks noChangeArrowheads="1"/>
            </p:cNvSpPr>
            <p:nvPr/>
          </p:nvSpPr>
          <p:spPr bwMode="auto">
            <a:xfrm>
              <a:off x="1746" y="2568"/>
              <a:ext cx="499" cy="272"/>
            </a:xfrm>
            <a:prstGeom prst="rect">
              <a:avLst/>
            </a:prstGeom>
            <a:solidFill>
              <a:schemeClr val="accent5">
                <a:lumMod val="75000"/>
                <a:alpha val="30000"/>
              </a:schemeClr>
            </a:solidFill>
            <a:ln w="9525" algn="ctr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b="1">
                  <a:solidFill>
                    <a:schemeClr val="tx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cell</a:t>
              </a:r>
              <a:endParaRPr lang="bg-BG" sz="2400" b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4011" name="Line 11"/>
            <p:cNvSpPr>
              <a:spLocks noChangeShapeType="1"/>
            </p:cNvSpPr>
            <p:nvPr/>
          </p:nvSpPr>
          <p:spPr bwMode="auto">
            <a:xfrm>
              <a:off x="1336" y="2069"/>
              <a:ext cx="410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014" name="Line 14"/>
            <p:cNvSpPr>
              <a:spLocks noChangeShapeType="1"/>
            </p:cNvSpPr>
            <p:nvPr/>
          </p:nvSpPr>
          <p:spPr bwMode="auto">
            <a:xfrm flipH="1">
              <a:off x="1988" y="2197"/>
              <a:ext cx="0" cy="371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029" name="Line 29"/>
            <p:cNvSpPr>
              <a:spLocks noChangeShapeType="1"/>
            </p:cNvSpPr>
            <p:nvPr/>
          </p:nvSpPr>
          <p:spPr bwMode="auto">
            <a:xfrm>
              <a:off x="1337" y="2704"/>
              <a:ext cx="410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4030" name="Line 30"/>
            <p:cNvSpPr>
              <a:spLocks noChangeShapeType="1"/>
            </p:cNvSpPr>
            <p:nvPr/>
          </p:nvSpPr>
          <p:spPr bwMode="auto">
            <a:xfrm flipH="1">
              <a:off x="1087" y="2197"/>
              <a:ext cx="0" cy="371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6716715" y="2819400"/>
            <a:ext cx="2563813" cy="1887538"/>
            <a:chOff x="3325" y="1688"/>
            <a:chExt cx="1615" cy="1189"/>
          </a:xfrm>
          <a:effectLst/>
        </p:grpSpPr>
        <p:sp>
          <p:nvSpPr>
            <p:cNvPr id="1024025" name="Rectangle 25"/>
            <p:cNvSpPr>
              <a:spLocks noChangeArrowheads="1"/>
            </p:cNvSpPr>
            <p:nvPr/>
          </p:nvSpPr>
          <p:spPr bwMode="auto">
            <a:xfrm>
              <a:off x="3325" y="1688"/>
              <a:ext cx="799" cy="599"/>
            </a:xfrm>
            <a:prstGeom prst="rect">
              <a:avLst/>
            </a:prstGeom>
            <a:solidFill>
              <a:schemeClr val="accent5">
                <a:lumMod val="75000"/>
                <a:alpha val="30000"/>
              </a:schemeClr>
            </a:solidFill>
            <a:ln w="9525" algn="ctr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360000" tIns="288000" rIns="360000" bIns="288000" anchor="ctr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cell</a:t>
              </a:r>
              <a:endParaRPr lang="bg-BG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4031" name="Line 31"/>
            <p:cNvSpPr>
              <a:spLocks noChangeShapeType="1"/>
            </p:cNvSpPr>
            <p:nvPr/>
          </p:nvSpPr>
          <p:spPr bwMode="auto">
            <a:xfrm flipH="1">
              <a:off x="3718" y="2057"/>
              <a:ext cx="0" cy="206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33" name="Line 33"/>
            <p:cNvSpPr>
              <a:spLocks noChangeShapeType="1"/>
            </p:cNvSpPr>
            <p:nvPr/>
          </p:nvSpPr>
          <p:spPr bwMode="auto">
            <a:xfrm>
              <a:off x="3345" y="1999"/>
              <a:ext cx="221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34" name="Line 34"/>
            <p:cNvSpPr>
              <a:spLocks noChangeShapeType="1"/>
            </p:cNvSpPr>
            <p:nvPr/>
          </p:nvSpPr>
          <p:spPr bwMode="auto">
            <a:xfrm>
              <a:off x="3884" y="1996"/>
              <a:ext cx="221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35" name="Line 35"/>
            <p:cNvSpPr>
              <a:spLocks noChangeShapeType="1"/>
            </p:cNvSpPr>
            <p:nvPr/>
          </p:nvSpPr>
          <p:spPr bwMode="auto">
            <a:xfrm flipH="1">
              <a:off x="3718" y="1718"/>
              <a:ext cx="0" cy="206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36" name="Rectangle 36"/>
            <p:cNvSpPr>
              <a:spLocks noChangeArrowheads="1"/>
            </p:cNvSpPr>
            <p:nvPr/>
          </p:nvSpPr>
          <p:spPr bwMode="auto">
            <a:xfrm>
              <a:off x="3325" y="2278"/>
              <a:ext cx="799" cy="599"/>
            </a:xfrm>
            <a:prstGeom prst="rect">
              <a:avLst/>
            </a:prstGeom>
            <a:solidFill>
              <a:schemeClr val="accent5">
                <a:lumMod val="75000"/>
                <a:alpha val="30000"/>
              </a:schemeClr>
            </a:solidFill>
            <a:ln w="9525" algn="ctr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360000" tIns="288000" rIns="360000" bIns="288000" anchor="ctr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cell</a:t>
              </a:r>
              <a:endParaRPr lang="bg-BG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4037" name="Line 37"/>
            <p:cNvSpPr>
              <a:spLocks noChangeShapeType="1"/>
            </p:cNvSpPr>
            <p:nvPr/>
          </p:nvSpPr>
          <p:spPr bwMode="auto">
            <a:xfrm flipH="1">
              <a:off x="3718" y="2647"/>
              <a:ext cx="0" cy="206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38" name="Line 38"/>
            <p:cNvSpPr>
              <a:spLocks noChangeShapeType="1"/>
            </p:cNvSpPr>
            <p:nvPr/>
          </p:nvSpPr>
          <p:spPr bwMode="auto">
            <a:xfrm>
              <a:off x="3345" y="2589"/>
              <a:ext cx="221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39" name="Line 39"/>
            <p:cNvSpPr>
              <a:spLocks noChangeShapeType="1"/>
            </p:cNvSpPr>
            <p:nvPr/>
          </p:nvSpPr>
          <p:spPr bwMode="auto">
            <a:xfrm>
              <a:off x="3884" y="2586"/>
              <a:ext cx="221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40" name="Line 40"/>
            <p:cNvSpPr>
              <a:spLocks noChangeShapeType="1"/>
            </p:cNvSpPr>
            <p:nvPr/>
          </p:nvSpPr>
          <p:spPr bwMode="auto">
            <a:xfrm flipH="1">
              <a:off x="3718" y="2308"/>
              <a:ext cx="0" cy="206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41" name="Rectangle 41"/>
            <p:cNvSpPr>
              <a:spLocks noChangeArrowheads="1"/>
            </p:cNvSpPr>
            <p:nvPr/>
          </p:nvSpPr>
          <p:spPr bwMode="auto">
            <a:xfrm>
              <a:off x="4141" y="1688"/>
              <a:ext cx="799" cy="599"/>
            </a:xfrm>
            <a:prstGeom prst="rect">
              <a:avLst/>
            </a:prstGeom>
            <a:solidFill>
              <a:schemeClr val="accent5">
                <a:lumMod val="75000"/>
                <a:alpha val="30000"/>
              </a:schemeClr>
            </a:solidFill>
            <a:ln w="9525" algn="ctr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360000" tIns="288000" rIns="360000" bIns="288000" anchor="ctr">
              <a:spAutoFit/>
            </a:bodyPr>
            <a:lstStyle/>
            <a:p>
              <a:pPr algn="ctr">
                <a:defRPr/>
              </a:pPr>
              <a:r>
                <a:rPr 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cell</a:t>
              </a:r>
              <a:endParaRPr lang="bg-BG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4042" name="Line 42"/>
            <p:cNvSpPr>
              <a:spLocks noChangeShapeType="1"/>
            </p:cNvSpPr>
            <p:nvPr/>
          </p:nvSpPr>
          <p:spPr bwMode="auto">
            <a:xfrm flipH="1">
              <a:off x="4534" y="2057"/>
              <a:ext cx="0" cy="206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43" name="Line 43"/>
            <p:cNvSpPr>
              <a:spLocks noChangeShapeType="1"/>
            </p:cNvSpPr>
            <p:nvPr/>
          </p:nvSpPr>
          <p:spPr bwMode="auto">
            <a:xfrm>
              <a:off x="4161" y="1999"/>
              <a:ext cx="221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44" name="Line 44"/>
            <p:cNvSpPr>
              <a:spLocks noChangeShapeType="1"/>
            </p:cNvSpPr>
            <p:nvPr/>
          </p:nvSpPr>
          <p:spPr bwMode="auto">
            <a:xfrm>
              <a:off x="4700" y="1996"/>
              <a:ext cx="221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45" name="Line 45"/>
            <p:cNvSpPr>
              <a:spLocks noChangeShapeType="1"/>
            </p:cNvSpPr>
            <p:nvPr/>
          </p:nvSpPr>
          <p:spPr bwMode="auto">
            <a:xfrm flipH="1">
              <a:off x="4534" y="1718"/>
              <a:ext cx="0" cy="206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46" name="Rectangle 46"/>
            <p:cNvSpPr>
              <a:spLocks noChangeArrowheads="1"/>
            </p:cNvSpPr>
            <p:nvPr/>
          </p:nvSpPr>
          <p:spPr bwMode="auto">
            <a:xfrm>
              <a:off x="4141" y="2278"/>
              <a:ext cx="799" cy="599"/>
            </a:xfrm>
            <a:prstGeom prst="rect">
              <a:avLst/>
            </a:prstGeom>
            <a:solidFill>
              <a:schemeClr val="accent5">
                <a:lumMod val="75000"/>
                <a:alpha val="30000"/>
              </a:schemeClr>
            </a:solidFill>
            <a:ln w="9525" algn="ctr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lIns="360000" tIns="288000" rIns="360000" bIns="288000" anchor="ctr">
              <a:spAutoFit/>
            </a:bodyPr>
            <a:lstStyle/>
            <a:p>
              <a:pPr algn="ctr">
                <a:defRPr/>
              </a:pPr>
              <a:r>
                <a:rPr 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cell</a:t>
              </a:r>
              <a:endParaRPr lang="bg-BG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4047" name="Line 47"/>
            <p:cNvSpPr>
              <a:spLocks noChangeShapeType="1"/>
            </p:cNvSpPr>
            <p:nvPr/>
          </p:nvSpPr>
          <p:spPr bwMode="auto">
            <a:xfrm flipH="1">
              <a:off x="4534" y="2647"/>
              <a:ext cx="0" cy="206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48" name="Line 48"/>
            <p:cNvSpPr>
              <a:spLocks noChangeShapeType="1"/>
            </p:cNvSpPr>
            <p:nvPr/>
          </p:nvSpPr>
          <p:spPr bwMode="auto">
            <a:xfrm>
              <a:off x="4161" y="2589"/>
              <a:ext cx="221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49" name="Line 49"/>
            <p:cNvSpPr>
              <a:spLocks noChangeShapeType="1"/>
            </p:cNvSpPr>
            <p:nvPr/>
          </p:nvSpPr>
          <p:spPr bwMode="auto">
            <a:xfrm>
              <a:off x="4700" y="2586"/>
              <a:ext cx="221" cy="0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  <p:sp>
          <p:nvSpPr>
            <p:cNvPr id="1024050" name="Line 50"/>
            <p:cNvSpPr>
              <a:spLocks noChangeShapeType="1"/>
            </p:cNvSpPr>
            <p:nvPr/>
          </p:nvSpPr>
          <p:spPr bwMode="auto">
            <a:xfrm flipH="1">
              <a:off x="4534" y="2308"/>
              <a:ext cx="0" cy="206"/>
            </a:xfrm>
            <a:prstGeom prst="line">
              <a:avLst/>
            </a:prstGeom>
            <a:noFill/>
            <a:ln w="25400">
              <a:solidFill>
                <a:schemeClr val="accent5">
                  <a:lumMod val="20000"/>
                  <a:lumOff val="80000"/>
                </a:schemeClr>
              </a:solidFill>
              <a:round/>
              <a:headEnd type="arrow" w="lg" len="med"/>
              <a:tailEnd type="arrow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137412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Cell Spacing and Padding – Example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1026052" name="Rectangle 4"/>
          <p:cNvSpPr>
            <a:spLocks noChangeArrowheads="1"/>
          </p:cNvSpPr>
          <p:nvPr/>
        </p:nvSpPr>
        <p:spPr bwMode="auto">
          <a:xfrm>
            <a:off x="2089151" y="1400176"/>
            <a:ext cx="7993063" cy="442685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&lt;head&gt;&lt;title&gt;Table Cells&lt;/title&gt;&lt;/head&gt;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&lt;table </a:t>
            </a:r>
            <a:r>
              <a:rPr lang="en-US" sz="2200" b="1" noProof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cellspacing="15" cellpadding="0"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&lt;tr&gt;&lt;td&gt;First&lt;/td&gt;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&lt;td&gt;Second&lt;/td&gt;&lt;/tr&gt;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&lt;/table&gt;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&lt;br/&gt;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&lt;table cellspacing="0" cellpadding="10"&gt;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&lt;tr&gt;&lt;td&gt;First&lt;/td&gt;&lt;td&gt;Second&lt;/td&gt;&lt;/tr&gt;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&lt;/table&gt;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1026054" name="Rectangle 6"/>
          <p:cNvSpPr>
            <a:spLocks noChangeArrowheads="1"/>
          </p:cNvSpPr>
          <p:nvPr/>
        </p:nvSpPr>
        <p:spPr bwMode="auto">
          <a:xfrm>
            <a:off x="1981200" y="868154"/>
            <a:ext cx="24449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  <a:defRPr/>
            </a:pPr>
            <a:r>
              <a:rPr lang="bg-BG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table-</a:t>
            </a: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cells</a:t>
            </a:r>
            <a:r>
              <a:rPr lang="bg-BG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.html</a:t>
            </a:r>
          </a:p>
        </p:txBody>
      </p:sp>
    </p:spTree>
    <p:extLst>
      <p:ext uri="{BB962C8B-B14F-4D97-AF65-F5344CB8AC3E}">
        <p14:creationId xmlns:p14="http://schemas.microsoft.com/office/powerpoint/2010/main" val="266089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Cell Spacing and Padding </a:t>
            </a:r>
            <a:r>
              <a:rPr lang="en-US"/>
              <a:t>– Example (2)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1026052" name="Rectangle 4"/>
          <p:cNvSpPr>
            <a:spLocks noChangeArrowheads="1"/>
          </p:cNvSpPr>
          <p:nvPr/>
        </p:nvSpPr>
        <p:spPr bwMode="auto">
          <a:xfrm>
            <a:off x="2089151" y="1400176"/>
            <a:ext cx="7993063" cy="442685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&lt;head&gt;&lt;title&gt;Table Cells&lt;/title&gt;&lt;/head&gt;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&lt;body&gt;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&lt;table </a:t>
            </a:r>
            <a:r>
              <a:rPr lang="en-US" sz="2200" b="1" noProof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cellspacing="15" cellpadding="0"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&lt;tr&gt;&lt;td&gt;First&lt;/td&gt;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&lt;td&gt;Second&lt;/td&gt;&lt;/tr&gt;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&lt;/table&gt;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&lt;br/&gt;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&lt;table cellspacing="0" cellpadding="10"&gt;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&lt;tr&gt;&lt;td&gt;First&lt;/td&gt;&lt;td&gt;Second&lt;/td&gt;&lt;/tr&gt;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&lt;/table&gt;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&lt;/body&gt;</a:t>
            </a:r>
          </a:p>
          <a:p>
            <a:pPr eaLnBrk="0" hangingPunct="0">
              <a:lnSpc>
                <a:spcPts val="2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1026054" name="Rectangle 6"/>
          <p:cNvSpPr>
            <a:spLocks noChangeArrowheads="1"/>
          </p:cNvSpPr>
          <p:nvPr/>
        </p:nvSpPr>
        <p:spPr bwMode="auto">
          <a:xfrm>
            <a:off x="1981200" y="868154"/>
            <a:ext cx="24449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  <a:defRPr/>
            </a:pPr>
            <a:r>
              <a:rPr lang="bg-BG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table-</a:t>
            </a: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cells</a:t>
            </a:r>
            <a:r>
              <a:rPr lang="bg-BG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.html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1" y="2876550"/>
            <a:ext cx="368617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541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6858000" y="1676400"/>
            <a:ext cx="3352800" cy="4876800"/>
          </a:xfrm>
          <a:prstGeom prst="rect">
            <a:avLst/>
          </a:prstGeom>
        </p:spPr>
        <p:txBody>
          <a:bodyPr/>
          <a:lstStyle/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sz="30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rowspan</a:t>
            </a: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0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sz="3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Defines how many rows the cell occupies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1981200" y="1676400"/>
            <a:ext cx="3352800" cy="4876800"/>
          </a:xfrm>
          <a:prstGeom prst="rect">
            <a:avLst/>
          </a:prstGeom>
        </p:spPr>
        <p:txBody>
          <a:bodyPr/>
          <a:lstStyle/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sz="3000" b="1" noProof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colspan</a:t>
            </a: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2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endParaRPr lang="en-US" sz="30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2575" indent="-282575" eaLnBrk="0" hangingPunct="0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sz="3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Defines how many columns the cell occupies</a:t>
            </a:r>
          </a:p>
        </p:txBody>
      </p:sp>
      <p:sp>
        <p:nvSpPr>
          <p:cNvPr id="1036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Column and Row Span</a:t>
            </a:r>
          </a:p>
        </p:txBody>
      </p:sp>
      <p:sp>
        <p:nvSpPr>
          <p:cNvPr id="1036293" name="Rectangle 5"/>
          <p:cNvSpPr>
            <a:spLocks noGrp="1" noChangeArrowheads="1"/>
          </p:cNvSpPr>
          <p:nvPr>
            <p:ph idx="1"/>
          </p:nvPr>
        </p:nvSpPr>
        <p:spPr>
          <a:xfrm>
            <a:off x="1752600" y="1066800"/>
            <a:ext cx="8686800" cy="609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Table cells have two important attributes: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1036304" name="Rectangle 16"/>
          <p:cNvSpPr>
            <a:spLocks noChangeArrowheads="1"/>
          </p:cNvSpPr>
          <p:nvPr/>
        </p:nvSpPr>
        <p:spPr bwMode="auto">
          <a:xfrm>
            <a:off x="2514600" y="3056167"/>
            <a:ext cx="1447801" cy="956773"/>
          </a:xfrm>
          <a:prstGeom prst="rect">
            <a:avLst/>
          </a:prstGeom>
          <a:solidFill>
            <a:schemeClr val="bg1">
              <a:alpha val="30000"/>
            </a:schemeClr>
          </a:solidFill>
          <a:ln w="19050" algn="ctr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square" lIns="180000" tIns="108000" rIns="180000" bIns="108000" anchor="ctr">
            <a:spAutoFit/>
          </a:bodyPr>
          <a:lstStyle/>
          <a:p>
            <a:pPr algn="ctr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cell[1,1]</a:t>
            </a:r>
            <a:endParaRPr lang="bg-BG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6324" name="Rectangle 36"/>
          <p:cNvSpPr>
            <a:spLocks noChangeArrowheads="1"/>
          </p:cNvSpPr>
          <p:nvPr/>
        </p:nvSpPr>
        <p:spPr bwMode="auto">
          <a:xfrm>
            <a:off x="4062918" y="3056167"/>
            <a:ext cx="1499682" cy="956773"/>
          </a:xfrm>
          <a:prstGeom prst="rect">
            <a:avLst/>
          </a:prstGeom>
          <a:solidFill>
            <a:schemeClr val="bg1">
              <a:alpha val="30000"/>
            </a:schemeClr>
          </a:solidFill>
          <a:ln w="19050" algn="ctr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square" lIns="180000" tIns="108000" rIns="180000" bIns="108000" anchor="ctr">
            <a:spAutoFit/>
          </a:bodyPr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cell[1,2]</a:t>
            </a:r>
            <a:endParaRPr lang="bg-BG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6325" name="Rectangle 37"/>
          <p:cNvSpPr>
            <a:spLocks noChangeArrowheads="1"/>
          </p:cNvSpPr>
          <p:nvPr/>
        </p:nvSpPr>
        <p:spPr bwMode="auto">
          <a:xfrm>
            <a:off x="2514600" y="3908360"/>
            <a:ext cx="3048000" cy="587441"/>
          </a:xfrm>
          <a:prstGeom prst="rect">
            <a:avLst/>
          </a:prstGeom>
          <a:solidFill>
            <a:schemeClr val="bg1">
              <a:alpha val="30000"/>
            </a:schemeClr>
          </a:solidFill>
          <a:ln w="19050" algn="ctr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square" lIns="180000" tIns="108000" rIns="180000" bIns="108000" anchor="ctr">
            <a:spAutoFit/>
          </a:bodyPr>
          <a:lstStyle/>
          <a:p>
            <a:pPr algn="ctr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cell[2,1]</a:t>
            </a:r>
            <a:endParaRPr lang="bg-BG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6326" name="AutoShape 38"/>
          <p:cNvSpPr>
            <a:spLocks noChangeArrowheads="1"/>
          </p:cNvSpPr>
          <p:nvPr/>
        </p:nvSpPr>
        <p:spPr bwMode="auto">
          <a:xfrm>
            <a:off x="4079876" y="2492376"/>
            <a:ext cx="1871663" cy="953453"/>
          </a:xfrm>
          <a:prstGeom prst="wedgeRoundRectCallout">
            <a:avLst>
              <a:gd name="adj1" fmla="val -46269"/>
              <a:gd name="adj2" fmla="val 155148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colspan="1"</a:t>
            </a:r>
          </a:p>
        </p:txBody>
      </p:sp>
      <p:sp>
        <p:nvSpPr>
          <p:cNvPr id="1036327" name="AutoShape 39"/>
          <p:cNvSpPr>
            <a:spLocks noChangeArrowheads="1"/>
          </p:cNvSpPr>
          <p:nvPr/>
        </p:nvSpPr>
        <p:spPr bwMode="auto">
          <a:xfrm>
            <a:off x="2063751" y="2492376"/>
            <a:ext cx="1871663" cy="953453"/>
          </a:xfrm>
          <a:prstGeom prst="wedgeRoundRectCallout">
            <a:avLst>
              <a:gd name="adj1" fmla="val 41519"/>
              <a:gd name="adj2" fmla="val 145954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colspan="1"</a:t>
            </a:r>
          </a:p>
        </p:txBody>
      </p:sp>
      <p:sp>
        <p:nvSpPr>
          <p:cNvPr id="1036328" name="AutoShape 40"/>
          <p:cNvSpPr>
            <a:spLocks noChangeArrowheads="1"/>
          </p:cNvSpPr>
          <p:nvPr/>
        </p:nvSpPr>
        <p:spPr bwMode="auto">
          <a:xfrm>
            <a:off x="4495800" y="4648201"/>
            <a:ext cx="1871662" cy="953453"/>
          </a:xfrm>
          <a:prstGeom prst="wedgeRoundRectCallout">
            <a:avLst>
              <a:gd name="adj1" fmla="val -39747"/>
              <a:gd name="adj2" fmla="val -11255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colspan="2"</a:t>
            </a:r>
          </a:p>
        </p:txBody>
      </p:sp>
      <p:sp>
        <p:nvSpPr>
          <p:cNvPr id="1036329" name="Rectangle 41"/>
          <p:cNvSpPr>
            <a:spLocks noChangeArrowheads="1"/>
          </p:cNvSpPr>
          <p:nvPr/>
        </p:nvSpPr>
        <p:spPr bwMode="auto">
          <a:xfrm>
            <a:off x="6815138" y="3200400"/>
            <a:ext cx="1503362" cy="1295400"/>
          </a:xfrm>
          <a:prstGeom prst="rect">
            <a:avLst/>
          </a:prstGeom>
          <a:solidFill>
            <a:schemeClr val="bg1">
              <a:alpha val="30000"/>
            </a:schemeClr>
          </a:solidFill>
          <a:ln w="19050" algn="ctr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lIns="180000" tIns="108000" rIns="180000" bIns="108000" anchor="ctr"/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cell[1,1]</a:t>
            </a:r>
            <a:endParaRPr lang="bg-BG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6330" name="Rectangle 42"/>
          <p:cNvSpPr>
            <a:spLocks noChangeArrowheads="1"/>
          </p:cNvSpPr>
          <p:nvPr/>
        </p:nvSpPr>
        <p:spPr bwMode="auto">
          <a:xfrm>
            <a:off x="8441244" y="3015735"/>
            <a:ext cx="1410277" cy="956773"/>
          </a:xfrm>
          <a:prstGeom prst="rect">
            <a:avLst/>
          </a:prstGeom>
          <a:solidFill>
            <a:schemeClr val="bg1">
              <a:alpha val="30000"/>
            </a:schemeClr>
          </a:solidFill>
          <a:ln w="19050" algn="ctr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square" lIns="180000" tIns="108000" rIns="180000" bIns="108000" anchor="ctr">
            <a:spAutoFit/>
          </a:bodyPr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cell[1,2]</a:t>
            </a:r>
            <a:endParaRPr lang="bg-BG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6332" name="Rectangle 44"/>
          <p:cNvSpPr>
            <a:spLocks noChangeArrowheads="1"/>
          </p:cNvSpPr>
          <p:nvPr/>
        </p:nvSpPr>
        <p:spPr bwMode="auto">
          <a:xfrm>
            <a:off x="8441244" y="3712615"/>
            <a:ext cx="1410277" cy="956773"/>
          </a:xfrm>
          <a:prstGeom prst="rect">
            <a:avLst/>
          </a:prstGeom>
          <a:solidFill>
            <a:schemeClr val="bg1">
              <a:alpha val="30000"/>
            </a:schemeClr>
          </a:solidFill>
          <a:ln w="19050" algn="ctr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square" lIns="180000" tIns="108000" rIns="180000" bIns="108000" anchor="ctr">
            <a:spAutoFit/>
          </a:bodyPr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cell[2,1]</a:t>
            </a:r>
            <a:endParaRPr lang="bg-BG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6333" name="AutoShape 45"/>
          <p:cNvSpPr>
            <a:spLocks noChangeArrowheads="1"/>
          </p:cNvSpPr>
          <p:nvPr/>
        </p:nvSpPr>
        <p:spPr bwMode="auto">
          <a:xfrm>
            <a:off x="6240463" y="2492376"/>
            <a:ext cx="1943100" cy="953453"/>
          </a:xfrm>
          <a:prstGeom prst="wedgeRoundRectCallout">
            <a:avLst>
              <a:gd name="adj1" fmla="val 38074"/>
              <a:gd name="adj2" fmla="val 15000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rowspan="2"</a:t>
            </a:r>
          </a:p>
        </p:txBody>
      </p:sp>
      <p:sp>
        <p:nvSpPr>
          <p:cNvPr id="1036334" name="AutoShape 46"/>
          <p:cNvSpPr>
            <a:spLocks noChangeArrowheads="1"/>
          </p:cNvSpPr>
          <p:nvPr/>
        </p:nvSpPr>
        <p:spPr bwMode="auto">
          <a:xfrm>
            <a:off x="8328025" y="2492376"/>
            <a:ext cx="1944688" cy="953453"/>
          </a:xfrm>
          <a:prstGeom prst="wedgeRoundRectCallout">
            <a:avLst>
              <a:gd name="adj1" fmla="val -39389"/>
              <a:gd name="adj2" fmla="val 150736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rowspan="1"</a:t>
            </a:r>
          </a:p>
        </p:txBody>
      </p:sp>
      <p:sp>
        <p:nvSpPr>
          <p:cNvPr id="20" name="AutoShape 46"/>
          <p:cNvSpPr>
            <a:spLocks noChangeArrowheads="1"/>
          </p:cNvSpPr>
          <p:nvPr/>
        </p:nvSpPr>
        <p:spPr bwMode="auto">
          <a:xfrm>
            <a:off x="8305800" y="4572001"/>
            <a:ext cx="1944688" cy="953453"/>
          </a:xfrm>
          <a:prstGeom prst="wedgeRoundRectCallout">
            <a:avLst>
              <a:gd name="adj1" fmla="val -36289"/>
              <a:gd name="adj2" fmla="val -89144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rowspan="1"</a:t>
            </a:r>
          </a:p>
        </p:txBody>
      </p:sp>
    </p:spTree>
    <p:extLst>
      <p:ext uri="{BB962C8B-B14F-4D97-AF65-F5344CB8AC3E}">
        <p14:creationId xmlns:p14="http://schemas.microsoft.com/office/powerpoint/2010/main" val="168663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326" grpId="0" animBg="1"/>
      <p:bldP spid="1036327" grpId="0" animBg="1"/>
      <p:bldP spid="1036328" grpId="0" animBg="1"/>
      <p:bldP spid="1036333" grpId="0" animBg="1"/>
      <p:bldP spid="1036334" grpId="0" animBg="1"/>
      <p:bldP spid="2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Column and Row Span – Example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  <p:sp>
        <p:nvSpPr>
          <p:cNvPr id="1038339" name="Rectangle 3"/>
          <p:cNvSpPr>
            <a:spLocks noChangeArrowheads="1"/>
          </p:cNvSpPr>
          <p:nvPr/>
        </p:nvSpPr>
        <p:spPr bwMode="auto">
          <a:xfrm>
            <a:off x="2063751" y="1554301"/>
            <a:ext cx="7993063" cy="286232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&lt;table cellspacing="0"&gt;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&lt;tr class="1"&gt;&lt;td&gt;Cell[1,1]&lt;/td&gt;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&lt;td </a:t>
            </a:r>
            <a:r>
              <a:rPr lang="en-US" sz="2000" b="1" noProof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colspan="2"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&gt;Cell[2,1]&lt;/td&gt;&lt;/tr&gt;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&lt;tr class=“2"&gt;&lt;td&gt;Cell[1,2]&lt;/td&gt;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&lt;td </a:t>
            </a:r>
            <a:r>
              <a:rPr lang="en-US" sz="2000" b="1" noProof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rowspan="2"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&gt;Cell[2,2]&lt;/td&gt;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&lt;td&gt;Cell[3,2]&lt;/td&gt;&lt;/tr&gt;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&lt;tr class=“3"&gt;&lt;td&gt;Cell[1,3]&lt;/td&gt;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&lt;td&gt;Cell[2,3]&lt;/td&gt;&lt;/tr&gt;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&lt;/table&gt;</a:t>
            </a:r>
          </a:p>
        </p:txBody>
      </p:sp>
      <p:sp>
        <p:nvSpPr>
          <p:cNvPr id="1038341" name="Rectangle 5"/>
          <p:cNvSpPr>
            <a:spLocks noChangeArrowheads="1"/>
          </p:cNvSpPr>
          <p:nvPr/>
        </p:nvSpPr>
        <p:spPr bwMode="auto">
          <a:xfrm>
            <a:off x="4141789" y="2327703"/>
            <a:ext cx="184731" cy="830997"/>
          </a:xfrm>
          <a:prstGeom prst="rect">
            <a:avLst/>
          </a:prstGeom>
          <a:noFill/>
          <a:ln w="25400" algn="ctr">
            <a:noFill/>
            <a:miter lim="800000"/>
            <a:headEnd type="none" w="lg" len="med"/>
            <a:tailEnd type="none" w="lg" len="med"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sz="2400"/>
              <a:t/>
            </a:r>
            <a:br>
              <a:rPr lang="en-US" sz="2400"/>
            </a:br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021392" y="785618"/>
            <a:ext cx="54864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table-colspan-rowspan.html</a:t>
            </a:r>
            <a:endParaRPr lang="bg-BG" sz="26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23700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339" name="Rectangle 3"/>
          <p:cNvSpPr>
            <a:spLocks noChangeArrowheads="1"/>
          </p:cNvSpPr>
          <p:nvPr/>
        </p:nvSpPr>
        <p:spPr bwMode="auto">
          <a:xfrm>
            <a:off x="2063751" y="1371600"/>
            <a:ext cx="7993063" cy="286232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&lt;table cellspacing="0"&gt;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&lt;tr class="1"&gt;&lt;td&gt;Cell[1,1]&lt;/td&gt;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&lt;td </a:t>
            </a:r>
            <a:r>
              <a:rPr lang="en-US" sz="2000" b="1" noProof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colspan="2"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&gt;Cell[2,1]&lt;/td&gt;&lt;/tr&gt;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&lt;tr class=“2"&gt;&lt;td&gt;Cell[1,2]&lt;/td&gt;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&lt;td </a:t>
            </a:r>
            <a:r>
              <a:rPr lang="en-US" sz="2000" b="1" noProof="1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rowspan="2"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&gt;Cell[2,2]&lt;/td&gt;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&lt;td&gt;Cell[3,2]&lt;/td&gt;&lt;/tr&gt;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&lt;tr class=“3"&gt;&lt;td&gt;Cell[1,3]&lt;/td&gt;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&lt;td&gt;Cell[2,3]&lt;/td&gt;&lt;/tr&gt;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&lt;/table&gt;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15992" y="3220496"/>
            <a:ext cx="5737609" cy="28587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Column and Row Span –</a:t>
            </a:r>
            <a:br>
              <a:rPr lang="en-US" dirty="0"/>
            </a:br>
            <a:r>
              <a:rPr lang="en-US" dirty="0"/>
              <a:t>Example (2)</a:t>
            </a:r>
          </a:p>
        </p:txBody>
      </p:sp>
      <p:sp>
        <p:nvSpPr>
          <p:cNvPr id="2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1038341" name="Rectangle 5"/>
          <p:cNvSpPr>
            <a:spLocks noChangeArrowheads="1"/>
          </p:cNvSpPr>
          <p:nvPr/>
        </p:nvSpPr>
        <p:spPr bwMode="auto">
          <a:xfrm>
            <a:off x="4141789" y="2327703"/>
            <a:ext cx="184731" cy="830997"/>
          </a:xfrm>
          <a:prstGeom prst="rect">
            <a:avLst/>
          </a:prstGeom>
          <a:noFill/>
          <a:ln w="25400" algn="ctr">
            <a:noFill/>
            <a:miter lim="800000"/>
            <a:headEnd type="none" w="lg" len="med"/>
            <a:tailEnd type="none" w="lg" len="med"/>
          </a:ln>
          <a:effectLst>
            <a:outerShdw dist="17961" dir="2700000" algn="ctr" rotWithShape="0">
              <a:srgbClr val="FFFFFF"/>
            </a:outerShdw>
          </a:effectLst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sz="2400"/>
              <a:t/>
            </a:r>
            <a:br>
              <a:rPr lang="en-US" sz="2400"/>
            </a:br>
            <a:endParaRPr lang="en-US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021392" y="785618"/>
            <a:ext cx="54864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table-colspan-rowspan.html</a:t>
            </a:r>
            <a:endParaRPr lang="bg-BG" sz="26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151313" y="3351214"/>
            <a:ext cx="5472112" cy="2592387"/>
            <a:chOff x="1649" y="1987"/>
            <a:chExt cx="2463" cy="864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291" y="2563"/>
              <a:ext cx="821" cy="288"/>
            </a:xfrm>
            <a:prstGeom prst="rect">
              <a:avLst/>
            </a:prstGeom>
            <a:solidFill>
              <a:srgbClr val="CCCCFF"/>
            </a:solidFill>
            <a:ln w="25400" algn="ctr">
              <a:noFill/>
              <a:miter lim="800000"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 b="1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rPr>
                <a:t>Cell[2,3]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649" y="2563"/>
              <a:ext cx="821" cy="288"/>
            </a:xfrm>
            <a:prstGeom prst="rect">
              <a:avLst/>
            </a:prstGeom>
            <a:solidFill>
              <a:srgbClr val="CCCCFF"/>
            </a:solidFill>
            <a:ln w="25400" algn="ctr">
              <a:noFill/>
              <a:miter lim="800000"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 b="1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rPr>
                <a:t>Cell[1,3]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291" y="2275"/>
              <a:ext cx="821" cy="288"/>
            </a:xfrm>
            <a:prstGeom prst="rect">
              <a:avLst/>
            </a:prstGeom>
            <a:solidFill>
              <a:srgbClr val="FFCC66"/>
            </a:solidFill>
            <a:ln w="25400" algn="ctr">
              <a:noFill/>
              <a:miter lim="800000"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 b="1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rPr>
                <a:t>Cell[3,2]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470" y="2275"/>
              <a:ext cx="821" cy="576"/>
            </a:xfrm>
            <a:prstGeom prst="rect">
              <a:avLst/>
            </a:prstGeom>
            <a:solidFill>
              <a:srgbClr val="FFCC66"/>
            </a:solidFill>
            <a:ln w="25400" algn="ctr">
              <a:noFill/>
              <a:miter lim="800000"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 b="1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rPr>
                <a:t>Cell[2,2]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649" y="2275"/>
              <a:ext cx="821" cy="288"/>
            </a:xfrm>
            <a:prstGeom prst="rect">
              <a:avLst/>
            </a:prstGeom>
            <a:solidFill>
              <a:srgbClr val="FFCC66"/>
            </a:solidFill>
            <a:ln w="25400" algn="ctr">
              <a:noFill/>
              <a:miter lim="800000"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 b="1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rPr>
                <a:t>Cell[1,2]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470" y="1987"/>
              <a:ext cx="1642" cy="288"/>
            </a:xfrm>
            <a:prstGeom prst="rect">
              <a:avLst/>
            </a:prstGeom>
            <a:solidFill>
              <a:srgbClr val="FFFF00"/>
            </a:solidFill>
            <a:ln w="25400" algn="ctr">
              <a:noFill/>
              <a:miter lim="800000"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 b="1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rPr>
                <a:t>Cell[2,1]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649" y="1987"/>
              <a:ext cx="821" cy="288"/>
            </a:xfrm>
            <a:prstGeom prst="rect">
              <a:avLst/>
            </a:prstGeom>
            <a:solidFill>
              <a:srgbClr val="FFFF00"/>
            </a:solidFill>
            <a:ln w="25400" algn="ctr">
              <a:noFill/>
              <a:miter lim="800000"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 algn="ctr">
                <a:lnSpc>
                  <a:spcPct val="100000"/>
                </a:lnSpc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Consolas" pitchFamily="49" charset="0"/>
                  <a:cs typeface="Consolas" pitchFamily="49" charset="0"/>
                </a:rPr>
                <a:t>Cell[1,1]</a:t>
              </a: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49" y="1987"/>
              <a:ext cx="2463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 type="none" w="lg" len="med"/>
              <a:tailEnd type="none" w="lg" len="me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649" y="2851"/>
              <a:ext cx="2463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 type="none" w="lg" len="med"/>
              <a:tailEnd type="none" w="lg" len="me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649" y="1987"/>
              <a:ext cx="0" cy="864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 type="none" w="lg" len="med"/>
              <a:tailEnd type="none" w="lg" len="me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112" y="1987"/>
              <a:ext cx="0" cy="864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 type="none" w="lg" len="med"/>
              <a:tailEnd type="none" w="lg" len="me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649" y="2275"/>
              <a:ext cx="2463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2470" y="1987"/>
              <a:ext cx="0" cy="864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649" y="2563"/>
              <a:ext cx="821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291" y="2275"/>
              <a:ext cx="0" cy="576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291" y="2563"/>
              <a:ext cx="821" cy="0"/>
            </a:xfrm>
            <a:prstGeom prst="line">
              <a:avLst/>
            </a:prstGeom>
            <a:noFill/>
            <a:ln w="25400" cap="rnd">
              <a:solidFill>
                <a:srgbClr val="000000"/>
              </a:solidFill>
              <a:round/>
              <a:headEnd type="none" w="lg" len="med"/>
              <a:tailEnd type="none" w="lg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525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43250" y="2566989"/>
            <a:ext cx="5761038" cy="6365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HTML Forms</a:t>
            </a:r>
            <a:endParaRPr lang="bg-BG" dirty="0" smtClean="0"/>
          </a:p>
        </p:txBody>
      </p:sp>
      <p:sp>
        <p:nvSpPr>
          <p:cNvPr id="1021955" name="Rectangle 3"/>
          <p:cNvSpPr>
            <a:spLocks noChangeArrowheads="1"/>
          </p:cNvSpPr>
          <p:nvPr/>
        </p:nvSpPr>
        <p:spPr bwMode="auto">
          <a:xfrm>
            <a:off x="3143250" y="2970677"/>
            <a:ext cx="5761038" cy="81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800" b="1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Entering User Data from a Web Page</a:t>
            </a:r>
            <a:endParaRPr lang="bg-BG" sz="2800" b="1" dirty="0">
              <a:solidFill>
                <a:srgbClr val="FAF7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746" name="Picture 2" descr="http://cdn-www.soyouwanna.com/images/lessons/WebProgAOL01fg01-n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701251">
            <a:off x="4830833" y="3714294"/>
            <a:ext cx="2247900" cy="3067722"/>
          </a:xfrm>
          <a:prstGeom prst="roundRect">
            <a:avLst>
              <a:gd name="adj" fmla="val 564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scene3d>
            <a:camera prst="isometricOffAxis1Right"/>
            <a:lightRig rig="threePt" dir="t"/>
          </a:scene3d>
        </p:spPr>
      </p:pic>
      <p:pic>
        <p:nvPicPr>
          <p:cNvPr id="31748" name="Picture 4" descr="http://www.learn-html-tutorial.com/Images/sol-reg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1900" y="426718"/>
            <a:ext cx="2171700" cy="2316482"/>
          </a:xfrm>
          <a:prstGeom prst="roundRect">
            <a:avLst>
              <a:gd name="adj" fmla="val 606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ContrastingLeftFacing"/>
            <a:lightRig rig="threePt" dir="t"/>
          </a:scene3d>
        </p:spPr>
      </p:pic>
      <p:pic>
        <p:nvPicPr>
          <p:cNvPr id="31750" name="Picture 6" descr="http://icons2.iconarchive.com/icons/dryicons/aesthetica-2/48/html-page-accept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67800" y="2590800"/>
            <a:ext cx="457200" cy="457200"/>
          </a:xfrm>
          <a:prstGeom prst="rect">
            <a:avLst/>
          </a:prstGeom>
          <a:noFill/>
        </p:spPr>
      </p:pic>
      <p:pic>
        <p:nvPicPr>
          <p:cNvPr id="31752" name="Picture 8" descr="http://www.iconarchive.com/icons/mart/glaze/128/html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683012">
            <a:off x="2233695" y="1319295"/>
            <a:ext cx="1219200" cy="1219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5038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HTML Forms</a:t>
            </a:r>
          </a:p>
        </p:txBody>
      </p:sp>
      <p:sp>
        <p:nvSpPr>
          <p:cNvPr id="933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defRPr/>
            </a:pPr>
            <a:r>
              <a:rPr lang="en-US" dirty="0" smtClean="0"/>
              <a:t>Forms are the primary method for gathering data from site visitors</a:t>
            </a:r>
          </a:p>
          <a:p>
            <a:pPr>
              <a:spcBef>
                <a:spcPts val="1200"/>
              </a:spcBef>
              <a:defRPr/>
            </a:pPr>
            <a:r>
              <a:rPr lang="en-US" dirty="0" smtClean="0"/>
              <a:t>Create a form block with</a:t>
            </a:r>
          </a:p>
          <a:p>
            <a:pPr>
              <a:spcBef>
                <a:spcPts val="1200"/>
              </a:spcBef>
              <a:defRPr/>
            </a:pPr>
            <a:endParaRPr lang="en-US" dirty="0" smtClean="0"/>
          </a:p>
          <a:p>
            <a:pPr>
              <a:spcBef>
                <a:spcPts val="1200"/>
              </a:spcBef>
              <a:defRPr/>
            </a:pPr>
            <a:r>
              <a:rPr lang="en-US" dirty="0" smtClean="0"/>
              <a:t>Example: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  <p:sp>
        <p:nvSpPr>
          <p:cNvPr id="933892" name="Rectangle 4"/>
          <p:cNvSpPr>
            <a:spLocks noChangeArrowheads="1"/>
          </p:cNvSpPr>
          <p:nvPr/>
        </p:nvSpPr>
        <p:spPr bwMode="auto">
          <a:xfrm>
            <a:off x="2279650" y="3105090"/>
            <a:ext cx="7488238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&lt;form&gt;&lt;/form&gt;</a:t>
            </a:r>
          </a:p>
        </p:txBody>
      </p:sp>
      <p:sp>
        <p:nvSpPr>
          <p:cNvPr id="933893" name="Rectangle 5"/>
          <p:cNvSpPr>
            <a:spLocks noChangeArrowheads="1"/>
          </p:cNvSpPr>
          <p:nvPr/>
        </p:nvSpPr>
        <p:spPr bwMode="auto">
          <a:xfrm>
            <a:off x="2279650" y="4495801"/>
            <a:ext cx="7488238" cy="132343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&lt;form name="myForm" method="post" action="path/to/some-script.php"&gt;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...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&lt;/form&gt;</a:t>
            </a:r>
          </a:p>
        </p:txBody>
      </p:sp>
      <p:sp>
        <p:nvSpPr>
          <p:cNvPr id="933894" name="AutoShape 6"/>
          <p:cNvSpPr>
            <a:spLocks noChangeArrowheads="1"/>
          </p:cNvSpPr>
          <p:nvPr/>
        </p:nvSpPr>
        <p:spPr bwMode="auto">
          <a:xfrm>
            <a:off x="3505200" y="5562601"/>
            <a:ext cx="5513388" cy="1379101"/>
          </a:xfrm>
          <a:prstGeom prst="wedgeRoundRectCallout">
            <a:avLst>
              <a:gd name="adj1" fmla="val -43068"/>
              <a:gd name="adj2" fmla="val -9044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8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The "action" attribute tells where the form data should be sent</a:t>
            </a:r>
          </a:p>
        </p:txBody>
      </p:sp>
      <p:sp>
        <p:nvSpPr>
          <p:cNvPr id="933895" name="AutoShape 7"/>
          <p:cNvSpPr>
            <a:spLocks noChangeArrowheads="1"/>
          </p:cNvSpPr>
          <p:nvPr/>
        </p:nvSpPr>
        <p:spPr bwMode="auto">
          <a:xfrm>
            <a:off x="5105400" y="2819401"/>
            <a:ext cx="5065712" cy="1379101"/>
          </a:xfrm>
          <a:prstGeom prst="wedgeRoundRectCallout">
            <a:avLst>
              <a:gd name="adj1" fmla="val -37849"/>
              <a:gd name="adj2" fmla="val 77080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6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The “method" attribute tells how the form data should be sent – via GET or POST request</a:t>
            </a:r>
          </a:p>
        </p:txBody>
      </p:sp>
    </p:spTree>
    <p:extLst>
      <p:ext uri="{BB962C8B-B14F-4D97-AF65-F5344CB8AC3E}">
        <p14:creationId xmlns:p14="http://schemas.microsoft.com/office/powerpoint/2010/main" val="255461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3894" grpId="0" animBg="1"/>
      <p:bldP spid="93389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Form Fields</a:t>
            </a:r>
          </a:p>
        </p:txBody>
      </p:sp>
      <p:sp>
        <p:nvSpPr>
          <p:cNvPr id="9359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en-US" sz="3000" dirty="0"/>
              <a:t>Single-line text input fields:</a:t>
            </a:r>
          </a:p>
          <a:p>
            <a:pPr>
              <a:lnSpc>
                <a:spcPct val="90000"/>
              </a:lnSpc>
              <a:defRPr/>
            </a:pPr>
            <a:endParaRPr lang="en-US" sz="240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lnSpc>
                <a:spcPct val="90000"/>
              </a:lnSpc>
              <a:defRPr/>
            </a:pPr>
            <a:endParaRPr lang="en-US" sz="240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3000" dirty="0"/>
              <a:t>Multi-line textarea fields:</a:t>
            </a:r>
          </a:p>
          <a:p>
            <a:pPr>
              <a:lnSpc>
                <a:spcPct val="90000"/>
              </a:lnSpc>
              <a:defRPr/>
            </a:pPr>
            <a:endParaRPr lang="en-US" sz="2800" dirty="0"/>
          </a:p>
          <a:p>
            <a:pPr>
              <a:lnSpc>
                <a:spcPct val="90000"/>
              </a:lnSpc>
              <a:defRPr/>
            </a:pPr>
            <a:endParaRPr lang="en-US" sz="2800" dirty="0"/>
          </a:p>
          <a:p>
            <a:pPr>
              <a:lnSpc>
                <a:spcPct val="90000"/>
              </a:lnSpc>
              <a:defRPr/>
            </a:pPr>
            <a:r>
              <a:rPr lang="en-US" sz="3000" dirty="0"/>
              <a:t>Hidden fields contain data not shown to the user:</a:t>
            </a:r>
          </a:p>
          <a:p>
            <a:pPr>
              <a:lnSpc>
                <a:spcPct val="90000"/>
              </a:lnSpc>
              <a:defRPr/>
            </a:pPr>
            <a:endParaRPr lang="en-US" sz="2800" dirty="0"/>
          </a:p>
          <a:p>
            <a:pPr>
              <a:lnSpc>
                <a:spcPct val="90000"/>
              </a:lnSpc>
              <a:defRPr/>
            </a:pPr>
            <a:endParaRPr lang="en-US" sz="2800" dirty="0"/>
          </a:p>
          <a:p>
            <a:pPr lvl="1">
              <a:lnSpc>
                <a:spcPct val="90000"/>
              </a:lnSpc>
              <a:defRPr/>
            </a:pPr>
            <a:r>
              <a:rPr lang="en-US" sz="2800" dirty="0"/>
              <a:t>Often used by JavaScript code</a:t>
            </a:r>
            <a:endParaRPr lang="en-US" sz="280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  <p:sp>
        <p:nvSpPr>
          <p:cNvPr id="935940" name="Rectangle 4"/>
          <p:cNvSpPr>
            <a:spLocks noChangeArrowheads="1"/>
          </p:cNvSpPr>
          <p:nvPr/>
        </p:nvSpPr>
        <p:spPr bwMode="auto">
          <a:xfrm>
            <a:off x="2279650" y="1730514"/>
            <a:ext cx="7488238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type="text" name="FirstName" value="This is a text field" /&gt;</a:t>
            </a:r>
          </a:p>
        </p:txBody>
      </p:sp>
      <p:sp>
        <p:nvSpPr>
          <p:cNvPr id="935941" name="Rectangle 5"/>
          <p:cNvSpPr>
            <a:spLocks noChangeArrowheads="1"/>
          </p:cNvSpPr>
          <p:nvPr/>
        </p:nvSpPr>
        <p:spPr bwMode="auto">
          <a:xfrm>
            <a:off x="2279650" y="3276600"/>
            <a:ext cx="7488238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&lt;textarea name="Comments"&gt;This is a multi-line text field&lt;/textarea&gt;</a:t>
            </a:r>
          </a:p>
        </p:txBody>
      </p:sp>
      <p:sp>
        <p:nvSpPr>
          <p:cNvPr id="935942" name="Rectangle 6"/>
          <p:cNvSpPr>
            <a:spLocks noChangeArrowheads="1"/>
          </p:cNvSpPr>
          <p:nvPr/>
        </p:nvSpPr>
        <p:spPr bwMode="auto">
          <a:xfrm>
            <a:off x="2279650" y="4930914"/>
            <a:ext cx="7488238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type="hidden" name="Account" value="This is a hidden text field" /&gt;</a:t>
            </a:r>
          </a:p>
        </p:txBody>
      </p:sp>
    </p:spTree>
    <p:extLst>
      <p:ext uri="{BB962C8B-B14F-4D97-AF65-F5344CB8AC3E}">
        <p14:creationId xmlns:p14="http://schemas.microsoft.com/office/powerpoint/2010/main" val="335028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Fieldsets</a:t>
            </a:r>
            <a:endParaRPr lang="en-US" dirty="0" smtClean="0"/>
          </a:p>
        </p:txBody>
      </p:sp>
      <p:sp>
        <p:nvSpPr>
          <p:cNvPr id="9359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en-US" sz="30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Fieldsets</a:t>
            </a:r>
            <a:r>
              <a:rPr lang="en-US" sz="3000" dirty="0"/>
              <a:t> are used to enclose a group of related form fields:</a:t>
            </a:r>
          </a:p>
          <a:p>
            <a:pPr>
              <a:lnSpc>
                <a:spcPct val="90000"/>
              </a:lnSpc>
              <a:defRPr/>
            </a:pPr>
            <a:endParaRPr lang="en-US" sz="3000" dirty="0"/>
          </a:p>
          <a:p>
            <a:pPr>
              <a:lnSpc>
                <a:spcPct val="90000"/>
              </a:lnSpc>
              <a:defRPr/>
            </a:pPr>
            <a:endParaRPr lang="en-US" sz="3000" dirty="0"/>
          </a:p>
          <a:p>
            <a:pPr>
              <a:lnSpc>
                <a:spcPct val="90000"/>
              </a:lnSpc>
              <a:defRPr/>
            </a:pPr>
            <a:endParaRPr lang="en-US" sz="3000" dirty="0"/>
          </a:p>
          <a:p>
            <a:pPr>
              <a:lnSpc>
                <a:spcPct val="90000"/>
              </a:lnSpc>
              <a:defRPr/>
            </a:pPr>
            <a:endParaRPr lang="en-US" sz="3000" dirty="0"/>
          </a:p>
          <a:p>
            <a:pPr>
              <a:lnSpc>
                <a:spcPct val="90000"/>
              </a:lnSpc>
              <a:defRPr/>
            </a:pPr>
            <a:endParaRPr lang="en-US" sz="3000" dirty="0"/>
          </a:p>
          <a:p>
            <a:pPr>
              <a:lnSpc>
                <a:spcPct val="90000"/>
              </a:lnSpc>
              <a:defRPr/>
            </a:pPr>
            <a:endParaRPr lang="en-US" sz="3000" dirty="0"/>
          </a:p>
          <a:p>
            <a:pPr>
              <a:lnSpc>
                <a:spcPct val="90000"/>
              </a:lnSpc>
              <a:defRPr/>
            </a:pPr>
            <a:endParaRPr lang="en-US" sz="3000" dirty="0"/>
          </a:p>
          <a:p>
            <a:pPr>
              <a:lnSpc>
                <a:spcPct val="90000"/>
              </a:lnSpc>
              <a:defRPr/>
            </a:pPr>
            <a:r>
              <a:rPr lang="en-US" sz="3000" dirty="0"/>
              <a:t>The </a:t>
            </a:r>
            <a:r>
              <a:rPr lang="en-US" sz="3000" dirty="0">
                <a:solidFill>
                  <a:srgbClr val="FFFFFF"/>
                </a:solidFill>
              </a:rPr>
              <a:t>&lt;legend&gt;</a:t>
            </a:r>
            <a:r>
              <a:rPr lang="en-US" sz="3000" dirty="0"/>
              <a:t> is the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fieldset</a:t>
            </a:r>
            <a:r>
              <a:rPr lang="en-US" sz="3000" dirty="0"/>
              <a:t>'s title.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  <p:sp>
        <p:nvSpPr>
          <p:cNvPr id="935940" name="Rectangle 4"/>
          <p:cNvSpPr>
            <a:spLocks noChangeArrowheads="1"/>
          </p:cNvSpPr>
          <p:nvPr/>
        </p:nvSpPr>
        <p:spPr bwMode="auto">
          <a:xfrm>
            <a:off x="2279650" y="1926372"/>
            <a:ext cx="7488238" cy="409342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&lt;form method="post" action="form.aspx"&gt;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&lt;fieldset&gt;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&lt;legend&gt;Client Details&lt;/legend&gt;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&lt;input type="text" id="Name" /&gt;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&lt;input type="text" id="Phone" /&gt;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&lt;/fieldset&gt;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&lt;fieldset&gt;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&lt;legend&gt;Order Details&lt;/legend&gt;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&lt;input type="text" id="Quantity" /&gt;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&lt;textarea cols="40" rows="10"</a:t>
            </a:r>
            <a:b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</a:b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id="Remarks"&gt;&lt;/textarea&gt;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&lt;/fieldset&gt;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&lt;/form&gt;</a:t>
            </a:r>
          </a:p>
        </p:txBody>
      </p:sp>
    </p:spTree>
    <p:extLst>
      <p:ext uri="{BB962C8B-B14F-4D97-AF65-F5344CB8AC3E}">
        <p14:creationId xmlns:p14="http://schemas.microsoft.com/office/powerpoint/2010/main" val="301987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Form Input Controls</a:t>
            </a:r>
          </a:p>
        </p:txBody>
      </p:sp>
      <p:sp>
        <p:nvSpPr>
          <p:cNvPr id="9379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sz="3000" dirty="0"/>
              <a:t>Checkboxes:</a:t>
            </a:r>
          </a:p>
          <a:p>
            <a:pPr>
              <a:lnSpc>
                <a:spcPct val="90000"/>
              </a:lnSpc>
              <a:defRPr/>
            </a:pPr>
            <a:endParaRPr lang="en-US" sz="3000" dirty="0"/>
          </a:p>
          <a:p>
            <a:pPr>
              <a:lnSpc>
                <a:spcPct val="90000"/>
              </a:lnSpc>
              <a:defRPr/>
            </a:pPr>
            <a:endParaRPr lang="en-US" sz="300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3000" dirty="0"/>
              <a:t>Radio buttons:</a:t>
            </a:r>
          </a:p>
          <a:p>
            <a:pPr>
              <a:lnSpc>
                <a:spcPct val="90000"/>
              </a:lnSpc>
              <a:defRPr/>
            </a:pPr>
            <a:endParaRPr lang="en-US" sz="3000" dirty="0"/>
          </a:p>
          <a:p>
            <a:pPr>
              <a:lnSpc>
                <a:spcPct val="90000"/>
              </a:lnSpc>
              <a:spcBef>
                <a:spcPts val="3000"/>
              </a:spcBef>
              <a:defRPr/>
            </a:pPr>
            <a:r>
              <a:rPr lang="en-US" sz="3000" dirty="0"/>
              <a:t>Radio buttons can be grouped, allowing only one to be selected from a group: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  <p:sp>
        <p:nvSpPr>
          <p:cNvPr id="937988" name="Rectangle 4"/>
          <p:cNvSpPr>
            <a:spLocks noChangeArrowheads="1"/>
          </p:cNvSpPr>
          <p:nvPr/>
        </p:nvSpPr>
        <p:spPr bwMode="auto">
          <a:xfrm>
            <a:off x="2279650" y="1806714"/>
            <a:ext cx="7488238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type="checkbox" name="fruit" value="apple" /&gt;</a:t>
            </a:r>
          </a:p>
        </p:txBody>
      </p:sp>
      <p:sp>
        <p:nvSpPr>
          <p:cNvPr id="937989" name="Rectangle 5"/>
          <p:cNvSpPr>
            <a:spLocks noChangeArrowheads="1"/>
          </p:cNvSpPr>
          <p:nvPr/>
        </p:nvSpPr>
        <p:spPr bwMode="auto">
          <a:xfrm>
            <a:off x="2279650" y="3486090"/>
            <a:ext cx="7488238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type="radio" name="title" value="Mr." /&gt;</a:t>
            </a:r>
          </a:p>
        </p:txBody>
      </p:sp>
      <p:sp>
        <p:nvSpPr>
          <p:cNvPr id="937990" name="Rectangle 6"/>
          <p:cNvSpPr>
            <a:spLocks noChangeArrowheads="1"/>
          </p:cNvSpPr>
          <p:nvPr/>
        </p:nvSpPr>
        <p:spPr bwMode="auto">
          <a:xfrm>
            <a:off x="2286000" y="5445125"/>
            <a:ext cx="7467600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type="radio" name="</a:t>
            </a:r>
            <a:r>
              <a:rPr lang="en-US" sz="2200" b="1" noProof="1">
                <a:solidFill>
                  <a:srgbClr val="FAF8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city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" value="Lom" /&gt;</a:t>
            </a:r>
          </a:p>
          <a:p>
            <a:pPr eaLnBrk="0" hangingPunct="0">
              <a:lnSpc>
                <a:spcPts val="24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type="radio" name="</a:t>
            </a:r>
            <a:r>
              <a:rPr lang="en-US" sz="2200" b="1" noProof="1">
                <a:solidFill>
                  <a:srgbClr val="FAF8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city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" value="Ruse" /&gt;</a:t>
            </a:r>
          </a:p>
        </p:txBody>
      </p:sp>
    </p:spTree>
    <p:extLst>
      <p:ext uri="{BB962C8B-B14F-4D97-AF65-F5344CB8AC3E}">
        <p14:creationId xmlns:p14="http://schemas.microsoft.com/office/powerpoint/2010/main" val="204892017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Other Form Controls</a:t>
            </a:r>
          </a:p>
        </p:txBody>
      </p:sp>
      <p:sp>
        <p:nvSpPr>
          <p:cNvPr id="940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Dropdown menus:</a:t>
            </a:r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endParaRPr lang="en-US" sz="2800" dirty="0">
              <a:solidFill>
                <a:srgbClr val="42679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urier New" pitchFamily="49" charset="0"/>
            </a:endParaRPr>
          </a:p>
          <a:p>
            <a:pPr>
              <a:spcBef>
                <a:spcPts val="3000"/>
              </a:spcBef>
              <a:defRPr/>
            </a:pPr>
            <a:r>
              <a:rPr lang="en-US" dirty="0" smtClean="0"/>
              <a:t>Submit button: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  <p:sp>
        <p:nvSpPr>
          <p:cNvPr id="940036" name="Rectangle 4"/>
          <p:cNvSpPr>
            <a:spLocks noChangeArrowheads="1"/>
          </p:cNvSpPr>
          <p:nvPr/>
        </p:nvSpPr>
        <p:spPr bwMode="auto">
          <a:xfrm>
            <a:off x="2135188" y="1752600"/>
            <a:ext cx="7848600" cy="230832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&lt;select name="gender"&gt;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&lt;option value="Value 1"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selected="selected"&gt;Male&lt;/option&gt;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&lt;option value="Value 2"&gt;Female&lt;/option&gt;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&lt;option value="Value 3"&gt;Other&lt;/option&gt;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&lt;/select&gt;</a:t>
            </a:r>
          </a:p>
        </p:txBody>
      </p:sp>
      <p:sp>
        <p:nvSpPr>
          <p:cNvPr id="940037" name="Rectangle 5"/>
          <p:cNvSpPr>
            <a:spLocks noChangeArrowheads="1"/>
          </p:cNvSpPr>
          <p:nvPr/>
        </p:nvSpPr>
        <p:spPr bwMode="auto">
          <a:xfrm>
            <a:off x="2135188" y="5036404"/>
            <a:ext cx="7848600" cy="83099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type="submit" name="submitBtn" value="Apply Now" /&gt;</a:t>
            </a:r>
          </a:p>
        </p:txBody>
      </p:sp>
    </p:spTree>
    <p:extLst>
      <p:ext uri="{BB962C8B-B14F-4D97-AF65-F5344CB8AC3E}">
        <p14:creationId xmlns:p14="http://schemas.microsoft.com/office/powerpoint/2010/main" val="36424692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Other Form Controls (2)</a:t>
            </a:r>
            <a:endParaRPr lang="bg-BG" smtClean="0"/>
          </a:p>
        </p:txBody>
      </p:sp>
      <p:sp>
        <p:nvSpPr>
          <p:cNvPr id="1059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ct val="60000"/>
              </a:spcBef>
              <a:defRPr/>
            </a:pPr>
            <a:r>
              <a:rPr lang="en-US" sz="3000" dirty="0"/>
              <a:t>Reset button – brings the form to its initial state</a:t>
            </a:r>
          </a:p>
          <a:p>
            <a:pPr>
              <a:lnSpc>
                <a:spcPct val="100000"/>
              </a:lnSpc>
              <a:spcBef>
                <a:spcPct val="60000"/>
              </a:spcBef>
              <a:defRPr/>
            </a:pPr>
            <a:endParaRPr lang="en-US" sz="3000" dirty="0"/>
          </a:p>
          <a:p>
            <a:pPr>
              <a:lnSpc>
                <a:spcPct val="100000"/>
              </a:lnSpc>
              <a:spcBef>
                <a:spcPct val="60000"/>
              </a:spcBef>
              <a:defRPr/>
            </a:pPr>
            <a:r>
              <a:rPr lang="en-US" sz="3000" dirty="0"/>
              <a:t>Image button – acts like submit but image is displayed and click coordinates are sent</a:t>
            </a:r>
          </a:p>
          <a:p>
            <a:pPr>
              <a:lnSpc>
                <a:spcPct val="100000"/>
              </a:lnSpc>
              <a:spcBef>
                <a:spcPct val="60000"/>
              </a:spcBef>
              <a:defRPr/>
            </a:pPr>
            <a:endParaRPr lang="en-US" sz="3000" dirty="0"/>
          </a:p>
          <a:p>
            <a:pPr>
              <a:lnSpc>
                <a:spcPct val="100000"/>
              </a:lnSpc>
              <a:spcBef>
                <a:spcPct val="60000"/>
              </a:spcBef>
              <a:defRPr/>
            </a:pPr>
            <a:r>
              <a:rPr lang="en-US" sz="3000" dirty="0"/>
              <a:t>Ordinary button – used for </a:t>
            </a:r>
            <a:r>
              <a:rPr lang="en-US" sz="3000" dirty="0" err="1"/>
              <a:t>Javascript</a:t>
            </a:r>
            <a:r>
              <a:rPr lang="en-US" sz="3000" dirty="0"/>
              <a:t>, no default action</a:t>
            </a:r>
            <a:endParaRPr lang="bg-BG" sz="30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  <p:sp>
        <p:nvSpPr>
          <p:cNvPr id="1059844" name="Rectangle 4"/>
          <p:cNvSpPr>
            <a:spLocks noChangeArrowheads="1"/>
          </p:cNvSpPr>
          <p:nvPr/>
        </p:nvSpPr>
        <p:spPr bwMode="auto">
          <a:xfrm>
            <a:off x="2279650" y="1752601"/>
            <a:ext cx="7632700" cy="83099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type="reset" name="resetBtn" value="Reset the form" /&gt;</a:t>
            </a:r>
          </a:p>
        </p:txBody>
      </p:sp>
      <p:sp>
        <p:nvSpPr>
          <p:cNvPr id="1059845" name="Rectangle 5"/>
          <p:cNvSpPr>
            <a:spLocks noChangeArrowheads="1"/>
          </p:cNvSpPr>
          <p:nvPr/>
        </p:nvSpPr>
        <p:spPr bwMode="auto">
          <a:xfrm>
            <a:off x="2279650" y="3808414"/>
            <a:ext cx="7632700" cy="83099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type="image" src="submit.gif" name="submitBtn" alt="Submit" /&gt;</a:t>
            </a:r>
          </a:p>
        </p:txBody>
      </p:sp>
      <p:sp>
        <p:nvSpPr>
          <p:cNvPr id="1059846" name="Rectangle 6"/>
          <p:cNvSpPr>
            <a:spLocks noChangeArrowheads="1"/>
          </p:cNvSpPr>
          <p:nvPr/>
        </p:nvSpPr>
        <p:spPr bwMode="auto">
          <a:xfrm>
            <a:off x="2279650" y="5862936"/>
            <a:ext cx="7632700" cy="4616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type="button" value="click me" /&gt;</a:t>
            </a:r>
          </a:p>
        </p:txBody>
      </p:sp>
    </p:spTree>
    <p:extLst>
      <p:ext uri="{BB962C8B-B14F-4D97-AF65-F5344CB8AC3E}">
        <p14:creationId xmlns:p14="http://schemas.microsoft.com/office/powerpoint/2010/main" val="3270234321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Other Form Controls (3)</a:t>
            </a:r>
            <a:endParaRPr lang="bg-BG" smtClean="0"/>
          </a:p>
        </p:txBody>
      </p:sp>
      <p:sp>
        <p:nvSpPr>
          <p:cNvPr id="1060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/>
              <a:t>Password input – a text field which masks the entered text with * signs</a:t>
            </a:r>
          </a:p>
          <a:p>
            <a:pPr>
              <a:defRPr/>
            </a:pPr>
            <a:endParaRPr lang="en-US" sz="3000" dirty="0"/>
          </a:p>
          <a:p>
            <a:pPr>
              <a:defRPr/>
            </a:pPr>
            <a:r>
              <a:rPr lang="en-US" sz="3000" dirty="0"/>
              <a:t>Multiple select field – displays the list of items in multiple lines, instead of one</a:t>
            </a:r>
            <a:endParaRPr lang="bg-BG" sz="30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  <p:sp>
        <p:nvSpPr>
          <p:cNvPr id="1060868" name="Rectangle 4"/>
          <p:cNvSpPr>
            <a:spLocks noChangeArrowheads="1"/>
          </p:cNvSpPr>
          <p:nvPr/>
        </p:nvSpPr>
        <p:spPr bwMode="auto">
          <a:xfrm>
            <a:off x="2208213" y="2209801"/>
            <a:ext cx="7848600" cy="4616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type="password" name="pass" /&gt;</a:t>
            </a:r>
          </a:p>
        </p:txBody>
      </p:sp>
      <p:sp>
        <p:nvSpPr>
          <p:cNvPr id="1060869" name="Rectangle 5"/>
          <p:cNvSpPr>
            <a:spLocks noChangeArrowheads="1"/>
          </p:cNvSpPr>
          <p:nvPr/>
        </p:nvSpPr>
        <p:spPr bwMode="auto">
          <a:xfrm>
            <a:off x="2208213" y="4038600"/>
            <a:ext cx="7848600" cy="230832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&lt;select name="products" multiple="multiple"&gt;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&lt;option value="Value 1"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selected="selected"&gt;keyboard&lt;/option&gt;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&lt;option value="Value 2"&gt;mouse&lt;/option&gt;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&lt;option value="Value 3"&gt;speakers&lt;/option&gt;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&lt;/select&gt;</a:t>
            </a:r>
          </a:p>
        </p:txBody>
      </p:sp>
    </p:spTree>
    <p:extLst>
      <p:ext uri="{BB962C8B-B14F-4D97-AF65-F5344CB8AC3E}">
        <p14:creationId xmlns:p14="http://schemas.microsoft.com/office/powerpoint/2010/main" val="2215418382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Other Form Controls (4)</a:t>
            </a:r>
            <a:endParaRPr lang="bg-BG" dirty="0" smtClean="0"/>
          </a:p>
        </p:txBody>
      </p:sp>
      <p:sp>
        <p:nvSpPr>
          <p:cNvPr id="1060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/>
              <a:t>File input – a field used for uploading files</a:t>
            </a:r>
          </a:p>
          <a:p>
            <a:pPr>
              <a:defRPr/>
            </a:pPr>
            <a:endParaRPr lang="en-US" sz="3000" dirty="0"/>
          </a:p>
          <a:p>
            <a:pPr lvl="1">
              <a:defRPr/>
            </a:pPr>
            <a:r>
              <a:rPr lang="en-US" sz="2800" dirty="0"/>
              <a:t>When used, it requires the form element to have a specific attribute:</a:t>
            </a:r>
            <a:endParaRPr lang="bg-BG" sz="28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  <p:sp>
        <p:nvSpPr>
          <p:cNvPr id="1060868" name="Rectangle 4"/>
          <p:cNvSpPr>
            <a:spLocks noChangeArrowheads="1"/>
          </p:cNvSpPr>
          <p:nvPr/>
        </p:nvSpPr>
        <p:spPr bwMode="auto">
          <a:xfrm>
            <a:off x="2208213" y="1752601"/>
            <a:ext cx="7848600" cy="4616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type="file" name="photo" /&gt;</a:t>
            </a:r>
          </a:p>
        </p:txBody>
      </p:sp>
      <p:sp>
        <p:nvSpPr>
          <p:cNvPr id="1060869" name="Rectangle 5"/>
          <p:cNvSpPr>
            <a:spLocks noChangeArrowheads="1"/>
          </p:cNvSpPr>
          <p:nvPr/>
        </p:nvSpPr>
        <p:spPr bwMode="auto">
          <a:xfrm>
            <a:off x="2208213" y="3581400"/>
            <a:ext cx="7848600" cy="193899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&lt;form enctype="multipart/form-data"&gt;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&lt;input type="file" name="photo"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...</a:t>
            </a:r>
          </a:p>
          <a:p>
            <a:pPr eaLnBrk="0" hangingPunct="0">
              <a:lnSpc>
                <a:spcPct val="10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&lt;/form&gt;</a:t>
            </a:r>
          </a:p>
        </p:txBody>
      </p:sp>
    </p:spTree>
    <p:extLst>
      <p:ext uri="{BB962C8B-B14F-4D97-AF65-F5344CB8AC3E}">
        <p14:creationId xmlns:p14="http://schemas.microsoft.com/office/powerpoint/2010/main" val="3146110568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Labels</a:t>
            </a:r>
            <a:endParaRPr lang="bg-BG" dirty="0" smtClean="0"/>
          </a:p>
        </p:txBody>
      </p:sp>
      <p:sp>
        <p:nvSpPr>
          <p:cNvPr id="1060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sz="3000" dirty="0"/>
              <a:t>Form labels are used to associate an explanatory text to a form field using the field's ID.</a:t>
            </a:r>
          </a:p>
          <a:p>
            <a:pPr>
              <a:defRPr/>
            </a:pPr>
            <a:endParaRPr lang="en-US" sz="3000" dirty="0"/>
          </a:p>
          <a:p>
            <a:pPr>
              <a:defRPr/>
            </a:pPr>
            <a:endParaRPr lang="en-US" sz="3000" dirty="0"/>
          </a:p>
          <a:p>
            <a:pPr>
              <a:defRPr/>
            </a:pPr>
            <a:r>
              <a:rPr lang="en-US" sz="3000" dirty="0"/>
              <a:t>Clicking on a label focuses its associated field (checkboxes are toggled, radio buttons are checked)</a:t>
            </a:r>
          </a:p>
          <a:p>
            <a:pPr>
              <a:defRPr/>
            </a:pPr>
            <a:r>
              <a:rPr lang="en-US" sz="3000" dirty="0"/>
              <a:t>Labels are both a usability and accessibility feature and are required in order to pass accessibility validation.</a:t>
            </a:r>
            <a:endParaRPr lang="bg-BG" sz="30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  <p:sp>
        <p:nvSpPr>
          <p:cNvPr id="1060868" name="Rectangle 4"/>
          <p:cNvSpPr>
            <a:spLocks noChangeArrowheads="1"/>
          </p:cNvSpPr>
          <p:nvPr/>
        </p:nvSpPr>
        <p:spPr bwMode="auto">
          <a:xfrm>
            <a:off x="2208213" y="2209801"/>
            <a:ext cx="7848600" cy="83099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&lt;label for="fn"&gt;First Name&lt;/label&gt;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type="text" id="fn" /&gt;</a:t>
            </a:r>
          </a:p>
        </p:txBody>
      </p:sp>
    </p:spTree>
    <p:extLst>
      <p:ext uri="{BB962C8B-B14F-4D97-AF65-F5344CB8AC3E}">
        <p14:creationId xmlns:p14="http://schemas.microsoft.com/office/powerpoint/2010/main" val="2379025645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HTML Forms – Example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  <p:sp>
        <p:nvSpPr>
          <p:cNvPr id="942085" name="Rectangle 5"/>
          <p:cNvSpPr>
            <a:spLocks noChangeArrowheads="1"/>
          </p:cNvSpPr>
          <p:nvPr/>
        </p:nvSpPr>
        <p:spPr bwMode="auto">
          <a:xfrm>
            <a:off x="2079626" y="1143001"/>
            <a:ext cx="8054974" cy="563231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&lt;form method="post" action="apply-now.php"&gt;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&lt;input name="subject" type="hidden" value="Class"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&lt;fieldset&gt;&lt;legend&gt;Academic information&lt;/legend&gt;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&lt;label for="degree"&gt;Degree&lt;/label&gt;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&lt;select name="degree" id="degree"&gt;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&lt;option value="BA"&gt;Bachelor of Art&lt;/option&gt;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&lt;option value="BS"&gt;Bachelor of Science&lt;/option&gt;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&lt;option value="MBA" selected="selected"&gt;Master of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Business Administration&lt;/option&gt;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&lt;/select&gt;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&lt;br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&lt;label for="studentid"&gt;Student ID&lt;/label&gt;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&lt;input type="password" name="studentid"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&lt;/fieldset&gt;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&lt;fieldset&gt;&lt;legend&gt;Personal Details&lt;/legend&gt;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&lt;label for="fname"&gt;First Name&lt;/label&gt;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&lt;input type="text" name="fname" id="fname"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&lt;br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&lt;label for="lname"&gt;Last Name&lt;/label&gt;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&lt;input type="text" name="lname" id="lname" /&gt;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057400" y="649792"/>
            <a:ext cx="54864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form.html</a:t>
            </a:r>
            <a:endParaRPr lang="bg-BG" sz="26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54620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HTML Forms – Example (2)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  <p:sp>
        <p:nvSpPr>
          <p:cNvPr id="967683" name="Rectangle 3"/>
          <p:cNvSpPr>
            <a:spLocks noChangeArrowheads="1"/>
          </p:cNvSpPr>
          <p:nvPr/>
        </p:nvSpPr>
        <p:spPr bwMode="auto">
          <a:xfrm>
            <a:off x="2058988" y="1255058"/>
            <a:ext cx="8075612" cy="496546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&lt;br /&gt;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Gender: 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&lt;input name="gender" type="radio" id="gm" value="m" /&gt;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&lt;label for="gm"&gt;Male&lt;/label&gt;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&lt;input name="gender" type="radio" id="gf" value="f" /&gt;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&lt;label for="gf"&gt;Female&lt;/label&gt;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&lt;br /&gt;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&lt;label for="email"&gt;Email&lt;/label&gt;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&lt;input type="text" name="email" id="email" /&gt;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&lt;/fieldset&gt;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&lt;p&gt;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&lt;textarea name="terms" cols="30" rows="4"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readonly="readonly"&gt;TERMS AND CONDITIONS...&lt;/textarea&gt;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&lt;/p&gt;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&lt;input type="submit" name="submit" value="Send Form" /&gt;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&lt;input type="reset" value="Clear Form" /&gt;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&lt;/p&gt;</a:t>
            </a:r>
          </a:p>
          <a:p>
            <a:pPr eaLnBrk="0" hangingPunct="0">
              <a:lnSpc>
                <a:spcPts val="2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&lt;/form&gt;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057400" y="713761"/>
            <a:ext cx="54864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form.html (continued)</a:t>
            </a:r>
            <a:endParaRPr lang="bg-BG" sz="26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24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057400" y="713761"/>
            <a:ext cx="54864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form.html (continued)</a:t>
            </a:r>
            <a:endParaRPr lang="bg-BG" sz="26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sp>
        <p:nvSpPr>
          <p:cNvPr id="96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HTML Forms – Example (3)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64" y="1295400"/>
            <a:ext cx="433387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657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TabIndex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tabindex</a:t>
            </a:r>
            <a:r>
              <a:rPr lang="en-US" dirty="0" smtClean="0"/>
              <a:t> HTML attribute controls the order in which form fields and hyperlinks are focused when repeatedly pressing the TAB key</a:t>
            </a:r>
          </a:p>
          <a:p>
            <a:pPr lvl="1"/>
            <a:r>
              <a:rPr lang="en-US" dirty="0" err="1" smtClean="0"/>
              <a:t>tabindex</a:t>
            </a:r>
            <a:r>
              <a:rPr lang="en-US" dirty="0" smtClean="0"/>
              <a:t>="0" (zero) - "natural" order</a:t>
            </a:r>
          </a:p>
          <a:p>
            <a:pPr lvl="1"/>
            <a:r>
              <a:rPr lang="en-US" dirty="0" smtClean="0"/>
              <a:t>If X &gt; Y, then elements with </a:t>
            </a:r>
            <a:r>
              <a:rPr lang="en-US" dirty="0" err="1" smtClean="0"/>
              <a:t>tabindex</a:t>
            </a:r>
            <a:r>
              <a:rPr lang="en-US" dirty="0" smtClean="0"/>
              <a:t>="X" are iterated before elements with </a:t>
            </a:r>
            <a:r>
              <a:rPr lang="en-US" dirty="0" err="1" smtClean="0"/>
              <a:t>tabindex</a:t>
            </a:r>
            <a:r>
              <a:rPr lang="en-US" dirty="0" smtClean="0"/>
              <a:t>="Y"</a:t>
            </a:r>
          </a:p>
          <a:p>
            <a:pPr lvl="1"/>
            <a:r>
              <a:rPr lang="en-US" dirty="0" smtClean="0"/>
              <a:t>Elements with negative </a:t>
            </a:r>
            <a:r>
              <a:rPr lang="en-US" dirty="0" err="1" smtClean="0"/>
              <a:t>tabindex</a:t>
            </a:r>
            <a:r>
              <a:rPr lang="en-US" dirty="0" smtClean="0"/>
              <a:t> are skipped, however, this is not defined in the standard</a:t>
            </a:r>
          </a:p>
          <a:p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208213" y="5715001"/>
            <a:ext cx="7848600" cy="4616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&lt;input type="text" tabindex="10" /&gt;</a:t>
            </a:r>
          </a:p>
        </p:txBody>
      </p:sp>
    </p:spTree>
    <p:extLst>
      <p:ext uri="{BB962C8B-B14F-4D97-AF65-F5344CB8AC3E}">
        <p14:creationId xmlns:p14="http://schemas.microsoft.com/office/powerpoint/2010/main" val="110672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133600" y="4572001"/>
            <a:ext cx="79248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HTML Frames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133600" y="5298280"/>
            <a:ext cx="7924800" cy="569120"/>
          </a:xfrm>
        </p:spPr>
        <p:txBody>
          <a:bodyPr/>
          <a:lstStyle/>
          <a:p>
            <a:r>
              <a:rPr lang="en-US" noProof="1" smtClean="0">
                <a:latin typeface="Consolas" pitchFamily="49" charset="0"/>
                <a:cs typeface="Consolas" pitchFamily="49" charset="0"/>
              </a:rPr>
              <a:t>&lt;frameset&gt;</a:t>
            </a:r>
            <a:r>
              <a:rPr lang="en-US" noProof="1" smtClean="0"/>
              <a:t>,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&lt;frame&gt;</a:t>
            </a:r>
            <a:r>
              <a:rPr lang="en-US" noProof="1" smtClean="0"/>
              <a:t> and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&lt;iframe&gt;</a:t>
            </a:r>
            <a:endParaRPr lang="en-US" noProof="1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026" name="Picture 2" descr="http://www.webdevelopersnotes.com/tutorials/adhtml/nfram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47800"/>
            <a:ext cx="3657600" cy="2438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geosignal.org/wmsclient/viewer/doc/img/framese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425448"/>
            <a:ext cx="3790950" cy="24389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123740" lon="1804826" rev="2156107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32045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Frames</a:t>
            </a:r>
            <a:r>
              <a:rPr lang="en-US" dirty="0" smtClean="0"/>
              <a:t> provide a way to show multiple HTML documents in a single Web page</a:t>
            </a:r>
          </a:p>
          <a:p>
            <a:r>
              <a:rPr lang="en-US" dirty="0" smtClean="0"/>
              <a:t>The page can be split into separate views (frames) horizontally and vertically</a:t>
            </a:r>
          </a:p>
          <a:p>
            <a:r>
              <a:rPr lang="en-US" dirty="0" smtClean="0"/>
              <a:t>Frames were popular in the early ages of HTML development, but now their usage is rejected</a:t>
            </a:r>
          </a:p>
          <a:p>
            <a:r>
              <a:rPr lang="en-US" dirty="0" smtClean="0"/>
              <a:t>Frames are not supported by all user agents (browsers, search engines, etc.)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&lt;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noframes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&gt; </a:t>
            </a:r>
            <a:r>
              <a:rPr lang="en-US" dirty="0" smtClean="0"/>
              <a:t>element is used to provide content for non-compatible agents.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3962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Frames – Demo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11388" y="1712893"/>
            <a:ext cx="7770812" cy="30162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&lt;html&gt;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&lt;head&gt;&lt;title&gt;Frames Example&lt;/title&gt;&lt;/head&gt;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&lt;frameset cols="180px,*,150px"&gt;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&lt;frame src="left.html"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&lt;frame src="middle.html"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&lt;frame src="right.html"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&lt;/frameset&gt;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952874" y="1094872"/>
            <a:ext cx="2057400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frames.html</a:t>
            </a:r>
            <a:endParaRPr lang="bg-BG" sz="26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5218094"/>
            <a:ext cx="807720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</a:pPr>
            <a:r>
              <a:rPr lang="en-US" sz="3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 the </a:t>
            </a: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target</a:t>
            </a:r>
            <a:r>
              <a:rPr lang="en-US" sz="3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attribute applied to the </a:t>
            </a: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&lt;a&gt;</a:t>
            </a:r>
            <a:r>
              <a:rPr lang="en-US" sz="3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elements in the left frame.</a:t>
            </a:r>
          </a:p>
        </p:txBody>
      </p:sp>
    </p:spTree>
    <p:extLst>
      <p:ext uri="{BB962C8B-B14F-4D97-AF65-F5344CB8AC3E}">
        <p14:creationId xmlns:p14="http://schemas.microsoft.com/office/powerpoint/2010/main" val="31889752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Inline Frames: </a:t>
            </a:r>
            <a:r>
              <a:rPr lang="en-US" noProof="1" smtClean="0">
                <a:latin typeface="Consolas" pitchFamily="49" charset="0"/>
                <a:cs typeface="Consolas" pitchFamily="49" charset="0"/>
              </a:rPr>
              <a:t>&lt;iframe&gt;</a:t>
            </a:r>
            <a:endParaRPr lang="en-US" noProof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Inline frames</a:t>
            </a:r>
            <a:r>
              <a:rPr lang="en-US" dirty="0" smtClean="0"/>
              <a:t> provide a way to show one website inside another website: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11388" y="3099138"/>
            <a:ext cx="7770812" cy="101566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&lt;iframe name="iframeGoogle" width="600" height="400" src="http://www.google.com" frameborder="yes" scrolling="yes"&gt;&lt;/iframe&gt;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781800" y="2514600"/>
            <a:ext cx="3179135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2575" indent="-282575" algn="r" eaLnBrk="0" hangingPunct="0">
              <a:lnSpc>
                <a:spcPts val="3800"/>
              </a:lnSpc>
              <a:buClr>
                <a:srgbClr val="46A6BD">
                  <a:lumMod val="40000"/>
                  <a:lumOff val="60000"/>
                </a:srgbClr>
              </a:buClr>
              <a:buSzPct val="70000"/>
              <a:tabLst>
                <a:tab pos="282575" algn="l"/>
              </a:tabLst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iframe-demo.html</a:t>
            </a:r>
            <a:endParaRPr lang="bg-BG" sz="26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45662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209800"/>
            <a:ext cx="8229600" cy="1524000"/>
          </a:xfrm>
        </p:spPr>
        <p:txBody>
          <a:bodyPr/>
          <a:lstStyle/>
          <a:p>
            <a:r>
              <a:rPr lang="en-US" dirty="0" smtClean="0"/>
              <a:t>Cascading Style Sheets (CSS)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1" y="5757446"/>
            <a:ext cx="184731" cy="369332"/>
          </a:xfrm>
        </p:spPr>
        <p:txBody>
          <a:bodyPr/>
          <a:lstStyle/>
          <a:p>
            <a:endParaRPr lang="bg-BG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0898" name="Picture 2" descr="http://www.dlocc.com/articles/wp-content/uploads/2009/12/css-ic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3367">
            <a:off x="7985332" y="560673"/>
            <a:ext cx="1338789" cy="1338790"/>
          </a:xfrm>
          <a:prstGeom prst="rect">
            <a:avLst/>
          </a:prstGeom>
          <a:noFill/>
        </p:spPr>
      </p:pic>
      <p:pic>
        <p:nvPicPr>
          <p:cNvPr id="80900" name="Picture 4" descr="http://www.iconspedia.com/uploads/1238117267184726349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8391">
            <a:off x="4226318" y="385160"/>
            <a:ext cx="1748902" cy="1748902"/>
          </a:xfrm>
          <a:prstGeom prst="rect">
            <a:avLst/>
          </a:prstGeom>
          <a:noFill/>
        </p:spPr>
      </p:pic>
      <p:pic>
        <p:nvPicPr>
          <p:cNvPr id="80902" name="Picture 6" descr="http://www.cssnewbie.com/wp-content/uploads/2008/02/css-example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419" y="4724400"/>
            <a:ext cx="3657600" cy="1636776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2268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715000"/>
          </a:xfrm>
        </p:spPr>
        <p:txBody>
          <a:bodyPr/>
          <a:lstStyle/>
          <a:p>
            <a:r>
              <a:rPr lang="en-US" dirty="0"/>
              <a:t>What is CSS?</a:t>
            </a:r>
          </a:p>
          <a:p>
            <a:r>
              <a:rPr lang="en-US" dirty="0"/>
              <a:t>Styling with Cascading Stylesheets (CSS)</a:t>
            </a:r>
          </a:p>
          <a:p>
            <a:r>
              <a:rPr lang="en-US" dirty="0"/>
              <a:t>Selectors and style definitions</a:t>
            </a:r>
          </a:p>
          <a:p>
            <a:r>
              <a:rPr lang="en-US" dirty="0"/>
              <a:t>Linking HTML and CSS</a:t>
            </a:r>
          </a:p>
          <a:p>
            <a:r>
              <a:rPr lang="en-US" dirty="0"/>
              <a:t>Fonts, Backgrounds, Borders</a:t>
            </a:r>
          </a:p>
          <a:p>
            <a:r>
              <a:rPr lang="en-US" dirty="0"/>
              <a:t>The Box Model</a:t>
            </a:r>
          </a:p>
          <a:p>
            <a:r>
              <a:rPr lang="en-US" dirty="0"/>
              <a:t>Alignment, Z-Index, Margin, Padding</a:t>
            </a:r>
          </a:p>
          <a:p>
            <a:r>
              <a:rPr lang="en-US" dirty="0"/>
              <a:t>Positioning and Floating Elements</a:t>
            </a:r>
          </a:p>
          <a:p>
            <a:r>
              <a:rPr lang="en-US" dirty="0"/>
              <a:t>Visibility, Display, Overflow</a:t>
            </a:r>
          </a:p>
          <a:p>
            <a:r>
              <a:rPr lang="en-US" dirty="0"/>
              <a:t>CSS Development Tools</a:t>
            </a:r>
          </a:p>
          <a:p>
            <a:pPr marL="541338" indent="-541338"/>
            <a:endParaRPr lang="en-US" dirty="0" smtClean="0">
              <a:solidFill>
                <a:srgbClr val="FAF7C8"/>
              </a:solidFill>
            </a:endParaRPr>
          </a:p>
          <a:p>
            <a:endParaRPr lang="en-US" dirty="0" smtClean="0">
              <a:solidFill>
                <a:srgbClr val="FAF7C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50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</a:t>
            </a:r>
            <a:r>
              <a:rPr lang="en-US" smtClean="0"/>
              <a:t>: A </a:t>
            </a:r>
            <a:r>
              <a:rPr lang="en-US" dirty="0" smtClean="0"/>
              <a:t>New Philosophy</a:t>
            </a:r>
          </a:p>
        </p:txBody>
      </p:sp>
      <p:sp>
        <p:nvSpPr>
          <p:cNvPr id="976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Separate content from presentation!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  <p:sp>
        <p:nvSpPr>
          <p:cNvPr id="976900" name="Rectangle 4"/>
          <p:cNvSpPr>
            <a:spLocks noChangeArrowheads="1"/>
          </p:cNvSpPr>
          <p:nvPr/>
        </p:nvSpPr>
        <p:spPr bwMode="auto">
          <a:xfrm>
            <a:off x="3124200" y="3505200"/>
            <a:ext cx="1828800" cy="2590800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bg-BG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76901" name="Text Box 5"/>
          <p:cNvSpPr txBox="1">
            <a:spLocks noChangeArrowheads="1"/>
          </p:cNvSpPr>
          <p:nvPr/>
        </p:nvSpPr>
        <p:spPr bwMode="auto">
          <a:xfrm>
            <a:off x="3200400" y="3581401"/>
            <a:ext cx="16764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800" b="1" noProof="1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800" b="1" noProof="1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consectetuer adipiscing elit. Suspendisse at pede ut purus malesuada dictum. Donec vitae neque non magna aliquam dictum.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800" b="1" noProof="1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Vestibulum et odio et ipsum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800" b="1" noProof="1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accumsan accumsan. Morbi at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800" b="1" noProof="1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arcu vel elit ultricies porta. Proin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800" b="1" noProof="1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tortor purus, luctus non, aliquam nec, interdum vel, mi. Sed nec quam nec odio lacinia molestie. Praesent augue tortor, convallis eget, euismod nonummy, lacinia ut, risus. </a:t>
            </a:r>
          </a:p>
        </p:txBody>
      </p:sp>
      <p:sp>
        <p:nvSpPr>
          <p:cNvPr id="976902" name="Rectangle 6"/>
          <p:cNvSpPr>
            <a:spLocks noChangeArrowheads="1"/>
          </p:cNvSpPr>
          <p:nvPr/>
        </p:nvSpPr>
        <p:spPr bwMode="auto">
          <a:xfrm>
            <a:off x="6858000" y="3505200"/>
            <a:ext cx="1828800" cy="2590800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76903" name="Rectangle 7"/>
          <p:cNvSpPr>
            <a:spLocks noChangeArrowheads="1"/>
          </p:cNvSpPr>
          <p:nvPr/>
        </p:nvSpPr>
        <p:spPr bwMode="auto">
          <a:xfrm>
            <a:off x="7010400" y="4738688"/>
            <a:ext cx="15240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6904" name="Rectangle 8"/>
          <p:cNvSpPr>
            <a:spLocks noChangeArrowheads="1"/>
          </p:cNvSpPr>
          <p:nvPr/>
        </p:nvSpPr>
        <p:spPr bwMode="auto">
          <a:xfrm>
            <a:off x="7010400" y="5195888"/>
            <a:ext cx="1524000" cy="228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6905" name="Rectangle 9"/>
          <p:cNvSpPr>
            <a:spLocks noChangeArrowheads="1"/>
          </p:cNvSpPr>
          <p:nvPr/>
        </p:nvSpPr>
        <p:spPr bwMode="auto">
          <a:xfrm>
            <a:off x="7010400" y="5653088"/>
            <a:ext cx="1524000" cy="228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6906" name="Text Box 10"/>
          <p:cNvSpPr txBox="1">
            <a:spLocks noChangeArrowheads="1"/>
          </p:cNvSpPr>
          <p:nvPr/>
        </p:nvSpPr>
        <p:spPr bwMode="auto">
          <a:xfrm>
            <a:off x="6927851" y="3609976"/>
            <a:ext cx="5661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1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Bold</a:t>
            </a:r>
          </a:p>
        </p:txBody>
      </p:sp>
      <p:sp>
        <p:nvSpPr>
          <p:cNvPr id="976907" name="Text Box 11"/>
          <p:cNvSpPr txBox="1">
            <a:spLocks noChangeArrowheads="1"/>
          </p:cNvSpPr>
          <p:nvPr/>
        </p:nvSpPr>
        <p:spPr bwMode="auto">
          <a:xfrm>
            <a:off x="6934201" y="3914776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1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Italics</a:t>
            </a:r>
          </a:p>
        </p:txBody>
      </p:sp>
      <p:sp>
        <p:nvSpPr>
          <p:cNvPr id="976908" name="Text Box 12"/>
          <p:cNvSpPr txBox="1">
            <a:spLocks noChangeArrowheads="1"/>
          </p:cNvSpPr>
          <p:nvPr/>
        </p:nvSpPr>
        <p:spPr bwMode="auto">
          <a:xfrm>
            <a:off x="6934200" y="4248151"/>
            <a:ext cx="7377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1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Indent</a:t>
            </a:r>
          </a:p>
        </p:txBody>
      </p:sp>
      <p:sp>
        <p:nvSpPr>
          <p:cNvPr id="976909" name="Text Box 13"/>
          <p:cNvSpPr txBox="1">
            <a:spLocks noChangeArrowheads="1"/>
          </p:cNvSpPr>
          <p:nvPr/>
        </p:nvSpPr>
        <p:spPr bwMode="auto">
          <a:xfrm>
            <a:off x="2576630" y="2127250"/>
            <a:ext cx="301717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 </a:t>
            </a:r>
          </a:p>
          <a:p>
            <a:pPr algn="ctr" eaLnBrk="1" hangingPunct="1">
              <a:lnSpc>
                <a:spcPct val="100000"/>
              </a:lnSpc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(HTML document)</a:t>
            </a:r>
          </a:p>
        </p:txBody>
      </p:sp>
      <p:sp>
        <p:nvSpPr>
          <p:cNvPr id="976910" name="Text Box 14"/>
          <p:cNvSpPr txBox="1">
            <a:spLocks noChangeArrowheads="1"/>
          </p:cNvSpPr>
          <p:nvPr/>
        </p:nvSpPr>
        <p:spPr bwMode="auto">
          <a:xfrm>
            <a:off x="6388156" y="2127250"/>
            <a:ext cx="282481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lnSpc>
                <a:spcPct val="100000"/>
              </a:lnSpc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</a:t>
            </a:r>
          </a:p>
          <a:p>
            <a:pPr algn="ctr" eaLnBrk="1" hangingPunct="1">
              <a:lnSpc>
                <a:spcPct val="100000"/>
              </a:lnSpc>
              <a:defRPr/>
            </a:pPr>
            <a:r>
              <a:rPr lang="en-US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(CSS Document)</a:t>
            </a:r>
          </a:p>
        </p:txBody>
      </p:sp>
      <p:sp>
        <p:nvSpPr>
          <p:cNvPr id="976911" name="Line 15"/>
          <p:cNvSpPr>
            <a:spLocks noChangeShapeType="1"/>
          </p:cNvSpPr>
          <p:nvPr/>
        </p:nvSpPr>
        <p:spPr bwMode="auto">
          <a:xfrm flipH="1" flipV="1">
            <a:off x="3581400" y="3657600"/>
            <a:ext cx="3352800" cy="76200"/>
          </a:xfrm>
          <a:prstGeom prst="line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6912" name="Line 16"/>
          <p:cNvSpPr>
            <a:spLocks noChangeShapeType="1"/>
          </p:cNvSpPr>
          <p:nvPr/>
        </p:nvSpPr>
        <p:spPr bwMode="auto">
          <a:xfrm flipH="1">
            <a:off x="4648200" y="4038600"/>
            <a:ext cx="2286000" cy="609600"/>
          </a:xfrm>
          <a:prstGeom prst="line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6913" name="Line 17"/>
          <p:cNvSpPr>
            <a:spLocks noChangeShapeType="1"/>
          </p:cNvSpPr>
          <p:nvPr/>
        </p:nvSpPr>
        <p:spPr bwMode="auto">
          <a:xfrm flipH="1">
            <a:off x="4724400" y="4419600"/>
            <a:ext cx="2286000" cy="304800"/>
          </a:xfrm>
          <a:prstGeom prst="line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6914" name="Line 18"/>
          <p:cNvSpPr>
            <a:spLocks noChangeShapeType="1"/>
          </p:cNvSpPr>
          <p:nvPr/>
        </p:nvSpPr>
        <p:spPr bwMode="auto">
          <a:xfrm flipH="1" flipV="1">
            <a:off x="3581400" y="3733800"/>
            <a:ext cx="3352800" cy="1066800"/>
          </a:xfrm>
          <a:prstGeom prst="line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6915" name="Line 19"/>
          <p:cNvSpPr>
            <a:spLocks noChangeShapeType="1"/>
          </p:cNvSpPr>
          <p:nvPr/>
        </p:nvSpPr>
        <p:spPr bwMode="auto">
          <a:xfrm flipH="1" flipV="1">
            <a:off x="4800600" y="4876800"/>
            <a:ext cx="2133600" cy="457200"/>
          </a:xfrm>
          <a:prstGeom prst="line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6916" name="Line 20"/>
          <p:cNvSpPr>
            <a:spLocks noChangeShapeType="1"/>
          </p:cNvSpPr>
          <p:nvPr/>
        </p:nvSpPr>
        <p:spPr bwMode="auto">
          <a:xfrm flipH="1" flipV="1">
            <a:off x="4876800" y="5638800"/>
            <a:ext cx="2057400" cy="76200"/>
          </a:xfrm>
          <a:prstGeom prst="line">
            <a:avLst/>
          </a:prstGeom>
          <a:noFill/>
          <a:ln w="9525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30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7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7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7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7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7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7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7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7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7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7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7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6900" grpId="0" animBg="1"/>
      <p:bldP spid="976901" grpId="0"/>
      <p:bldP spid="976902" grpId="0" animBg="1"/>
      <p:bldP spid="976903" grpId="0" animBg="1"/>
      <p:bldP spid="976904" grpId="0" animBg="1"/>
      <p:bldP spid="976905" grpId="0" animBg="1"/>
      <p:bldP spid="976906" grpId="0"/>
      <p:bldP spid="976907" grpId="0"/>
      <p:bldP spid="976908" grpId="0"/>
      <p:bldP spid="976909" grpId="0"/>
      <p:bldP spid="976910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Resulting Page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  <p:sp>
        <p:nvSpPr>
          <p:cNvPr id="977923" name="Rectangle 3"/>
          <p:cNvSpPr>
            <a:spLocks noChangeArrowheads="1"/>
          </p:cNvSpPr>
          <p:nvPr/>
        </p:nvSpPr>
        <p:spPr bwMode="auto">
          <a:xfrm>
            <a:off x="3657601" y="1066800"/>
            <a:ext cx="4681537" cy="5334000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9525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7924" name="Text Box 4"/>
          <p:cNvSpPr txBox="1">
            <a:spLocks noChangeArrowheads="1"/>
          </p:cNvSpPr>
          <p:nvPr/>
        </p:nvSpPr>
        <p:spPr bwMode="auto">
          <a:xfrm>
            <a:off x="3863975" y="1196975"/>
            <a:ext cx="436245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40000"/>
              </a:spcBef>
              <a:defRPr/>
            </a:pPr>
            <a:r>
              <a:rPr lang="en-US" sz="2000" b="1" noProof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40000"/>
              </a:spcBef>
              <a:defRPr/>
            </a:pPr>
            <a:r>
              <a:rPr lang="en-US" sz="2000" b="1" noProof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Lorem ipsum dolor sit amet, consectetuer adipiscing elit. Suspendisse at pede ut purus malesuada dictum. Donec vitae neque non magna aliquam dictum.</a:t>
            </a:r>
          </a:p>
          <a:p>
            <a:pPr lvl="1" eaLnBrk="1" hangingPunct="1">
              <a:lnSpc>
                <a:spcPct val="100000"/>
              </a:lnSpc>
              <a:spcBef>
                <a:spcPct val="40000"/>
              </a:spcBef>
              <a:buFontTx/>
              <a:buChar char="•"/>
              <a:defRPr/>
            </a:pPr>
            <a:r>
              <a:rPr lang="en-US" sz="2000" b="1" noProof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b="1" i="1" noProof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Vestibulum et odio et ipsum</a:t>
            </a:r>
          </a:p>
          <a:p>
            <a:pPr lvl="1" eaLnBrk="1" hangingPunct="1">
              <a:lnSpc>
                <a:spcPct val="100000"/>
              </a:lnSpc>
              <a:spcBef>
                <a:spcPct val="40000"/>
              </a:spcBef>
              <a:buFontTx/>
              <a:buChar char="•"/>
              <a:defRPr/>
            </a:pPr>
            <a:r>
              <a:rPr lang="en-US" sz="2000" b="1" i="1" noProof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accumsan accumsan. Morbi at</a:t>
            </a:r>
          </a:p>
          <a:p>
            <a:pPr lvl="1" eaLnBrk="1" hangingPunct="1">
              <a:lnSpc>
                <a:spcPct val="100000"/>
              </a:lnSpc>
              <a:spcBef>
                <a:spcPct val="40000"/>
              </a:spcBef>
              <a:buFontTx/>
              <a:buChar char="•"/>
              <a:defRPr/>
            </a:pPr>
            <a:r>
              <a:rPr lang="en-US" sz="2000" b="1" i="1" noProof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arcu vel elit ultricies porta. Proin</a:t>
            </a:r>
          </a:p>
          <a:p>
            <a:pPr eaLnBrk="1" hangingPunct="1">
              <a:lnSpc>
                <a:spcPct val="100000"/>
              </a:lnSpc>
              <a:spcBef>
                <a:spcPct val="40000"/>
              </a:spcBef>
              <a:defRPr/>
            </a:pPr>
            <a:r>
              <a:rPr lang="en-US" sz="2000" b="1" noProof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Tortor purus, luctus non, aliquam nec, interdum vel, mi. Sed nec quam nec odio lacinia molestie. Praesent augue tortor, convallis eget, euismod nonummy, lacinia ut, risus. </a:t>
            </a:r>
          </a:p>
        </p:txBody>
      </p:sp>
    </p:spTree>
    <p:extLst>
      <p:ext uri="{BB962C8B-B14F-4D97-AF65-F5344CB8AC3E}">
        <p14:creationId xmlns:p14="http://schemas.microsoft.com/office/powerpoint/2010/main" val="28147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19929" y="4467457"/>
            <a:ext cx="5752142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CSS Intro</a:t>
            </a:r>
            <a:endParaRPr lang="bg-BG" dirty="0" smtClean="0"/>
          </a:p>
        </p:txBody>
      </p:sp>
      <p:sp>
        <p:nvSpPr>
          <p:cNvPr id="1021955" name="Rectangle 3"/>
          <p:cNvSpPr>
            <a:spLocks noChangeArrowheads="1"/>
          </p:cNvSpPr>
          <p:nvPr/>
        </p:nvSpPr>
        <p:spPr bwMode="auto">
          <a:xfrm>
            <a:off x="3211033" y="4972514"/>
            <a:ext cx="5761038" cy="81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algn="ctr" eaLnBrk="0" hangingPunct="0">
              <a:lnSpc>
                <a:spcPct val="95000"/>
              </a:lnSpc>
              <a:spcBef>
                <a:spcPct val="200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800" b="1" dirty="0">
                <a:solidFill>
                  <a:srgbClr val="FAF7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Styling with Cascading Stylesheets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455" y="1743307"/>
            <a:ext cx="3253590" cy="2190750"/>
          </a:xfrm>
          <a:prstGeom prst="roundRect">
            <a:avLst>
              <a:gd name="adj" fmla="val 4783"/>
            </a:avLst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blog.arcane-graphics.com/wp-content/uploads/2009/01/1083339_computer_abbreviations_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1743307"/>
            <a:ext cx="2921000" cy="2190750"/>
          </a:xfrm>
          <a:prstGeom prst="roundRect">
            <a:avLst>
              <a:gd name="adj" fmla="val 4783"/>
            </a:avLst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iconarchive.com/icons/enhancedlabs/lha-objects/128/Filetype-CSS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3370">
            <a:off x="5165471" y="1175433"/>
            <a:ext cx="1654152" cy="1654152"/>
          </a:xfrm>
          <a:prstGeom prst="rect">
            <a:avLst/>
          </a:prstGeom>
          <a:noFill/>
          <a:effectLst>
            <a:outerShdw blurRad="127000" dist="38100" dir="2700000" sx="104000" sy="104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2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Introduction</a:t>
            </a:r>
            <a:endParaRPr lang="bg-BG" dirty="0" smtClean="0"/>
          </a:p>
        </p:txBody>
      </p:sp>
      <p:sp>
        <p:nvSpPr>
          <p:cNvPr id="9840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sz="3000" dirty="0"/>
              <a:t>Cascading Style Sheets (CSS)</a:t>
            </a:r>
          </a:p>
          <a:p>
            <a:pPr lvl="1">
              <a:defRPr/>
            </a:pPr>
            <a:r>
              <a:rPr lang="en-US" sz="2800" dirty="0"/>
              <a:t>Used to describe the presentation of documents</a:t>
            </a:r>
          </a:p>
          <a:p>
            <a:pPr lvl="1">
              <a:defRPr/>
            </a:pPr>
            <a:r>
              <a:rPr lang="en-US" sz="2800" dirty="0"/>
              <a:t>Define sizes, spacing, fonts, colors, layout, etc.</a:t>
            </a:r>
          </a:p>
          <a:p>
            <a:pPr lvl="1">
              <a:defRPr/>
            </a:pPr>
            <a:r>
              <a:rPr lang="en-US" sz="2800" dirty="0"/>
              <a:t>Improve content accessibility</a:t>
            </a:r>
          </a:p>
          <a:p>
            <a:pPr lvl="1">
              <a:defRPr/>
            </a:pPr>
            <a:r>
              <a:rPr lang="en-US" sz="2800" dirty="0"/>
              <a:t>Improve flexibility</a:t>
            </a:r>
          </a:p>
          <a:p>
            <a:pPr>
              <a:defRPr/>
            </a:pPr>
            <a:r>
              <a:rPr lang="en-US" sz="3000" dirty="0"/>
              <a:t>Designed to separate presentation from content</a:t>
            </a:r>
          </a:p>
          <a:p>
            <a:pPr>
              <a:defRPr/>
            </a:pPr>
            <a:r>
              <a:rPr lang="en-US" sz="3000" dirty="0"/>
              <a:t>Due to CSS, all HTML presentation tags and attributes are deprecated, e.g.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font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center</a:t>
            </a:r>
            <a:r>
              <a:rPr lang="en-US" sz="3000" dirty="0"/>
              <a:t>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189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Introduction (2)</a:t>
            </a:r>
            <a:endParaRPr lang="bg-BG" dirty="0" smtClean="0"/>
          </a:p>
        </p:txBody>
      </p:sp>
      <p:sp>
        <p:nvSpPr>
          <p:cNvPr id="9994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can be applied to any XML document</a:t>
            </a:r>
          </a:p>
          <a:p>
            <a:pPr lvl="1">
              <a:defRPr/>
            </a:pPr>
            <a:r>
              <a:rPr lang="en-US" dirty="0" smtClean="0"/>
              <a:t>Not just to HTML / XHTML</a:t>
            </a:r>
          </a:p>
          <a:p>
            <a:pPr>
              <a:defRPr/>
            </a:pPr>
            <a:r>
              <a:rPr lang="en-US" dirty="0" smtClean="0"/>
              <a:t>CSS can specify different styles for different media</a:t>
            </a:r>
          </a:p>
          <a:p>
            <a:pPr lvl="1">
              <a:defRPr/>
            </a:pPr>
            <a:r>
              <a:rPr lang="en-US" dirty="0" smtClean="0"/>
              <a:t>On-screen</a:t>
            </a:r>
          </a:p>
          <a:p>
            <a:pPr lvl="1">
              <a:defRPr/>
            </a:pPr>
            <a:r>
              <a:rPr lang="en-US" dirty="0" smtClean="0"/>
              <a:t>In print</a:t>
            </a:r>
          </a:p>
          <a:p>
            <a:pPr lvl="1">
              <a:defRPr/>
            </a:pPr>
            <a:r>
              <a:rPr lang="en-US" dirty="0" smtClean="0"/>
              <a:t>Handheld, projection, etc.</a:t>
            </a:r>
          </a:p>
          <a:p>
            <a:pPr lvl="1">
              <a:defRPr/>
            </a:pPr>
            <a:r>
              <a:rPr lang="en-US" dirty="0" smtClean="0"/>
              <a:t>… even by voice or Braille-based reader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84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Why “Cascading”?</a:t>
            </a:r>
            <a:endParaRPr lang="bg-BG" dirty="0" smtClean="0"/>
          </a:p>
        </p:txBody>
      </p:sp>
      <p:sp>
        <p:nvSpPr>
          <p:cNvPr id="998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Priority scheme determining which style rules apply to element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Cascade priorities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specificity (weight)</a:t>
            </a:r>
            <a:r>
              <a:rPr lang="en-US" dirty="0" smtClean="0"/>
              <a:t> are calculated and assigned to the rules</a:t>
            </a:r>
          </a:p>
          <a:p>
            <a:pPr lvl="1">
              <a:defRPr/>
            </a:pPr>
            <a:r>
              <a:rPr lang="en-US" dirty="0" smtClean="0"/>
              <a:t>Child elements in the HTML DOM tree inherit styles from their parent</a:t>
            </a:r>
          </a:p>
          <a:p>
            <a:pPr lvl="2">
              <a:defRPr/>
            </a:pPr>
            <a:r>
              <a:rPr lang="en-US" dirty="0" smtClean="0"/>
              <a:t>Can override them</a:t>
            </a:r>
          </a:p>
          <a:p>
            <a:pPr lvl="2">
              <a:defRPr/>
            </a:pPr>
            <a:r>
              <a:rPr lang="en-US" dirty="0" smtClean="0"/>
              <a:t>Control via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!important</a:t>
            </a:r>
            <a:r>
              <a:rPr lang="en-US" dirty="0" smtClean="0"/>
              <a:t> rule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256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“Cascading</a:t>
            </a:r>
            <a:r>
              <a:rPr lang="en-US" dirty="0" smtClean="0"/>
              <a:t>”?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  <p:pic>
        <p:nvPicPr>
          <p:cNvPr id="2050" name="Picture 2" descr="http://www.guistuff.com/css/images/css_rules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712" y="1143001"/>
            <a:ext cx="4979388" cy="5248275"/>
          </a:xfrm>
          <a:prstGeom prst="roundRect">
            <a:avLst>
              <a:gd name="adj" fmla="val 364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89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“Cascading</a:t>
            </a:r>
            <a:r>
              <a:rPr lang="en-US" dirty="0" smtClean="0"/>
              <a:t>”? (3)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CSS styles are inherited and some not</a:t>
            </a:r>
          </a:p>
          <a:p>
            <a:pPr lvl="1"/>
            <a:r>
              <a:rPr lang="en-US" dirty="0" smtClean="0"/>
              <a:t>Text-related and list-related properties are inherited -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color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font-size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font-family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line-height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text-align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list-style</a:t>
            </a:r>
            <a:r>
              <a:rPr lang="en-US" dirty="0" smtClean="0"/>
              <a:t>, etc</a:t>
            </a:r>
          </a:p>
          <a:p>
            <a:pPr lvl="1"/>
            <a:r>
              <a:rPr lang="en-US" dirty="0" smtClean="0"/>
              <a:t>Box-related and positioning styles are not inherited -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width</a:t>
            </a:r>
            <a:r>
              <a:rPr lang="en-US" dirty="0" smtClean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height</a:t>
            </a:r>
            <a:r>
              <a:rPr lang="en-US" dirty="0" smtClean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</a:t>
            </a:r>
            <a:r>
              <a:rPr lang="en-US" dirty="0" smtClean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margin</a:t>
            </a:r>
            <a:r>
              <a:rPr lang="en-US" dirty="0" smtClean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padding</a:t>
            </a:r>
            <a:r>
              <a:rPr lang="en-US" dirty="0" smtClean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position</a:t>
            </a:r>
            <a:r>
              <a:rPr lang="en-US" dirty="0" smtClean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float</a:t>
            </a:r>
            <a:r>
              <a:rPr lang="en-US" sz="2800" dirty="0"/>
              <a:t>, etc</a:t>
            </a:r>
            <a:endParaRPr lang="en-US" sz="2800" dirty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  <a:p>
            <a:pPr lvl="1"/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&lt;a&gt;</a:t>
            </a:r>
            <a:r>
              <a:rPr lang="en-US" dirty="0" smtClean="0"/>
              <a:t> elements do not inherit color and text-decoration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05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Style Sheets Syntax</a:t>
            </a:r>
            <a:endParaRPr lang="bg-BG" dirty="0" smtClean="0"/>
          </a:p>
        </p:txBody>
      </p:sp>
      <p:sp>
        <p:nvSpPr>
          <p:cNvPr id="10004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3000" dirty="0" err="1"/>
              <a:t>Stylesheets</a:t>
            </a:r>
            <a:r>
              <a:rPr lang="en-US" sz="3000" dirty="0"/>
              <a:t> consist of rules, selectors, declarations, properties and values</a:t>
            </a:r>
          </a:p>
          <a:p>
            <a:pPr>
              <a:defRPr/>
            </a:pPr>
            <a:endParaRPr lang="en-US" sz="3000" dirty="0"/>
          </a:p>
          <a:p>
            <a:pPr>
              <a:defRPr/>
            </a:pPr>
            <a:endParaRPr lang="en-US" sz="3000" dirty="0"/>
          </a:p>
          <a:p>
            <a:pPr>
              <a:defRPr/>
            </a:pPr>
            <a:endParaRPr lang="en-US" sz="3000" dirty="0"/>
          </a:p>
          <a:p>
            <a:pPr>
              <a:defRPr/>
            </a:pPr>
            <a:r>
              <a:rPr lang="en-US" sz="3000" dirty="0"/>
              <a:t>Selectors are separated by commas</a:t>
            </a:r>
          </a:p>
          <a:p>
            <a:pPr>
              <a:defRPr/>
            </a:pPr>
            <a:r>
              <a:rPr lang="en-US" sz="3000" dirty="0"/>
              <a:t>Declarations are separated by semicolons</a:t>
            </a:r>
          </a:p>
          <a:p>
            <a:pPr>
              <a:defRPr/>
            </a:pPr>
            <a:r>
              <a:rPr lang="en-US" sz="3000" dirty="0"/>
              <a:t>Properties and values are separated by colons</a:t>
            </a:r>
            <a:endParaRPr lang="bg-BG" sz="300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209800" y="6019801"/>
            <a:ext cx="7772400" cy="4616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h1,h2,h3 { color: green; font-weight: bold; }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0" y="2286000"/>
            <a:ext cx="4381500" cy="1143000"/>
          </a:xfrm>
          <a:prstGeom prst="roundRect">
            <a:avLst>
              <a:gd name="adj" fmla="val 8862"/>
            </a:avLst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038600" y="3485346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http://css.maxdesign.com.au/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5712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Selectors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Selectors determine which element the rule applies to: </a:t>
            </a:r>
          </a:p>
          <a:p>
            <a:pPr lvl="1">
              <a:defRPr/>
            </a:pPr>
            <a:r>
              <a:rPr lang="en-US" dirty="0" smtClean="0"/>
              <a:t>All elements of specific type (tag)</a:t>
            </a:r>
          </a:p>
          <a:p>
            <a:pPr lvl="1">
              <a:defRPr/>
            </a:pPr>
            <a:r>
              <a:rPr lang="en-US" dirty="0" smtClean="0"/>
              <a:t>Those that mach a specific attribute (id, class)</a:t>
            </a:r>
          </a:p>
          <a:p>
            <a:pPr lvl="1">
              <a:defRPr/>
            </a:pPr>
            <a:r>
              <a:rPr lang="en-US" dirty="0" smtClean="0"/>
              <a:t>Elements may be matched depending on how they are nested in the document tree (HTML)</a:t>
            </a:r>
          </a:p>
          <a:p>
            <a:pPr>
              <a:defRPr/>
            </a:pPr>
            <a:r>
              <a:rPr lang="en-US" dirty="0" smtClean="0"/>
              <a:t>Examples: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106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79650" y="5334001"/>
            <a:ext cx="76327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.header a { color: green 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86000" y="5969914"/>
            <a:ext cx="76327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#menu&gt;li { padding-top: 8px }</a:t>
            </a:r>
          </a:p>
        </p:txBody>
      </p:sp>
    </p:spTree>
    <p:extLst>
      <p:ext uri="{BB962C8B-B14F-4D97-AF65-F5344CB8AC3E}">
        <p14:creationId xmlns:p14="http://schemas.microsoft.com/office/powerpoint/2010/main" val="15172526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Selectors (2)</a:t>
            </a:r>
            <a:endParaRPr lang="bg-BG" dirty="0" smtClean="0"/>
          </a:p>
        </p:txBody>
      </p:sp>
      <p:sp>
        <p:nvSpPr>
          <p:cNvPr id="1002499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838200"/>
            <a:ext cx="8439150" cy="5715000"/>
          </a:xfrm>
        </p:spPr>
        <p:txBody>
          <a:bodyPr/>
          <a:lstStyle/>
          <a:p>
            <a:pPr>
              <a:lnSpc>
                <a:spcPts val="3700"/>
              </a:lnSpc>
              <a:spcBef>
                <a:spcPts val="300"/>
              </a:spcBef>
              <a:defRPr/>
            </a:pPr>
            <a:r>
              <a:rPr lang="en-US" sz="2800" dirty="0"/>
              <a:t>Three primary kinds of selectors:</a:t>
            </a:r>
          </a:p>
          <a:p>
            <a:pPr lvl="1">
              <a:lnSpc>
                <a:spcPts val="3700"/>
              </a:lnSpc>
              <a:spcBef>
                <a:spcPts val="0"/>
              </a:spcBef>
              <a:defRPr/>
            </a:pPr>
            <a:r>
              <a:rPr lang="en-US" sz="2600" dirty="0"/>
              <a:t>By tag (type selector):</a:t>
            </a:r>
            <a:br>
              <a:rPr lang="en-US" sz="2600" dirty="0"/>
            </a:br>
            <a:endParaRPr lang="en-US" sz="2600" dirty="0">
              <a:latin typeface="Courier New" pitchFamily="49" charset="0"/>
            </a:endParaRPr>
          </a:p>
          <a:p>
            <a:pPr lvl="1">
              <a:lnSpc>
                <a:spcPts val="3700"/>
              </a:lnSpc>
              <a:spcBef>
                <a:spcPts val="300"/>
              </a:spcBef>
              <a:defRPr/>
            </a:pPr>
            <a:r>
              <a:rPr lang="en-US" sz="2600" dirty="0"/>
              <a:t>By element id:</a:t>
            </a:r>
            <a:br>
              <a:rPr lang="en-US" sz="2600" dirty="0"/>
            </a:br>
            <a:endParaRPr lang="en-US" sz="2600" noProof="1">
              <a:latin typeface="Courier New" pitchFamily="49" charset="0"/>
            </a:endParaRPr>
          </a:p>
          <a:p>
            <a:pPr lvl="1">
              <a:lnSpc>
                <a:spcPts val="3700"/>
              </a:lnSpc>
              <a:spcBef>
                <a:spcPts val="300"/>
              </a:spcBef>
              <a:defRPr/>
            </a:pPr>
            <a:r>
              <a:rPr lang="en-US" sz="2600" dirty="0"/>
              <a:t>By element class name (only for HTML): </a:t>
            </a:r>
            <a:br>
              <a:rPr lang="en-US" sz="2600" dirty="0"/>
            </a:br>
            <a:endParaRPr lang="en-US" sz="2600" dirty="0">
              <a:latin typeface="Courier New" pitchFamily="49" charset="0"/>
            </a:endParaRPr>
          </a:p>
          <a:p>
            <a:pPr>
              <a:lnSpc>
                <a:spcPts val="3700"/>
              </a:lnSpc>
              <a:spcBef>
                <a:spcPts val="300"/>
              </a:spcBef>
              <a:defRPr/>
            </a:pPr>
            <a:r>
              <a:rPr lang="en-US" sz="2800" dirty="0"/>
              <a:t>Selectors can be combined with commas:</a:t>
            </a:r>
          </a:p>
          <a:p>
            <a:pPr>
              <a:lnSpc>
                <a:spcPts val="3700"/>
              </a:lnSpc>
              <a:spcBef>
                <a:spcPts val="300"/>
              </a:spcBef>
              <a:buNone/>
              <a:defRPr/>
            </a:pPr>
            <a:r>
              <a:rPr lang="en-US" sz="2800" dirty="0"/>
              <a:t>	</a:t>
            </a:r>
            <a:br>
              <a:rPr lang="en-US" sz="2800" dirty="0"/>
            </a:br>
            <a:r>
              <a:rPr lang="en-US" sz="2800" dirty="0"/>
              <a:t>This will match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&lt;h1&gt;</a:t>
            </a:r>
            <a:r>
              <a:rPr lang="en-US" sz="2800" dirty="0"/>
              <a:t> tags, elements with class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link</a:t>
            </a:r>
            <a:r>
              <a:rPr lang="en-US" sz="2800" dirty="0"/>
              <a:t>, and element with id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top-link</a:t>
            </a:r>
            <a:endParaRPr lang="bg-BG" sz="2800" dirty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107</a:t>
            </a:fld>
            <a:endParaRPr lang="en-US" dirty="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424113" y="1981201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h1 { font-family: verdana,sans-serif; }</a:t>
            </a:r>
          </a:p>
        </p:txBody>
      </p:sp>
      <p:sp>
        <p:nvSpPr>
          <p:cNvPr id="1002501" name="Rectangle 5"/>
          <p:cNvSpPr>
            <a:spLocks noChangeArrowheads="1"/>
          </p:cNvSpPr>
          <p:nvPr/>
        </p:nvSpPr>
        <p:spPr bwMode="auto">
          <a:xfrm>
            <a:off x="2424113" y="3048001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#element_id { color: #ff0000; }</a:t>
            </a:r>
          </a:p>
        </p:txBody>
      </p:sp>
      <p:sp>
        <p:nvSpPr>
          <p:cNvPr id="1002502" name="Rectangle 6"/>
          <p:cNvSpPr>
            <a:spLocks noChangeArrowheads="1"/>
          </p:cNvSpPr>
          <p:nvPr/>
        </p:nvSpPr>
        <p:spPr bwMode="auto">
          <a:xfrm>
            <a:off x="2424113" y="4114801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.myClass {border: 1px solid red}</a:t>
            </a:r>
          </a:p>
        </p:txBody>
      </p:sp>
      <p:sp>
        <p:nvSpPr>
          <p:cNvPr id="1002503" name="Rectangle 7"/>
          <p:cNvSpPr>
            <a:spLocks noChangeArrowheads="1"/>
          </p:cNvSpPr>
          <p:nvPr/>
        </p:nvSpPr>
        <p:spPr bwMode="auto">
          <a:xfrm>
            <a:off x="2424113" y="5131714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h1, .link, #top-link {font-weight: bold}</a:t>
            </a:r>
          </a:p>
        </p:txBody>
      </p:sp>
    </p:spTree>
    <p:extLst>
      <p:ext uri="{BB962C8B-B14F-4D97-AF65-F5344CB8AC3E}">
        <p14:creationId xmlns:p14="http://schemas.microsoft.com/office/powerpoint/2010/main" val="41341288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Selectors (3)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Pseudo-classes define state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:hover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:visited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:active</a:t>
            </a:r>
            <a:r>
              <a:rPr lang="en-US" dirty="0" smtClean="0"/>
              <a:t> 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:</a:t>
            </a:r>
            <a:r>
              <a:rPr lang="en-US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lang</a:t>
            </a:r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>
              <a:defRPr/>
            </a:pPr>
            <a:r>
              <a:rPr lang="en-US" dirty="0" smtClean="0"/>
              <a:t>Pseudo-elements define element "parts" or are used to generate content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:first-line</a:t>
            </a:r>
            <a:r>
              <a:rPr lang="en-US" dirty="0" smtClean="0"/>
              <a:t> 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:before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:after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108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79650" y="4344650"/>
            <a:ext cx="76327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a:hover { color: red;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p:first-line { text-transform: uppercase;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.title:before { content: "»";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.title:after { content: "«"; }</a:t>
            </a:r>
          </a:p>
        </p:txBody>
      </p:sp>
    </p:spTree>
    <p:extLst>
      <p:ext uri="{BB962C8B-B14F-4D97-AF65-F5344CB8AC3E}">
        <p14:creationId xmlns:p14="http://schemas.microsoft.com/office/powerpoint/2010/main" val="1639783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Selectors (4)</a:t>
            </a:r>
            <a:endParaRPr lang="bg-BG" dirty="0" smtClean="0"/>
          </a:p>
        </p:txBody>
      </p:sp>
      <p:sp>
        <p:nvSpPr>
          <p:cNvPr id="1005571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990601"/>
            <a:ext cx="8496300" cy="5678488"/>
          </a:xfrm>
        </p:spPr>
        <p:txBody>
          <a:bodyPr>
            <a:normAutofit fontScale="92500"/>
          </a:bodyPr>
          <a:lstStyle/>
          <a:p>
            <a:pPr>
              <a:lnSpc>
                <a:spcPct val="85000"/>
              </a:lnSpc>
              <a:spcBef>
                <a:spcPct val="30000"/>
              </a:spcBef>
              <a:defRPr/>
            </a:pPr>
            <a:r>
              <a:rPr lang="en-US" sz="3000" dirty="0"/>
              <a:t>Match relative to element placement:</a:t>
            </a:r>
          </a:p>
          <a:p>
            <a:pPr>
              <a:lnSpc>
                <a:spcPct val="85000"/>
              </a:lnSpc>
              <a:spcBef>
                <a:spcPts val="2400"/>
              </a:spcBef>
              <a:buNone/>
              <a:defRPr/>
            </a:pP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/>
              <a:t>This will match all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&lt;a&gt;</a:t>
            </a:r>
            <a:r>
              <a:rPr lang="en-US" sz="3000" dirty="0"/>
              <a:t> tags that are inside of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&lt;p&gt;</a:t>
            </a:r>
            <a:endParaRPr lang="en-US" sz="3000" dirty="0"/>
          </a:p>
          <a:p>
            <a:pPr>
              <a:lnSpc>
                <a:spcPct val="85000"/>
              </a:lnSpc>
              <a:spcBef>
                <a:spcPct val="30000"/>
              </a:spcBef>
              <a:defRPr/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*</a:t>
            </a:r>
            <a:r>
              <a:rPr lang="en-US" sz="3000" dirty="0"/>
              <a:t> – universal selector (avoid or use with care!):</a:t>
            </a:r>
          </a:p>
          <a:p>
            <a:pPr>
              <a:lnSpc>
                <a:spcPct val="85000"/>
              </a:lnSpc>
              <a:spcBef>
                <a:spcPts val="3000"/>
              </a:spcBef>
              <a:buNone/>
              <a:defRPr/>
            </a:pPr>
            <a:r>
              <a:rPr lang="en-US" sz="3000" dirty="0">
                <a:latin typeface="Courier New" pitchFamily="49" charset="0"/>
              </a:rPr>
              <a:t/>
            </a:r>
            <a:br>
              <a:rPr lang="en-US" sz="3000" dirty="0">
                <a:latin typeface="Courier New" pitchFamily="49" charset="0"/>
              </a:rPr>
            </a:br>
            <a:r>
              <a:rPr lang="en-US" sz="3000" dirty="0"/>
              <a:t>This will match all descendants of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&lt;p&gt;</a:t>
            </a:r>
            <a:r>
              <a:rPr lang="en-US" sz="3000" dirty="0"/>
              <a:t> element</a:t>
            </a:r>
          </a:p>
          <a:p>
            <a:pPr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+</a:t>
            </a:r>
            <a:r>
              <a:rPr lang="en-US" sz="3000" dirty="0"/>
              <a:t> selector – used to match “next sibling”:</a:t>
            </a:r>
          </a:p>
          <a:p>
            <a:pPr>
              <a:lnSpc>
                <a:spcPct val="85000"/>
              </a:lnSpc>
              <a:spcBef>
                <a:spcPct val="50000"/>
              </a:spcBef>
              <a:buFontTx/>
              <a:buNone/>
              <a:defRPr/>
            </a:pPr>
            <a:endParaRPr lang="en-US" sz="3000" dirty="0"/>
          </a:p>
          <a:p>
            <a:pPr>
              <a:lnSpc>
                <a:spcPct val="85000"/>
              </a:lnSpc>
              <a:buFontTx/>
              <a:buNone/>
              <a:defRPr/>
            </a:pPr>
            <a:r>
              <a:rPr lang="en-US" sz="3000" dirty="0"/>
              <a:t>	This will match all siblings with class name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link</a:t>
            </a:r>
            <a:r>
              <a:rPr lang="en-US" sz="3000" dirty="0"/>
              <a:t> that appear immediately after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30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img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sz="3000" dirty="0"/>
              <a:t> tag</a:t>
            </a:r>
            <a:endParaRPr lang="bg-BG" sz="30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109</a:t>
            </a:fld>
            <a:endParaRPr lang="en-US" dirty="0"/>
          </a:p>
        </p:txBody>
      </p:sp>
      <p:sp>
        <p:nvSpPr>
          <p:cNvPr id="1005572" name="Rectangle 4"/>
          <p:cNvSpPr>
            <a:spLocks noChangeArrowheads="1"/>
          </p:cNvSpPr>
          <p:nvPr/>
        </p:nvSpPr>
        <p:spPr bwMode="auto">
          <a:xfrm>
            <a:off x="2424113" y="1550314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 a {text-decoration: underline}</a:t>
            </a:r>
          </a:p>
        </p:txBody>
      </p:sp>
      <p:sp>
        <p:nvSpPr>
          <p:cNvPr id="1005573" name="Rectangle 5"/>
          <p:cNvSpPr>
            <a:spLocks noChangeArrowheads="1"/>
          </p:cNvSpPr>
          <p:nvPr/>
        </p:nvSpPr>
        <p:spPr bwMode="auto">
          <a:xfrm>
            <a:off x="2424113" y="3352801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 * {color: black}</a:t>
            </a:r>
          </a:p>
        </p:txBody>
      </p:sp>
      <p:sp>
        <p:nvSpPr>
          <p:cNvPr id="1005574" name="Rectangle 6"/>
          <p:cNvSpPr>
            <a:spLocks noChangeArrowheads="1"/>
          </p:cNvSpPr>
          <p:nvPr/>
        </p:nvSpPr>
        <p:spPr bwMode="auto">
          <a:xfrm>
            <a:off x="2424113" y="5207914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img + .link {float:right}</a:t>
            </a:r>
          </a:p>
        </p:txBody>
      </p:sp>
    </p:spTree>
    <p:extLst>
      <p:ext uri="{BB962C8B-B14F-4D97-AF65-F5344CB8AC3E}">
        <p14:creationId xmlns:p14="http://schemas.microsoft.com/office/powerpoint/2010/main" val="552487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Selectors (5)</a:t>
            </a:r>
            <a:endParaRPr lang="bg-BG" dirty="0" smtClean="0"/>
          </a:p>
        </p:txBody>
      </p:sp>
      <p:sp>
        <p:nvSpPr>
          <p:cNvPr id="100864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838200"/>
            <a:ext cx="8686800" cy="5715000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&gt;</a:t>
            </a:r>
            <a:r>
              <a:rPr lang="en-US" sz="2800" dirty="0"/>
              <a:t> selector – matches direct child nodes:</a:t>
            </a:r>
            <a:r>
              <a:rPr lang="en-US" sz="2800" dirty="0">
                <a:latin typeface="Courier New" pitchFamily="49" charset="0"/>
              </a:rPr>
              <a:t/>
            </a:r>
            <a:br>
              <a:rPr lang="en-US" sz="2800" dirty="0">
                <a:latin typeface="Courier New" pitchFamily="49" charset="0"/>
              </a:rPr>
            </a:br>
            <a:endParaRPr lang="en-US" sz="2800" dirty="0">
              <a:latin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sz="2800" dirty="0"/>
              <a:t>	This will match all elements with class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error</a:t>
            </a:r>
            <a:r>
              <a:rPr lang="en-US" sz="2800" dirty="0"/>
              <a:t>, direct children of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&lt;p&gt;</a:t>
            </a:r>
            <a:r>
              <a:rPr lang="en-US" sz="2800" dirty="0"/>
              <a:t> tag</a:t>
            </a:r>
          </a:p>
          <a:p>
            <a:pPr>
              <a:spcBef>
                <a:spcPts val="0"/>
              </a:spcBef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[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] </a:t>
            </a:r>
            <a:r>
              <a:rPr lang="en-US" sz="2800" dirty="0"/>
              <a:t>– matches tag attributes by regular expression:</a:t>
            </a:r>
          </a:p>
          <a:p>
            <a:pPr>
              <a:spcBef>
                <a:spcPts val="1200"/>
              </a:spcBef>
              <a:buNone/>
              <a:defRPr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This will match all </a:t>
            </a:r>
            <a:r>
              <a:rPr lang="en-US" sz="28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&lt;img&gt;</a:t>
            </a:r>
            <a:r>
              <a:rPr lang="en-US" sz="2800" dirty="0"/>
              <a:t> tags with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alt</a:t>
            </a:r>
            <a:r>
              <a:rPr lang="en-US" sz="2800" dirty="0"/>
              <a:t> attribute containing the word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logo</a:t>
            </a:r>
          </a:p>
          <a:p>
            <a:pPr>
              <a:spcBef>
                <a:spcPts val="1200"/>
              </a:spcBef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.class1.class2 </a:t>
            </a:r>
            <a:r>
              <a:rPr lang="en-US" sz="2800" dirty="0"/>
              <a:t>(no space) - matches elements with both (all) classes applied at the same time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110</a:t>
            </a:fld>
            <a:endParaRPr lang="en-US" dirty="0"/>
          </a:p>
        </p:txBody>
      </p:sp>
      <p:sp>
        <p:nvSpPr>
          <p:cNvPr id="1008644" name="Rectangle 4"/>
          <p:cNvSpPr>
            <a:spLocks noChangeArrowheads="1"/>
          </p:cNvSpPr>
          <p:nvPr/>
        </p:nvSpPr>
        <p:spPr bwMode="auto">
          <a:xfrm>
            <a:off x="2413000" y="1474114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 &gt; .error {font-size: 8px}</a:t>
            </a:r>
          </a:p>
        </p:txBody>
      </p:sp>
      <p:sp>
        <p:nvSpPr>
          <p:cNvPr id="1008645" name="Rectangle 5"/>
          <p:cNvSpPr>
            <a:spLocks noChangeArrowheads="1"/>
          </p:cNvSpPr>
          <p:nvPr/>
        </p:nvSpPr>
        <p:spPr bwMode="auto">
          <a:xfrm>
            <a:off x="2424113" y="3657601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img[alt~=logo] {border: none}</a:t>
            </a:r>
          </a:p>
        </p:txBody>
      </p:sp>
    </p:spTree>
    <p:extLst>
      <p:ext uri="{BB962C8B-B14F-4D97-AF65-F5344CB8AC3E}">
        <p14:creationId xmlns:p14="http://schemas.microsoft.com/office/powerpoint/2010/main" val="2170396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Values in the CSS Rules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8610600" cy="5715000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defRPr/>
            </a:pPr>
            <a:r>
              <a:rPr lang="en-US" sz="3000" dirty="0"/>
              <a:t>Colors are set in RGB format (decimal or hex): 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Example: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#a0a6aa = </a:t>
            </a:r>
            <a:r>
              <a:rPr lang="en-US" sz="28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rgb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(160, 166, 170)</a:t>
            </a:r>
            <a:endParaRPr lang="en-US" sz="2800" dirty="0"/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Predefined color aliases exist: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black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blue</a:t>
            </a:r>
            <a:r>
              <a:rPr lang="en-US" sz="2800" dirty="0"/>
              <a:t>, etc.</a:t>
            </a:r>
          </a:p>
          <a:p>
            <a:pPr>
              <a:lnSpc>
                <a:spcPct val="100000"/>
              </a:lnSpc>
              <a:defRPr/>
            </a:pPr>
            <a:r>
              <a:rPr lang="en-US" sz="3000" dirty="0"/>
              <a:t>Numeric values are specified in: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Pixels, </a:t>
            </a:r>
            <a:r>
              <a:rPr lang="en-US" sz="2800" dirty="0" err="1"/>
              <a:t>ems</a:t>
            </a:r>
            <a:r>
              <a:rPr lang="en-US" sz="2800" dirty="0"/>
              <a:t>, e.g.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12px</a:t>
            </a:r>
            <a:r>
              <a:rPr lang="en-US" sz="2800" dirty="0"/>
              <a:t> 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1.4em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Points, inches, centimeters, millimeters</a:t>
            </a:r>
          </a:p>
          <a:p>
            <a:pPr lvl="2">
              <a:lnSpc>
                <a:spcPct val="100000"/>
              </a:lnSpc>
              <a:defRPr/>
            </a:pPr>
            <a:r>
              <a:rPr lang="en-US" sz="2600" dirty="0"/>
              <a:t>E.g. </a:t>
            </a:r>
            <a:r>
              <a:rPr lang="en-US" sz="2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10pt</a:t>
            </a:r>
            <a:r>
              <a:rPr lang="en-US" sz="2600" dirty="0"/>
              <a:t> , </a:t>
            </a:r>
            <a:r>
              <a:rPr lang="en-US" sz="2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1in</a:t>
            </a:r>
            <a:r>
              <a:rPr lang="en-US" sz="2600" dirty="0"/>
              <a:t>, </a:t>
            </a:r>
            <a:r>
              <a:rPr lang="en-US" sz="2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1cm</a:t>
            </a:r>
            <a:r>
              <a:rPr lang="en-US" sz="2600" dirty="0"/>
              <a:t>, </a:t>
            </a:r>
            <a:r>
              <a:rPr lang="en-US" sz="2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1mm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Percentages, e.g.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50%</a:t>
            </a:r>
          </a:p>
          <a:p>
            <a:pPr lvl="2">
              <a:lnSpc>
                <a:spcPct val="100000"/>
              </a:lnSpc>
              <a:defRPr/>
            </a:pPr>
            <a:r>
              <a:rPr lang="en-US" sz="2600" dirty="0"/>
              <a:t>Percentage of what?...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Zero can be used with no unit: </a:t>
            </a:r>
            <a:r>
              <a:rPr lang="en-US" sz="2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border: 0;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50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Default Browser Styles</a:t>
            </a:r>
            <a:endParaRPr lang="bg-BG" dirty="0" smtClean="0"/>
          </a:p>
        </p:txBody>
      </p:sp>
      <p:sp>
        <p:nvSpPr>
          <p:cNvPr id="1049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Browsers have default CSS styles</a:t>
            </a:r>
          </a:p>
          <a:p>
            <a:pPr lvl="1">
              <a:defRPr/>
            </a:pPr>
            <a:r>
              <a:rPr lang="en-US" dirty="0" smtClean="0"/>
              <a:t>Used when there is no CSS information or any other style information in the document</a:t>
            </a:r>
          </a:p>
          <a:p>
            <a:pPr>
              <a:defRPr/>
            </a:pPr>
            <a:r>
              <a:rPr lang="en-US" dirty="0" smtClean="0"/>
              <a:t>Caution: default styles differ in browsers</a:t>
            </a:r>
          </a:p>
          <a:p>
            <a:pPr lvl="1">
              <a:defRPr/>
            </a:pPr>
            <a:r>
              <a:rPr lang="en-US" dirty="0" smtClean="0"/>
              <a:t>E.g. margins, </a:t>
            </a:r>
            <a:r>
              <a:rPr lang="en-US" dirty="0" err="1" smtClean="0"/>
              <a:t>paddings</a:t>
            </a:r>
            <a:r>
              <a:rPr lang="en-US" dirty="0" smtClean="0"/>
              <a:t> and font sizes differ most often and usually developers reset them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112</a:t>
            </a:fld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424113" y="4750714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* { margin: 0; padding: 0; 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438400" y="5638801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body, h1, p, ul, li { margin: 0; padding: 0; }</a:t>
            </a:r>
          </a:p>
        </p:txBody>
      </p:sp>
    </p:spTree>
    <p:extLst>
      <p:ext uri="{BB962C8B-B14F-4D97-AF65-F5344CB8AC3E}">
        <p14:creationId xmlns:p14="http://schemas.microsoft.com/office/powerpoint/2010/main" val="10658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76200"/>
            <a:ext cx="71628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Linking HTML and CSS</a:t>
            </a:r>
            <a:endParaRPr lang="bg-BG" dirty="0" smtClean="0"/>
          </a:p>
        </p:txBody>
      </p:sp>
      <p:sp>
        <p:nvSpPr>
          <p:cNvPr id="1046531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066800"/>
            <a:ext cx="8686800" cy="5562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HTML (content) and CSS (presentation) can be linked in three ways: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Inline</a:t>
            </a:r>
            <a:r>
              <a:rPr lang="en-US" dirty="0" smtClean="0"/>
              <a:t>: the CSS rules in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style</a:t>
            </a:r>
            <a:r>
              <a:rPr lang="en-US" dirty="0" smtClean="0"/>
              <a:t> attribute</a:t>
            </a:r>
          </a:p>
          <a:p>
            <a:pPr lvl="2">
              <a:defRPr/>
            </a:pPr>
            <a:r>
              <a:rPr lang="en-US" dirty="0" smtClean="0"/>
              <a:t>No selectors are needed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Embedded</a:t>
            </a:r>
            <a:r>
              <a:rPr lang="en-US" dirty="0" smtClean="0"/>
              <a:t>: in the &lt;head&gt; in a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&lt;style&gt;</a:t>
            </a:r>
            <a:r>
              <a:rPr lang="en-US" dirty="0" smtClean="0"/>
              <a:t> tag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External</a:t>
            </a:r>
            <a:r>
              <a:rPr lang="en-US" dirty="0" smtClean="0"/>
              <a:t>: CSS rules in separate file (best)</a:t>
            </a:r>
          </a:p>
          <a:p>
            <a:pPr lvl="2">
              <a:defRPr/>
            </a:pPr>
            <a:r>
              <a:rPr lang="en-US" dirty="0" smtClean="0"/>
              <a:t>Usually a file with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.css</a:t>
            </a:r>
            <a:r>
              <a:rPr lang="en-US" dirty="0" smtClean="0"/>
              <a:t> extension</a:t>
            </a:r>
          </a:p>
          <a:p>
            <a:pPr lvl="2">
              <a:defRPr/>
            </a:pPr>
            <a:r>
              <a:rPr lang="en-US" dirty="0" smtClean="0"/>
              <a:t>Linked via </a:t>
            </a:r>
            <a:r>
              <a:rPr lang="en-US" sz="26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&lt;link</a:t>
            </a:r>
            <a:r>
              <a:rPr lang="en-US" sz="2600" noProof="1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6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rel="stylesheet"</a:t>
            </a:r>
            <a:r>
              <a:rPr lang="en-US" sz="2600" noProof="1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6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href=…&gt;</a:t>
            </a:r>
            <a:r>
              <a:rPr lang="en-US" sz="2600" dirty="0"/>
              <a:t> </a:t>
            </a:r>
            <a:r>
              <a:rPr lang="en-US" dirty="0" smtClean="0"/>
              <a:t>tag 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@import</a:t>
            </a:r>
            <a:r>
              <a:rPr lang="en-US" dirty="0" smtClean="0"/>
              <a:t> directive in embedded CSS block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23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Linking HTML and CSS (2)</a:t>
            </a:r>
            <a:endParaRPr lang="bg-BG" dirty="0" smtClean="0"/>
          </a:p>
        </p:txBody>
      </p:sp>
      <p:sp>
        <p:nvSpPr>
          <p:cNvPr id="1047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Using external files is highly recommended</a:t>
            </a:r>
          </a:p>
          <a:p>
            <a:pPr lvl="1">
              <a:defRPr/>
            </a:pPr>
            <a:r>
              <a:rPr lang="en-US" dirty="0" smtClean="0"/>
              <a:t>Simplifies the HTML document </a:t>
            </a:r>
          </a:p>
          <a:p>
            <a:pPr lvl="1">
              <a:defRPr/>
            </a:pPr>
            <a:r>
              <a:rPr lang="en-US" dirty="0" smtClean="0"/>
              <a:t>Improves page load speed as the CSS file is cached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14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Inline Styles: Example</a:t>
            </a:r>
            <a:endParaRPr lang="bg-BG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115</a:t>
            </a:fld>
            <a:endParaRPr lang="en-US" dirty="0"/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2279651" y="1554064"/>
            <a:ext cx="7702550" cy="477053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 PUBLIC "-//W3C//DTD XHTML 1.0 Transitional//EN" "http://www.w3.org/TR/xhtml1/ DTD/xhtml1-transitional.dtd"&gt;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 xmlns="http://www.w3.org/1999/xhtml"&gt;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&lt;head&gt;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&lt;title&gt;Inline Styles&lt;/title&gt;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&lt;/head&gt;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&lt;body&gt;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&lt;p&gt;Here is some text&lt;/p&gt;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&lt;!--Separate multiple styles with a semicolon--&gt;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 style="font-size: 20pt"&gt;Here is some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more text&lt;/p&gt;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 style="font-size: 20pt;color: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#0000FF" &gt;Even more text&lt;/p&gt; 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&lt;/body&gt;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2208454" y="1000780"/>
            <a:ext cx="30508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inline-styles.html</a:t>
            </a:r>
          </a:p>
        </p:txBody>
      </p:sp>
    </p:spTree>
    <p:extLst>
      <p:ext uri="{BB962C8B-B14F-4D97-AF65-F5344CB8AC3E}">
        <p14:creationId xmlns:p14="http://schemas.microsoft.com/office/powerpoint/2010/main" val="1509814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Inline Styles: Example</a:t>
            </a:r>
            <a:endParaRPr lang="bg-BG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116</a:t>
            </a:fld>
            <a:endParaRPr lang="en-US" dirty="0"/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2279651" y="1554064"/>
            <a:ext cx="7702550" cy="477053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 PUBLIC "-//W3C//DTD XHTML 1.0 Transitional//EN" "http://www.w3.org/TR/xhtml1/ DTD/xhtml1-transitional.dtd"&gt;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 xmlns="http://www.w3.org/1999/xhtml"&gt;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&lt;head&gt;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&lt;title&gt;Inline Styles&lt;/title&gt;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&lt;/head&gt;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&lt;body&gt;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&lt;p&gt;Here is some text&lt;/p&gt;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&lt;!--Separate multiple styles with a semicolon--&gt;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 style="font-size: 20pt"&gt;Here is some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more text&lt;/p&gt;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 style="font-size: 20pt;color: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#0000FF" &gt;Even more text&lt;/p&gt; 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&lt;/body&gt;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2208454" y="1000780"/>
            <a:ext cx="30508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inline-styles.html</a:t>
            </a:r>
          </a:p>
        </p:txBody>
      </p:sp>
      <p:pic>
        <p:nvPicPr>
          <p:cNvPr id="6" name="Picture 5" descr="INL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2133601"/>
            <a:ext cx="5807075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6392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Cascade (Precedence)</a:t>
            </a:r>
            <a:endParaRPr lang="bg-BG" dirty="0" smtClean="0"/>
          </a:p>
        </p:txBody>
      </p:sp>
      <p:sp>
        <p:nvSpPr>
          <p:cNvPr id="1047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There are browser, user and author </a:t>
            </a:r>
            <a:r>
              <a:rPr lang="en-US" dirty="0" err="1" smtClean="0"/>
              <a:t>stylesheets</a:t>
            </a:r>
            <a:r>
              <a:rPr lang="en-US" dirty="0" smtClean="0"/>
              <a:t> with "normal" and "important" declarations</a:t>
            </a:r>
          </a:p>
          <a:p>
            <a:pPr lvl="1">
              <a:defRPr/>
            </a:pPr>
            <a:r>
              <a:rPr lang="en-US" dirty="0" smtClean="0"/>
              <a:t>Browser styles (least priority)</a:t>
            </a:r>
          </a:p>
          <a:p>
            <a:pPr lvl="1">
              <a:defRPr/>
            </a:pPr>
            <a:r>
              <a:rPr lang="en-US" dirty="0" smtClean="0"/>
              <a:t>Normal user styles</a:t>
            </a:r>
          </a:p>
          <a:p>
            <a:pPr lvl="1">
              <a:defRPr/>
            </a:pPr>
            <a:r>
              <a:rPr lang="en-US" dirty="0" smtClean="0"/>
              <a:t>Normal author styles (external, in head, inline)</a:t>
            </a:r>
          </a:p>
          <a:p>
            <a:pPr lvl="1">
              <a:defRPr/>
            </a:pPr>
            <a:r>
              <a:rPr lang="en-US" dirty="0" smtClean="0"/>
              <a:t>Important author styles</a:t>
            </a:r>
          </a:p>
          <a:p>
            <a:pPr lvl="1">
              <a:defRPr/>
            </a:pPr>
            <a:r>
              <a:rPr lang="en-US" dirty="0" smtClean="0"/>
              <a:t>Important user styles (max priority)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117</a:t>
            </a:fld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424113" y="5436514"/>
            <a:ext cx="7416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 { color: red !important ; }</a:t>
            </a:r>
          </a:p>
        </p:txBody>
      </p:sp>
      <p:sp>
        <p:nvSpPr>
          <p:cNvPr id="6" name="Rectangle 5"/>
          <p:cNvSpPr/>
          <p:nvPr/>
        </p:nvSpPr>
        <p:spPr>
          <a:xfrm>
            <a:off x="2133600" y="5999946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http://www.slideshare.net/maxdesign/css-cascade-1658158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544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Specificity</a:t>
            </a:r>
            <a:endParaRPr lang="bg-BG" dirty="0" smtClean="0"/>
          </a:p>
        </p:txBody>
      </p:sp>
      <p:sp>
        <p:nvSpPr>
          <p:cNvPr id="1047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specificity is used to determine the precedence of CSS style declarations with the same origin. Selectors are what matters</a:t>
            </a:r>
          </a:p>
          <a:p>
            <a:pPr lvl="1">
              <a:defRPr/>
            </a:pPr>
            <a:r>
              <a:rPr lang="en-US" dirty="0" smtClean="0"/>
              <a:t>Simple calculation: #id = 100, .class = 10, :pseudo = 10, [</a:t>
            </a:r>
            <a:r>
              <a:rPr lang="en-US" dirty="0" err="1" smtClean="0"/>
              <a:t>attr</a:t>
            </a:r>
            <a:r>
              <a:rPr lang="en-US" dirty="0" smtClean="0"/>
              <a:t>] = 10, tag = 1, * = 0</a:t>
            </a:r>
          </a:p>
          <a:p>
            <a:pPr lvl="1">
              <a:defRPr/>
            </a:pPr>
            <a:r>
              <a:rPr lang="en-US" dirty="0" smtClean="0"/>
              <a:t>Same number of points? Order matters.</a:t>
            </a:r>
          </a:p>
          <a:p>
            <a:pPr lvl="1">
              <a:defRPr/>
            </a:pPr>
            <a:r>
              <a:rPr lang="en-US" dirty="0" smtClean="0"/>
              <a:t>See also:</a:t>
            </a:r>
          </a:p>
          <a:p>
            <a:pPr lvl="1">
              <a:defRPr/>
            </a:pPr>
            <a:r>
              <a:rPr lang="en-US" sz="2000" dirty="0">
                <a:hlinkClick r:id="rId2"/>
              </a:rPr>
              <a:t>http://www.smashingmagazine.com/2007/07/27/css-specificity-things-you-should-know/</a:t>
            </a:r>
            <a:r>
              <a:rPr lang="en-US" sz="2000" dirty="0"/>
              <a:t> </a:t>
            </a:r>
          </a:p>
          <a:p>
            <a:pPr lvl="1">
              <a:defRPr/>
            </a:pPr>
            <a:r>
              <a:rPr lang="en-US" sz="2000" dirty="0">
                <a:hlinkClick r:id="rId3"/>
              </a:rPr>
              <a:t>http://css.maxdesign.com.au/selectutorial/advanced_conflict.htm</a:t>
            </a:r>
            <a:endParaRPr lang="en-US" sz="2000" dirty="0"/>
          </a:p>
          <a:p>
            <a:pPr lvl="1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22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Embedded Styles</a:t>
            </a:r>
            <a:endParaRPr lang="bg-BG" smtClean="0"/>
          </a:p>
        </p:txBody>
      </p:sp>
      <p:sp>
        <p:nvSpPr>
          <p:cNvPr id="98816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90600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Embedded in the HTML in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&lt;style&gt;</a:t>
            </a:r>
            <a:r>
              <a:rPr lang="en-US" dirty="0" smtClean="0"/>
              <a:t> tag:</a:t>
            </a:r>
            <a:br>
              <a:rPr lang="en-US" dirty="0" smtClean="0"/>
            </a:br>
            <a:r>
              <a:rPr lang="en-US" noProof="1" smtClean="0"/>
              <a:t>	</a:t>
            </a:r>
            <a:endParaRPr lang="en-US" sz="2900" noProof="1">
              <a:latin typeface="Courier New" pitchFamily="49" charset="0"/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&lt;style&gt;</a:t>
            </a:r>
            <a:r>
              <a:rPr lang="en-US" dirty="0" smtClean="0"/>
              <a:t> tag is placed in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&lt;head&gt;</a:t>
            </a:r>
            <a:r>
              <a:rPr lang="en-US" dirty="0" smtClean="0"/>
              <a:t> section of the document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type</a:t>
            </a:r>
            <a:r>
              <a:rPr lang="en-US" dirty="0" smtClean="0"/>
              <a:t> attribute specifies the MIME type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MIME describes the format of the content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Other MIME types include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text/html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image/gif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text/javascript</a:t>
            </a:r>
            <a:r>
              <a:rPr lang="en-US" dirty="0" smtClean="0"/>
              <a:t> …</a:t>
            </a:r>
            <a:endParaRPr lang="en-US" noProof="1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Used for document-specific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119</a:t>
            </a:fld>
            <a:endParaRPr lang="en-US" dirty="0"/>
          </a:p>
        </p:txBody>
      </p:sp>
      <p:sp>
        <p:nvSpPr>
          <p:cNvPr id="988164" name="Rectangle 4"/>
          <p:cNvSpPr>
            <a:spLocks noChangeArrowheads="1"/>
          </p:cNvSpPr>
          <p:nvPr/>
        </p:nvSpPr>
        <p:spPr bwMode="auto">
          <a:xfrm>
            <a:off x="2351088" y="1600200"/>
            <a:ext cx="7416800" cy="3970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&lt;style type="text/css"&gt;</a:t>
            </a:r>
          </a:p>
        </p:txBody>
      </p:sp>
    </p:spTree>
    <p:extLst>
      <p:ext uri="{BB962C8B-B14F-4D97-AF65-F5344CB8AC3E}">
        <p14:creationId xmlns:p14="http://schemas.microsoft.com/office/powerpoint/2010/main" val="628305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Embedded Styles: Example</a:t>
            </a:r>
            <a:endParaRPr lang="bg-BG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120</a:t>
            </a:fld>
            <a:endParaRPr lang="en-US" dirty="0"/>
          </a:p>
        </p:txBody>
      </p:sp>
      <p:sp>
        <p:nvSpPr>
          <p:cNvPr id="1050627" name="Rectangle 3"/>
          <p:cNvSpPr>
            <a:spLocks noChangeArrowheads="1"/>
          </p:cNvSpPr>
          <p:nvPr/>
        </p:nvSpPr>
        <p:spPr bwMode="auto">
          <a:xfrm>
            <a:off x="2208213" y="1482328"/>
            <a:ext cx="7777162" cy="483209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 PUBLIC "-//W3C//DTD XHTML 1.0 Transitional//EN" "http://www.w3.org/TR/xhtml1/DTD/xhtml1-transitional.dtd"&gt;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 xmlns="http://www.w3.org/1999/xhtml"&gt;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&lt;title&gt;Style Sheets&lt;/title&gt;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&lt;style type="text/css"&gt;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em {background-color:#8000FF; color:white}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h1 {font-family:Arial, sans-serif}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p  {font-size:18pt}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.blue {color:blue}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&lt;/style&gt;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&lt;head&gt;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133600" y="914401"/>
            <a:ext cx="457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embedded-stylesheets.html</a:t>
            </a:r>
          </a:p>
        </p:txBody>
      </p:sp>
    </p:spTree>
    <p:extLst>
      <p:ext uri="{BB962C8B-B14F-4D97-AF65-F5344CB8AC3E}">
        <p14:creationId xmlns:p14="http://schemas.microsoft.com/office/powerpoint/2010/main" val="699892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Embedded Styles: Example (2)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121</a:t>
            </a:fld>
            <a:endParaRPr lang="en-US" dirty="0"/>
          </a:p>
        </p:txBody>
      </p:sp>
      <p:sp>
        <p:nvSpPr>
          <p:cNvPr id="1051651" name="Rectangle 3"/>
          <p:cNvSpPr>
            <a:spLocks noChangeArrowheads="1"/>
          </p:cNvSpPr>
          <p:nvPr/>
        </p:nvSpPr>
        <p:spPr bwMode="auto">
          <a:xfrm>
            <a:off x="2286000" y="1447800"/>
            <a:ext cx="7620000" cy="449353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…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&lt;h1 class="blue"&gt;A Heading&lt;/h1&gt;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&lt;p&gt;Here is some text. Here is some text. Here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is some text. Here is some text. Here is some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text.&lt;/p&gt;     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&lt;h1&gt;Another Heading&lt;/h1&gt;       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 class="blue"&gt;Here is some more text.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Here is some more text.&lt;/p&gt;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 class="blue"&gt;Here is some &lt;em&gt;more&lt;/em&gt;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text. Here is some more text.&lt;/p&gt; 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659274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86000" y="1447800"/>
            <a:ext cx="7620000" cy="449353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…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&lt;h1 class="blue"&gt;A Heading&lt;/h1&gt;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&lt;p&gt;Here is some text. Here is some text. Here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is some text. Here is some text. Here is some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text.&lt;/p&gt;     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&lt;h1&gt;Another Heading&lt;/h1&gt;       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 class="blue"&gt;Here is some more text.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Here is some more text.&lt;/p&gt;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&lt;p class="blue"&gt;Here is some &lt;em&gt;more&lt;/em&gt;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text. Here is some more text.&lt;/p&gt; 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105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Embedded Styles: Example (3)</a:t>
            </a:r>
            <a:endParaRPr lang="bg-BG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122</a:t>
            </a:fld>
            <a:endParaRPr lang="en-US" dirty="0"/>
          </a:p>
        </p:txBody>
      </p:sp>
      <p:pic>
        <p:nvPicPr>
          <p:cNvPr id="4" name="Picture 3" descr="DECLAR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1676400"/>
            <a:ext cx="6551612" cy="4725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0780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External CSS Styles</a:t>
            </a:r>
            <a:endParaRPr lang="bg-BG" dirty="0" smtClean="0"/>
          </a:p>
        </p:txBody>
      </p:sp>
      <p:sp>
        <p:nvSpPr>
          <p:cNvPr id="99328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90600"/>
            <a:ext cx="8686800" cy="57150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External linking</a:t>
            </a:r>
          </a:p>
          <a:p>
            <a:pPr lvl="1">
              <a:defRPr/>
            </a:pPr>
            <a:r>
              <a:rPr lang="en-US" sz="2800" dirty="0"/>
              <a:t>Separate pages can all use a shared style sheet</a:t>
            </a:r>
          </a:p>
          <a:p>
            <a:pPr lvl="1">
              <a:defRPr/>
            </a:pPr>
            <a:r>
              <a:rPr lang="en-US" sz="2800" dirty="0"/>
              <a:t>Only modify a single file to change the styles across your entire Web site </a:t>
            </a:r>
            <a:r>
              <a:rPr lang="en-US" sz="2000" dirty="0"/>
              <a:t>(see </a:t>
            </a:r>
            <a:r>
              <a:rPr lang="en-US" sz="2000" dirty="0">
                <a:hlinkClick r:id="rId2"/>
              </a:rPr>
              <a:t>http://www.csszengarden.com/</a:t>
            </a:r>
            <a:r>
              <a:rPr lang="en-US" sz="2000" dirty="0"/>
              <a:t>)</a:t>
            </a:r>
            <a:endParaRPr lang="en-US" sz="2800" dirty="0"/>
          </a:p>
          <a:p>
            <a:pPr>
              <a:defRPr/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link</a:t>
            </a:r>
            <a:r>
              <a:rPr lang="en-US" sz="3000" dirty="0"/>
              <a:t> tag (with a </a:t>
            </a:r>
            <a:r>
              <a:rPr lang="en-US" sz="3000" noProof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rel</a:t>
            </a:r>
            <a:r>
              <a:rPr lang="en-US" sz="3000" dirty="0"/>
              <a:t> attribute)</a:t>
            </a:r>
          </a:p>
          <a:p>
            <a:pPr lvl="1">
              <a:defRPr/>
            </a:pPr>
            <a:r>
              <a:rPr lang="en-US" sz="2800" dirty="0"/>
              <a:t>Specifies a relationship between current document and another document</a:t>
            </a:r>
          </a:p>
          <a:p>
            <a:pPr lvl="1">
              <a:buFontTx/>
              <a:buNone/>
              <a:defRPr/>
            </a:pPr>
            <a:endParaRPr lang="en-US" sz="2800" dirty="0">
              <a:latin typeface="Courier New" pitchFamily="49" charset="0"/>
            </a:endParaRPr>
          </a:p>
          <a:p>
            <a:pPr lvl="1">
              <a:spcBef>
                <a:spcPts val="2400"/>
              </a:spcBef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link</a:t>
            </a:r>
            <a:r>
              <a:rPr lang="en-US" dirty="0" smtClean="0"/>
              <a:t> elements should be in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&lt;head&gt;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123</a:t>
            </a:fld>
            <a:endParaRPr lang="en-US" dirty="0"/>
          </a:p>
        </p:txBody>
      </p:sp>
      <p:sp>
        <p:nvSpPr>
          <p:cNvPr id="993284" name="Rectangle 4"/>
          <p:cNvSpPr>
            <a:spLocks noChangeArrowheads="1"/>
          </p:cNvSpPr>
          <p:nvPr/>
        </p:nvSpPr>
        <p:spPr bwMode="auto">
          <a:xfrm>
            <a:off x="2424113" y="5181601"/>
            <a:ext cx="7416800" cy="70173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&lt;link rel="stylesheet" type="text/css"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href="styles.css"&gt;</a:t>
            </a:r>
          </a:p>
        </p:txBody>
      </p:sp>
    </p:spTree>
    <p:extLst>
      <p:ext uri="{BB962C8B-B14F-4D97-AF65-F5344CB8AC3E}">
        <p14:creationId xmlns:p14="http://schemas.microsoft.com/office/powerpoint/2010/main" val="3926792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External CSS Styles (2)</a:t>
            </a:r>
            <a:endParaRPr lang="bg-BG" dirty="0" smtClean="0"/>
          </a:p>
        </p:txBody>
      </p:sp>
      <p:sp>
        <p:nvSpPr>
          <p:cNvPr id="99328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906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  <a:buNone/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@import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Another way to link external CSS files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Example:</a:t>
            </a:r>
          </a:p>
          <a:p>
            <a:pPr lvl="1">
              <a:lnSpc>
                <a:spcPct val="100000"/>
              </a:lnSpc>
              <a:defRPr/>
            </a:pPr>
            <a:endParaRPr lang="en-US" dirty="0" smtClean="0"/>
          </a:p>
          <a:p>
            <a:pPr lvl="1">
              <a:lnSpc>
                <a:spcPct val="100000"/>
              </a:lnSpc>
              <a:buNone/>
              <a:defRPr/>
            </a:pPr>
            <a:endParaRPr lang="en-US" dirty="0" smtClean="0"/>
          </a:p>
          <a:p>
            <a:pPr lvl="1">
              <a:lnSpc>
                <a:spcPct val="100000"/>
              </a:lnSpc>
              <a:buNone/>
              <a:defRPr/>
            </a:pPr>
            <a:endParaRPr lang="en-US" dirty="0" smtClean="0"/>
          </a:p>
          <a:p>
            <a:pPr lvl="1">
              <a:spcBef>
                <a:spcPts val="1800"/>
              </a:spcBef>
              <a:defRPr/>
            </a:pPr>
            <a:r>
              <a:rPr lang="en-US" dirty="0" smtClean="0"/>
              <a:t>Ancient browsers do not recognize @import</a:t>
            </a:r>
          </a:p>
          <a:p>
            <a:pPr lvl="1">
              <a:spcBef>
                <a:spcPts val="1800"/>
              </a:spcBef>
              <a:defRPr/>
            </a:pPr>
            <a:r>
              <a:rPr lang="en-US" dirty="0" smtClean="0"/>
              <a:t>Use @import in an external CSS file to workaround the IE 32 CSS file limit</a:t>
            </a:r>
          </a:p>
          <a:p>
            <a:pPr lvl="1">
              <a:lnSpc>
                <a:spcPct val="100000"/>
              </a:lnSpc>
              <a:buNone/>
              <a:defRPr/>
            </a:pPr>
            <a:r>
              <a:rPr lang="en-US" dirty="0" smtClean="0"/>
              <a:t>	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24113" y="2955971"/>
            <a:ext cx="7416800" cy="178510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&lt;style type="text/css"&gt;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@import url("styles.css");</a:t>
            </a:r>
            <a:b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</a:b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/* same as */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@import "styles.css";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&lt;/style&gt;</a:t>
            </a:r>
          </a:p>
        </p:txBody>
      </p:sp>
    </p:spTree>
    <p:extLst>
      <p:ext uri="{BB962C8B-B14F-4D97-AF65-F5344CB8AC3E}">
        <p14:creationId xmlns:p14="http://schemas.microsoft.com/office/powerpoint/2010/main" val="1902933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81439" y="71439"/>
            <a:ext cx="6607175" cy="90963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External Styles: Example</a:t>
            </a:r>
            <a:endParaRPr lang="bg-BG" dirty="0">
              <a:latin typeface="Courier New" pitchFamily="49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125</a:t>
            </a:fld>
            <a:endParaRPr lang="en-US" dirty="0"/>
          </a:p>
        </p:txBody>
      </p:sp>
      <p:sp>
        <p:nvSpPr>
          <p:cNvPr id="994309" name="Rectangle 5"/>
          <p:cNvSpPr>
            <a:spLocks noChangeArrowheads="1"/>
          </p:cNvSpPr>
          <p:nvPr/>
        </p:nvSpPr>
        <p:spPr bwMode="auto">
          <a:xfrm>
            <a:off x="2279650" y="1519238"/>
            <a:ext cx="7632700" cy="472454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/* CSS Document */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 	  { text-decoration: none }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a:hover { text-decoration: underline;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color: red;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background-color: #CCFFCC }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li em   { color: red; 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font-weight: bold }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ul	  { margin-left: 2cm }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ul ul	  { text-decoration: underline; 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    margin-left: .5cm }</a:t>
            </a: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2209801" y="990600"/>
            <a:ext cx="178125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styles.css</a:t>
            </a:r>
          </a:p>
        </p:txBody>
      </p:sp>
    </p:spTree>
    <p:extLst>
      <p:ext uri="{BB962C8B-B14F-4D97-AF65-F5344CB8AC3E}">
        <p14:creationId xmlns:p14="http://schemas.microsoft.com/office/powerpoint/2010/main" val="2369860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External Styles: Example (2)</a:t>
            </a:r>
            <a:endParaRPr lang="bg-BG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126</a:t>
            </a:fld>
            <a:endParaRPr lang="en-US" dirty="0"/>
          </a:p>
        </p:txBody>
      </p:sp>
      <p:sp>
        <p:nvSpPr>
          <p:cNvPr id="995332" name="Rectangle 4"/>
          <p:cNvSpPr>
            <a:spLocks noChangeArrowheads="1"/>
          </p:cNvSpPr>
          <p:nvPr/>
        </p:nvSpPr>
        <p:spPr bwMode="auto">
          <a:xfrm>
            <a:off x="2208213" y="1428750"/>
            <a:ext cx="7777162" cy="483209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&lt;!DOCTYPE html PUBLIC "-//W3C//DTD XHTML 1.0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Transitional//EN"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"http://www.w3.org/TR/xhtml1/DTD/xhtml1-transitional.dtd"&gt;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&lt;html xmlns="http://www.w3.org/1999/xhtml"&gt;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&lt;title&gt;Importing style sheets&lt;/title&gt;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&lt;link type="text/css" rel="stylesheet"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href="styles.css" 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&lt;h1&gt;Shopping list for &lt;em&gt;Monday&lt;/em&gt;:&lt;/h1&gt;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&lt;li&gt;Milk&lt;/li&gt;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2238375" y="914401"/>
            <a:ext cx="34766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external-styles.html</a:t>
            </a:r>
          </a:p>
        </p:txBody>
      </p:sp>
    </p:spTree>
    <p:extLst>
      <p:ext uri="{BB962C8B-B14F-4D97-AF65-F5344CB8AC3E}">
        <p14:creationId xmlns:p14="http://schemas.microsoft.com/office/powerpoint/2010/main" val="3324605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External Styles: Example (3)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127</a:t>
            </a:fld>
            <a:endParaRPr lang="en-US" dirty="0"/>
          </a:p>
        </p:txBody>
      </p:sp>
      <p:sp>
        <p:nvSpPr>
          <p:cNvPr id="996356" name="Rectangle 4"/>
          <p:cNvSpPr>
            <a:spLocks noChangeArrowheads="1"/>
          </p:cNvSpPr>
          <p:nvPr/>
        </p:nvSpPr>
        <p:spPr bwMode="auto">
          <a:xfrm>
            <a:off x="2209801" y="1143001"/>
            <a:ext cx="7777163" cy="523835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&lt;li&gt;Bread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&lt;ul&gt;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&lt;li&gt;White bread&lt;/li&gt;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&lt;li&gt;Rye bread&lt;/li&gt;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&lt;li&gt;Whole wheat bread&lt;/li&gt;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&lt;/ul&gt;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&lt;li&gt;Rice&lt;/li&gt;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&lt;li&gt;Potatoes&lt;/li&gt;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&lt;li&gt;Pizza &lt;em&gt;with mushrooms&lt;/em&gt;&lt;/li&gt;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&lt;/ul&gt;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href="http://food.com" title="grocery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store"&gt;Go to the Grocery store&lt;/a&gt;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&lt;/body&gt;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27149092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09801" y="1143001"/>
            <a:ext cx="7777163" cy="523835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…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&lt;li&gt;Bread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&lt;ul&gt;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&lt;li&gt;White bread&lt;/li&gt;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&lt;li&gt;Rye bread&lt;/li&gt;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  &lt;li&gt;Whole wheat bread&lt;/li&gt;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  &lt;/ul&gt;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&lt;li&gt;Rice&lt;/li&gt;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&lt;li&gt;Potatoes&lt;/li&gt;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&lt;li&gt;Pizza &lt;em&gt;with mushrooms&lt;/em&gt;&lt;/li&gt;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&lt;/ul&gt;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&lt;a href="http://food.com" title="grocery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 store"&gt;Go to the Grocery store&lt;/a&gt;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&lt;/body&gt;</a:t>
            </a:r>
          </a:p>
          <a:p>
            <a:pPr eaLnBrk="0" hangingPunct="0">
              <a:lnSpc>
                <a:spcPct val="95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&lt;/html&gt;</a:t>
            </a:r>
          </a:p>
        </p:txBody>
      </p:sp>
      <p:sp>
        <p:nvSpPr>
          <p:cNvPr id="99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External Styles: Example (4)</a:t>
            </a:r>
            <a:endParaRPr lang="bg-BG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128</a:t>
            </a:fld>
            <a:endParaRPr lang="en-US" dirty="0"/>
          </a:p>
        </p:txBody>
      </p:sp>
      <p:pic>
        <p:nvPicPr>
          <p:cNvPr id="4" name="Picture 4" descr="advancedhov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1447801"/>
            <a:ext cx="5326063" cy="493712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87642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Text-related CSS Properties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  <a:defRPr/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color</a:t>
            </a:r>
            <a:r>
              <a:rPr lang="en-US" sz="3000" dirty="0"/>
              <a:t> – specifies the color of the text</a:t>
            </a:r>
          </a:p>
          <a:p>
            <a:pPr>
              <a:lnSpc>
                <a:spcPct val="100000"/>
              </a:lnSpc>
              <a:defRPr/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font-size</a:t>
            </a:r>
            <a:r>
              <a:rPr lang="en-US" sz="3000" dirty="0"/>
              <a:t> – size of font: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xx-small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x-small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small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medium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large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x-large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xx-large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smaller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larger</a:t>
            </a:r>
            <a:r>
              <a:rPr lang="en-US" sz="3000" dirty="0"/>
              <a:t> or numeric value</a:t>
            </a:r>
          </a:p>
          <a:p>
            <a:pPr>
              <a:lnSpc>
                <a:spcPct val="100000"/>
              </a:lnSpc>
              <a:defRPr/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font-family</a:t>
            </a:r>
            <a:r>
              <a:rPr lang="en-US" sz="3000" dirty="0"/>
              <a:t> – comma separated font names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Example: </a:t>
            </a:r>
            <a:r>
              <a:rPr lang="en-US" sz="28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verdana</a:t>
            </a:r>
            <a:r>
              <a:rPr lang="en-US" sz="2800" dirty="0"/>
              <a:t>,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sans-serif</a:t>
            </a:r>
            <a:r>
              <a:rPr lang="en-US" sz="2800" dirty="0"/>
              <a:t>, etc. 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The browser loads the first one that is available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/>
              <a:t>There should always be at least one generic font</a:t>
            </a:r>
          </a:p>
          <a:p>
            <a:pPr>
              <a:lnSpc>
                <a:spcPct val="100000"/>
              </a:lnSpc>
              <a:defRPr/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font-weight</a:t>
            </a:r>
            <a:r>
              <a:rPr lang="en-US" sz="2800" dirty="0"/>
              <a:t> can be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normal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bold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bolder</a:t>
            </a:r>
            <a:r>
              <a:rPr lang="en-US" sz="3000" dirty="0"/>
              <a:t>, </a:t>
            </a: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lighter</a:t>
            </a:r>
            <a:r>
              <a:rPr lang="en-US" sz="3000" dirty="0"/>
              <a:t> or a number in range [</a:t>
            </a:r>
            <a:r>
              <a:rPr lang="en-US" sz="3000" dirty="0">
                <a:latin typeface="Consolas" pitchFamily="49" charset="0"/>
                <a:cs typeface="Consolas" pitchFamily="49" charset="0"/>
              </a:rPr>
              <a:t>100</a:t>
            </a:r>
            <a:r>
              <a:rPr lang="en-US" sz="3000" dirty="0">
                <a:cs typeface="Consolas" pitchFamily="49" charset="0"/>
              </a:rPr>
              <a:t> </a:t>
            </a:r>
            <a:r>
              <a:rPr lang="en-US" sz="3000" dirty="0">
                <a:latin typeface="Consolas" pitchFamily="49" charset="0"/>
                <a:cs typeface="Consolas" pitchFamily="49" charset="0"/>
              </a:rPr>
              <a:t>…</a:t>
            </a:r>
            <a:r>
              <a:rPr lang="en-US" sz="3000" dirty="0">
                <a:cs typeface="Consolas" pitchFamily="49" charset="0"/>
              </a:rPr>
              <a:t> </a:t>
            </a:r>
            <a:r>
              <a:rPr lang="en-US" sz="3000" dirty="0">
                <a:latin typeface="Consolas" pitchFamily="49" charset="0"/>
                <a:cs typeface="Consolas" pitchFamily="49" charset="0"/>
              </a:rPr>
              <a:t>900</a:t>
            </a:r>
            <a:r>
              <a:rPr lang="en-US" sz="3000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292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Rules for Fonts (2)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font-style</a:t>
            </a:r>
            <a:r>
              <a:rPr lang="en-US" dirty="0" smtClean="0"/>
              <a:t> – styles the font</a:t>
            </a:r>
          </a:p>
          <a:p>
            <a:pPr lvl="1">
              <a:defRPr/>
            </a:pPr>
            <a:r>
              <a:rPr lang="en-US" dirty="0" smtClean="0"/>
              <a:t>Values: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normal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italic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oblique</a:t>
            </a: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text-decoration</a:t>
            </a:r>
            <a:r>
              <a:rPr lang="en-US" dirty="0" smtClean="0"/>
              <a:t> – decorates the text</a:t>
            </a:r>
          </a:p>
          <a:p>
            <a:pPr lvl="1">
              <a:defRPr/>
            </a:pPr>
            <a:r>
              <a:rPr lang="en-US" dirty="0" smtClean="0"/>
              <a:t>Values: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none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underline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line-trough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overline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blink</a:t>
            </a: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text-align</a:t>
            </a:r>
            <a:r>
              <a:rPr lang="en-US" dirty="0" smtClean="0"/>
              <a:t> – defines the alignment of text or other content</a:t>
            </a:r>
          </a:p>
          <a:p>
            <a:pPr lvl="1">
              <a:defRPr/>
            </a:pPr>
            <a:r>
              <a:rPr lang="en-US" dirty="0" smtClean="0"/>
              <a:t>Values: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left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right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center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justify</a:t>
            </a:r>
            <a:endParaRPr lang="bg-BG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663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Shorthand Font Property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font</a:t>
            </a:r>
          </a:p>
          <a:p>
            <a:pPr lvl="1">
              <a:defRPr/>
            </a:pPr>
            <a:r>
              <a:rPr lang="en-US" dirty="0" smtClean="0"/>
              <a:t>Shorthand rule for setting multiple font properties at the same time</a:t>
            </a:r>
          </a:p>
          <a:p>
            <a:pPr lvl="1">
              <a:defRPr/>
            </a:pPr>
            <a:endParaRPr lang="en-US" dirty="0" smtClean="0"/>
          </a:p>
          <a:p>
            <a:pPr lvl="1">
              <a:buNone/>
              <a:defRPr/>
            </a:pPr>
            <a:r>
              <a:rPr lang="en-US" dirty="0" smtClean="0"/>
              <a:t>	is equal to writing this:</a:t>
            </a:r>
            <a:endParaRPr lang="en-US" dirty="0" smtClean="0">
              <a:latin typeface="Courier New" pitchFamily="49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131</a:t>
            </a:fld>
            <a:endParaRPr lang="en-US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24113" y="2851868"/>
            <a:ext cx="7416800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font:italic normal bold 12px/16px verdana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424113" y="4168272"/>
            <a:ext cx="7416800" cy="208672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font-style: italic;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font-variant: normal;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font-weight: bold;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font-size: 12px;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line-height: 16px;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font-family: verdana;</a:t>
            </a:r>
          </a:p>
        </p:txBody>
      </p:sp>
    </p:spTree>
    <p:extLst>
      <p:ext uri="{BB962C8B-B14F-4D97-AF65-F5344CB8AC3E}">
        <p14:creationId xmlns:p14="http://schemas.microsoft.com/office/powerpoint/2010/main" val="3528705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Backgrounds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8686800" cy="56388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background-image</a:t>
            </a:r>
          </a:p>
          <a:p>
            <a:pPr lvl="1">
              <a:defRPr/>
            </a:pPr>
            <a:r>
              <a:rPr lang="en-US" dirty="0" smtClean="0"/>
              <a:t>URL of image to be used as background, e.g.:</a:t>
            </a:r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  <a:p>
            <a:pPr>
              <a:defRPr/>
            </a:pPr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background-color</a:t>
            </a:r>
          </a:p>
          <a:p>
            <a:pPr lvl="1">
              <a:defRPr/>
            </a:pPr>
            <a:r>
              <a:rPr lang="en-US" dirty="0" smtClean="0"/>
              <a:t>Using color and image and the same time</a:t>
            </a: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background-repeat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repeat-x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repeat-y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repeat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no-repeat</a:t>
            </a: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background-attachment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urier New" pitchFamily="49" charset="0"/>
              </a:rPr>
              <a:t>fixed</a:t>
            </a:r>
            <a:r>
              <a:rPr lang="en-US" dirty="0" smtClean="0"/>
              <a:t> /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urier New" pitchFamily="49" charset="0"/>
              </a:rPr>
              <a:t>scroll</a:t>
            </a:r>
          </a:p>
          <a:p>
            <a:pPr lvl="1">
              <a:defRPr/>
            </a:pPr>
            <a:endParaRPr lang="bg-BG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24113" y="2233036"/>
            <a:ext cx="7416800" cy="4339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background-image:url("back.gif");</a:t>
            </a:r>
          </a:p>
        </p:txBody>
      </p:sp>
    </p:spTree>
    <p:extLst>
      <p:ext uri="{BB962C8B-B14F-4D97-AF65-F5344CB8AC3E}">
        <p14:creationId xmlns:p14="http://schemas.microsoft.com/office/powerpoint/2010/main" val="24815254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Backgrounds (2)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background-position</a:t>
            </a:r>
            <a:r>
              <a:rPr lang="en-US" dirty="0" smtClean="0"/>
              <a:t>: specifies vertical and horizontal position of the background image</a:t>
            </a:r>
          </a:p>
          <a:p>
            <a:pPr lvl="1">
              <a:defRPr/>
            </a:pPr>
            <a:r>
              <a:rPr lang="en-US" dirty="0" smtClean="0"/>
              <a:t>Vertical position: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top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center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bottom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Horizontal position: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left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center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right</a:t>
            </a:r>
          </a:p>
          <a:p>
            <a:pPr lvl="1">
              <a:defRPr/>
            </a:pPr>
            <a:r>
              <a:rPr lang="en-US" dirty="0" smtClean="0"/>
              <a:t>Both can be specified in percentage or other numerical values</a:t>
            </a:r>
          </a:p>
          <a:p>
            <a:pPr lvl="1">
              <a:defRPr/>
            </a:pPr>
            <a:r>
              <a:rPr lang="en-US" dirty="0" smtClean="0"/>
              <a:t>Examples:</a:t>
            </a:r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11426" y="5290268"/>
            <a:ext cx="7242174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background-position: top left;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14600" y="5976068"/>
            <a:ext cx="7242174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0" lvl="1"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background-position: -5px 50%;</a:t>
            </a:r>
          </a:p>
        </p:txBody>
      </p:sp>
    </p:spTree>
    <p:extLst>
      <p:ext uri="{BB962C8B-B14F-4D97-AF65-F5344CB8AC3E}">
        <p14:creationId xmlns:p14="http://schemas.microsoft.com/office/powerpoint/2010/main" val="27602989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Background Shorthand Property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8686800" cy="5638800"/>
          </a:xfrm>
        </p:spPr>
        <p:txBody>
          <a:bodyPr/>
          <a:lstStyle/>
          <a:p>
            <a:pPr>
              <a:lnSpc>
                <a:spcPts val="3200"/>
              </a:lnSpc>
              <a:defRPr/>
            </a:pPr>
            <a:r>
              <a:rPr lang="en-US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background</a:t>
            </a:r>
            <a:r>
              <a:rPr lang="en-US" sz="3000" dirty="0"/>
              <a:t>: shorthand rule for setting background properties at the same time:</a:t>
            </a:r>
          </a:p>
          <a:p>
            <a:pPr>
              <a:lnSpc>
                <a:spcPts val="3200"/>
              </a:lnSpc>
              <a:defRPr/>
            </a:pPr>
            <a:endParaRPr lang="en-US" sz="3000" dirty="0"/>
          </a:p>
          <a:p>
            <a:pPr>
              <a:lnSpc>
                <a:spcPts val="3200"/>
              </a:lnSpc>
              <a:buNone/>
              <a:defRPr/>
            </a:pPr>
            <a:r>
              <a:rPr lang="en-US" sz="3000" dirty="0"/>
              <a:t>	</a:t>
            </a:r>
            <a:endParaRPr lang="en-US" sz="3000" dirty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3000" dirty="0"/>
              <a:t>	is equal to writing:</a:t>
            </a:r>
          </a:p>
          <a:p>
            <a:pPr lvl="1">
              <a:lnSpc>
                <a:spcPts val="3200"/>
              </a:lnSpc>
              <a:defRPr/>
            </a:pPr>
            <a:endParaRPr lang="en-US" sz="2800" dirty="0"/>
          </a:p>
          <a:p>
            <a:pPr lvl="1">
              <a:lnSpc>
                <a:spcPts val="3200"/>
              </a:lnSpc>
              <a:defRPr/>
            </a:pPr>
            <a:endParaRPr lang="en-US" sz="2800" dirty="0"/>
          </a:p>
          <a:p>
            <a:pPr lvl="1">
              <a:lnSpc>
                <a:spcPts val="3200"/>
              </a:lnSpc>
              <a:defRPr/>
            </a:pPr>
            <a:endParaRPr lang="en-US" sz="2800" dirty="0"/>
          </a:p>
          <a:p>
            <a:pPr lvl="1">
              <a:lnSpc>
                <a:spcPts val="3200"/>
              </a:lnSpc>
              <a:spcBef>
                <a:spcPts val="3000"/>
              </a:spcBef>
              <a:defRPr/>
            </a:pPr>
            <a:r>
              <a:rPr lang="en-US" sz="2800" dirty="0"/>
              <a:t>Some browsers will not apply BOTH color and image for background if using shorthand rule</a:t>
            </a:r>
            <a:endParaRPr lang="bg-BG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33600" y="1981200"/>
            <a:ext cx="7924800" cy="75713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background: #FFF0C0 url("back.gif") no-repeat fixed top;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33600" y="3579674"/>
            <a:ext cx="7924800" cy="175432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background-color: #FFF0C0;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background-image: url("back.gif");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background-repeat: no-repeat;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background-attachment: fixed;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background-position: top;</a:t>
            </a:r>
          </a:p>
        </p:txBody>
      </p:sp>
    </p:spTree>
    <p:extLst>
      <p:ext uri="{BB962C8B-B14F-4D97-AF65-F5344CB8AC3E}">
        <p14:creationId xmlns:p14="http://schemas.microsoft.com/office/powerpoint/2010/main" val="3561237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Background-image or </a:t>
            </a:r>
            <a:r>
              <a:rPr lang="en-US" dirty="0" smtClean="0">
                <a:latin typeface="Consolas" pitchFamily="49" charset="0"/>
              </a:rPr>
              <a:t>&lt;img&gt;</a:t>
            </a:r>
            <a:r>
              <a:rPr lang="en-US" dirty="0" smtClean="0"/>
              <a:t>?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Background images allow you to save many image tags from the HTML </a:t>
            </a:r>
          </a:p>
          <a:p>
            <a:pPr lvl="1">
              <a:defRPr/>
            </a:pPr>
            <a:r>
              <a:rPr lang="en-US" dirty="0" smtClean="0"/>
              <a:t>Leads to less code</a:t>
            </a:r>
          </a:p>
          <a:p>
            <a:pPr lvl="1">
              <a:defRPr/>
            </a:pPr>
            <a:r>
              <a:rPr lang="en-US" dirty="0" smtClean="0"/>
              <a:t>More content-oriented approach</a:t>
            </a:r>
          </a:p>
          <a:p>
            <a:pPr>
              <a:defRPr/>
            </a:pPr>
            <a:r>
              <a:rPr lang="en-US" dirty="0" smtClean="0"/>
              <a:t>All images that are not part of the page content (and are used only for "beautification") should be moved to the CSS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57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Borders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border-width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thin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medium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thick</a:t>
            </a:r>
            <a:r>
              <a:rPr lang="en-US" dirty="0" smtClean="0"/>
              <a:t> or numerical value (e.g.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10px</a:t>
            </a:r>
            <a:r>
              <a:rPr lang="en-US" dirty="0" smtClean="0"/>
              <a:t>)</a:t>
            </a: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border-color</a:t>
            </a:r>
            <a:r>
              <a:rPr lang="en-US" dirty="0" smtClean="0"/>
              <a:t>: color alias or RGB value</a:t>
            </a:r>
          </a:p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border-style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none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hidden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dotted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dashed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solid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double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groove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ridge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inset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outset</a:t>
            </a:r>
          </a:p>
          <a:p>
            <a:pPr>
              <a:defRPr/>
            </a:pPr>
            <a:r>
              <a:rPr lang="en-US" dirty="0" smtClean="0"/>
              <a:t>Each property can be defined separately for left, top, bottom and right</a:t>
            </a:r>
          </a:p>
          <a:p>
            <a:pPr lvl="1"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border-top-style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border-left-color</a:t>
            </a:r>
            <a:r>
              <a:rPr lang="en-US" dirty="0" smtClean="0"/>
              <a:t>, …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578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Border Shorthand Property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</a:t>
            </a:r>
            <a:r>
              <a:rPr lang="en-US" dirty="0" smtClean="0"/>
              <a:t>: shorthand rule for setting border properties at once:</a:t>
            </a:r>
          </a:p>
          <a:p>
            <a:pPr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r>
              <a:rPr lang="en-US" dirty="0" smtClean="0"/>
              <a:t>	is equal to writing:</a:t>
            </a:r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buFontTx/>
              <a:buNone/>
              <a:defRPr/>
            </a:pPr>
            <a:r>
              <a:rPr lang="en-US" dirty="0" smtClean="0"/>
              <a:t>		</a:t>
            </a:r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  <a:p>
            <a:pPr>
              <a:defRPr/>
            </a:pPr>
            <a:r>
              <a:rPr lang="en-US" dirty="0" smtClean="0"/>
              <a:t>Specify different borders for the sides via shorthand rules: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border-top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border-left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border-right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border-bottom</a:t>
            </a:r>
          </a:p>
          <a:p>
            <a:pPr>
              <a:defRPr/>
            </a:pPr>
            <a:r>
              <a:rPr lang="en-US" dirty="0" smtClean="0"/>
              <a:t>When to avoid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border:0</a:t>
            </a:r>
            <a:endParaRPr lang="bg-BG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33600" y="2242268"/>
            <a:ext cx="7924800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border: 1px solid red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33600" y="3537669"/>
            <a:ext cx="7924800" cy="10895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border-width:1px;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border-color:red;</a:t>
            </a:r>
          </a:p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border-style:solid;</a:t>
            </a:r>
          </a:p>
        </p:txBody>
      </p:sp>
    </p:spTree>
    <p:extLst>
      <p:ext uri="{BB962C8B-B14F-4D97-AF65-F5344CB8AC3E}">
        <p14:creationId xmlns:p14="http://schemas.microsoft.com/office/powerpoint/2010/main" val="1704550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Width and Height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width</a:t>
            </a:r>
            <a:r>
              <a:rPr lang="en-US" dirty="0" smtClean="0"/>
              <a:t> – defines numerical value for the width of element, e.g.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200px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height</a:t>
            </a:r>
            <a:r>
              <a:rPr lang="en-US" dirty="0" smtClean="0"/>
              <a:t> – defines numerical value for the height of element, e.g.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100px</a:t>
            </a:r>
            <a:endParaRPr lang="en-US" dirty="0" smtClean="0"/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By default the height of an element is defined by its content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Inline elements do not apply height, unless you change their </a:t>
            </a:r>
            <a:r>
              <a:rPr lang="en-US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display</a:t>
            </a:r>
            <a:r>
              <a:rPr lang="en-US" dirty="0" smtClean="0"/>
              <a:t> style.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Margin and Padding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margin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padding</a:t>
            </a:r>
            <a:r>
              <a:rPr lang="en-US" dirty="0" smtClean="0"/>
              <a:t> define the spacing around the element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Numerical value, e.g.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10px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-5px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Can be defined for each of the four sides separately -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margin-top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padding-left</a:t>
            </a:r>
            <a:r>
              <a:rPr lang="en-US" dirty="0" smtClean="0"/>
              <a:t>, …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margin</a:t>
            </a:r>
            <a:r>
              <a:rPr lang="en-US" dirty="0" smtClean="0"/>
              <a:t> is the spacing outside of the border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padding</a:t>
            </a:r>
            <a:r>
              <a:rPr lang="en-US" dirty="0" smtClean="0"/>
              <a:t> is the spacing between the border and the content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What are collapsing margins?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424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800" dirty="0"/>
              <a:t>Margin and Padding: Short Rules</a:t>
            </a:r>
            <a:endParaRPr lang="bg-BG" sz="3800" dirty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margin: 5px</a:t>
            </a:r>
            <a:r>
              <a:rPr lang="en-US" dirty="0" smtClean="0"/>
              <a:t>;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Sets all four sides to have margin of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5</a:t>
            </a:r>
            <a:r>
              <a:rPr lang="en-US" dirty="0" smtClean="0"/>
              <a:t> px;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margin: 10px 20px;</a:t>
            </a:r>
            <a:endParaRPr lang="en-US" dirty="0" smtClean="0"/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top and bottom to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10px</a:t>
            </a:r>
            <a:r>
              <a:rPr lang="en-US" dirty="0" smtClean="0"/>
              <a:t>, left and right to 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>20px</a:t>
            </a:r>
            <a:r>
              <a:rPr lang="en-US" dirty="0" smtClean="0"/>
              <a:t>;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margin: 5px 3px 8px;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top 5px, left/right 3px, bottom 8px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margin: 1px 3px 5px 7px;</a:t>
            </a:r>
            <a:endParaRPr lang="en-US" dirty="0" smtClean="0"/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top, right, bottom, left (clockwise from top)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Same for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padding</a:t>
            </a:r>
            <a:endParaRPr lang="bg-BG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0651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Box Model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141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3" y="1297585"/>
            <a:ext cx="7469188" cy="50343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4013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IE Quirks Mode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4038600" cy="57150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When using quirks mode (pages with no DOCTYPE or with a HTML 4 Transitional DOCTYPE), Internet Explorer violates the box model standard</a:t>
            </a:r>
            <a:endParaRPr lang="bg-BG" sz="3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142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125538"/>
            <a:ext cx="3952875" cy="5364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2679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Positioning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position</a:t>
            </a:r>
            <a:r>
              <a:rPr lang="en-US" dirty="0" smtClean="0"/>
              <a:t>: defines the positioning of the element in the page content flow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 The value is one of: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static</a:t>
            </a:r>
            <a:r>
              <a:rPr lang="en-US" sz="2800" dirty="0"/>
              <a:t> (default)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relative</a:t>
            </a:r>
            <a:r>
              <a:rPr lang="en-US" sz="2800" dirty="0"/>
              <a:t> – relative position according to where the element would appear with static position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absolute</a:t>
            </a:r>
            <a:r>
              <a:rPr lang="en-US" sz="2800" dirty="0"/>
              <a:t> – position according to the innermost positioned parent element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fixed</a:t>
            </a:r>
            <a:r>
              <a:rPr lang="en-US" sz="2800" dirty="0"/>
              <a:t> – same as  absolute, but ignores page scrolling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44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Positioning (2)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Margin VS relative positioning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Fixed and absolutely positioned elements do not influence the page normal flow and usually stay on top of other elements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Their position and size is ignored when calculating the size of parent element or position of surrounding elements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Overlaid according to their z-index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Inline fixed or absolutely positioned elements can apply height like block-level elements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44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Positioning (3)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top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left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bottom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right</a:t>
            </a:r>
            <a:r>
              <a:rPr lang="en-US" dirty="0" smtClean="0"/>
              <a:t>: specifies offset of absolute/fixed/relative positioned element as numerical values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z-index</a:t>
            </a:r>
            <a:r>
              <a:rPr lang="en-US" dirty="0" smtClean="0"/>
              <a:t> : specifies the stack level of positioned elements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Understanding stacking context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145</a:t>
            </a:fld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9800" y="4559300"/>
            <a:ext cx="2540000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09800" y="4495800"/>
            <a:ext cx="464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positioned element creates a stacking context</a:t>
            </a:r>
            <a:r>
              <a:rPr lang="bg-BG" dirty="0"/>
              <a:t>.</a:t>
            </a:r>
            <a:endParaRPr lang="en-US" dirty="0"/>
          </a:p>
          <a:p>
            <a:r>
              <a:rPr lang="en-US" dirty="0"/>
              <a:t>Elements in different stacking contexts are overlapped according to the stacking order of their containers</a:t>
            </a:r>
            <a:r>
              <a:rPr lang="bg-BG" dirty="0"/>
              <a:t>. </a:t>
            </a:r>
            <a:r>
              <a:rPr lang="en-US" dirty="0"/>
              <a:t>For example, there is no way for #A1 and #A2 (children of #A) to be placed over #B without increasing the z-index of #A.</a:t>
            </a:r>
          </a:p>
        </p:txBody>
      </p:sp>
    </p:spTree>
    <p:extLst>
      <p:ext uri="{BB962C8B-B14F-4D97-AF65-F5344CB8AC3E}">
        <p14:creationId xmlns:p14="http://schemas.microsoft.com/office/powerpoint/2010/main" val="2568782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Inline element positioning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vertical-align</a:t>
            </a:r>
            <a:r>
              <a:rPr lang="en-US" dirty="0" smtClean="0"/>
              <a:t>: sets the vertical-alignment of an inline element, according to the line height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Values: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baseline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sub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super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top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text-top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middle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bottom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text-bottom</a:t>
            </a:r>
            <a:r>
              <a:rPr lang="en-US" dirty="0" smtClean="0"/>
              <a:t> or numeric</a:t>
            </a:r>
          </a:p>
          <a:p>
            <a:pPr marL="282575" lvl="1" indent="-282575"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dirty="0" smtClean="0"/>
              <a:t>Also used for content of table cells (which apply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middle</a:t>
            </a:r>
            <a:r>
              <a:rPr lang="en-US" dirty="0" smtClean="0"/>
              <a:t> alignment by default)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67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Float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float</a:t>
            </a:r>
            <a:r>
              <a:rPr lang="en-US" dirty="0" smtClean="0"/>
              <a:t>: the element “floats” to one side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left</a:t>
            </a:r>
            <a:r>
              <a:rPr lang="en-US" dirty="0" smtClean="0"/>
              <a:t>: places the element on the left and following content on the right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right</a:t>
            </a:r>
            <a:r>
              <a:rPr lang="en-US" dirty="0" smtClean="0"/>
              <a:t>: places the element on the right and following content on the left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floated elements should come before the content that will wrap around them in the code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margins of floated elements do not collapse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floated inline elements can apply height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203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Float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floated elements are positioned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148</a:t>
            </a:fld>
            <a:endParaRPr lang="en-US" dirty="0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4038600" y="2362200"/>
          <a:ext cx="4038600" cy="314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Image" r:id="rId3" imgW="3174603" imgH="2476190" progId="">
                  <p:embed/>
                </p:oleObj>
              </mc:Choice>
              <mc:Fallback>
                <p:oleObj name="Image" r:id="rId3" imgW="3174603" imgH="247619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362200"/>
                        <a:ext cx="4038600" cy="314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766871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Clear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clear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Sets the sides of the element where other floating elements are NOT allowed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Used to "drop" elements below floated ones or expand a container, which contains only floated children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Possible values: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left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right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both</a:t>
            </a:r>
          </a:p>
          <a:p>
            <a:pPr>
              <a:lnSpc>
                <a:spcPct val="100000"/>
              </a:lnSpc>
              <a:defRPr/>
            </a:pPr>
            <a:r>
              <a:rPr lang="en-US" sz="30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Clearing floats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additional element (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&lt;div&gt;</a:t>
            </a:r>
            <a:r>
              <a:rPr lang="en-US" dirty="0" smtClean="0"/>
              <a:t>) with a clear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400278"/>
      </p:ext>
    </p:extLst>
  </p:cSld>
  <p:clrMapOvr>
    <a:masterClrMapping/>
  </p:clrMapOvr>
  <p:transition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Clear (2)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30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Clearing floats (continued)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:after { content: ""; display: block; clear: both; height: 0; }</a:t>
            </a:r>
            <a:endParaRPr lang="en-US" dirty="0" smtClean="0"/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Triggering </a:t>
            </a:r>
            <a:r>
              <a:rPr lang="en-US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hasLayout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/>
              <a:t>in IE expands a container of floated elements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display: inline-block;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zoom: 1;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64101"/>
      </p:ext>
    </p:extLst>
  </p:cSld>
  <p:clrMapOvr>
    <a:masterClrMapping/>
  </p:clrMapOvr>
  <p:transition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Opacity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opacity</a:t>
            </a:r>
            <a:r>
              <a:rPr lang="en-US" dirty="0" smtClean="0"/>
              <a:t>: specifies the opacity of the element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Floating point number from 0 to 1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For old Mozilla browsers use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–</a:t>
            </a:r>
            <a:r>
              <a:rPr lang="en-US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moz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-opacity</a:t>
            </a:r>
            <a:endParaRPr lang="en-US" dirty="0" smtClean="0"/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For IE use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filter:alpha(opacity=value)</a:t>
            </a:r>
            <a:r>
              <a:rPr lang="en-US" dirty="0" smtClean="0"/>
              <a:t> where value is from 0 to 100; also, "binary and script behaviors" must be enabled and </a:t>
            </a:r>
            <a:r>
              <a:rPr lang="en-US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hasLayout</a:t>
            </a:r>
            <a:r>
              <a:rPr lang="en-US" dirty="0" smtClean="0"/>
              <a:t> must be triggered, e.g. with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zoom:1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976218"/>
      </p:ext>
    </p:extLst>
  </p:cSld>
  <p:clrMapOvr>
    <a:masterClrMapping/>
  </p:clrMapOvr>
  <p:transition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Visibility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visibility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Determines whether the element is visible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hidden</a:t>
            </a:r>
            <a:r>
              <a:rPr lang="en-US" dirty="0" smtClean="0"/>
              <a:t>: element is not rendered, but still occupies place on the page (similar to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opacity:0</a:t>
            </a:r>
            <a:r>
              <a:rPr lang="en-US" dirty="0" smtClean="0"/>
              <a:t>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visible</a:t>
            </a:r>
            <a:r>
              <a:rPr lang="en-US" dirty="0" smtClean="0"/>
              <a:t>: element is rendered normally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087134"/>
      </p:ext>
    </p:extLst>
  </p:cSld>
  <p:clrMapOvr>
    <a:masterClrMapping/>
  </p:clrMapOvr>
  <p:transition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Display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display</a:t>
            </a:r>
            <a:r>
              <a:rPr lang="en-US" dirty="0" smtClean="0"/>
              <a:t>: controls the display of the element and the way it is rendered and if breaks should be placed before and after the element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inline</a:t>
            </a:r>
            <a:r>
              <a:rPr lang="en-US" dirty="0" smtClean="0"/>
              <a:t>: no breaks are placed before and after </a:t>
            </a:r>
            <a:r>
              <a:rPr lang="en-US" dirty="0" smtClean="0">
                <a:latin typeface="Courier New" pitchFamily="49" charset="0"/>
              </a:rPr>
              <a:t>(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&lt;span&gt;</a:t>
            </a:r>
            <a:r>
              <a:rPr lang="en-US" dirty="0" smtClean="0"/>
              <a:t> is an inline element)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block</a:t>
            </a:r>
            <a:r>
              <a:rPr lang="en-US" dirty="0" smtClean="0"/>
              <a:t>:  breaks are placed before AND after the element </a:t>
            </a:r>
            <a:r>
              <a:rPr lang="en-US" dirty="0" smtClean="0">
                <a:solidFill>
                  <a:srgbClr val="EBFFD2"/>
                </a:solidFill>
              </a:rPr>
              <a:t>(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&lt;div&gt;</a:t>
            </a:r>
            <a:r>
              <a:rPr lang="en-US" dirty="0" smtClean="0"/>
              <a:t> is a block element)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195231"/>
      </p:ext>
    </p:extLst>
  </p:cSld>
  <p:clrMapOvr>
    <a:masterClrMapping/>
  </p:clrMapOvr>
  <p:transition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(2)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display</a:t>
            </a:r>
            <a:r>
              <a:rPr lang="en-US" dirty="0"/>
              <a:t>: controls the display of the element and the way it is rendered and if breaks should be placed before and after the element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none</a:t>
            </a:r>
            <a:r>
              <a:rPr lang="en-US" dirty="0" smtClean="0"/>
              <a:t>: element is hidden and its dimensions are not used to calculate the surrounding elements rendering (differs from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visibility: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hidden</a:t>
            </a:r>
            <a:r>
              <a:rPr lang="en-US" dirty="0" smtClean="0"/>
              <a:t>!)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There are some more possible values, but not all browsers support them</a:t>
            </a:r>
          </a:p>
          <a:p>
            <a:pPr marL="863600" lvl="2" indent="-214313">
              <a:defRPr/>
            </a:pPr>
            <a:r>
              <a:rPr lang="en-US" dirty="0" smtClean="0"/>
              <a:t>Specific displays like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table-cell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table-row</a:t>
            </a:r>
            <a:endParaRPr lang="bg-BG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19038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Overflow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14400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overflow</a:t>
            </a:r>
            <a:r>
              <a:rPr lang="en-US" sz="2800" dirty="0"/>
              <a:t>: defines the behavior of element when content needs more space than you have specified by the size properties or for other reasons. Values: 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visible</a:t>
            </a:r>
            <a:r>
              <a:rPr lang="en-US" sz="2800" dirty="0"/>
              <a:t> (default) – content spills out of the element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auto</a:t>
            </a:r>
            <a:r>
              <a:rPr lang="en-US" sz="2800" dirty="0"/>
              <a:t> - show scrollbars if needed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scroll</a:t>
            </a:r>
            <a:r>
              <a:rPr lang="en-US" sz="2800" dirty="0"/>
              <a:t> – always show scrollbars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hidden</a:t>
            </a:r>
            <a:r>
              <a:rPr lang="en-US" sz="2800" dirty="0"/>
              <a:t> – any content that cannot fit is clipped</a:t>
            </a:r>
            <a:endParaRPr lang="bg-BG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919073"/>
      </p:ext>
    </p:extLst>
  </p:cSld>
  <p:clrMapOvr>
    <a:masterClrMapping/>
  </p:clrMapOvr>
  <p:transition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Other CSS Properties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cursor</a:t>
            </a:r>
            <a:r>
              <a:rPr lang="en-US" dirty="0" smtClean="0"/>
              <a:t>:  specifies the look of the mouse cursor when placed over the element</a:t>
            </a:r>
            <a:endParaRPr lang="bg-BG" dirty="0" smtClean="0"/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 Values: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crosshair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help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pointer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progress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move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hair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col-resize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row-resize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text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wait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copy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drop</a:t>
            </a:r>
            <a:r>
              <a:rPr lang="en-US" dirty="0" smtClean="0"/>
              <a:t>, and others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white-space</a:t>
            </a:r>
            <a:r>
              <a:rPr lang="en-US" dirty="0" smtClean="0"/>
              <a:t> – controls the line breaking of text. Value is one of:</a:t>
            </a:r>
          </a:p>
          <a:p>
            <a:pPr lvl="1">
              <a:lnSpc>
                <a:spcPct val="100000"/>
              </a:lnSpc>
              <a:defRPr/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nowrap</a:t>
            </a:r>
            <a:r>
              <a:rPr lang="en-US" dirty="0" smtClean="0"/>
              <a:t> – keeps the text on one line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normal</a:t>
            </a:r>
            <a:r>
              <a:rPr lang="en-US" dirty="0" smtClean="0"/>
              <a:t> (default) – browser decides whether to brake the lines if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616179"/>
      </p:ext>
    </p:extLst>
  </p:cSld>
  <p:clrMapOvr>
    <a:masterClrMapping/>
  </p:clrMapOvr>
  <p:transition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Benefits of using CSS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066800"/>
            <a:ext cx="8382000" cy="56388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More powerful formatting than using presentation tags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Your pages load faster, because browsers cache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urier New" pitchFamily="49" charset="0"/>
              </a:rPr>
              <a:t>.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urier New" pitchFamily="49" charset="0"/>
              </a:rPr>
              <a:t>css</a:t>
            </a:r>
            <a:r>
              <a:rPr lang="en-US" dirty="0" smtClean="0"/>
              <a:t> files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Increased accessibility, because rules can be defined according given media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Pages are easier to maintain and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235153"/>
      </p:ext>
    </p:extLst>
  </p:cSld>
  <p:clrMapOvr>
    <a:masterClrMapping/>
  </p:clrMapOvr>
  <p:transition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Maintenance Example</a:t>
            </a:r>
            <a:endParaRPr lang="bg-BG" dirty="0" smtClean="0"/>
          </a:p>
        </p:txBody>
      </p:sp>
      <p:sp>
        <p:nvSpPr>
          <p:cNvPr id="12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158</a:t>
            </a:fld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328988" y="18732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265488" y="18526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81388" y="2614613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417888" y="2593976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243388" y="19494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179888" y="19288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3024188" y="5149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960688" y="5129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795588" y="33972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2732088" y="33766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3176588" y="41592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3113088" y="41386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014788" y="3244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3951288" y="3224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4624388" y="30162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4560888" y="29956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3405188" y="34734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3341688" y="34528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3938588" y="4387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3875088" y="4367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4014788" y="2559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3951288" y="2538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2795588" y="2482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2732088" y="2462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4852988" y="4006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4789488" y="3986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32" name="Rectangle 29"/>
          <p:cNvSpPr>
            <a:spLocks noChangeArrowheads="1"/>
          </p:cNvSpPr>
          <p:nvPr/>
        </p:nvSpPr>
        <p:spPr bwMode="auto">
          <a:xfrm>
            <a:off x="3709988" y="5226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 Box 30"/>
          <p:cNvSpPr txBox="1">
            <a:spLocks noChangeArrowheads="1"/>
          </p:cNvSpPr>
          <p:nvPr/>
        </p:nvSpPr>
        <p:spPr bwMode="auto">
          <a:xfrm>
            <a:off x="3646488" y="5205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4624388" y="4768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 Box 32"/>
          <p:cNvSpPr txBox="1">
            <a:spLocks noChangeArrowheads="1"/>
          </p:cNvSpPr>
          <p:nvPr/>
        </p:nvSpPr>
        <p:spPr bwMode="auto">
          <a:xfrm>
            <a:off x="4560888" y="4748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4852988" y="2178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 Box 34"/>
          <p:cNvSpPr txBox="1">
            <a:spLocks noChangeArrowheads="1"/>
          </p:cNvSpPr>
          <p:nvPr/>
        </p:nvSpPr>
        <p:spPr bwMode="auto">
          <a:xfrm>
            <a:off x="4789488" y="2157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38" name="Rectangle 35"/>
          <p:cNvSpPr>
            <a:spLocks noChangeArrowheads="1"/>
          </p:cNvSpPr>
          <p:nvPr/>
        </p:nvSpPr>
        <p:spPr bwMode="auto">
          <a:xfrm>
            <a:off x="4243388" y="38544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 Box 36"/>
          <p:cNvSpPr txBox="1">
            <a:spLocks noChangeArrowheads="1"/>
          </p:cNvSpPr>
          <p:nvPr/>
        </p:nvSpPr>
        <p:spPr bwMode="auto">
          <a:xfrm>
            <a:off x="4179888" y="38338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3557588" y="4006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Text Box 38"/>
          <p:cNvSpPr txBox="1">
            <a:spLocks noChangeArrowheads="1"/>
          </p:cNvSpPr>
          <p:nvPr/>
        </p:nvSpPr>
        <p:spPr bwMode="auto">
          <a:xfrm>
            <a:off x="3494088" y="3986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243388" y="5454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ext Box 40"/>
          <p:cNvSpPr txBox="1">
            <a:spLocks noChangeArrowheads="1"/>
          </p:cNvSpPr>
          <p:nvPr/>
        </p:nvSpPr>
        <p:spPr bwMode="auto">
          <a:xfrm>
            <a:off x="4179888" y="5434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5233988" y="5073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 Box 42"/>
          <p:cNvSpPr txBox="1">
            <a:spLocks noChangeArrowheads="1"/>
          </p:cNvSpPr>
          <p:nvPr/>
        </p:nvSpPr>
        <p:spPr bwMode="auto">
          <a:xfrm>
            <a:off x="5170488" y="5053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3328988" y="4768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 Box 44"/>
          <p:cNvSpPr txBox="1">
            <a:spLocks noChangeArrowheads="1"/>
          </p:cNvSpPr>
          <p:nvPr/>
        </p:nvSpPr>
        <p:spPr bwMode="auto">
          <a:xfrm>
            <a:off x="3265488" y="4748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48" name="Rectangle 45"/>
          <p:cNvSpPr>
            <a:spLocks noChangeArrowheads="1"/>
          </p:cNvSpPr>
          <p:nvPr/>
        </p:nvSpPr>
        <p:spPr bwMode="auto">
          <a:xfrm>
            <a:off x="5919788" y="19494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 Box 46"/>
          <p:cNvSpPr txBox="1">
            <a:spLocks noChangeArrowheads="1"/>
          </p:cNvSpPr>
          <p:nvPr/>
        </p:nvSpPr>
        <p:spPr bwMode="auto">
          <a:xfrm>
            <a:off x="5856288" y="19288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50" name="Rectangle 47"/>
          <p:cNvSpPr>
            <a:spLocks noChangeArrowheads="1"/>
          </p:cNvSpPr>
          <p:nvPr/>
        </p:nvSpPr>
        <p:spPr bwMode="auto">
          <a:xfrm>
            <a:off x="5462588" y="2863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 Box 48"/>
          <p:cNvSpPr txBox="1">
            <a:spLocks noChangeArrowheads="1"/>
          </p:cNvSpPr>
          <p:nvPr/>
        </p:nvSpPr>
        <p:spPr bwMode="auto">
          <a:xfrm>
            <a:off x="5399088" y="2843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52" name="Rectangle 49"/>
          <p:cNvSpPr>
            <a:spLocks noChangeArrowheads="1"/>
          </p:cNvSpPr>
          <p:nvPr/>
        </p:nvSpPr>
        <p:spPr bwMode="auto">
          <a:xfrm>
            <a:off x="5233988" y="3549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 Box 50"/>
          <p:cNvSpPr txBox="1">
            <a:spLocks noChangeArrowheads="1"/>
          </p:cNvSpPr>
          <p:nvPr/>
        </p:nvSpPr>
        <p:spPr bwMode="auto">
          <a:xfrm>
            <a:off x="5170488" y="3529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54" name="Rectangle 51"/>
          <p:cNvSpPr>
            <a:spLocks noChangeArrowheads="1"/>
          </p:cNvSpPr>
          <p:nvPr/>
        </p:nvSpPr>
        <p:spPr bwMode="auto">
          <a:xfrm>
            <a:off x="5843588" y="4311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Text Box 52"/>
          <p:cNvSpPr txBox="1">
            <a:spLocks noChangeArrowheads="1"/>
          </p:cNvSpPr>
          <p:nvPr/>
        </p:nvSpPr>
        <p:spPr bwMode="auto">
          <a:xfrm>
            <a:off x="5780088" y="4291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56" name="Rectangle 53"/>
          <p:cNvSpPr>
            <a:spLocks noChangeArrowheads="1"/>
          </p:cNvSpPr>
          <p:nvPr/>
        </p:nvSpPr>
        <p:spPr bwMode="auto">
          <a:xfrm>
            <a:off x="5157788" y="4387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Text Box 54"/>
          <p:cNvSpPr txBox="1">
            <a:spLocks noChangeArrowheads="1"/>
          </p:cNvSpPr>
          <p:nvPr/>
        </p:nvSpPr>
        <p:spPr bwMode="auto">
          <a:xfrm>
            <a:off x="5094288" y="4367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58" name="Rectangle 55"/>
          <p:cNvSpPr>
            <a:spLocks noChangeArrowheads="1"/>
          </p:cNvSpPr>
          <p:nvPr/>
        </p:nvSpPr>
        <p:spPr bwMode="auto">
          <a:xfrm>
            <a:off x="5995988" y="3549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 Box 56"/>
          <p:cNvSpPr txBox="1">
            <a:spLocks noChangeArrowheads="1"/>
          </p:cNvSpPr>
          <p:nvPr/>
        </p:nvSpPr>
        <p:spPr bwMode="auto">
          <a:xfrm>
            <a:off x="5932488" y="3529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60" name="Rectangle 57"/>
          <p:cNvSpPr>
            <a:spLocks noChangeArrowheads="1"/>
          </p:cNvSpPr>
          <p:nvPr/>
        </p:nvSpPr>
        <p:spPr bwMode="auto">
          <a:xfrm>
            <a:off x="5919788" y="2559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 Box 58"/>
          <p:cNvSpPr txBox="1">
            <a:spLocks noChangeArrowheads="1"/>
          </p:cNvSpPr>
          <p:nvPr/>
        </p:nvSpPr>
        <p:spPr bwMode="auto">
          <a:xfrm>
            <a:off x="5856288" y="2538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62" name="Rectangle 59"/>
          <p:cNvSpPr>
            <a:spLocks noChangeArrowheads="1"/>
          </p:cNvSpPr>
          <p:nvPr/>
        </p:nvSpPr>
        <p:spPr bwMode="auto">
          <a:xfrm>
            <a:off x="5081588" y="5607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Text Box 60"/>
          <p:cNvSpPr txBox="1">
            <a:spLocks noChangeArrowheads="1"/>
          </p:cNvSpPr>
          <p:nvPr/>
        </p:nvSpPr>
        <p:spPr bwMode="auto">
          <a:xfrm>
            <a:off x="5018088" y="5586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64" name="Rectangle 61"/>
          <p:cNvSpPr>
            <a:spLocks noChangeArrowheads="1"/>
          </p:cNvSpPr>
          <p:nvPr/>
        </p:nvSpPr>
        <p:spPr bwMode="auto">
          <a:xfrm>
            <a:off x="5691188" y="5226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Text Box 62"/>
          <p:cNvSpPr txBox="1">
            <a:spLocks noChangeArrowheads="1"/>
          </p:cNvSpPr>
          <p:nvPr/>
        </p:nvSpPr>
        <p:spPr bwMode="auto">
          <a:xfrm>
            <a:off x="5627688" y="5205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66" name="Rectangle 63"/>
          <p:cNvSpPr>
            <a:spLocks noChangeArrowheads="1"/>
          </p:cNvSpPr>
          <p:nvPr/>
        </p:nvSpPr>
        <p:spPr bwMode="auto">
          <a:xfrm>
            <a:off x="5157788" y="1797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Text Box 64"/>
          <p:cNvSpPr txBox="1">
            <a:spLocks noChangeArrowheads="1"/>
          </p:cNvSpPr>
          <p:nvPr/>
        </p:nvSpPr>
        <p:spPr bwMode="auto">
          <a:xfrm>
            <a:off x="5094288" y="1776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68" name="Rectangle 65"/>
          <p:cNvSpPr>
            <a:spLocks noChangeArrowheads="1"/>
          </p:cNvSpPr>
          <p:nvPr/>
        </p:nvSpPr>
        <p:spPr bwMode="auto">
          <a:xfrm>
            <a:off x="6453188" y="53022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Text Box 66"/>
          <p:cNvSpPr txBox="1">
            <a:spLocks noChangeArrowheads="1"/>
          </p:cNvSpPr>
          <p:nvPr/>
        </p:nvSpPr>
        <p:spPr bwMode="auto">
          <a:xfrm>
            <a:off x="6389688" y="52816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70" name="Rectangle 67"/>
          <p:cNvSpPr>
            <a:spLocks noChangeArrowheads="1"/>
          </p:cNvSpPr>
          <p:nvPr/>
        </p:nvSpPr>
        <p:spPr bwMode="auto">
          <a:xfrm>
            <a:off x="6453188" y="45402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Text Box 68"/>
          <p:cNvSpPr txBox="1">
            <a:spLocks noChangeArrowheads="1"/>
          </p:cNvSpPr>
          <p:nvPr/>
        </p:nvSpPr>
        <p:spPr bwMode="auto">
          <a:xfrm>
            <a:off x="6389688" y="45196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72" name="Rectangle 69"/>
          <p:cNvSpPr>
            <a:spLocks noChangeArrowheads="1"/>
          </p:cNvSpPr>
          <p:nvPr/>
        </p:nvSpPr>
        <p:spPr bwMode="auto">
          <a:xfrm>
            <a:off x="6453188" y="2787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Text Box 70"/>
          <p:cNvSpPr txBox="1">
            <a:spLocks noChangeArrowheads="1"/>
          </p:cNvSpPr>
          <p:nvPr/>
        </p:nvSpPr>
        <p:spPr bwMode="auto">
          <a:xfrm>
            <a:off x="6389688" y="2767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74" name="Rectangle 71"/>
          <p:cNvSpPr>
            <a:spLocks noChangeArrowheads="1"/>
          </p:cNvSpPr>
          <p:nvPr/>
        </p:nvSpPr>
        <p:spPr bwMode="auto">
          <a:xfrm>
            <a:off x="6376988" y="38544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Text Box 72"/>
          <p:cNvSpPr txBox="1">
            <a:spLocks noChangeArrowheads="1"/>
          </p:cNvSpPr>
          <p:nvPr/>
        </p:nvSpPr>
        <p:spPr bwMode="auto">
          <a:xfrm>
            <a:off x="6313488" y="38338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76" name="Rectangle 73"/>
          <p:cNvSpPr>
            <a:spLocks noChangeArrowheads="1"/>
          </p:cNvSpPr>
          <p:nvPr/>
        </p:nvSpPr>
        <p:spPr bwMode="auto">
          <a:xfrm>
            <a:off x="4395788" y="2559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Text Box 74"/>
          <p:cNvSpPr txBox="1">
            <a:spLocks noChangeArrowheads="1"/>
          </p:cNvSpPr>
          <p:nvPr/>
        </p:nvSpPr>
        <p:spPr bwMode="auto">
          <a:xfrm>
            <a:off x="4332288" y="2538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78" name="Rectangle 75"/>
          <p:cNvSpPr>
            <a:spLocks noChangeArrowheads="1"/>
          </p:cNvSpPr>
          <p:nvPr/>
        </p:nvSpPr>
        <p:spPr bwMode="auto">
          <a:xfrm>
            <a:off x="3176588" y="2940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" name="Text Box 76"/>
          <p:cNvSpPr txBox="1">
            <a:spLocks noChangeArrowheads="1"/>
          </p:cNvSpPr>
          <p:nvPr/>
        </p:nvSpPr>
        <p:spPr bwMode="auto">
          <a:xfrm>
            <a:off x="3113088" y="2919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80" name="Rectangle 77"/>
          <p:cNvSpPr>
            <a:spLocks noChangeArrowheads="1"/>
          </p:cNvSpPr>
          <p:nvPr/>
        </p:nvSpPr>
        <p:spPr bwMode="auto">
          <a:xfrm>
            <a:off x="2871788" y="4311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Text Box 78"/>
          <p:cNvSpPr txBox="1">
            <a:spLocks noChangeArrowheads="1"/>
          </p:cNvSpPr>
          <p:nvPr/>
        </p:nvSpPr>
        <p:spPr bwMode="auto">
          <a:xfrm>
            <a:off x="2808288" y="4291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82" name="Rectangle 79"/>
          <p:cNvSpPr>
            <a:spLocks noChangeArrowheads="1"/>
          </p:cNvSpPr>
          <p:nvPr/>
        </p:nvSpPr>
        <p:spPr bwMode="auto">
          <a:xfrm>
            <a:off x="4700588" y="3549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Text Box 80"/>
          <p:cNvSpPr txBox="1">
            <a:spLocks noChangeArrowheads="1"/>
          </p:cNvSpPr>
          <p:nvPr/>
        </p:nvSpPr>
        <p:spPr bwMode="auto">
          <a:xfrm>
            <a:off x="4637088" y="3529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84" name="Rectangle 81"/>
          <p:cNvSpPr>
            <a:spLocks noChangeArrowheads="1"/>
          </p:cNvSpPr>
          <p:nvPr/>
        </p:nvSpPr>
        <p:spPr bwMode="auto">
          <a:xfrm>
            <a:off x="3328988" y="5454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Text Box 82"/>
          <p:cNvSpPr txBox="1">
            <a:spLocks noChangeArrowheads="1"/>
          </p:cNvSpPr>
          <p:nvPr/>
        </p:nvSpPr>
        <p:spPr bwMode="auto">
          <a:xfrm>
            <a:off x="3265488" y="5434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86" name="Rectangle 83"/>
          <p:cNvSpPr>
            <a:spLocks noChangeArrowheads="1"/>
          </p:cNvSpPr>
          <p:nvPr/>
        </p:nvSpPr>
        <p:spPr bwMode="auto">
          <a:xfrm>
            <a:off x="3938588" y="3702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Text Box 84"/>
          <p:cNvSpPr txBox="1">
            <a:spLocks noChangeArrowheads="1"/>
          </p:cNvSpPr>
          <p:nvPr/>
        </p:nvSpPr>
        <p:spPr bwMode="auto">
          <a:xfrm>
            <a:off x="3875088" y="3681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88" name="Rectangle 85"/>
          <p:cNvSpPr>
            <a:spLocks noChangeArrowheads="1"/>
          </p:cNvSpPr>
          <p:nvPr/>
        </p:nvSpPr>
        <p:spPr bwMode="auto">
          <a:xfrm>
            <a:off x="3786188" y="2025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Text Box 86"/>
          <p:cNvSpPr txBox="1">
            <a:spLocks noChangeArrowheads="1"/>
          </p:cNvSpPr>
          <p:nvPr/>
        </p:nvSpPr>
        <p:spPr bwMode="auto">
          <a:xfrm>
            <a:off x="3722688" y="2005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90" name="Rectangle 87"/>
          <p:cNvSpPr>
            <a:spLocks noChangeArrowheads="1"/>
          </p:cNvSpPr>
          <p:nvPr/>
        </p:nvSpPr>
        <p:spPr bwMode="auto">
          <a:xfrm>
            <a:off x="5005388" y="27114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Text Box 88"/>
          <p:cNvSpPr txBox="1">
            <a:spLocks noChangeArrowheads="1"/>
          </p:cNvSpPr>
          <p:nvPr/>
        </p:nvSpPr>
        <p:spPr bwMode="auto">
          <a:xfrm>
            <a:off x="4941888" y="26908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92" name="Rectangle 89"/>
          <p:cNvSpPr>
            <a:spLocks noChangeArrowheads="1"/>
          </p:cNvSpPr>
          <p:nvPr/>
        </p:nvSpPr>
        <p:spPr bwMode="auto">
          <a:xfrm>
            <a:off x="5538788" y="4006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Text Box 90"/>
          <p:cNvSpPr txBox="1">
            <a:spLocks noChangeArrowheads="1"/>
          </p:cNvSpPr>
          <p:nvPr/>
        </p:nvSpPr>
        <p:spPr bwMode="auto">
          <a:xfrm>
            <a:off x="5475288" y="3986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94" name="Rectangle 91"/>
          <p:cNvSpPr>
            <a:spLocks noChangeArrowheads="1"/>
          </p:cNvSpPr>
          <p:nvPr/>
        </p:nvSpPr>
        <p:spPr bwMode="auto">
          <a:xfrm>
            <a:off x="4167188" y="4845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Text Box 92"/>
          <p:cNvSpPr txBox="1">
            <a:spLocks noChangeArrowheads="1"/>
          </p:cNvSpPr>
          <p:nvPr/>
        </p:nvSpPr>
        <p:spPr bwMode="auto">
          <a:xfrm>
            <a:off x="4103688" y="4824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96" name="Rectangle 93"/>
          <p:cNvSpPr>
            <a:spLocks noChangeArrowheads="1"/>
          </p:cNvSpPr>
          <p:nvPr/>
        </p:nvSpPr>
        <p:spPr bwMode="auto">
          <a:xfrm>
            <a:off x="5386388" y="22542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" name="Text Box 94"/>
          <p:cNvSpPr txBox="1">
            <a:spLocks noChangeArrowheads="1"/>
          </p:cNvSpPr>
          <p:nvPr/>
        </p:nvSpPr>
        <p:spPr bwMode="auto">
          <a:xfrm>
            <a:off x="5322888" y="22336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98" name="Rectangle 95"/>
          <p:cNvSpPr>
            <a:spLocks noChangeArrowheads="1"/>
          </p:cNvSpPr>
          <p:nvPr/>
        </p:nvSpPr>
        <p:spPr bwMode="auto">
          <a:xfrm>
            <a:off x="2947988" y="2025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Text Box 96"/>
          <p:cNvSpPr txBox="1">
            <a:spLocks noChangeArrowheads="1"/>
          </p:cNvSpPr>
          <p:nvPr/>
        </p:nvSpPr>
        <p:spPr bwMode="auto">
          <a:xfrm>
            <a:off x="2884488" y="2005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00" name="Rectangle 97"/>
          <p:cNvSpPr>
            <a:spLocks noChangeArrowheads="1"/>
          </p:cNvSpPr>
          <p:nvPr/>
        </p:nvSpPr>
        <p:spPr bwMode="auto">
          <a:xfrm>
            <a:off x="5843588" y="4845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Text Box 98"/>
          <p:cNvSpPr txBox="1">
            <a:spLocks noChangeArrowheads="1"/>
          </p:cNvSpPr>
          <p:nvPr/>
        </p:nvSpPr>
        <p:spPr bwMode="auto">
          <a:xfrm>
            <a:off x="5780088" y="4824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02" name="Rectangle 99"/>
          <p:cNvSpPr>
            <a:spLocks noChangeArrowheads="1"/>
          </p:cNvSpPr>
          <p:nvPr/>
        </p:nvSpPr>
        <p:spPr bwMode="auto">
          <a:xfrm>
            <a:off x="6224588" y="22542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" name="Text Box 100"/>
          <p:cNvSpPr txBox="1">
            <a:spLocks noChangeArrowheads="1"/>
          </p:cNvSpPr>
          <p:nvPr/>
        </p:nvSpPr>
        <p:spPr bwMode="auto">
          <a:xfrm>
            <a:off x="6161088" y="22336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04" name="Rectangle 101"/>
          <p:cNvSpPr>
            <a:spLocks noChangeArrowheads="1"/>
          </p:cNvSpPr>
          <p:nvPr/>
        </p:nvSpPr>
        <p:spPr bwMode="auto">
          <a:xfrm>
            <a:off x="6605588" y="1720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Text Box 102"/>
          <p:cNvSpPr txBox="1">
            <a:spLocks noChangeArrowheads="1"/>
          </p:cNvSpPr>
          <p:nvPr/>
        </p:nvSpPr>
        <p:spPr bwMode="auto">
          <a:xfrm>
            <a:off x="6542088" y="1700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06" name="Rectangle 103"/>
          <p:cNvSpPr>
            <a:spLocks noChangeArrowheads="1"/>
          </p:cNvSpPr>
          <p:nvPr/>
        </p:nvSpPr>
        <p:spPr bwMode="auto">
          <a:xfrm>
            <a:off x="6529388" y="33972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Text Box 104"/>
          <p:cNvSpPr txBox="1">
            <a:spLocks noChangeArrowheads="1"/>
          </p:cNvSpPr>
          <p:nvPr/>
        </p:nvSpPr>
        <p:spPr bwMode="auto">
          <a:xfrm>
            <a:off x="6465888" y="33766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08" name="Rectangle 105"/>
          <p:cNvSpPr>
            <a:spLocks noChangeArrowheads="1"/>
          </p:cNvSpPr>
          <p:nvPr/>
        </p:nvSpPr>
        <p:spPr bwMode="auto">
          <a:xfrm>
            <a:off x="5614988" y="3244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Text Box 106"/>
          <p:cNvSpPr txBox="1">
            <a:spLocks noChangeArrowheads="1"/>
          </p:cNvSpPr>
          <p:nvPr/>
        </p:nvSpPr>
        <p:spPr bwMode="auto">
          <a:xfrm>
            <a:off x="5551488" y="3224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10" name="Rectangle 107"/>
          <p:cNvSpPr>
            <a:spLocks noChangeArrowheads="1"/>
          </p:cNvSpPr>
          <p:nvPr/>
        </p:nvSpPr>
        <p:spPr bwMode="auto">
          <a:xfrm>
            <a:off x="6148388" y="5607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Text Box 108"/>
          <p:cNvSpPr txBox="1">
            <a:spLocks noChangeArrowheads="1"/>
          </p:cNvSpPr>
          <p:nvPr/>
        </p:nvSpPr>
        <p:spPr bwMode="auto">
          <a:xfrm>
            <a:off x="6084888" y="5586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12" name="Rectangle 109"/>
          <p:cNvSpPr>
            <a:spLocks noChangeArrowheads="1"/>
          </p:cNvSpPr>
          <p:nvPr/>
        </p:nvSpPr>
        <p:spPr bwMode="auto">
          <a:xfrm>
            <a:off x="4624388" y="4311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Text Box 110"/>
          <p:cNvSpPr txBox="1">
            <a:spLocks noChangeArrowheads="1"/>
          </p:cNvSpPr>
          <p:nvPr/>
        </p:nvSpPr>
        <p:spPr bwMode="auto">
          <a:xfrm>
            <a:off x="4560888" y="4291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14" name="Rectangle 111"/>
          <p:cNvSpPr>
            <a:spLocks noChangeArrowheads="1"/>
          </p:cNvSpPr>
          <p:nvPr/>
        </p:nvSpPr>
        <p:spPr bwMode="auto">
          <a:xfrm>
            <a:off x="4548188" y="1720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5" name="Text Box 112"/>
          <p:cNvSpPr txBox="1">
            <a:spLocks noChangeArrowheads="1"/>
          </p:cNvSpPr>
          <p:nvPr/>
        </p:nvSpPr>
        <p:spPr bwMode="auto">
          <a:xfrm>
            <a:off x="4484688" y="1700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16" name="Rectangle 113"/>
          <p:cNvSpPr>
            <a:spLocks noChangeArrowheads="1"/>
          </p:cNvSpPr>
          <p:nvPr/>
        </p:nvSpPr>
        <p:spPr bwMode="auto">
          <a:xfrm>
            <a:off x="2795588" y="49974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7" name="Text Box 114"/>
          <p:cNvSpPr txBox="1">
            <a:spLocks noChangeArrowheads="1"/>
          </p:cNvSpPr>
          <p:nvPr/>
        </p:nvSpPr>
        <p:spPr bwMode="auto">
          <a:xfrm>
            <a:off x="2732088" y="49768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18" name="Rectangle 115"/>
          <p:cNvSpPr>
            <a:spLocks noChangeArrowheads="1"/>
          </p:cNvSpPr>
          <p:nvPr/>
        </p:nvSpPr>
        <p:spPr bwMode="auto">
          <a:xfrm>
            <a:off x="3862388" y="29400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Text Box 116"/>
          <p:cNvSpPr txBox="1">
            <a:spLocks noChangeArrowheads="1"/>
          </p:cNvSpPr>
          <p:nvPr/>
        </p:nvSpPr>
        <p:spPr bwMode="auto">
          <a:xfrm>
            <a:off x="3798888" y="29194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20" name="Rectangle 119"/>
          <p:cNvSpPr>
            <a:spLocks noChangeArrowheads="1"/>
          </p:cNvSpPr>
          <p:nvPr/>
        </p:nvSpPr>
        <p:spPr bwMode="auto">
          <a:xfrm>
            <a:off x="6757988" y="4387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1" name="Text Box 120"/>
          <p:cNvSpPr txBox="1">
            <a:spLocks noChangeArrowheads="1"/>
          </p:cNvSpPr>
          <p:nvPr/>
        </p:nvSpPr>
        <p:spPr bwMode="auto">
          <a:xfrm>
            <a:off x="6694488" y="43672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22" name="Rectangle 121"/>
          <p:cNvSpPr>
            <a:spLocks noChangeArrowheads="1"/>
          </p:cNvSpPr>
          <p:nvPr/>
        </p:nvSpPr>
        <p:spPr bwMode="auto">
          <a:xfrm>
            <a:off x="6910388" y="51498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Rectangle 125"/>
          <p:cNvSpPr>
            <a:spLocks noChangeArrowheads="1"/>
          </p:cNvSpPr>
          <p:nvPr/>
        </p:nvSpPr>
        <p:spPr bwMode="auto">
          <a:xfrm>
            <a:off x="6757988" y="2406650"/>
            <a:ext cx="381000" cy="5334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Text Box 126"/>
          <p:cNvSpPr txBox="1">
            <a:spLocks noChangeArrowheads="1"/>
          </p:cNvSpPr>
          <p:nvPr/>
        </p:nvSpPr>
        <p:spPr bwMode="auto">
          <a:xfrm>
            <a:off x="6694488" y="2386014"/>
            <a:ext cx="533400" cy="61555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  <a:alpha val="97000"/>
              </a:schemeClr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Some random text here.  You can’t read it anyway! 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har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!  Use </a:t>
            </a:r>
            <a:r>
              <a:rPr lang="en-US" sz="400" dirty="0" err="1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Css</a:t>
            </a:r>
            <a:r>
              <a:rPr lang="en-US" sz="400" dirty="0"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  <p:sp>
        <p:nvSpPr>
          <p:cNvPr id="125" name="Text Box 128"/>
          <p:cNvSpPr txBox="1">
            <a:spLocks noChangeArrowheads="1"/>
          </p:cNvSpPr>
          <p:nvPr/>
        </p:nvSpPr>
        <p:spPr bwMode="auto">
          <a:xfrm>
            <a:off x="9220200" y="3096161"/>
            <a:ext cx="9032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 anchorCtr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3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CSS file</a:t>
            </a:r>
          </a:p>
        </p:txBody>
      </p:sp>
      <p:sp>
        <p:nvSpPr>
          <p:cNvPr id="126" name="AutoShape 129"/>
          <p:cNvSpPr>
            <a:spLocks/>
          </p:cNvSpPr>
          <p:nvPr/>
        </p:nvSpPr>
        <p:spPr bwMode="auto">
          <a:xfrm>
            <a:off x="7761289" y="2005013"/>
            <a:ext cx="1214437" cy="3657600"/>
          </a:xfrm>
          <a:prstGeom prst="rightBrace">
            <a:avLst>
              <a:gd name="adj1" fmla="val 25098"/>
              <a:gd name="adj2" fmla="val 50000"/>
            </a:avLst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5980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6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Development Tools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Visual Studio – CSS Editor</a:t>
            </a:r>
            <a:endParaRPr lang="bg-BG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159</a:t>
            </a:fld>
            <a:endParaRPr lang="en-US" dirty="0"/>
          </a:p>
        </p:txBody>
      </p:sp>
      <p:pic>
        <p:nvPicPr>
          <p:cNvPr id="4" name="Picture 4" descr="V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1"/>
            <a:ext cx="6413500" cy="487997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3744629"/>
      </p:ext>
    </p:extLst>
  </p:cSld>
  <p:clrMapOvr>
    <a:masterClrMapping/>
  </p:clrMapOvr>
  <p:transition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Development Tools (3)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Firebug</a:t>
            </a:r>
            <a:r>
              <a:rPr lang="en-US" noProof="1" smtClean="0"/>
              <a:t> – </a:t>
            </a:r>
            <a:r>
              <a:rPr lang="en-US" dirty="0" smtClean="0"/>
              <a:t>add-on to Firefox used to examine and adjust CSS and HTML</a:t>
            </a:r>
            <a:endParaRPr lang="en-US" noProof="1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160</a:t>
            </a:fld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276475"/>
            <a:ext cx="5689600" cy="4229100"/>
          </a:xfrm>
          <a:prstGeom prst="roundRect">
            <a:avLst>
              <a:gd name="adj" fmla="val 2165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1706691"/>
      </p:ext>
    </p:extLst>
  </p:cSld>
  <p:clrMapOvr>
    <a:masterClrMapping/>
  </p:clrMapOvr>
  <p:transition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CSS Development Tools (4)</a:t>
            </a:r>
            <a:endParaRPr lang="bg-BG" dirty="0" smtClean="0"/>
          </a:p>
        </p:txBody>
      </p:sp>
      <p:sp>
        <p:nvSpPr>
          <p:cNvPr id="1001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IE Developer Toolbar</a:t>
            </a:r>
            <a:r>
              <a:rPr lang="en-US" noProof="1" smtClean="0"/>
              <a:t> – </a:t>
            </a:r>
            <a:r>
              <a:rPr lang="en-US" dirty="0" smtClean="0"/>
              <a:t>add-on to IE used to examine CSS and HTML (press [F12])</a:t>
            </a:r>
            <a:endParaRPr lang="en-US" noProof="1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161</a:t>
            </a:fld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2205039"/>
            <a:ext cx="6119812" cy="4217987"/>
          </a:xfrm>
          <a:prstGeom prst="rect">
            <a:avLst/>
          </a:prstGeom>
          <a:noFill/>
          <a:ln w="6350" algn="ctr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1082911"/>
      </p:ext>
    </p:extLst>
  </p:cSld>
  <p:clrMapOvr>
    <a:masterClrMapping/>
  </p:clrMapOvr>
  <p:transition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2895602"/>
            <a:ext cx="8229600" cy="838199"/>
          </a:xfrm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 smtClean="0"/>
              <a:t>Introduction to JavaScript</a:t>
            </a:r>
            <a:endParaRPr lang="en-US" dirty="0"/>
          </a:p>
        </p:txBody>
      </p:sp>
      <p:pic>
        <p:nvPicPr>
          <p:cNvPr id="65538" name="Picture 2" descr="http://3.bp.blogspot.com/_Z1RigC4qQAE/SLEwIcK-DYI/AAAAAAAAA-c/24vi57NQFnc/s400/javascript_ic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304" y="973101"/>
            <a:ext cx="1504950" cy="142875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Right"/>
            <a:lightRig rig="threePt" dir="t"/>
          </a:scene3d>
        </p:spPr>
      </p:pic>
      <p:pic>
        <p:nvPicPr>
          <p:cNvPr id="65540" name="Picture 4" descr="http://www.berniecode.com/blog/wp-content/uploads/2007/03/visual-studio-javascript-debugging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33400"/>
            <a:ext cx="3019424" cy="1981200"/>
          </a:xfrm>
          <a:prstGeom prst="roundRect">
            <a:avLst>
              <a:gd name="adj" fmla="val 450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ContrastingLeftFacing" fov="2700000">
              <a:rot lat="323880" lon="2628735" rev="21594000"/>
            </a:camera>
            <a:lightRig rig="threePt" dir="t"/>
          </a:scene3d>
        </p:spPr>
      </p:pic>
      <p:pic>
        <p:nvPicPr>
          <p:cNvPr id="65542" name="Picture 6" descr="http://www.strictlyphp.com/blog/wp-content/uploads/2009/07/icon_javascrip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734" y="1828801"/>
            <a:ext cx="990600" cy="990601"/>
          </a:xfrm>
          <a:prstGeom prst="rect">
            <a:avLst/>
          </a:prstGeom>
          <a:noFill/>
        </p:spPr>
      </p:pic>
      <p:pic>
        <p:nvPicPr>
          <p:cNvPr id="65544" name="Picture 8" descr="http://www.lnl.infn.it/~epics/WikiDumps/localhost/160px-javascript_icon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504" y="1129905"/>
            <a:ext cx="1613296" cy="1613297"/>
          </a:xfrm>
          <a:prstGeom prst="rect">
            <a:avLst/>
          </a:prstGeom>
          <a:noFill/>
          <a:scene3d>
            <a:camera prst="perspectiveContrastingRightFacing" fov="3900000">
              <a:rot lat="1096793" lon="21059336" rev="21486019"/>
            </a:camera>
            <a:lightRig rig="threePt" dir="t"/>
          </a:scene3d>
        </p:spPr>
      </p:pic>
      <p:pic>
        <p:nvPicPr>
          <p:cNvPr id="65546" name="Picture 10" descr="http://icons.mysitemyway.com/wp-content/gallery/glowing-green-neon-icons-business/111095-glowing-green-neon-icon-business-cursor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54108">
            <a:off x="5168788" y="907608"/>
            <a:ext cx="2069928" cy="2069930"/>
          </a:xfrm>
          <a:prstGeom prst="rect">
            <a:avLst/>
          </a:prstGeom>
          <a:noFill/>
        </p:spPr>
      </p:pic>
      <p:pic>
        <p:nvPicPr>
          <p:cNvPr id="1028" name="Picture 4" descr="http://4.bp.blogspot.com/_Fyl1dFhmZf4/S-mjvhNO96I/AAAAAAAAATU/ZB_LbexAHYk/s320/javascript_log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648201"/>
            <a:ext cx="2324100" cy="1704785"/>
          </a:xfrm>
          <a:prstGeom prst="roundRect">
            <a:avLst>
              <a:gd name="adj" fmla="val 41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fforw.de/ffjs/image/logo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4610100"/>
            <a:ext cx="1771650" cy="177165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44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CA" dirty="0" smtClean="0">
                <a:cs typeface="Times New Roman" pitchFamily="18" charset="0"/>
              </a:rPr>
              <a:t>What is DHTML?</a:t>
            </a:r>
            <a:endParaRPr lang="en-CA" sz="6000" dirty="0">
              <a:cs typeface="Times New Roman" pitchFamily="18" charset="0"/>
            </a:endParaRPr>
          </a:p>
          <a:p>
            <a:pPr marL="609600" indent="-609600"/>
            <a:r>
              <a:rPr lang="en-CA" dirty="0" smtClean="0">
                <a:cs typeface="Times New Roman" pitchFamily="18" charset="0"/>
              </a:rPr>
              <a:t>DHTML Technologies</a:t>
            </a:r>
          </a:p>
          <a:p>
            <a:pPr marL="990600" lvl="1" indent="-533400"/>
            <a:r>
              <a:rPr lang="en-CA" dirty="0" smtClean="0">
                <a:cs typeface="Times New Roman" pitchFamily="18" charset="0"/>
              </a:rPr>
              <a:t>XHTML, CSS, JavaScript, DOM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163</a:t>
            </a:fld>
            <a:endParaRPr lang="en-US" dirty="0"/>
          </a:p>
        </p:txBody>
      </p:sp>
      <p:pic>
        <p:nvPicPr>
          <p:cNvPr id="2050" name="Picture 2" descr="http://corpussearch.sourceforge.net/CS-manual/refer7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189228"/>
            <a:ext cx="2284228" cy="228422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90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CA" dirty="0" smtClean="0">
                <a:cs typeface="Times New Roman" pitchFamily="18" charset="0"/>
              </a:rPr>
              <a:t>Introduction to JavaScript</a:t>
            </a:r>
            <a:endParaRPr lang="en-CA" dirty="0">
              <a:cs typeface="Times New Roman" pitchFamily="18" charset="0"/>
            </a:endParaRPr>
          </a:p>
          <a:p>
            <a:pPr marL="957263" lvl="1" indent="-609600"/>
            <a:r>
              <a:rPr lang="en-CA" dirty="0">
                <a:cs typeface="Times New Roman" pitchFamily="18" charset="0"/>
              </a:rPr>
              <a:t>What is </a:t>
            </a:r>
            <a:r>
              <a:rPr lang="en-CA" dirty="0" smtClean="0">
                <a:cs typeface="Times New Roman" pitchFamily="18" charset="0"/>
              </a:rPr>
              <a:t>JavaScript</a:t>
            </a:r>
          </a:p>
          <a:p>
            <a:pPr marL="957263" lvl="1" indent="-609600"/>
            <a:r>
              <a:rPr lang="en-CA" dirty="0" smtClean="0">
                <a:cs typeface="Times New Roman" pitchFamily="18" charset="0"/>
              </a:rPr>
              <a:t>Implementing JavaScript into Web pages</a:t>
            </a:r>
            <a:endParaRPr lang="en-US" dirty="0" smtClean="0"/>
          </a:p>
          <a:p>
            <a:pPr marL="1249363" lvl="2" indent="-609600"/>
            <a:r>
              <a:rPr lang="en-US" dirty="0" smtClean="0">
                <a:cs typeface="Times New Roman" pitchFamily="18" charset="0"/>
              </a:rPr>
              <a:t>In &lt;head&gt; part</a:t>
            </a:r>
          </a:p>
          <a:p>
            <a:pPr marL="1249363" lvl="2" indent="-609600"/>
            <a:r>
              <a:rPr lang="en-US" dirty="0" smtClean="0">
                <a:cs typeface="Times New Roman" pitchFamily="18" charset="0"/>
              </a:rPr>
              <a:t>In &lt;body&gt; part</a:t>
            </a:r>
          </a:p>
          <a:p>
            <a:pPr marL="1249363" lvl="2" indent="-609600"/>
            <a:r>
              <a:rPr lang="en-US" dirty="0" smtClean="0">
                <a:cs typeface="Times New Roman" pitchFamily="18" charset="0"/>
              </a:rPr>
              <a:t>In external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cs typeface="Times New Roman" pitchFamily="18" charset="0"/>
              </a:rPr>
              <a:t>.js</a:t>
            </a:r>
            <a:r>
              <a:rPr lang="en-US" dirty="0" smtClean="0">
                <a:cs typeface="Times New Roman" pitchFamily="18" charset="0"/>
              </a:rPr>
              <a:t> file</a:t>
            </a:r>
          </a:p>
          <a:p>
            <a:pPr marL="347663" lvl="1" indent="0">
              <a:buNone/>
            </a:pPr>
            <a:endParaRPr lang="en-CA" sz="3600" dirty="0">
              <a:cs typeface="Times New Roman" pitchFamily="18" charset="0"/>
            </a:endParaRPr>
          </a:p>
          <a:p>
            <a:pPr marL="1096963" lvl="2" indent="-457200"/>
            <a:endParaRPr lang="en-US" dirty="0"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076">
            <a:off x="7078938" y="3529810"/>
            <a:ext cx="2982456" cy="2524125"/>
          </a:xfrm>
          <a:prstGeom prst="roundRect">
            <a:avLst>
              <a:gd name="adj" fmla="val 7107"/>
            </a:avLst>
          </a:prstGeom>
          <a:noFill/>
          <a:ln>
            <a:noFill/>
          </a:ln>
          <a:effectLst/>
          <a:scene3d>
            <a:camera prst="perspectiveContrasting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97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</a:t>
            </a:r>
            <a:r>
              <a:rPr lang="en-US" dirty="0" smtClean="0"/>
              <a:t>of </a:t>
            </a:r>
            <a:r>
              <a:rPr lang="en-US" dirty="0"/>
              <a:t>Contents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>
                <a:cs typeface="Times New Roman" pitchFamily="18" charset="0"/>
              </a:rPr>
              <a:t>JavaScript </a:t>
            </a:r>
            <a:r>
              <a:rPr lang="en-US" dirty="0" smtClean="0">
                <a:cs typeface="Times New Roman" pitchFamily="18" charset="0"/>
              </a:rPr>
              <a:t>Syntax</a:t>
            </a:r>
          </a:p>
          <a:p>
            <a:pPr marL="804863" lvl="1" indent="-457200"/>
            <a:r>
              <a:rPr lang="en-US" dirty="0" smtClean="0">
                <a:cs typeface="Times New Roman" pitchFamily="18" charset="0"/>
              </a:rPr>
              <a:t>JavaScript operators</a:t>
            </a:r>
            <a:endParaRPr lang="en-US" dirty="0">
              <a:cs typeface="Times New Roman" pitchFamily="18" charset="0"/>
            </a:endParaRPr>
          </a:p>
          <a:p>
            <a:pPr marL="804863" lvl="1" indent="-457200"/>
            <a:r>
              <a:rPr lang="en-US" dirty="0">
                <a:cs typeface="Times New Roman" pitchFamily="18" charset="0"/>
              </a:rPr>
              <a:t>JavaScript Data </a:t>
            </a:r>
            <a:r>
              <a:rPr lang="en-US" dirty="0" smtClean="0">
                <a:cs typeface="Times New Roman" pitchFamily="18" charset="0"/>
              </a:rPr>
              <a:t>Types</a:t>
            </a:r>
          </a:p>
          <a:p>
            <a:pPr marL="804863" lvl="1" indent="-457200"/>
            <a:r>
              <a:rPr lang="en-US" dirty="0" smtClean="0"/>
              <a:t>JavaScript Pop-up boxes</a:t>
            </a:r>
          </a:p>
          <a:p>
            <a:pPr lvl="2"/>
            <a:r>
              <a:rPr lang="en-US" dirty="0" smtClean="0"/>
              <a:t>alert, confirm and prompt</a:t>
            </a:r>
          </a:p>
          <a:p>
            <a:pPr lvl="1"/>
            <a:r>
              <a:rPr lang="en-US" dirty="0" smtClean="0"/>
              <a:t>Conditional and switch statements, loops and functions</a:t>
            </a:r>
          </a:p>
          <a:p>
            <a:r>
              <a:rPr lang="en-US" dirty="0" smtClean="0"/>
              <a:t>Document Object Model</a:t>
            </a:r>
          </a:p>
          <a:p>
            <a:r>
              <a:rPr lang="en-US" dirty="0" smtClean="0"/>
              <a:t>Debugging in JavaScript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07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439206" y="1371600"/>
            <a:ext cx="7313588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DHTML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439206" y="2097879"/>
            <a:ext cx="7313588" cy="569120"/>
          </a:xfrm>
        </p:spPr>
        <p:txBody>
          <a:bodyPr/>
          <a:lstStyle/>
          <a:p>
            <a:r>
              <a:rPr lang="en-US" smtClean="0"/>
              <a:t>Dynamic Behavior </a:t>
            </a:r>
            <a:r>
              <a:rPr lang="en-US" dirty="0" smtClean="0"/>
              <a:t>at the Client Side</a:t>
            </a:r>
            <a:endParaRPr lang="en-US" dirty="0"/>
          </a:p>
        </p:txBody>
      </p:sp>
      <p:pic>
        <p:nvPicPr>
          <p:cNvPr id="3074" name="Picture 2" descr="http://www.adobe.com/devnet/education/articles/technologies_elearning/dhtml_examp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92" y="3124200"/>
            <a:ext cx="3140008" cy="312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rapidlearn.files.wordpress.com/2010/06/browsers_dhtml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251883"/>
            <a:ext cx="1962150" cy="181680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dhtml-menu.com/dhtml/apdhtml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124200"/>
            <a:ext cx="3123394" cy="312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cbtis51.edu.mx/sitios/lopezj/pw/falsas/imagenes/dhtml2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749" y="990600"/>
            <a:ext cx="993156" cy="952500"/>
          </a:xfrm>
          <a:prstGeom prst="roundRect">
            <a:avLst>
              <a:gd name="adj" fmla="val 577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88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DHTML?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0"/>
            <a:ext cx="8686800" cy="5562600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Dynamic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HTML</a:t>
            </a:r>
            <a:r>
              <a:rPr lang="en-US" dirty="0" smtClean="0"/>
              <a:t> (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DHTML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Makes possible a Web page to react and change in response to the user’s actions</a:t>
            </a:r>
          </a:p>
          <a:p>
            <a:r>
              <a:rPr lang="en-US" dirty="0" smtClean="0"/>
              <a:t>DHTML = HTML + CSS + JavaScript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167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/>
          </p:nvPr>
        </p:nvGraphicFramePr>
        <p:xfrm>
          <a:off x="2286000" y="3657600"/>
          <a:ext cx="7548562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63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DTHML = HTML + CSS + JavaScript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144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/>
              </a:rPr>
              <a:t>HTML</a:t>
            </a:r>
            <a:r>
              <a:rPr lang="en-US" dirty="0" smtClean="0">
                <a:effectLst/>
              </a:rPr>
              <a:t> defines Web sites content through semantic tags (headings, paragraphs, lists, …)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/>
              </a:rPr>
              <a:t>CSS</a:t>
            </a:r>
            <a:r>
              <a:rPr lang="en-US" dirty="0" smtClean="0">
                <a:effectLst/>
              </a:rPr>
              <a:t> defines 'rules' or 'styles' for presenting every aspect of an HTML document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effectLst/>
              </a:rPr>
              <a:t>Font (family, size, color, weight, etc.)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effectLst/>
              </a:rPr>
              <a:t>Background (color, image, position, repeat)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effectLst/>
              </a:rPr>
              <a:t>Position and layout (of any object on the page)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/>
              </a:rPr>
              <a:t>JavaScript</a:t>
            </a:r>
            <a:r>
              <a:rPr lang="en-US" dirty="0" smtClean="0">
                <a:effectLst/>
              </a:rPr>
              <a:t> defines dynamic behavior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effectLst/>
              </a:rPr>
              <a:t>Programming logic for interaction with the user, to handle events,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59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352800" y="4495801"/>
            <a:ext cx="5486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JavaScript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352800" y="5298280"/>
            <a:ext cx="5486400" cy="569120"/>
          </a:xfrm>
        </p:spPr>
        <p:txBody>
          <a:bodyPr/>
          <a:lstStyle/>
          <a:p>
            <a:r>
              <a:rPr lang="en-US" dirty="0" smtClean="0"/>
              <a:t>Dynamic Behavior in a Web Page</a:t>
            </a:r>
            <a:endParaRPr lang="en-US" dirty="0"/>
          </a:p>
        </p:txBody>
      </p:sp>
      <p:pic>
        <p:nvPicPr>
          <p:cNvPr id="4100" name="Picture 4" descr="http://www.dreamswiss.net/guided-tour/pix/javascript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912" y="1770323"/>
            <a:ext cx="4019688" cy="2411818"/>
          </a:xfrm>
          <a:prstGeom prst="roundRect">
            <a:avLst>
              <a:gd name="adj" fmla="val 1074"/>
            </a:avLst>
          </a:prstGeom>
          <a:noFill/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ettegiorni.blogsome.com/images/javascrip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800" y="1752602"/>
            <a:ext cx="4071001" cy="2456123"/>
          </a:xfrm>
          <a:prstGeom prst="roundRect">
            <a:avLst>
              <a:gd name="adj" fmla="val 1130"/>
            </a:avLst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1.bp.blogspot.com/_BwaIJMPkHI0/Rq0jWcGkF-I/AAAAAAAABQM/UdJYGzH0LhQ/s320/JavaScript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04147"/>
            <a:ext cx="1425378" cy="1710454"/>
          </a:xfrm>
          <a:prstGeom prst="roundRect">
            <a:avLst>
              <a:gd name="adj" fmla="val 4732"/>
            </a:avLst>
          </a:prstGeom>
          <a:noFill/>
          <a:ln>
            <a:solidFill>
              <a:srgbClr val="4C6400"/>
            </a:solidFill>
          </a:ln>
          <a:effectLst>
            <a:outerShdw blurRad="127000" dist="38100" dir="2700000" sx="102000" sy="102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17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14400"/>
            <a:ext cx="8686800" cy="5791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JavaScript</a:t>
            </a:r>
            <a:r>
              <a:rPr lang="en-US" dirty="0" smtClean="0"/>
              <a:t> is a front-end scripting language developed by Netscape for dynamic content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Lightweight, but with limited capabilities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 smtClean="0"/>
              <a:t>Can be used as object-oriented language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Client-side technology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Embedded in your HTML page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Interpreted by the Web browser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Simple and flexible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Powerful to manipulate the DOM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8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144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JavaScript allows interactivity such as: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Implementing form validation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React </a:t>
            </a:r>
            <a:r>
              <a:rPr lang="en-US" dirty="0"/>
              <a:t>to user actions, e.g. handle keys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Changing an image on moving mouse over it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Sections of a page appearing and disappearing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Content loading and changing dynamically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Performing complex calculations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Custom HTML controls, e.g. scrollable table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Implementing AJAX functionality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60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JavaScript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Can handle events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Can read and write HTML elements and modify the DOM tree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Can validate form data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Can access / modify browser cookies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Can detect the user’s browser and OS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Can be used as object-oriented language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Can handle exceptions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Can perform asynchronous server calls (AJAX)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41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First 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143000"/>
            <a:ext cx="2667000" cy="4572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first-script.html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173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78063" y="1702576"/>
            <a:ext cx="7562850" cy="313932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&lt;script type="text/javascript"&gt;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alert('Hello JavaScript!');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&lt;/script&gt;	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&lt;/html&gt;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665" y="3683212"/>
            <a:ext cx="2978152" cy="2488988"/>
          </a:xfrm>
          <a:prstGeom prst="roundRect">
            <a:avLst>
              <a:gd name="adj" fmla="val 4090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26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Another Small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066800"/>
            <a:ext cx="3276600" cy="4572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small-example.html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174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5189" y="1638301"/>
            <a:ext cx="7921625" cy="313932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&lt;script type="text/javascript"&gt;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document.write('JavaScript rulez!');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&lt;/script&gt;	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&lt;/html&gt;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3733801"/>
            <a:ext cx="2790825" cy="23717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66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JavaScript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562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The JavaScript code can be placed in: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&lt;script&gt;</a:t>
            </a:r>
            <a:r>
              <a:rPr lang="en-US" dirty="0"/>
              <a:t> tag in the head 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&lt;script&gt;</a:t>
            </a:r>
            <a:r>
              <a:rPr lang="en-US" dirty="0" smtClean="0"/>
              <a:t> tag in the body – not recommended</a:t>
            </a:r>
            <a:endParaRPr lang="bg-BG" dirty="0" smtClean="0"/>
          </a:p>
          <a:p>
            <a:pPr lvl="1">
              <a:lnSpc>
                <a:spcPct val="100000"/>
              </a:lnSpc>
            </a:pPr>
            <a:r>
              <a:rPr lang="en-US" dirty="0" smtClean="0"/>
              <a:t>External files, linked via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&lt;script&gt;</a:t>
            </a:r>
            <a:r>
              <a:rPr lang="en-US" dirty="0" smtClean="0"/>
              <a:t> tag the head</a:t>
            </a:r>
          </a:p>
          <a:p>
            <a:pPr lvl="2">
              <a:lnSpc>
                <a:spcPct val="100000"/>
              </a:lnSpc>
            </a:pPr>
            <a:r>
              <a:rPr lang="en-US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Files usually have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.js</a:t>
            </a:r>
            <a:r>
              <a:rPr lang="en-US" noProof="1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extension</a:t>
            </a:r>
          </a:p>
          <a:p>
            <a:pPr lvl="2">
              <a:lnSpc>
                <a:spcPct val="100000"/>
              </a:lnSpc>
              <a:buFontTx/>
              <a:buNone/>
            </a:pPr>
            <a:endParaRPr lang="en-US" sz="2000" dirty="0"/>
          </a:p>
          <a:p>
            <a:pPr lvl="2">
              <a:lnSpc>
                <a:spcPct val="100000"/>
              </a:lnSpc>
              <a:buFontTx/>
              <a:buNone/>
            </a:pPr>
            <a:endParaRPr lang="en-US" sz="2000" dirty="0"/>
          </a:p>
          <a:p>
            <a:pPr lvl="2">
              <a:spcBef>
                <a:spcPts val="2400"/>
              </a:spcBef>
            </a:pPr>
            <a:r>
              <a:rPr lang="en-US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Highly recommended</a:t>
            </a:r>
          </a:p>
          <a:p>
            <a:pPr lvl="2">
              <a:lnSpc>
                <a:spcPct val="100000"/>
              </a:lnSpc>
            </a:pPr>
            <a:r>
              <a:rPr lang="en-US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.js</a:t>
            </a:r>
            <a:r>
              <a:rPr lang="en-US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 files get cached by the browser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175</a:t>
            </a:fld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514600" y="4089738"/>
            <a:ext cx="7162800" cy="101566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&lt;script src="scripts.js" type="text/javscript"&gt;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&lt;!– code placed here will not be executed! --&gt;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&lt;/script&gt;</a:t>
            </a:r>
          </a:p>
        </p:txBody>
      </p:sp>
    </p:spTree>
    <p:extLst>
      <p:ext uri="{BB962C8B-B14F-4D97-AF65-F5344CB8AC3E}">
        <p14:creationId xmlns:p14="http://schemas.microsoft.com/office/powerpoint/2010/main" val="990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– When is Executed?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5626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JavaScript code is executed during the page loading or when the browser fires an event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All statements are executed at page loading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Some statements just define functions that can be called later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Function calls or code can be attached as "event handlers" via tag attributes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Executed when the event is fired by the browser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176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33601" y="5715000"/>
            <a:ext cx="7924800" cy="3970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&lt;img src="logo.gif" onclick="alert('clicked!')" /&gt;</a:t>
            </a:r>
          </a:p>
        </p:txBody>
      </p:sp>
    </p:spTree>
    <p:extLst>
      <p:ext uri="{BB962C8B-B14F-4D97-AF65-F5344CB8AC3E}">
        <p14:creationId xmlns:p14="http://schemas.microsoft.com/office/powerpoint/2010/main" val="278094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09802" y="1447800"/>
            <a:ext cx="7772398" cy="483209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&lt;script type="text/javascript"&gt;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function test (message)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alert(message);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&lt;/script&gt;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&lt;img src="logo.gif"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onclick="test('clicked!')"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&lt;/html&gt;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Calling a JavaScript Function from Event Handler – Example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477001" y="1490332"/>
            <a:ext cx="3483934" cy="457200"/>
          </a:xfrm>
        </p:spPr>
        <p:txBody>
          <a:bodyPr>
            <a:normAutofit fontScale="92500"/>
          </a:bodyPr>
          <a:lstStyle/>
          <a:p>
            <a:pPr marL="0" indent="0" algn="r">
              <a:lnSpc>
                <a:spcPct val="90000"/>
              </a:lnSpc>
              <a:buNone/>
            </a:pPr>
            <a:r>
              <a:rPr lang="en-US" sz="2800" dirty="0"/>
              <a:t>image-onclick.html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177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52750"/>
            <a:ext cx="3838058" cy="2152650"/>
          </a:xfrm>
          <a:prstGeom prst="roundRect">
            <a:avLst>
              <a:gd name="adj" fmla="val 2389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58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Using External Script </a:t>
            </a:r>
            <a:r>
              <a:rPr lang="en-GB" dirty="0" smtClean="0"/>
              <a:t>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14400"/>
            <a:ext cx="8686800" cy="5791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/>
              <a:t>Using external script files:</a:t>
            </a:r>
            <a:endParaRPr lang="bg-BG" sz="2800" dirty="0"/>
          </a:p>
          <a:p>
            <a:pPr>
              <a:lnSpc>
                <a:spcPct val="100000"/>
              </a:lnSpc>
            </a:pPr>
            <a:endParaRPr lang="bg-BG" sz="2800" dirty="0"/>
          </a:p>
          <a:p>
            <a:pPr>
              <a:lnSpc>
                <a:spcPct val="100000"/>
              </a:lnSpc>
            </a:pPr>
            <a:endParaRPr lang="bg-BG" sz="2800" dirty="0"/>
          </a:p>
          <a:p>
            <a:pPr>
              <a:lnSpc>
                <a:spcPct val="100000"/>
              </a:lnSpc>
            </a:pPr>
            <a:endParaRPr lang="bg-BG" sz="2800" dirty="0"/>
          </a:p>
          <a:p>
            <a:pPr>
              <a:lnSpc>
                <a:spcPct val="100000"/>
              </a:lnSpc>
            </a:pPr>
            <a:endParaRPr lang="bg-BG" sz="2800" dirty="0"/>
          </a:p>
          <a:p>
            <a:pPr>
              <a:lnSpc>
                <a:spcPct val="100000"/>
              </a:lnSpc>
            </a:pPr>
            <a:endParaRPr lang="bg-BG" sz="2800" dirty="0"/>
          </a:p>
          <a:p>
            <a:pPr>
              <a:spcBef>
                <a:spcPts val="3600"/>
              </a:spcBef>
            </a:pPr>
            <a:r>
              <a:rPr lang="en-US" sz="2800" noProof="1"/>
              <a:t>External JavaScript file: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178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3600" y="1524001"/>
            <a:ext cx="8001000" cy="317009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&lt;script src="sample.js" type="text/javascript"&gt;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&lt;/script&gt;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&lt;button onclick="sample()" value="Call JavaScript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function from sample.js"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&lt;/html&gt;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33600" y="5385138"/>
            <a:ext cx="8026400" cy="101566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function sample()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alert('Hello from sample.js!')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848" y="3865718"/>
            <a:ext cx="2663752" cy="1994980"/>
          </a:xfrm>
          <a:prstGeom prst="roundRect">
            <a:avLst>
              <a:gd name="adj" fmla="val 2715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943601" y="1557668"/>
            <a:ext cx="4174255" cy="424732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external-JavaScript.html</a:t>
            </a:r>
            <a:endParaRPr lang="en-US" sz="24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73628" y="5977268"/>
            <a:ext cx="1786373" cy="424732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</a:pPr>
            <a:r>
              <a:rPr lang="en-US" sz="2400" b="1" noProof="1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sample.js</a:t>
            </a:r>
            <a:endParaRPr lang="en-US" sz="2400" b="1" dirty="0">
              <a:solidFill>
                <a:srgbClr val="EBFF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4354033" y="2667001"/>
            <a:ext cx="5159376" cy="953453"/>
          </a:xfrm>
          <a:prstGeom prst="wedgeRoundRectCallout">
            <a:avLst>
              <a:gd name="adj1" fmla="val -59908"/>
              <a:gd name="adj2" fmla="val -4842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US" sz="2600" b="1" noProof="1">
                <a:solidFill>
                  <a:srgbClr val="F7FFE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nsolas" pitchFamily="49" charset="0"/>
              </a:rPr>
              <a:t>The &lt;script&gt; tag is always empty.</a:t>
            </a:r>
          </a:p>
        </p:txBody>
      </p:sp>
    </p:spTree>
    <p:extLst>
      <p:ext uri="{BB962C8B-B14F-4D97-AF65-F5344CB8AC3E}">
        <p14:creationId xmlns:p14="http://schemas.microsoft.com/office/powerpoint/2010/main" val="26543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352800" y="1066800"/>
            <a:ext cx="4532394" cy="1447800"/>
          </a:xfrm>
        </p:spPr>
        <p:txBody>
          <a:bodyPr>
            <a:normAutofit fontScale="90000"/>
          </a:bodyPr>
          <a:lstStyle/>
          <a:p>
            <a:pPr>
              <a:lnSpc>
                <a:spcPts val="5400"/>
              </a:lnSpc>
            </a:pPr>
            <a:r>
              <a:rPr lang="en-US" dirty="0" smtClean="0"/>
              <a:t>The JavaScript Syntax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436431">
            <a:off x="2205683" y="3036479"/>
            <a:ext cx="3838320" cy="3122408"/>
          </a:xfrm>
          <a:prstGeom prst="roundRect">
            <a:avLst>
              <a:gd name="adj" fmla="val 8564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757" l="162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970" y="1524001"/>
            <a:ext cx="2078049" cy="2314575"/>
          </a:xfrm>
          <a:prstGeom prst="roundRect">
            <a:avLst>
              <a:gd name="adj" fmla="val 7500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41">
            <a:off x="7032434" y="4504352"/>
            <a:ext cx="2913803" cy="158804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63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The JavaScript syntax is similar to C# and Java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Operators (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+</a:t>
            </a:r>
            <a:r>
              <a:rPr lang="en-US" dirty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*</a:t>
            </a:r>
            <a:r>
              <a:rPr lang="en-US" dirty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=</a:t>
            </a:r>
            <a:r>
              <a:rPr lang="en-US" dirty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!=</a:t>
            </a:r>
            <a:r>
              <a:rPr lang="en-US" dirty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&amp;&amp;</a:t>
            </a:r>
            <a:r>
              <a:rPr lang="en-US" dirty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++</a:t>
            </a:r>
            <a:r>
              <a:rPr lang="en-US" dirty="0"/>
              <a:t>, …)</a:t>
            </a:r>
            <a:endParaRPr lang="en-US" dirty="0" smtClean="0"/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Variables (typeless)</a:t>
            </a:r>
            <a:endParaRPr lang="en-US" dirty="0"/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Conditional statements (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dirty="0" smtClean="0"/>
              <a:t>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Loops (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US" dirty="0" smtClean="0"/>
              <a:t>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Arrays (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my_array[]</a:t>
            </a:r>
            <a:r>
              <a:rPr lang="en-US" dirty="0" smtClean="0"/>
              <a:t>) and associative arrays </a:t>
            </a:r>
            <a:r>
              <a:rPr lang="en-US" noProof="1" smtClean="0"/>
              <a:t>(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my_array['abc']</a:t>
            </a:r>
            <a:r>
              <a:rPr lang="en-US" noProof="1" smtClean="0"/>
              <a:t>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Functions (can return value)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Function variables (like the C# delegates)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97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638800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dirty="0" smtClean="0"/>
              <a:t>JavaScript data types:</a:t>
            </a:r>
          </a:p>
          <a:p>
            <a:pPr lvl="1">
              <a:lnSpc>
                <a:spcPct val="100000"/>
              </a:lnSpc>
              <a:defRPr/>
            </a:pPr>
            <a:r>
              <a:rPr lang="en-GB" dirty="0" smtClean="0"/>
              <a:t>Numbers (integer, floating-point)</a:t>
            </a:r>
          </a:p>
          <a:p>
            <a:pPr lvl="1">
              <a:spcBef>
                <a:spcPts val="0"/>
              </a:spcBef>
              <a:defRPr/>
            </a:pPr>
            <a:r>
              <a:rPr lang="en-GB" dirty="0" smtClean="0"/>
              <a:t>Boolean (true / false)</a:t>
            </a:r>
          </a:p>
          <a:p>
            <a:pPr>
              <a:lnSpc>
                <a:spcPct val="100000"/>
              </a:lnSpc>
              <a:defRPr/>
            </a:pPr>
            <a:r>
              <a:rPr lang="en-GB" dirty="0" smtClean="0"/>
              <a:t>String type – string of characters</a:t>
            </a:r>
          </a:p>
          <a:p>
            <a:pPr>
              <a:lnSpc>
                <a:spcPct val="100000"/>
              </a:lnSpc>
              <a:buNone/>
              <a:defRPr/>
            </a:pPr>
            <a:endParaRPr lang="en-GB" sz="2800" dirty="0"/>
          </a:p>
          <a:p>
            <a:pPr>
              <a:spcBef>
                <a:spcPts val="1800"/>
              </a:spcBef>
              <a:defRPr/>
            </a:pPr>
            <a:r>
              <a:rPr lang="en-GB" dirty="0" smtClean="0"/>
              <a:t>Arrays</a:t>
            </a:r>
          </a:p>
          <a:p>
            <a:pPr>
              <a:lnSpc>
                <a:spcPct val="100000"/>
              </a:lnSpc>
              <a:defRPr/>
            </a:pPr>
            <a:endParaRPr lang="en-GB" sz="2800" dirty="0"/>
          </a:p>
          <a:p>
            <a:pPr>
              <a:spcBef>
                <a:spcPts val="0"/>
              </a:spcBef>
              <a:defRPr/>
            </a:pPr>
            <a:r>
              <a:rPr lang="en-GB" dirty="0" smtClean="0"/>
              <a:t>Associative arrays (hash tables)</a:t>
            </a:r>
            <a:endParaRPr lang="en-GB" dirty="0" smtClean="0">
              <a:latin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92335" y="3352801"/>
            <a:ext cx="7789866" cy="70173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myName = "You can use both single or double quotes for strings";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92334" y="4724400"/>
            <a:ext cx="7789866" cy="3970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my_array = [1, 5.3, "aaa"];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92335" y="5791200"/>
            <a:ext cx="7789866" cy="3970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my_hash = {a:2, b:3, c:"text"};</a:t>
            </a:r>
          </a:p>
        </p:txBody>
      </p:sp>
    </p:spTree>
    <p:extLst>
      <p:ext uri="{BB962C8B-B14F-4D97-AF65-F5344CB8AC3E}">
        <p14:creationId xmlns:p14="http://schemas.microsoft.com/office/powerpoint/2010/main" val="23348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Everything is Object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Every variable can be considered as object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For example strings and arrays have member functions: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182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66989" y="2819400"/>
            <a:ext cx="6840537" cy="178510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test = "some string";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alert(test[7]); // shows letter 'r'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alert(test.charAt(5)); // shows letter 's'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alert("test".charAt(1)); //shows letter 'e'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alert("test".substring(1,3)); //shows 'es'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66989" y="4878050"/>
            <a:ext cx="6840537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arr = [1,3,4];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 (arr.length); // shows 3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arr.push(7); // appends 7 to end of array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 (arr[3]); // shows 7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30925" y="2362200"/>
            <a:ext cx="3276600" cy="457200"/>
          </a:xfrm>
          <a:prstGeom prst="rect">
            <a:avLst/>
          </a:prstGeom>
        </p:spPr>
        <p:txBody>
          <a:bodyPr/>
          <a:lstStyle>
            <a:lvl1pPr marL="282575" indent="-282575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 sz="3200" b="1" kern="120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30238" indent="-273050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8FD600"/>
              </a:buClr>
              <a:buFont typeface="Wingdings 2" pitchFamily="18" charset="2"/>
              <a:buChar char=""/>
              <a:defRPr sz="3000" b="1" kern="120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22338" indent="-273050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FAD9F"/>
              </a:buClr>
              <a:buFont typeface="Wingdings 2" pitchFamily="18" charset="2"/>
              <a:buChar char=""/>
              <a:defRPr sz="2800" b="1" kern="1200">
                <a:solidFill>
                  <a:srgbClr val="F5FF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87450" indent="-228600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FACF82"/>
              </a:buClr>
              <a:buFont typeface="Wingdings 2" pitchFamily="18" charset="2"/>
              <a:buChar char=""/>
              <a:defRPr sz="2600" b="1" kern="120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25575" indent="-228600" algn="l" rtl="0" eaLnBrk="1" fontAlgn="base" hangingPunct="1">
              <a:lnSpc>
                <a:spcPts val="3800"/>
              </a:lnSpc>
              <a:spcBef>
                <a:spcPts val="600"/>
              </a:spcBef>
              <a:spcAft>
                <a:spcPts val="600"/>
              </a:spcAft>
              <a:buClr>
                <a:srgbClr val="46A6BD"/>
              </a:buClr>
              <a:buFont typeface="Wingdings 2" pitchFamily="18" charset="2"/>
              <a:buChar char=""/>
              <a:defRPr sz="2400" b="1" kern="1200">
                <a:solidFill>
                  <a:schemeClr val="tx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673352" indent="-22860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1096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1408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22576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90000"/>
              </a:lnSpc>
              <a:buNone/>
            </a:pPr>
            <a:r>
              <a:rPr lang="en-US" sz="2800" dirty="0"/>
              <a:t>objects.html</a:t>
            </a:r>
          </a:p>
        </p:txBody>
      </p:sp>
    </p:spTree>
    <p:extLst>
      <p:ext uri="{BB962C8B-B14F-4D97-AF65-F5344CB8AC3E}">
        <p14:creationId xmlns:p14="http://schemas.microsoft.com/office/powerpoint/2010/main" val="137059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String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The </a:t>
            </a:r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+</a:t>
            </a:r>
            <a:r>
              <a:rPr lang="en-GB" dirty="0" smtClean="0"/>
              <a:t> operator joins strings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spcBef>
                <a:spcPct val="60000"/>
              </a:spcBef>
              <a:defRPr/>
            </a:pPr>
            <a:r>
              <a:rPr lang="en-GB" dirty="0" smtClean="0"/>
              <a:t>What is "9" + 9?</a:t>
            </a:r>
          </a:p>
          <a:p>
            <a:pPr>
              <a:defRPr/>
            </a:pPr>
            <a:endParaRPr lang="en-GB" dirty="0" smtClean="0"/>
          </a:p>
          <a:p>
            <a:pPr>
              <a:spcBef>
                <a:spcPts val="1200"/>
              </a:spcBef>
              <a:defRPr/>
            </a:pPr>
            <a:r>
              <a:rPr lang="en-GB" dirty="0" smtClean="0"/>
              <a:t>Converting string to number: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09800" y="1828800"/>
            <a:ext cx="7772400" cy="110799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string1 = "fat ";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string2 = "cats";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alert(string1 + string2);  // fat cats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09800" y="3886201"/>
            <a:ext cx="77724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alert("9" + 9);  // 99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09800" y="5257801"/>
            <a:ext cx="77724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alert(parseInt("9") + 9);  // 18</a:t>
            </a:r>
          </a:p>
        </p:txBody>
      </p:sp>
    </p:spTree>
    <p:extLst>
      <p:ext uri="{BB962C8B-B14F-4D97-AF65-F5344CB8AC3E}">
        <p14:creationId xmlns:p14="http://schemas.microsoft.com/office/powerpoint/2010/main" val="347161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76200"/>
            <a:ext cx="7010400" cy="914400"/>
          </a:xfrm>
        </p:spPr>
        <p:txBody>
          <a:bodyPr>
            <a:normAutofit fontScale="90000"/>
          </a:bodyPr>
          <a:lstStyle/>
          <a:p>
            <a:r>
              <a:rPr lang="en-US" sz="3700" dirty="0"/>
              <a:t>Arrays Operations and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95290"/>
            <a:ext cx="8686800" cy="5734110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sz="3000" dirty="0"/>
              <a:t>Declaring new empty array:</a:t>
            </a:r>
          </a:p>
          <a:p>
            <a:pPr>
              <a:spcBef>
                <a:spcPts val="0"/>
              </a:spcBef>
              <a:defRPr/>
            </a:pPr>
            <a:endParaRPr lang="en-US" sz="3000" dirty="0"/>
          </a:p>
          <a:p>
            <a:pPr>
              <a:spcBef>
                <a:spcPts val="0"/>
              </a:spcBef>
              <a:defRPr/>
            </a:pPr>
            <a:r>
              <a:rPr lang="en-US" sz="3000" dirty="0"/>
              <a:t>Declaring an array holding few elements:</a:t>
            </a:r>
          </a:p>
          <a:p>
            <a:pPr>
              <a:spcBef>
                <a:spcPts val="0"/>
              </a:spcBef>
              <a:defRPr/>
            </a:pPr>
            <a:endParaRPr lang="en-US" sz="3000" dirty="0"/>
          </a:p>
          <a:p>
            <a:pPr>
              <a:spcBef>
                <a:spcPts val="0"/>
              </a:spcBef>
              <a:defRPr/>
            </a:pPr>
            <a:r>
              <a:rPr lang="en-US" sz="3000" dirty="0"/>
              <a:t>Appending an element / getting the last element:</a:t>
            </a:r>
          </a:p>
          <a:p>
            <a:pPr>
              <a:spcBef>
                <a:spcPts val="0"/>
              </a:spcBef>
              <a:defRPr/>
            </a:pPr>
            <a:endParaRPr lang="en-US" sz="3000" dirty="0"/>
          </a:p>
          <a:p>
            <a:pPr>
              <a:spcBef>
                <a:spcPts val="1800"/>
              </a:spcBef>
              <a:defRPr/>
            </a:pPr>
            <a:r>
              <a:rPr lang="en-US" sz="3000" dirty="0"/>
              <a:t>Reading the number of elements (array length):</a:t>
            </a:r>
          </a:p>
          <a:p>
            <a:pPr>
              <a:spcBef>
                <a:spcPts val="0"/>
              </a:spcBef>
              <a:defRPr/>
            </a:pPr>
            <a:endParaRPr lang="en-US" sz="3000" dirty="0"/>
          </a:p>
          <a:p>
            <a:pPr>
              <a:spcBef>
                <a:spcPts val="0"/>
              </a:spcBef>
              <a:defRPr/>
            </a:pPr>
            <a:r>
              <a:rPr lang="en-US" sz="3000" dirty="0"/>
              <a:t>Finding element's index in the array:</a:t>
            </a:r>
            <a:endParaRPr lang="bg-BG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33600" y="1524000"/>
            <a:ext cx="79248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arr = new Array();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33600" y="2571690"/>
            <a:ext cx="79248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nb-NO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arr = [1, 2, 3, 4, 5];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33600" y="3581400"/>
            <a:ext cx="7924800" cy="707886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nb-NO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arr.push(3);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nb-NO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element = arr.pop();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33600" y="4953000"/>
            <a:ext cx="79248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nb-NO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arr.length;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133600" y="6076890"/>
            <a:ext cx="7924800" cy="40011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nb-NO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arr.indexOf(1);</a:t>
            </a:r>
          </a:p>
        </p:txBody>
      </p:sp>
    </p:spTree>
    <p:extLst>
      <p:ext uri="{BB962C8B-B14F-4D97-AF65-F5344CB8AC3E}">
        <p14:creationId xmlns:p14="http://schemas.microsoft.com/office/powerpoint/2010/main" val="21222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Popup Boxes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14400"/>
            <a:ext cx="8686800" cy="5638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Alert box with text and [OK] button</a:t>
            </a:r>
          </a:p>
          <a:p>
            <a:pPr lvl="1">
              <a:defRPr/>
            </a:pPr>
            <a:r>
              <a:rPr lang="en-US" dirty="0" smtClean="0"/>
              <a:t>Just a message shown in a dialog box:</a:t>
            </a:r>
          </a:p>
          <a:p>
            <a:pPr lvl="1">
              <a:buFontTx/>
              <a:buNone/>
              <a:defRPr/>
            </a:pPr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nsolas" pitchFamily="49" charset="0"/>
            </a:endParaRPr>
          </a:p>
          <a:p>
            <a:pPr>
              <a:defRPr/>
            </a:pPr>
            <a:r>
              <a:rPr lang="en-US" dirty="0" smtClean="0"/>
              <a:t>Confirmation box</a:t>
            </a:r>
          </a:p>
          <a:p>
            <a:pPr lvl="1">
              <a:defRPr/>
            </a:pPr>
            <a:r>
              <a:rPr lang="en-US" dirty="0" smtClean="0"/>
              <a:t>Contains text, [OK] button and [Cancel] button:</a:t>
            </a:r>
          </a:p>
          <a:p>
            <a:pPr>
              <a:buFontTx/>
              <a:buNone/>
              <a:defRPr/>
            </a:pPr>
            <a:endParaRPr lang="en-US" sz="3000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nsolas" pitchFamily="49" charset="0"/>
            </a:endParaRPr>
          </a:p>
          <a:p>
            <a:pPr>
              <a:defRPr/>
            </a:pPr>
            <a:r>
              <a:rPr lang="en-US" dirty="0" smtClean="0"/>
              <a:t>Prompt box</a:t>
            </a:r>
          </a:p>
          <a:p>
            <a:pPr lvl="1">
              <a:defRPr/>
            </a:pPr>
            <a:r>
              <a:rPr lang="en-US" dirty="0" smtClean="0"/>
              <a:t>Contains text, input field with default value: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14600" y="2236114"/>
            <a:ext cx="7162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alert("Some text here");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14600" y="4141114"/>
            <a:ext cx="7162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confirm("Are you sure?");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14600" y="6019801"/>
            <a:ext cx="71628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nb-NO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prompt ("enter amount", 10);</a:t>
            </a:r>
          </a:p>
        </p:txBody>
      </p:sp>
    </p:spTree>
    <p:extLst>
      <p:ext uri="{BB962C8B-B14F-4D97-AF65-F5344CB8AC3E}">
        <p14:creationId xmlns:p14="http://schemas.microsoft.com/office/powerpoint/2010/main" val="42218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 of Numbers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066800"/>
            <a:ext cx="3810000" cy="533400"/>
          </a:xfrm>
        </p:spPr>
        <p:txBody>
          <a:bodyPr/>
          <a:lstStyle/>
          <a:p>
            <a:pPr marL="0" lvl="1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EBFFC2"/>
                </a:solidFill>
                <a:latin typeface="Corbel" pitchFamily="34" charset="0"/>
              </a:rPr>
              <a:t>sum-of-numbers</a:t>
            </a:r>
            <a:r>
              <a:rPr lang="bg-BG" sz="2800" dirty="0">
                <a:solidFill>
                  <a:srgbClr val="EBFFC2"/>
                </a:solidFill>
                <a:latin typeface="Corbel" pitchFamily="34" charset="0"/>
              </a:rPr>
              <a:t>.html</a:t>
            </a:r>
            <a:endParaRPr lang="en-US" sz="2800" dirty="0">
              <a:solidFill>
                <a:srgbClr val="EBFFC2"/>
              </a:solidFill>
              <a:latin typeface="Corbe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186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3600" y="1654583"/>
            <a:ext cx="7926388" cy="470898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&lt;html&gt;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&lt;title&gt;JavaScript Demo&lt;/title&gt;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&lt;script type="text/javascript"&gt;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function calcSum()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value1 =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  parseInt(document.mainForm.textBox1.value);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value2 =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  parseInt(document.mainForm.textBox2.value);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sum = value1 + value2;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document.mainForm.textBoxSum.value = sum;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&lt;/script&gt;	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&lt;/head&gt;</a:t>
            </a:r>
          </a:p>
        </p:txBody>
      </p:sp>
    </p:spTree>
    <p:extLst>
      <p:ext uri="{BB962C8B-B14F-4D97-AF65-F5344CB8AC3E}">
        <p14:creationId xmlns:p14="http://schemas.microsoft.com/office/powerpoint/2010/main" val="6839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 of </a:t>
            </a:r>
            <a:r>
              <a:rPr lang="en-US" smtClean="0"/>
              <a:t>Numbers – </a:t>
            </a:r>
            <a:r>
              <a:rPr lang="en-US" dirty="0" smtClean="0"/>
              <a:t>Example</a:t>
            </a:r>
            <a:r>
              <a:rPr lang="bg-BG" dirty="0" smtClean="0"/>
              <a:t>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33600" y="990600"/>
            <a:ext cx="4724400" cy="533400"/>
          </a:xfrm>
        </p:spPr>
        <p:txBody>
          <a:bodyPr/>
          <a:lstStyle/>
          <a:p>
            <a:pPr marL="0" lvl="1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>
                <a:solidFill>
                  <a:srgbClr val="EBFFC2"/>
                </a:solidFill>
                <a:latin typeface="Corbel" pitchFamily="34" charset="0"/>
              </a:rPr>
              <a:t>sum-of-numbers</a:t>
            </a:r>
            <a:r>
              <a:rPr lang="bg-BG" sz="2800" dirty="0">
                <a:solidFill>
                  <a:srgbClr val="EBFFC2"/>
                </a:solidFill>
                <a:latin typeface="Corbel" pitchFamily="34" charset="0"/>
              </a:rPr>
              <a:t>.html</a:t>
            </a:r>
            <a:r>
              <a:rPr lang="en-US" sz="2800" dirty="0">
                <a:solidFill>
                  <a:srgbClr val="EBFFC2"/>
                </a:solidFill>
                <a:latin typeface="Corbel" pitchFamily="34" charset="0"/>
              </a:rPr>
              <a:t>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187</a:t>
            </a:fld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33600" y="1554301"/>
            <a:ext cx="7926388" cy="415498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&lt;form name="mainForm"&gt;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&lt;input type="text" name="textBox1" /&gt; &lt;br/&gt;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&lt;input type="text" name="textBox2" /&gt; &lt;br/&gt;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&lt;input type="button" value="Process"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onclick="javascript: calcSum()"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&lt;input type="text" name="textBoxSum"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readonly="readonly"/&gt;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&lt;/form&gt;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&lt;/body&gt;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en-US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&lt;/html&gt;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902" y="4013976"/>
            <a:ext cx="3563698" cy="2354298"/>
          </a:xfrm>
          <a:prstGeom prst="roundRect">
            <a:avLst>
              <a:gd name="adj" fmla="val 2288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55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JavaScript Prompt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066800"/>
            <a:ext cx="2514600" cy="533400"/>
          </a:xfrm>
        </p:spPr>
        <p:txBody>
          <a:bodyPr/>
          <a:lstStyle/>
          <a:p>
            <a:pPr marL="0" indent="0">
              <a:buNone/>
            </a:pPr>
            <a:r>
              <a:rPr lang="bg-BG" sz="2800" dirty="0"/>
              <a:t>prompt.html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188</a:t>
            </a:fld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352676" y="1719264"/>
            <a:ext cx="7343775" cy="76944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price = prompt("Enter the price", "10.00");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alert('Price + VAT = ' + price * 1.2);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324" y="2819400"/>
            <a:ext cx="6498077" cy="1828800"/>
          </a:xfrm>
          <a:prstGeom prst="roundRect">
            <a:avLst>
              <a:gd name="adj" fmla="val 4167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6" y="4876801"/>
            <a:ext cx="2009775" cy="1647825"/>
          </a:xfrm>
          <a:prstGeom prst="roundRect">
            <a:avLst>
              <a:gd name="adj" fmla="val 5877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37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17"/>
          <p:cNvSpPr>
            <a:spLocks noChangeArrowheads="1"/>
          </p:cNvSpPr>
          <p:nvPr/>
        </p:nvSpPr>
        <p:spPr bwMode="auto">
          <a:xfrm>
            <a:off x="5203895" y="3454282"/>
            <a:ext cx="340670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Rectangle 16"/>
          <p:cNvSpPr>
            <a:spLocks noChangeArrowheads="1"/>
          </p:cNvSpPr>
          <p:nvPr/>
        </p:nvSpPr>
        <p:spPr bwMode="auto">
          <a:xfrm>
            <a:off x="5377014" y="3486607"/>
            <a:ext cx="3141807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Greater than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47" name="Rectangle 14"/>
          <p:cNvSpPr>
            <a:spLocks noChangeArrowheads="1"/>
          </p:cNvSpPr>
          <p:nvPr/>
        </p:nvSpPr>
        <p:spPr bwMode="auto">
          <a:xfrm>
            <a:off x="3505201" y="3454282"/>
            <a:ext cx="169869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3" name="Rectangle 20"/>
          <p:cNvSpPr>
            <a:spLocks noChangeArrowheads="1"/>
          </p:cNvSpPr>
          <p:nvPr/>
        </p:nvSpPr>
        <p:spPr bwMode="auto">
          <a:xfrm>
            <a:off x="3505201" y="3936763"/>
            <a:ext cx="169869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1" name="Rectangle 23"/>
          <p:cNvSpPr>
            <a:spLocks noChangeArrowheads="1"/>
          </p:cNvSpPr>
          <p:nvPr/>
        </p:nvSpPr>
        <p:spPr bwMode="auto">
          <a:xfrm>
            <a:off x="5203895" y="3936763"/>
            <a:ext cx="340670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Rectangle 26"/>
          <p:cNvSpPr>
            <a:spLocks noChangeArrowheads="1"/>
          </p:cNvSpPr>
          <p:nvPr/>
        </p:nvSpPr>
        <p:spPr bwMode="auto">
          <a:xfrm>
            <a:off x="3505201" y="4419244"/>
            <a:ext cx="169869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5201057" y="4419244"/>
            <a:ext cx="340670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" name="Group 30"/>
          <p:cNvGrpSpPr>
            <a:grpSpLocks/>
          </p:cNvGrpSpPr>
          <p:nvPr/>
        </p:nvGrpSpPr>
        <p:grpSpPr bwMode="auto">
          <a:xfrm>
            <a:off x="3505201" y="4901724"/>
            <a:ext cx="1698695" cy="514806"/>
            <a:chOff x="-18" y="1585"/>
            <a:chExt cx="518" cy="430"/>
          </a:xfrm>
          <a:noFill/>
        </p:grpSpPr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43" y="1612"/>
              <a:ext cx="432" cy="40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eaLnBrk="1" hangingPunct="1">
                <a:lnSpc>
                  <a:spcPct val="100000"/>
                </a:lnSpc>
              </a:pPr>
              <a:r>
                <a:rPr lang="en-US" sz="2200" b="1" dirty="0">
                  <a:solidFill>
                    <a:srgbClr val="EBFFD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olas" pitchFamily="49" charset="0"/>
                  <a:cs typeface="Consolas" pitchFamily="49" charset="0"/>
                </a:rPr>
                <a:t>&lt;=</a:t>
              </a:r>
            </a:p>
            <a:p>
              <a:pPr>
                <a:lnSpc>
                  <a:spcPct val="100000"/>
                </a:lnSpc>
              </a:pPr>
              <a:endParaRPr lang="en-US" sz="2000" dirty="0"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35" name="Rectangle 32"/>
            <p:cNvSpPr>
              <a:spLocks noChangeArrowheads="1"/>
            </p:cNvSpPr>
            <p:nvPr/>
          </p:nvSpPr>
          <p:spPr bwMode="auto">
            <a:xfrm>
              <a:off x="-18" y="1585"/>
              <a:ext cx="518" cy="403"/>
            </a:xfrm>
            <a:prstGeom prst="rect">
              <a:avLst/>
            </a:prstGeom>
            <a:grpFill/>
            <a:ln w="7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endParaRPr lang="bg-B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endParaRPr>
            </a:p>
          </p:txBody>
        </p:sp>
      </p:grpSp>
      <p:sp>
        <p:nvSpPr>
          <p:cNvPr id="33" name="Rectangle 35"/>
          <p:cNvSpPr>
            <a:spLocks noChangeArrowheads="1"/>
          </p:cNvSpPr>
          <p:nvPr/>
        </p:nvSpPr>
        <p:spPr bwMode="auto">
          <a:xfrm>
            <a:off x="5203895" y="4901725"/>
            <a:ext cx="340670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ectangle 38"/>
          <p:cNvSpPr>
            <a:spLocks noChangeArrowheads="1"/>
          </p:cNvSpPr>
          <p:nvPr/>
        </p:nvSpPr>
        <p:spPr bwMode="auto">
          <a:xfrm>
            <a:off x="3505201" y="5384206"/>
            <a:ext cx="169869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5203895" y="5384206"/>
            <a:ext cx="340670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44"/>
          <p:cNvSpPr>
            <a:spLocks noChangeArrowheads="1"/>
          </p:cNvSpPr>
          <p:nvPr/>
        </p:nvSpPr>
        <p:spPr bwMode="auto">
          <a:xfrm>
            <a:off x="3505201" y="5866687"/>
            <a:ext cx="169869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5" name="Rectangle 47"/>
          <p:cNvSpPr>
            <a:spLocks noChangeArrowheads="1"/>
          </p:cNvSpPr>
          <p:nvPr/>
        </p:nvSpPr>
        <p:spPr bwMode="auto">
          <a:xfrm>
            <a:off x="5203895" y="5866687"/>
            <a:ext cx="3406705" cy="482481"/>
          </a:xfrm>
          <a:prstGeom prst="rect">
            <a:avLst/>
          </a:prstGeom>
          <a:noFill/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3505201" y="2971801"/>
            <a:ext cx="1698695" cy="482481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Rectangle 11"/>
          <p:cNvSpPr>
            <a:spLocks noChangeArrowheads="1"/>
          </p:cNvSpPr>
          <p:nvPr/>
        </p:nvSpPr>
        <p:spPr bwMode="auto">
          <a:xfrm>
            <a:off x="5203895" y="2971801"/>
            <a:ext cx="3406705" cy="482481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 w="7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bg-BG" sz="3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Rectangle 7"/>
          <p:cNvSpPr>
            <a:spLocks noChangeArrowheads="1"/>
          </p:cNvSpPr>
          <p:nvPr/>
        </p:nvSpPr>
        <p:spPr bwMode="auto">
          <a:xfrm>
            <a:off x="3615068" y="3005469"/>
            <a:ext cx="1416672" cy="34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ts val="2800"/>
              </a:lnSpc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Symbol</a:t>
            </a:r>
            <a:endParaRPr lang="en-US" sz="2800" dirty="0"/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>
            <a:off x="5275809" y="3005469"/>
            <a:ext cx="3141807" cy="34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>
              <a:lnSpc>
                <a:spcPts val="2800"/>
              </a:lnSpc>
            </a:pPr>
            <a:r>
              <a:rPr lang="en-US" sz="28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Meaning</a:t>
            </a:r>
            <a:endParaRPr lang="en-US" sz="2800" dirty="0"/>
          </a:p>
        </p:txBody>
      </p:sp>
      <p:sp>
        <p:nvSpPr>
          <p:cNvPr id="46" name="Rectangle 13"/>
          <p:cNvSpPr>
            <a:spLocks noChangeArrowheads="1"/>
          </p:cNvSpPr>
          <p:nvPr/>
        </p:nvSpPr>
        <p:spPr bwMode="auto">
          <a:xfrm>
            <a:off x="3716273" y="3486607"/>
            <a:ext cx="1416672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lnSpc>
                <a:spcPct val="100000"/>
              </a:lnSpc>
            </a:pPr>
            <a:endParaRPr lang="en-US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2" name="Rectangle 19"/>
          <p:cNvSpPr>
            <a:spLocks noChangeArrowheads="1"/>
          </p:cNvSpPr>
          <p:nvPr/>
        </p:nvSpPr>
        <p:spPr bwMode="auto">
          <a:xfrm>
            <a:off x="3716273" y="3969088"/>
            <a:ext cx="1416672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&lt;</a:t>
            </a:r>
          </a:p>
          <a:p>
            <a:pPr>
              <a:lnSpc>
                <a:spcPct val="100000"/>
              </a:lnSpc>
            </a:pPr>
            <a:endParaRPr lang="en-US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0" name="Rectangle 22"/>
          <p:cNvSpPr>
            <a:spLocks noChangeArrowheads="1"/>
          </p:cNvSpPr>
          <p:nvPr/>
        </p:nvSpPr>
        <p:spPr bwMode="auto">
          <a:xfrm>
            <a:off x="5377014" y="3969088"/>
            <a:ext cx="3141807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Less than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3716273" y="4451569"/>
            <a:ext cx="1416672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&gt;=</a:t>
            </a:r>
          </a:p>
          <a:p>
            <a:pPr>
              <a:lnSpc>
                <a:spcPct val="100000"/>
              </a:lnSpc>
            </a:pPr>
            <a:endParaRPr lang="en-US" sz="1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6" name="Rectangle 28"/>
          <p:cNvSpPr>
            <a:spLocks noChangeArrowheads="1"/>
          </p:cNvSpPr>
          <p:nvPr/>
        </p:nvSpPr>
        <p:spPr bwMode="auto">
          <a:xfrm>
            <a:off x="5334444" y="4451569"/>
            <a:ext cx="3308138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Greater than or equal to</a:t>
            </a:r>
          </a:p>
          <a:p>
            <a:pPr>
              <a:lnSpc>
                <a:spcPct val="100000"/>
              </a:lnSpc>
            </a:pPr>
            <a:endParaRPr lang="en-US" sz="1400" dirty="0"/>
          </a:p>
        </p:txBody>
      </p:sp>
      <p:sp>
        <p:nvSpPr>
          <p:cNvPr id="32" name="Rectangle 34"/>
          <p:cNvSpPr>
            <a:spLocks noChangeArrowheads="1"/>
          </p:cNvSpPr>
          <p:nvPr/>
        </p:nvSpPr>
        <p:spPr bwMode="auto">
          <a:xfrm>
            <a:off x="5377014" y="4934050"/>
            <a:ext cx="3141807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Less than or equal to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3716273" y="5416531"/>
            <a:ext cx="1416672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==</a:t>
            </a:r>
          </a:p>
          <a:p>
            <a:pPr>
              <a:lnSpc>
                <a:spcPct val="100000"/>
              </a:lnSpc>
            </a:pPr>
            <a:endParaRPr lang="en-US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Rectangle 40"/>
          <p:cNvSpPr>
            <a:spLocks noChangeArrowheads="1"/>
          </p:cNvSpPr>
          <p:nvPr/>
        </p:nvSpPr>
        <p:spPr bwMode="auto">
          <a:xfrm>
            <a:off x="5377014" y="5416531"/>
            <a:ext cx="3141807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Equal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26" name="Rectangle 43"/>
          <p:cNvSpPr>
            <a:spLocks noChangeArrowheads="1"/>
          </p:cNvSpPr>
          <p:nvPr/>
        </p:nvSpPr>
        <p:spPr bwMode="auto">
          <a:xfrm>
            <a:off x="3716273" y="5899012"/>
            <a:ext cx="1416672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!=</a:t>
            </a:r>
          </a:p>
          <a:p>
            <a:pPr>
              <a:lnSpc>
                <a:spcPct val="100000"/>
              </a:lnSpc>
            </a:pPr>
            <a:endParaRPr lang="en-US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4" name="Rectangle 46"/>
          <p:cNvSpPr>
            <a:spLocks noChangeArrowheads="1"/>
          </p:cNvSpPr>
          <p:nvPr/>
        </p:nvSpPr>
        <p:spPr bwMode="auto">
          <a:xfrm>
            <a:off x="5377014" y="5899012"/>
            <a:ext cx="3141807" cy="48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eaLnBrk="1" hangingPunct="1">
              <a:lnSpc>
                <a:spcPct val="100000"/>
              </a:lnSpc>
            </a:pPr>
            <a:r>
              <a:rPr lang="en-US" sz="22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Not equal</a:t>
            </a:r>
          </a:p>
          <a:p>
            <a:pPr>
              <a:lnSpc>
                <a:spcPct val="100000"/>
              </a:lnSpc>
            </a:pP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Conditional Statement (</a:t>
            </a:r>
            <a:r>
              <a:rPr lang="en-GB" dirty="0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en-GB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189</a:t>
            </a:fld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362200" y="1143000"/>
            <a:ext cx="7467600" cy="144655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unitPrice = 1.30;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if (quantity &gt; 100) {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unitPrice = 1.20;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0934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Conditional Statement (</a:t>
            </a:r>
            <a:r>
              <a:rPr lang="en-GB" dirty="0">
                <a:latin typeface="Consolas" pitchFamily="49" charset="0"/>
                <a:cs typeface="Consolas" pitchFamily="49" charset="0"/>
              </a:rPr>
              <a:t>if</a:t>
            </a:r>
            <a:r>
              <a:rPr lang="en-GB" dirty="0" smtClean="0"/>
              <a:t>)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638800"/>
          </a:xfrm>
        </p:spPr>
        <p:txBody>
          <a:bodyPr/>
          <a:lstStyle/>
          <a:p>
            <a:pPr>
              <a:defRPr/>
            </a:pPr>
            <a:r>
              <a:rPr lang="en-US" sz="3000" dirty="0"/>
              <a:t>The condition may be of Boolean or integer type:</a:t>
            </a:r>
            <a:endParaRPr lang="bg-BG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190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33600" y="2971801"/>
            <a:ext cx="7924800" cy="317009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a = 0;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b = true;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if (typeof(a)=="undefined" || typeof(b)=="undefined")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document.write("Variable a or b is undefined.");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else if (!a &amp;&amp; b)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document.write("a==0; b==true;");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 else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document.write("a==" + a + "; b==" + b + ";");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</p:txBody>
      </p:sp>
      <p:pic>
        <p:nvPicPr>
          <p:cNvPr id="38914" name="Picture 2" descr="http://ts2.mm.bing.net/images/thumbnail.aspx?q=1432453985649&amp;id=653498a0317884c89706151a75104dd4&amp;url=http%3a%2f%2fxmlhack.ru%2fbooks%2fxslt%2fimages%2fboolean-junc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5">
            <a:off x="2543436" y="1652788"/>
            <a:ext cx="1805398" cy="1026822"/>
          </a:xfrm>
          <a:prstGeom prst="roundRect">
            <a:avLst>
              <a:gd name="adj" fmla="val 48064"/>
            </a:avLst>
          </a:prstGeom>
          <a:noFill/>
          <a:effectLst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5398150" y="2438400"/>
            <a:ext cx="5030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conditional-statements.html</a:t>
            </a:r>
          </a:p>
        </p:txBody>
      </p:sp>
    </p:spTree>
    <p:extLst>
      <p:ext uri="{BB962C8B-B14F-4D97-AF65-F5344CB8AC3E}">
        <p14:creationId xmlns:p14="http://schemas.microsoft.com/office/powerpoint/2010/main" val="398405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Switch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switch</a:t>
            </a:r>
            <a:r>
              <a:rPr lang="en-US" dirty="0" smtClean="0"/>
              <a:t> statement works like in C#: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191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09800" y="1905000"/>
            <a:ext cx="7772400" cy="449353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switch (variable)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case 1: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// do something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break;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case 'a':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// do something else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break;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case 3.14: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// another code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break;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default: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// something completely different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6060935" y="1905000"/>
            <a:ext cx="41553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switch-statements.html</a:t>
            </a:r>
          </a:p>
        </p:txBody>
      </p:sp>
    </p:spTree>
    <p:extLst>
      <p:ext uri="{BB962C8B-B14F-4D97-AF65-F5344CB8AC3E}">
        <p14:creationId xmlns:p14="http://schemas.microsoft.com/office/powerpoint/2010/main" val="93085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ourrisingsound.com/wp-content/uploads/2009/01/loops_icon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474" y="2674089"/>
            <a:ext cx="1990726" cy="26017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Like in C#</a:t>
            </a:r>
          </a:p>
          <a:p>
            <a:pPr marL="982663" lvl="2" indent="-342900">
              <a:buClr>
                <a:schemeClr val="tx1"/>
              </a:buClr>
              <a:defRPr/>
            </a:pPr>
            <a:r>
              <a:rPr lang="en-GB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GB" sz="30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 loop</a:t>
            </a:r>
          </a:p>
          <a:p>
            <a:pPr marL="982663" lvl="2" indent="-342900">
              <a:buClr>
                <a:schemeClr val="tx1"/>
              </a:buClr>
              <a:defRPr/>
            </a:pPr>
            <a:r>
              <a:rPr lang="en-GB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GB" sz="30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 loop</a:t>
            </a:r>
          </a:p>
          <a:p>
            <a:pPr marL="982663" lvl="2" indent="-342900">
              <a:buClr>
                <a:schemeClr val="tx1"/>
              </a:buClr>
              <a:defRPr/>
            </a:pPr>
            <a:r>
              <a:rPr lang="en-GB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do</a:t>
            </a:r>
            <a:r>
              <a:rPr lang="en-GB" sz="3000" dirty="0">
                <a:solidFill>
                  <a:schemeClr val="accent5">
                    <a:lumMod val="20000"/>
                    <a:lumOff val="80000"/>
                  </a:schemeClr>
                </a:solidFill>
                <a:cs typeface="Consolas" pitchFamily="49" charset="0"/>
              </a:rPr>
              <a:t> </a:t>
            </a:r>
            <a:r>
              <a:rPr lang="en-GB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…</a:t>
            </a:r>
            <a:r>
              <a:rPr lang="en-GB" sz="3000" dirty="0">
                <a:solidFill>
                  <a:schemeClr val="accent5">
                    <a:lumMod val="20000"/>
                    <a:lumOff val="80000"/>
                  </a:schemeClr>
                </a:solidFill>
                <a:cs typeface="Consolas" pitchFamily="49" charset="0"/>
              </a:rPr>
              <a:t> </a:t>
            </a:r>
            <a:r>
              <a:rPr lang="en-GB" sz="3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while</a:t>
            </a:r>
            <a:r>
              <a:rPr lang="en-GB" sz="30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 loop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192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86000" y="3810001"/>
            <a:ext cx="7620000" cy="2462213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counter;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for (counter=0; counter&lt;4; counter++)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alert(counter);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while (counter &lt; 5)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alert(++counter);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8042990" y="5748993"/>
            <a:ext cx="1973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loops.html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609600"/>
            <a:ext cx="2090737" cy="2386228"/>
          </a:xfrm>
          <a:prstGeom prst="roundRect">
            <a:avLst>
              <a:gd name="adj" fmla="val 3911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49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Code structure – splitting code into parts</a:t>
            </a:r>
          </a:p>
          <a:p>
            <a:pPr>
              <a:defRPr/>
            </a:pPr>
            <a:r>
              <a:rPr lang="en-GB" dirty="0" smtClean="0"/>
              <a:t>Data comes in, processed, result returned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193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362200" y="3160851"/>
            <a:ext cx="4202112" cy="21236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function average(a, b, c)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var total;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total = a+b+c;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return total/3;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7010402" y="2667001"/>
            <a:ext cx="2819399" cy="919401"/>
          </a:xfrm>
          <a:prstGeom prst="wedgeRoundRectCallout">
            <a:avLst>
              <a:gd name="adj1" fmla="val -72956"/>
              <a:gd name="adj2" fmla="val 27094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r>
              <a:rPr lang="en-GB" sz="2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Parameters come in here.</a:t>
            </a: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7010402" y="3750984"/>
            <a:ext cx="2819399" cy="1736646"/>
          </a:xfrm>
          <a:prstGeom prst="wedgeRoundRectCallout">
            <a:avLst>
              <a:gd name="adj1" fmla="val -131421"/>
              <a:gd name="adj2" fmla="val -25034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GB" sz="2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Declaring variables is optional. Type is never declared.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7010400" y="5269389"/>
            <a:ext cx="2819400" cy="953453"/>
          </a:xfrm>
          <a:prstGeom prst="wedgeRoundRectCallout">
            <a:avLst>
              <a:gd name="adj1" fmla="val -105513"/>
              <a:gd name="adj2" fmla="val -100856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ts val="3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</a:pPr>
            <a:r>
              <a:rPr lang="en-GB" sz="24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 returned here.</a:t>
            </a:r>
          </a:p>
        </p:txBody>
      </p:sp>
    </p:spTree>
    <p:extLst>
      <p:ext uri="{BB962C8B-B14F-4D97-AF65-F5344CB8AC3E}">
        <p14:creationId xmlns:p14="http://schemas.microsoft.com/office/powerpoint/2010/main" val="337874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52400"/>
            <a:ext cx="5486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Function Arguments </a:t>
            </a:r>
            <a:br>
              <a:rPr lang="en-US" dirty="0" smtClean="0"/>
            </a:br>
            <a:r>
              <a:rPr lang="en-US" dirty="0" smtClean="0"/>
              <a:t>and Return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0"/>
            <a:ext cx="8686800" cy="5562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Functions are not required to return a value</a:t>
            </a:r>
          </a:p>
          <a:p>
            <a:pPr>
              <a:defRPr/>
            </a:pPr>
            <a:r>
              <a:rPr lang="en-US" dirty="0" smtClean="0"/>
              <a:t>When calling function it is not obligatory to specify all of its arguments</a:t>
            </a:r>
          </a:p>
          <a:p>
            <a:pPr lvl="1">
              <a:defRPr/>
            </a:pPr>
            <a:r>
              <a:rPr lang="en-US" sz="2800" dirty="0"/>
              <a:t>The function has access to all the arguments passed via </a:t>
            </a: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arguments</a:t>
            </a:r>
            <a:r>
              <a:rPr lang="en-US" sz="2800" dirty="0"/>
              <a:t> array</a:t>
            </a:r>
            <a:endParaRPr lang="bg-BG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12976" y="4154032"/>
            <a:ext cx="7769224" cy="224676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function sum()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var sum = 0;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for (var i = 0; i &lt; arguments.length; i ++)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sum += parseInt(arguments[i]);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return sum;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alert(sum(1, 2, 4));</a:t>
            </a:r>
          </a:p>
        </p:txBody>
      </p:sp>
      <p:sp>
        <p:nvSpPr>
          <p:cNvPr id="6" name="Rectangle 5"/>
          <p:cNvSpPr/>
          <p:nvPr/>
        </p:nvSpPr>
        <p:spPr>
          <a:xfrm>
            <a:off x="6183650" y="5867400"/>
            <a:ext cx="3773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functions-demo.html</a:t>
            </a:r>
          </a:p>
        </p:txBody>
      </p:sp>
    </p:spTree>
    <p:extLst>
      <p:ext uri="{BB962C8B-B14F-4D97-AF65-F5344CB8AC3E}">
        <p14:creationId xmlns:p14="http://schemas.microsoft.com/office/powerpoint/2010/main" val="28557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95" y="1143000"/>
            <a:ext cx="5377178" cy="30801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76600" y="4800600"/>
            <a:ext cx="56388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Document Object Model (DOM)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61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76200"/>
            <a:ext cx="71628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Document Object Model (DOM)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CA" sz="3000" dirty="0">
                <a:cs typeface="Times New Roman" pitchFamily="18" charset="0"/>
              </a:rPr>
              <a:t>Every HTML element is accessible via the JavaScript DOM API</a:t>
            </a:r>
          </a:p>
          <a:p>
            <a:pPr>
              <a:defRPr/>
            </a:pPr>
            <a:r>
              <a:rPr lang="en-CA" sz="3000" dirty="0">
                <a:cs typeface="Times New Roman" pitchFamily="18" charset="0"/>
              </a:rPr>
              <a:t>Most DOM objects can be manipulated by the programmer</a:t>
            </a:r>
          </a:p>
          <a:p>
            <a:pPr>
              <a:defRPr/>
            </a:pPr>
            <a:r>
              <a:rPr lang="en-CA" sz="3000" dirty="0">
                <a:cs typeface="Times New Roman" pitchFamily="18" charset="0"/>
              </a:rPr>
              <a:t>The event model lets a document to react when the user does something on the page</a:t>
            </a:r>
          </a:p>
          <a:p>
            <a:pPr>
              <a:defRPr/>
            </a:pPr>
            <a:r>
              <a:rPr lang="en-US" sz="3000" dirty="0"/>
              <a:t>Advantages</a:t>
            </a:r>
          </a:p>
          <a:p>
            <a:pPr lvl="1">
              <a:defRPr/>
            </a:pPr>
            <a:r>
              <a:rPr lang="en-US" sz="2800" dirty="0"/>
              <a:t>Create interactive pages</a:t>
            </a:r>
          </a:p>
          <a:p>
            <a:pPr lvl="1">
              <a:defRPr/>
            </a:pPr>
            <a:r>
              <a:rPr lang="en-US" sz="2800" dirty="0"/>
              <a:t>Updates the objects of a page without reloading it</a:t>
            </a:r>
            <a:endParaRPr lang="en-CA" sz="2800" dirty="0"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Access elements via their ID attribute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Via the name attribute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Via tag name</a:t>
            </a:r>
          </a:p>
          <a:p>
            <a:pPr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Returns array of descendant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&lt;img&gt;</a:t>
            </a:r>
            <a:r>
              <a:rPr lang="en-US" dirty="0" smtClean="0"/>
              <a:t> elements of the element "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el</a:t>
            </a:r>
            <a:r>
              <a:rPr lang="en-US" dirty="0" smtClean="0"/>
              <a:t>"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197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08213" y="1764268"/>
            <a:ext cx="7848600" cy="3970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elem = document.getElementById("some_id")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08213" y="3059668"/>
            <a:ext cx="7848600" cy="3970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arr = document.getElementsByName("some_name")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08213" y="4321371"/>
            <a:ext cx="7848600" cy="3970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imgTags = el.getElementsByTagName("img")</a:t>
            </a:r>
          </a:p>
        </p:txBody>
      </p:sp>
    </p:spTree>
    <p:extLst>
      <p:ext uri="{BB962C8B-B14F-4D97-AF65-F5344CB8AC3E}">
        <p14:creationId xmlns:p14="http://schemas.microsoft.com/office/powerpoint/2010/main" val="289616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 Manipulation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Once we access an element, we can read and write its attributes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198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27250" y="2863097"/>
            <a:ext cx="7931150" cy="347787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function change(state)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var lampImg = document.getElementById("lamp");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lampImg.src = "lamp_" + state + ".png";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var statusDiv =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document.getElementById("statusDiv");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statusDiv.innerHTML = "The lamp is " + state";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…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&lt;img src="test_on.gif" onmouseover="change('off')"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onmouseout="change('on')" /&gt;</a:t>
            </a: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57401" y="2286000"/>
            <a:ext cx="43508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DOM-manipulation.html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544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Element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Most of the properties are derived from the HTML attributes of the tag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E.g.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name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href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alt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title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src</a:t>
            </a:r>
            <a:r>
              <a:rPr lang="en-US" dirty="0" smtClean="0"/>
              <a:t>, etc…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style</a:t>
            </a:r>
            <a:r>
              <a:rPr lang="en-US" dirty="0" smtClean="0"/>
              <a:t> property – allows modifying the CSS styles of the element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Corresponds to the inline style of the element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Not the properties derived from embedded or external CSS rules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Example: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style.width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style.marginTop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style.backgroundImage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199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58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8626" y="76200"/>
            <a:ext cx="7100775" cy="914400"/>
          </a:xfrm>
        </p:spPr>
        <p:txBody>
          <a:bodyPr>
            <a:normAutofit fontScale="90000"/>
          </a:bodyPr>
          <a:lstStyle/>
          <a:p>
            <a:r>
              <a:rPr lang="en-US" sz="3800" dirty="0"/>
              <a:t>Common Element Properties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className</a:t>
            </a:r>
            <a:r>
              <a:rPr lang="en-US" dirty="0" smtClean="0"/>
              <a:t> –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dirty="0" smtClean="0"/>
              <a:t> attribute of the tag</a:t>
            </a:r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innerHTML</a:t>
            </a:r>
            <a:r>
              <a:rPr lang="en-US" dirty="0" smtClean="0"/>
              <a:t> – holds all the entire HTML code inside the element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Read-only properties with information for the current element and its state</a:t>
            </a:r>
          </a:p>
          <a:p>
            <a:pPr lvl="1">
              <a:lnSpc>
                <a:spcPct val="100000"/>
              </a:lnSpc>
              <a:defRPr/>
            </a:pP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tagName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offsetWidth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offsetHeight</a:t>
            </a:r>
            <a:r>
              <a:rPr lang="en-US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scrollHeight</a:t>
            </a:r>
            <a:r>
              <a:rPr lang="en-US" dirty="0" smtClean="0"/>
              <a:t>,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scrollTop</a:t>
            </a:r>
            <a:r>
              <a:rPr lang="bg-BG" dirty="0" smtClean="0"/>
              <a:t>,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nodeType</a:t>
            </a:r>
            <a:r>
              <a:rPr lang="en-US" dirty="0" smtClean="0"/>
              <a:t>, etc…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200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38625" y="5105400"/>
            <a:ext cx="5500576" cy="134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90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152400"/>
            <a:ext cx="70104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Accessing Elements through the DOM Tree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95400"/>
            <a:ext cx="8686800" cy="54102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We can access elements in the DOM through some tree manipulation properties: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element.childNodes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element.parentNode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element.nextSibling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element.previousSibling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element.firstChild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element.lastChild</a:t>
            </a:r>
            <a:endParaRPr lang="bg-BG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00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Accessing Elements through the DOM Tree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562600"/>
            <a:ext cx="8686800" cy="990600"/>
          </a:xfrm>
        </p:spPr>
        <p:txBody>
          <a:bodyPr>
            <a:normAutofit fontScale="55000" lnSpcReduction="20000"/>
          </a:bodyPr>
          <a:lstStyle/>
          <a:p>
            <a:pPr marL="282575" lvl="1" indent="-282575">
              <a:lnSpc>
                <a:spcPts val="36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buFont typeface="Wingdings 2" pitchFamily="18" charset="2"/>
              <a:buChar char=""/>
              <a:tabLst>
                <a:tab pos="282575" algn="l"/>
              </a:tabLst>
              <a:defRPr/>
            </a:pPr>
            <a:r>
              <a:rPr lang="en-US" sz="3200" dirty="0"/>
              <a:t>Warning: may not return what you expected due to Browser differences</a:t>
            </a:r>
            <a:endParaRPr lang="bg-BG" dirty="0" smtClean="0">
              <a:latin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202</a:t>
            </a:fld>
            <a:endParaRPr lang="en-US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239049" y="1491649"/>
            <a:ext cx="7713902" cy="381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el = document.getElementById('div_tag');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 (el.childNodes[0].value);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 (el.childNodes[1].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getElementsByTagName('span').id);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…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&lt;div id="div_tag"&gt;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&lt;input type="text" value="test text"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&lt;div&gt;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&lt;span id="test"&gt;test span&lt;/span&gt;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&lt;/div&gt;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&lt;/div&gt;</a:t>
            </a:r>
          </a:p>
        </p:txBody>
      </p:sp>
      <p:sp>
        <p:nvSpPr>
          <p:cNvPr id="6" name="Rectangle 5"/>
          <p:cNvSpPr/>
          <p:nvPr/>
        </p:nvSpPr>
        <p:spPr>
          <a:xfrm>
            <a:off x="4898067" y="4810781"/>
            <a:ext cx="50548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accessing-elements-demo.html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132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76600" y="4749190"/>
            <a:ext cx="56388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HTML DOM Event Model</a:t>
            </a:r>
            <a:endParaRPr lang="en-US" dirty="0"/>
          </a:p>
        </p:txBody>
      </p:sp>
      <p:pic>
        <p:nvPicPr>
          <p:cNvPr id="4" name="Picture 2" descr="http://www.adarshr.com/images/pub-sub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584" y="915924"/>
            <a:ext cx="3361816" cy="3429050"/>
          </a:xfrm>
          <a:prstGeom prst="roundRect">
            <a:avLst>
              <a:gd name="adj" fmla="val 231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4213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HTML DOM Event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7150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JavaScript can register event handlers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Events are fired by the Browser and are sent to the specified JavaScript event handler function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Can be set with HTML attributes:</a:t>
            </a:r>
          </a:p>
          <a:p>
            <a:pPr lvl="1">
              <a:lnSpc>
                <a:spcPct val="100000"/>
              </a:lnSpc>
              <a:defRPr/>
            </a:pPr>
            <a:endParaRPr lang="en-US" dirty="0" smtClean="0"/>
          </a:p>
          <a:p>
            <a:pPr lvl="1">
              <a:spcBef>
                <a:spcPts val="1800"/>
              </a:spcBef>
              <a:defRPr/>
            </a:pPr>
            <a:r>
              <a:rPr lang="en-US" dirty="0" smtClean="0"/>
              <a:t>Can be accessed through the DOM: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204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349500" y="3505201"/>
            <a:ext cx="7480300" cy="430887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bg-BG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</a:t>
            </a: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img src="test.gif" onclick="imageClicked()" /&gt;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349500" y="4876801"/>
            <a:ext cx="7480300" cy="769441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img = document.getElementById("myImage");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img.onclick = imageClicked;</a:t>
            </a:r>
          </a:p>
        </p:txBody>
      </p:sp>
    </p:spTree>
    <p:extLst>
      <p:ext uri="{BB962C8B-B14F-4D97-AF65-F5344CB8AC3E}">
        <p14:creationId xmlns:p14="http://schemas.microsoft.com/office/powerpoint/2010/main" val="338087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dirty="0"/>
              <a:t>The HTML DOM Event Model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All event handlers receive one parameter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It brings information about the event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Contains the type of the event (mouse click, key press, etc.)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Data about the location where the event has been fired (e.g. mouse coordinates)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Holds a reference to the event sender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E.g. the button that was clicked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96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dirty="0"/>
              <a:t>The HTML DOM Event Model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  <a:defRPr/>
            </a:pPr>
            <a:r>
              <a:rPr lang="en-US" dirty="0" smtClean="0"/>
              <a:t>Holds information about the state of [Alt], [Ctrl] and [Shift] keys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Some browsers do not send this object, but place it in the </a:t>
            </a:r>
            <a:r>
              <a:rPr lang="en-US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document.event</a:t>
            </a:r>
            <a:endParaRPr lang="en-US" noProof="1" smtClean="0"/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Some of the names of the event’s object properties are browser-specific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206</a:t>
            </a:fld>
            <a:endParaRPr lang="en-US" dirty="0"/>
          </a:p>
        </p:txBody>
      </p:sp>
      <p:pic>
        <p:nvPicPr>
          <p:cNvPr id="74764" name="Picture 12" descr="http://ts3.mm.bing.net/images/thumbnail.aspx?q=1801629403638&amp;id=1180739aacdcf5b635c9331c7c47b4cf&amp;url=http%3a%2f%2fbootlog.org%2fup%2f2006%2f08%2flinux_ati_sv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1713">
            <a:off x="8267957" y="4108448"/>
            <a:ext cx="2100331" cy="2555335"/>
          </a:xfrm>
          <a:prstGeom prst="roundRect">
            <a:avLst>
              <a:gd name="adj" fmla="val 8810"/>
            </a:avLst>
          </a:prstGeom>
          <a:noFill/>
          <a:effectLst>
            <a:softEdge rad="635000"/>
          </a:effectLst>
        </p:spPr>
      </p:pic>
      <p:pic>
        <p:nvPicPr>
          <p:cNvPr id="2052" name="Picture 4" descr="http://w3veritae.com/wp-content/uploads/2009/06/browser-wa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648200"/>
            <a:ext cx="3200400" cy="1745672"/>
          </a:xfrm>
          <a:prstGeom prst="roundRect">
            <a:avLst>
              <a:gd name="adj" fmla="val 692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18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DOM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14400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Mouse events: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onclick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onmousedown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onmouseup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onmouseover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onmouseout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onmousemove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Key events: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onkeypress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onkeydown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onkeyup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Only for input fields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Interface events: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onblur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onfocus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onscroll</a:t>
            </a:r>
            <a:endParaRPr lang="bg-BG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DOM Events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14400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Form events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onchange</a:t>
            </a:r>
            <a:r>
              <a:rPr lang="en-US" dirty="0" smtClean="0"/>
              <a:t> – for input fields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onsubmit</a:t>
            </a:r>
            <a:r>
              <a:rPr lang="en-US" dirty="0" smtClean="0"/>
              <a:t> 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Allows you  to cancel a form submission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Useful for form validation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Miscellaneous events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onload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onunload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Allowed only for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&lt;body&gt;</a:t>
            </a:r>
            <a:r>
              <a:rPr lang="en-US" dirty="0" smtClean="0"/>
              <a:t> element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Fires when all content on the page was loaded / unloaded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36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>
                <a:latin typeface="Consolas" pitchFamily="49" charset="0"/>
              </a:rPr>
              <a:t>on</a:t>
            </a:r>
            <a:r>
              <a:rPr lang="en-US" dirty="0" smtClean="0">
                <a:latin typeface="Consolas" pitchFamily="49" charset="0"/>
              </a:rPr>
              <a:t>l</a:t>
            </a:r>
            <a:r>
              <a:rPr lang="en-US" noProof="1" smtClean="0">
                <a:latin typeface="Consolas" pitchFamily="49" charset="0"/>
              </a:rPr>
              <a:t>oad</a:t>
            </a:r>
            <a:r>
              <a:rPr lang="en-US" noProof="1" smtClean="0"/>
              <a:t> Event</a:t>
            </a:r>
            <a:r>
              <a:rPr lang="en-US" dirty="0" smtClean="0"/>
              <a:t>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onload</a:t>
            </a:r>
            <a:r>
              <a:rPr lang="en-US" dirty="0" smtClean="0"/>
              <a:t> </a:t>
            </a:r>
            <a:r>
              <a:rPr lang="en-US" dirty="0" smtClean="0">
                <a:latin typeface="Consolas" pitchFamily="49" charset="0"/>
              </a:rPr>
              <a:t>event</a:t>
            </a:r>
            <a:endParaRPr lang="bg-BG" dirty="0" smtClean="0">
              <a:latin typeface="Consolas" pitchFamily="49" charset="0"/>
            </a:endParaRPr>
          </a:p>
          <a:p>
            <a:pPr>
              <a:buFontTx/>
              <a:buNone/>
              <a:defRPr/>
            </a:pPr>
            <a:endParaRPr lang="bg-BG" dirty="0" smtClean="0">
              <a:latin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209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35188" y="1719263"/>
            <a:ext cx="7848600" cy="461664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&lt;html&gt;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&lt;head&gt;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&lt;script type="text/javascript"&gt;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function greet()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alert("Loaded.");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&lt;/script&gt;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&lt;/head&gt; 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&lt;body onload="greet()" 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&lt;/body&gt;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&lt;/html&gt;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578622"/>
            <a:ext cx="2590800" cy="2397868"/>
          </a:xfrm>
          <a:prstGeom prst="roundRect">
            <a:avLst>
              <a:gd name="adj" fmla="val 3956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772400" y="1219201"/>
            <a:ext cx="22113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onload.html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45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76600" y="4800600"/>
            <a:ext cx="56388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Built-In Browser Objects</a:t>
            </a:r>
            <a:endParaRPr lang="en-US" dirty="0"/>
          </a:p>
        </p:txBody>
      </p:sp>
      <p:pic>
        <p:nvPicPr>
          <p:cNvPr id="3074" name="Picture 2" descr="http://www.iconarchive.com/icons/aha-soft/software/256/objects-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11381">
            <a:off x="7394445" y="1222782"/>
            <a:ext cx="2971578" cy="297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musingsfrommars.org/images/browsers_dhtm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6248">
            <a:off x="2017829" y="1280157"/>
            <a:ext cx="3394710" cy="31432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daaq.net/old/images/js_bom_hierarch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11916"/>
            <a:ext cx="2857500" cy="2857500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34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Built-in Browser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38200"/>
            <a:ext cx="8686800" cy="5715000"/>
          </a:xfrm>
        </p:spPr>
        <p:txBody>
          <a:bodyPr/>
          <a:lstStyle/>
          <a:p>
            <a:pPr>
              <a:spcBef>
                <a:spcPts val="400"/>
              </a:spcBef>
              <a:defRPr/>
            </a:pPr>
            <a:r>
              <a:rPr lang="en-US" dirty="0" smtClean="0"/>
              <a:t>The browser provides some read-only data via:</a:t>
            </a:r>
          </a:p>
          <a:p>
            <a:pPr lvl="1">
              <a:spcBef>
                <a:spcPts val="400"/>
              </a:spcBef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window</a:t>
            </a:r>
          </a:p>
          <a:p>
            <a:pPr lvl="2">
              <a:spcBef>
                <a:spcPts val="400"/>
              </a:spcBef>
              <a:defRPr/>
            </a:pPr>
            <a:r>
              <a:rPr lang="en-US" dirty="0" smtClean="0"/>
              <a:t>The top node of the DOM tree</a:t>
            </a:r>
          </a:p>
          <a:p>
            <a:pPr lvl="2">
              <a:spcBef>
                <a:spcPts val="400"/>
              </a:spcBef>
              <a:defRPr/>
            </a:pPr>
            <a:r>
              <a:rPr lang="en-US" dirty="0" smtClean="0"/>
              <a:t>Represents the browser's window</a:t>
            </a:r>
          </a:p>
          <a:p>
            <a:pPr lvl="1">
              <a:spcBef>
                <a:spcPts val="400"/>
              </a:spcBef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document</a:t>
            </a:r>
          </a:p>
          <a:p>
            <a:pPr lvl="2">
              <a:spcBef>
                <a:spcPts val="400"/>
              </a:spcBef>
              <a:defRPr/>
            </a:pPr>
            <a:r>
              <a:rPr lang="en-US" dirty="0" smtClean="0"/>
              <a:t>holds information the current loaded document</a:t>
            </a:r>
          </a:p>
          <a:p>
            <a:pPr lvl="1">
              <a:spcBef>
                <a:spcPts val="400"/>
              </a:spcBef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screen</a:t>
            </a:r>
          </a:p>
          <a:p>
            <a:pPr lvl="2">
              <a:spcBef>
                <a:spcPts val="400"/>
              </a:spcBef>
              <a:defRPr/>
            </a:pPr>
            <a:r>
              <a:rPr lang="en-US" dirty="0" smtClean="0"/>
              <a:t>Holds the user’s display properties</a:t>
            </a:r>
          </a:p>
          <a:p>
            <a:pPr lvl="1">
              <a:spcBef>
                <a:spcPts val="400"/>
              </a:spcBef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browser</a:t>
            </a:r>
          </a:p>
          <a:p>
            <a:pPr lvl="2">
              <a:spcBef>
                <a:spcPts val="400"/>
              </a:spcBef>
              <a:defRPr/>
            </a:pPr>
            <a:r>
              <a:rPr lang="en-US" dirty="0" smtClean="0"/>
              <a:t>Holds information about the browser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9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DOM Hierarchy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212</a:t>
            </a:fld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959350" y="2208214"/>
            <a:ext cx="22860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063750" y="3429001"/>
            <a:ext cx="14478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navigator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16350" y="3429001"/>
            <a:ext cx="11430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187950" y="3429001"/>
            <a:ext cx="15240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864350" y="3429001"/>
            <a:ext cx="12192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8312150" y="3429001"/>
            <a:ext cx="15240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949950" y="4419601"/>
            <a:ext cx="9906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5351463" y="5257801"/>
            <a:ext cx="9906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button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6494463" y="5257801"/>
            <a:ext cx="9906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</a:t>
            </a: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2925764" y="2971800"/>
            <a:ext cx="5995987" cy="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8921750" y="2971800"/>
            <a:ext cx="0" cy="4572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4425950" y="2971800"/>
            <a:ext cx="0" cy="4572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7550150" y="2971800"/>
            <a:ext cx="0" cy="4572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5664200" y="2662238"/>
            <a:ext cx="0" cy="3048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6407150" y="3886200"/>
            <a:ext cx="0" cy="4572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>
            <a:off x="6096000" y="4876800"/>
            <a:ext cx="0" cy="3048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Line 23"/>
          <p:cNvSpPr>
            <a:spLocks noChangeShapeType="1"/>
          </p:cNvSpPr>
          <p:nvPr/>
        </p:nvSpPr>
        <p:spPr bwMode="auto">
          <a:xfrm>
            <a:off x="6743700" y="4876800"/>
            <a:ext cx="0" cy="3048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Line 24"/>
          <p:cNvSpPr>
            <a:spLocks noChangeShapeType="1"/>
          </p:cNvSpPr>
          <p:nvPr/>
        </p:nvSpPr>
        <p:spPr bwMode="auto">
          <a:xfrm>
            <a:off x="6024563" y="2971800"/>
            <a:ext cx="0" cy="4572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Line 25"/>
          <p:cNvSpPr>
            <a:spLocks noChangeShapeType="1"/>
          </p:cNvSpPr>
          <p:nvPr/>
        </p:nvSpPr>
        <p:spPr bwMode="auto">
          <a:xfrm>
            <a:off x="2927350" y="2971800"/>
            <a:ext cx="0" cy="4572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4727575" y="4419601"/>
            <a:ext cx="990600" cy="415925"/>
          </a:xfrm>
          <a:prstGeom prst="rect">
            <a:avLst/>
          </a:prstGeom>
          <a:solidFill>
            <a:schemeClr val="accent5">
              <a:lumMod val="40000"/>
              <a:lumOff val="60000"/>
              <a:alpha val="30000"/>
            </a:schemeClr>
          </a:solidFill>
          <a:ln w="19050">
            <a:solidFill>
              <a:schemeClr val="accent5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0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>
            <a:off x="5448300" y="3886200"/>
            <a:ext cx="0" cy="457200"/>
          </a:xfrm>
          <a:prstGeom prst="lin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bg-BG"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46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/>
              <a:t>Opening New Window –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w</a:t>
            </a:r>
            <a:r>
              <a:rPr lang="bg-B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indow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.open()</a:t>
            </a:r>
            <a:endParaRPr lang="bg-BG" dirty="0" smtClean="0"/>
          </a:p>
          <a:p>
            <a:pPr>
              <a:defRPr/>
            </a:pPr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  <a:latin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213</a:t>
            </a:fld>
            <a:endParaRPr lang="en-US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148681" y="2127172"/>
            <a:ext cx="7896226" cy="38164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newWindow = window.open("", "sampleWindow",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"width=300, height=100, menubar=yes,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status=yes, resizable=yes");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endParaRPr lang="bg-BG" sz="22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newWindow.document.write(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"&lt;html&gt;&lt;head&gt;&lt;title&gt;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Sample Title&lt;/title&gt;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&lt;/head&gt;&lt;body&gt;&lt;h1&gt;Sample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Text&lt;/h1&gt;&lt;/body&gt;");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newWindow.status =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"Hello folks";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6" y="3581401"/>
            <a:ext cx="3648075" cy="27908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768309" y="1610381"/>
            <a:ext cx="32765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window-open.html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803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Navigator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214</a:t>
            </a:fld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124200" y="1371600"/>
            <a:ext cx="5968999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914400"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alert(window.navigator.userAgent);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24200" y="4111412"/>
            <a:ext cx="5824538" cy="2216576"/>
          </a:xfrm>
          <a:prstGeom prst="roundRect">
            <a:avLst>
              <a:gd name="adj" fmla="val 5073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4318000" y="2668890"/>
            <a:ext cx="3149601" cy="1430179"/>
          </a:xfrm>
          <a:prstGeom prst="wedgeRoundRectCallout">
            <a:avLst>
              <a:gd name="adj1" fmla="val 952"/>
              <a:gd name="adj2" fmla="val -147644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navigator in the browser window</a:t>
            </a: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7753352" y="2668890"/>
            <a:ext cx="2381249" cy="1430179"/>
          </a:xfrm>
          <a:prstGeom prst="wedgeRoundRectCallout">
            <a:avLst>
              <a:gd name="adj1" fmla="val -32634"/>
              <a:gd name="adj2" fmla="val -147141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GB" sz="2600" b="1" noProof="1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userAgent</a:t>
            </a:r>
            <a:r>
              <a:rPr lang="en-GB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(browser ID)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1981200" y="2668890"/>
            <a:ext cx="2057400" cy="1430179"/>
          </a:xfrm>
          <a:prstGeom prst="wedgeRoundRectCallout">
            <a:avLst>
              <a:gd name="adj1" fmla="val 68016"/>
              <a:gd name="adj2" fmla="val -146316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browser window</a:t>
            </a:r>
          </a:p>
        </p:txBody>
      </p:sp>
    </p:spTree>
    <p:extLst>
      <p:ext uri="{BB962C8B-B14F-4D97-AF65-F5344CB8AC3E}">
        <p14:creationId xmlns:p14="http://schemas.microsoft.com/office/powerpoint/2010/main" val="114078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Screen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GB" dirty="0" smtClean="0"/>
              <a:t>The </a:t>
            </a:r>
            <a:r>
              <a:rPr lang="en-GB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screen</a:t>
            </a:r>
            <a:r>
              <a:rPr lang="en-GB" dirty="0" smtClean="0"/>
              <a:t> object contains information about the display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215</a:t>
            </a:fld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743200" y="2392740"/>
            <a:ext cx="6769100" cy="156966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window.moveTo(0, 0);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x = screen.availWidth;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y = screen.availHeight;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window.resizeTo(x, y);</a:t>
            </a:r>
          </a:p>
        </p:txBody>
      </p:sp>
      <p:pic>
        <p:nvPicPr>
          <p:cNvPr id="4098" name="Picture 2" descr="http://350designs.com/files/images/resources/icons/moni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74" y="4436447"/>
            <a:ext cx="4564026" cy="1875626"/>
          </a:xfrm>
          <a:prstGeom prst="roundRect">
            <a:avLst>
              <a:gd name="adj" fmla="val 1928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104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Document and 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document</a:t>
            </a:r>
            <a:r>
              <a:rPr lang="en-GB" dirty="0"/>
              <a:t> object</a:t>
            </a:r>
          </a:p>
          <a:p>
            <a:pPr marL="690563" lvl="1" indent="-342900">
              <a:lnSpc>
                <a:spcPct val="90000"/>
              </a:lnSpc>
              <a:buClr>
                <a:schemeClr val="tx1"/>
              </a:buClr>
              <a:defRPr/>
            </a:pPr>
            <a:r>
              <a:rPr lang="en-GB" sz="3000" dirty="0">
                <a:solidFill>
                  <a:srgbClr val="EBFFD2"/>
                </a:solidFill>
              </a:rPr>
              <a:t>Provides some built-in arrays of specific </a:t>
            </a:r>
            <a:r>
              <a:rPr lang="en-GB" dirty="0" smtClean="0">
                <a:solidFill>
                  <a:srgbClr val="EBFFD2"/>
                </a:solidFill>
              </a:rPr>
              <a:t>objects</a:t>
            </a:r>
            <a:r>
              <a:rPr lang="en-GB" sz="3200" dirty="0">
                <a:solidFill>
                  <a:srgbClr val="EBFFD2"/>
                </a:solidFill>
              </a:rPr>
              <a:t> </a:t>
            </a:r>
            <a:r>
              <a:rPr lang="en-GB" dirty="0" smtClean="0">
                <a:solidFill>
                  <a:srgbClr val="EBFFD2"/>
                </a:solidFill>
              </a:rPr>
              <a:t>on</a:t>
            </a:r>
            <a:r>
              <a:rPr lang="en-GB" sz="3200" dirty="0">
                <a:solidFill>
                  <a:srgbClr val="EBFFD2"/>
                </a:solidFill>
              </a:rPr>
              <a:t> the currently loaded Web page</a:t>
            </a:r>
            <a:endParaRPr lang="en-GB" dirty="0" smtClean="0">
              <a:solidFill>
                <a:srgbClr val="EBFFD2"/>
              </a:solidFill>
            </a:endParaRPr>
          </a:p>
          <a:p>
            <a:pPr>
              <a:lnSpc>
                <a:spcPct val="90000"/>
              </a:lnSpc>
              <a:buClr>
                <a:schemeClr val="tx1"/>
              </a:buClr>
              <a:defRPr/>
            </a:pPr>
            <a:endParaRPr lang="en-GB" dirty="0" smtClean="0"/>
          </a:p>
          <a:p>
            <a:pPr>
              <a:lnSpc>
                <a:spcPct val="90000"/>
              </a:lnSpc>
              <a:buClr>
                <a:schemeClr val="tx1"/>
              </a:buClr>
              <a:buNone/>
              <a:defRPr/>
            </a:pPr>
            <a:endParaRPr lang="en-GB" dirty="0" smtClean="0"/>
          </a:p>
          <a:p>
            <a:pPr>
              <a:spcBef>
                <a:spcPts val="2400"/>
              </a:spcBef>
              <a:defRPr/>
            </a:pPr>
            <a:r>
              <a:rPr lang="en-GB" noProof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  <a:cs typeface="Consolas" pitchFamily="49" charset="0"/>
              </a:rPr>
              <a:t>document.location</a:t>
            </a:r>
          </a:p>
          <a:p>
            <a:pPr lvl="1">
              <a:defRPr/>
            </a:pPr>
            <a:r>
              <a:rPr lang="en-GB" dirty="0" smtClean="0">
                <a:solidFill>
                  <a:srgbClr val="EBFFD2"/>
                </a:solidFill>
              </a:rPr>
              <a:t>Used to access the currently open URL or redirect the browser</a:t>
            </a:r>
            <a:endParaRPr lang="en-GB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216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52332" y="2819401"/>
            <a:ext cx="7696200" cy="1200329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dirty="0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document.links[0].href = "yahoo.com";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document.write(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"This is some &lt;b&gt;bold text&lt;/b&gt;");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52332" y="5943601"/>
            <a:ext cx="7696200" cy="461665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document.location = "http://www.yahoo.com/";</a:t>
            </a:r>
          </a:p>
        </p:txBody>
      </p:sp>
    </p:spTree>
    <p:extLst>
      <p:ext uri="{BB962C8B-B14F-4D97-AF65-F5344CB8AC3E}">
        <p14:creationId xmlns:p14="http://schemas.microsoft.com/office/powerpoint/2010/main" val="426992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Form Validation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217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09800" y="1371600"/>
            <a:ext cx="7772400" cy="5016758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function checkForm()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var valid = true;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if (document.mainForm.firstName.value == "")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alert("Please type in your first name!");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document.getElementById("firstNameError").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style.display = "inline";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valid = false;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return valid;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…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&lt;form name="mainForm" onsubmit="return checkForm()"&gt;</a:t>
            </a:r>
            <a:endParaRPr lang="bg-BG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&lt;input type="text" name="firstName" /&gt;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</a:t>
            </a:r>
            <a:r>
              <a:rPr lang="bg-BG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…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bg-BG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</a:t>
            </a:r>
            <a:r>
              <a:rPr lang="en-US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form</a:t>
            </a:r>
            <a:r>
              <a:rPr lang="bg-BG" sz="20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&gt;</a:t>
            </a:r>
            <a:endParaRPr lang="en-US" sz="2000" b="1" noProof="1">
              <a:solidFill>
                <a:srgbClr val="8CF4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  <a:cs typeface="Consolas" pitchFamily="49" charset="0"/>
              <a:sym typeface="Wingdings" pitchFamily="2" charset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838200"/>
            <a:ext cx="3690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form-validation.html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931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Math Object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Math</a:t>
            </a:r>
            <a:r>
              <a:rPr lang="en-US" dirty="0"/>
              <a:t> </a:t>
            </a:r>
            <a:r>
              <a:rPr lang="en-US" dirty="0" smtClean="0"/>
              <a:t>object provides some mathematical functions</a:t>
            </a:r>
            <a:endParaRPr lang="bg-BG" dirty="0">
              <a:latin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218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09800" y="2462748"/>
            <a:ext cx="7696200" cy="378565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for (i=1; i&lt;=20; i++) {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var x = Math.random();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x = 10*x + 1;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x = Math.floor(x);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document.write(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"Random number (" +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i + ") in range " + 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"1..10 --&gt; " + x + 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"&lt;br/&gt;");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}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429000"/>
            <a:ext cx="3714750" cy="2647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924801" y="1929348"/>
            <a:ext cx="19811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math.html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2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Date Object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Date</a:t>
            </a:r>
            <a:r>
              <a:rPr lang="en-US" dirty="0" smtClean="0"/>
              <a:t> object provides date / calendar functions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219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07844" y="2505075"/>
            <a:ext cx="7774356" cy="2308324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now = new Date();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result = "It is now " + now;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document.getElementById("timeField")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.innerText = result;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...</a:t>
            </a:r>
          </a:p>
          <a:p>
            <a:pPr defTabSz="914400"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tabLst>
                <a:tab pos="282575" algn="l"/>
              </a:tabLst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&lt;p id="timeField"&gt;&lt;/p&gt;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962401"/>
            <a:ext cx="4019550" cy="2143125"/>
          </a:xfrm>
          <a:prstGeom prst="roundRect">
            <a:avLst>
              <a:gd name="adj" fmla="val 426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8033177" y="1981200"/>
            <a:ext cx="20024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dates.html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312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Timers: </a:t>
            </a:r>
            <a:r>
              <a:rPr lang="en-GB" noProof="1" smtClean="0">
                <a:latin typeface="Consolas" pitchFamily="49" charset="0"/>
              </a:rPr>
              <a:t>setTimeout</a:t>
            </a:r>
            <a:r>
              <a:rPr lang="en-GB" dirty="0" smtClean="0">
                <a:latin typeface="Consolas" pitchFamily="49" charset="0"/>
              </a:rPr>
              <a:t>()</a:t>
            </a:r>
            <a:endParaRPr lang="en-US" dirty="0">
              <a:latin typeface="Consolas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0850" indent="-450850">
              <a:defRPr/>
            </a:pPr>
            <a:r>
              <a:rPr lang="en-GB" dirty="0" smtClean="0"/>
              <a:t>Make something happen (once) after a fixed delay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220</a:t>
            </a:fld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424116" y="2618705"/>
            <a:ext cx="7200899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timer = setTimeout('bang()', 5000);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424114" y="4889033"/>
            <a:ext cx="7200900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clearTimeout(timer);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4664758" y="3405067"/>
            <a:ext cx="4724400" cy="1430179"/>
          </a:xfrm>
          <a:prstGeom prst="wedgeRoundRectCallout">
            <a:avLst>
              <a:gd name="adj1" fmla="val -175"/>
              <a:gd name="adj2" fmla="val -93977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seconds after this statement executes, this function is called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3363434" y="5703570"/>
            <a:ext cx="2900363" cy="987504"/>
          </a:xfrm>
          <a:prstGeom prst="wedgeRoundRectCallout">
            <a:avLst>
              <a:gd name="adj1" fmla="val -51127"/>
              <a:gd name="adj2" fmla="val -14252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Cancels the timer</a:t>
            </a:r>
          </a:p>
        </p:txBody>
      </p:sp>
    </p:spTree>
    <p:extLst>
      <p:ext uri="{BB962C8B-B14F-4D97-AF65-F5344CB8AC3E}">
        <p14:creationId xmlns:p14="http://schemas.microsoft.com/office/powerpoint/2010/main" val="292403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Timers: </a:t>
            </a:r>
            <a:r>
              <a:rPr lang="en-GB" noProof="1" smtClean="0">
                <a:latin typeface="Consolas" pitchFamily="49" charset="0"/>
              </a:rPr>
              <a:t>setInterval</a:t>
            </a:r>
            <a:r>
              <a:rPr lang="en-GB" dirty="0" smtClean="0">
                <a:latin typeface="Consolas" pitchFamily="49" charset="0"/>
              </a:rPr>
              <a:t>()</a:t>
            </a:r>
            <a:endParaRPr lang="en-US" dirty="0">
              <a:latin typeface="Consolas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0850" indent="-450850">
              <a:defRPr/>
            </a:pPr>
            <a:r>
              <a:rPr lang="en-GB" dirty="0" smtClean="0"/>
              <a:t>Make something happen repeatedly at fixed intervals</a:t>
            </a:r>
            <a:endParaRPr lang="en-US" dirty="0" smtClean="0"/>
          </a:p>
          <a:p>
            <a:pPr marL="450850" indent="-450850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221</a:t>
            </a:fld>
            <a:endParaRPr lang="en-US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274888" y="2493334"/>
            <a:ext cx="7631112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var timer = setInterval('clock()', 1000);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274888" y="4704722"/>
            <a:ext cx="7631112" cy="424732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4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clearInterval(timer);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5156790" y="3290777"/>
            <a:ext cx="4139610" cy="1430179"/>
          </a:xfrm>
          <a:prstGeom prst="wedgeRoundRectCallout">
            <a:avLst>
              <a:gd name="adj1" fmla="val -3584"/>
              <a:gd name="adj2" fmla="val -9404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function is called continuously per 1 second.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3744433" y="5474970"/>
            <a:ext cx="2514600" cy="987504"/>
          </a:xfrm>
          <a:prstGeom prst="wedgeRoundRectCallout">
            <a:avLst>
              <a:gd name="adj1" fmla="val -45239"/>
              <a:gd name="adj2" fmla="val -128863"/>
              <a:gd name="adj3" fmla="val 16667"/>
            </a:avLst>
          </a:prstGeom>
          <a:solidFill>
            <a:srgbClr val="9F8471"/>
          </a:solidFill>
          <a:ln w="635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600" b="1" dirty="0">
                <a:solidFill>
                  <a:srgbClr val="EBFF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 the timer.</a:t>
            </a:r>
          </a:p>
        </p:txBody>
      </p:sp>
    </p:spTree>
    <p:extLst>
      <p:ext uri="{BB962C8B-B14F-4D97-AF65-F5344CB8AC3E}">
        <p14:creationId xmlns:p14="http://schemas.microsoft.com/office/powerpoint/2010/main" val="359270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Timer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222</a:t>
            </a:fld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74888" y="1633240"/>
            <a:ext cx="7631112" cy="4462760"/>
          </a:xfrm>
          <a:prstGeom prst="rect">
            <a:avLst/>
          </a:prstGeom>
          <a:solidFill>
            <a:schemeClr val="accent5">
              <a:lumMod val="40000"/>
              <a:lumOff val="60000"/>
              <a:alpha val="15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&lt;script type="text/javascript"&gt;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function timerFunc() {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var now = new Date();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var hour = now.getHours();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var min = now.getMinutes();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var sec = now.getSeconds();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document.getElementById("clock").value = 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    "" + hour + ":" + min + ":" + sec;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}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  setInterval('timerFunc()', 1000);</a:t>
            </a:r>
          </a:p>
          <a:p>
            <a:pPr eaLnBrk="0" hangingPunct="0"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&lt;/script&gt;</a:t>
            </a:r>
          </a:p>
          <a:p>
            <a:pPr eaLnBrk="0" hangingPunct="0">
              <a:spcBef>
                <a:spcPts val="1200"/>
              </a:spcBef>
              <a:buClr>
                <a:schemeClr val="accent5">
                  <a:lumMod val="40000"/>
                  <a:lumOff val="60000"/>
                </a:schemeClr>
              </a:buClr>
              <a:buSzPct val="70000"/>
              <a:defRPr/>
            </a:pPr>
            <a:r>
              <a:rPr lang="en-US" sz="2200" b="1" noProof="1">
                <a:solidFill>
                  <a:srgbClr val="8CF4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  <a:sym typeface="Wingdings" pitchFamily="2" charset="2"/>
              </a:rPr>
              <a:t>&lt;input type="text" id="clock" /&gt;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1" y="1110648"/>
            <a:ext cx="30941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timer-demo.html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1921584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133600" y="944527"/>
            <a:ext cx="74676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Debugging JavaScript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974"/>
          <a:stretch/>
        </p:blipFill>
        <p:spPr bwMode="auto">
          <a:xfrm>
            <a:off x="3296618" y="2415364"/>
            <a:ext cx="5446364" cy="3833036"/>
          </a:xfrm>
          <a:prstGeom prst="roundRect">
            <a:avLst>
              <a:gd name="adj" fmla="val 1806"/>
            </a:avLst>
          </a:prstGeom>
          <a:solidFill>
            <a:srgbClr val="FFFFFF"/>
          </a:solidFill>
          <a:ln>
            <a:noFill/>
          </a:ln>
          <a:effectLst/>
          <a:ex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944527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56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Debugging JavaScript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Modern browsers have JavaScript console where errors in scripts are reported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Errors may differ across browsers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Several tools to debug JavaScript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Microsoft Script Editor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Add-on for Internet Explorer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Supports breakpoints, watches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JavaScript statement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debugger</a:t>
            </a:r>
            <a:r>
              <a:rPr lang="en-US" dirty="0" smtClean="0"/>
              <a:t>; opens the script editor 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Firebug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6388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Firebug – Firefox add-on for debugging JavaScript, CSS, HTML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Supports breakpoints, watches, JavaScript console editor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Very useful for CSS and HTML too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You can edit all the document real-time: CSS, HTML, etc</a:t>
            </a:r>
          </a:p>
          <a:p>
            <a:pPr lvl="2">
              <a:lnSpc>
                <a:spcPct val="100000"/>
              </a:lnSpc>
              <a:defRPr/>
            </a:pPr>
            <a:r>
              <a:rPr lang="en-US" dirty="0" smtClean="0"/>
              <a:t>Shows how CSS rules apply to element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Shows Ajax requests and responses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Firebug is written mostly in JavaScript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65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Firebug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226</a:t>
            </a:fld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676401"/>
            <a:ext cx="8208962" cy="3983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083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Console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066800"/>
            <a:ext cx="8686800" cy="54864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 smtClean="0"/>
              <a:t>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console</a:t>
            </a:r>
            <a:r>
              <a:rPr lang="en-US" dirty="0"/>
              <a:t> </a:t>
            </a:r>
            <a:r>
              <a:rPr lang="en-US" dirty="0" smtClean="0"/>
              <a:t>object exists only if there is a debugging tool that supports it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/>
              <a:t>Used to write log messages at runtime</a:t>
            </a:r>
          </a:p>
          <a:p>
            <a:pPr>
              <a:lnSpc>
                <a:spcPct val="100000"/>
              </a:lnSpc>
              <a:defRPr/>
            </a:pPr>
            <a:r>
              <a:rPr lang="en-US" dirty="0" smtClean="0"/>
              <a:t>Methods of the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console</a:t>
            </a:r>
            <a:r>
              <a:rPr lang="en-US" dirty="0" smtClean="0"/>
              <a:t> object: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debug(message)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info(message)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log(message)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warn(message)</a:t>
            </a:r>
            <a:endParaRPr lang="en-US" dirty="0" smtClean="0"/>
          </a:p>
          <a:p>
            <a:pPr lvl="1">
              <a:lnSpc>
                <a:spcPct val="100000"/>
              </a:lnSpc>
              <a:defRPr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onsolas" pitchFamily="49" charset="0"/>
              </a:rPr>
              <a:t>error(message)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52FF4-89E3-4D1B-9927-2DBDC00E58D7}" type="slidenum">
              <a:rPr lang="en-US" smtClean="0"/>
              <a:pPr>
                <a:defRPr/>
              </a:pPr>
              <a:t>227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6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152400"/>
            <a:ext cx="7086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HTML, CSS and JavaScript Basics</a:t>
            </a:r>
            <a:endParaRPr lang="bg-BG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272416" y="2971800"/>
            <a:ext cx="5642984" cy="1219201"/>
          </a:xfrm>
        </p:spPr>
        <p:txBody>
          <a:bodyPr vert="horz" wrap="none" lIns="0" tIns="0" rIns="0" bIns="0" rtlCol="0" anchor="ctr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7200" dirty="0"/>
              <a:t>Questions?</a:t>
            </a:r>
          </a:p>
        </p:txBody>
      </p:sp>
      <p:sp>
        <p:nvSpPr>
          <p:cNvPr id="6" name="TextBox 5"/>
          <p:cNvSpPr txBox="1"/>
          <p:nvPr/>
        </p:nvSpPr>
        <p:spPr>
          <a:xfrm rot="12041701" flipH="1">
            <a:off x="8822515" y="4347760"/>
            <a:ext cx="949687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11500" b="1" dirty="0">
                <a:solidFill>
                  <a:schemeClr val="tx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 rot="2456848" flipH="1">
            <a:off x="2492763" y="4653275"/>
            <a:ext cx="859648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4000" b="1" dirty="0">
                <a:solidFill>
                  <a:srgbClr val="FFBF8B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itchFamily="18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 rot="9535351" flipH="1">
            <a:off x="2317613" y="1951769"/>
            <a:ext cx="949687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88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 rot="16938170" flipH="1">
            <a:off x="6429823" y="1072851"/>
            <a:ext cx="859648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1500" b="1" dirty="0">
                <a:solidFill>
                  <a:srgbClr val="FF831D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 rot="19836951" flipH="1">
            <a:off x="8958276" y="1104110"/>
            <a:ext cx="949687" cy="24929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15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 rot="2233443" flipH="1">
            <a:off x="3801485" y="1188063"/>
            <a:ext cx="584096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HeroicExtremeLeftFacing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5600" dirty="0"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 rot="8530737" flipH="1">
            <a:off x="6395756" y="4604327"/>
            <a:ext cx="643173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9600" dirty="0">
                <a:solidFill>
                  <a:srgbClr val="FF4A37"/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 rot="12627025" flipH="1">
            <a:off x="4250518" y="4211929"/>
            <a:ext cx="58409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 rot="1186146" flipH="1">
            <a:off x="7709958" y="4166602"/>
            <a:ext cx="499379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en-US" sz="6600" dirty="0">
                <a:solidFill>
                  <a:srgbClr val="9966FF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 rot="19460650" flipH="1">
            <a:off x="4666398" y="2204059"/>
            <a:ext cx="489197" cy="769441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perspectiveRelaxedModerately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400" dirty="0">
                <a:solidFill>
                  <a:srgbClr val="FF6699"/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 rot="18277140" flipH="1">
            <a:off x="1962513" y="3116671"/>
            <a:ext cx="89128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29454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232</TotalTime>
  <Words>16951</Words>
  <Application>Microsoft Office PowerPoint</Application>
  <PresentationFormat>Widescreen</PresentationFormat>
  <Paragraphs>2835</Paragraphs>
  <Slides>228</Slides>
  <Notes>59</Notes>
  <HiddenSlides>0</HiddenSlides>
  <MMClips>0</MMClips>
  <ScaleCrop>false</ScaleCrop>
  <HeadingPairs>
    <vt:vector size="8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228</vt:i4>
      </vt:variant>
    </vt:vector>
  </HeadingPairs>
  <TitlesOfParts>
    <vt:vector size="243" baseType="lpstr">
      <vt:lpstr>Arial</vt:lpstr>
      <vt:lpstr>Bookman Old Style</vt:lpstr>
      <vt:lpstr>Calibri</vt:lpstr>
      <vt:lpstr>Cambria</vt:lpstr>
      <vt:lpstr>Century Gothic</vt:lpstr>
      <vt:lpstr>Consolas</vt:lpstr>
      <vt:lpstr>Corbel</vt:lpstr>
      <vt:lpstr>Courier New</vt:lpstr>
      <vt:lpstr>inherit</vt:lpstr>
      <vt:lpstr>Times New Roman</vt:lpstr>
      <vt:lpstr>Wingdings</vt:lpstr>
      <vt:lpstr>Wingdings 2</vt:lpstr>
      <vt:lpstr>Wingdings 3</vt:lpstr>
      <vt:lpstr>Cacho</vt:lpstr>
      <vt:lpstr>Image</vt:lpstr>
      <vt:lpstr>HTML Básico</vt:lpstr>
      <vt:lpstr>T a b e l a   d e   c o n t e ú d o s</vt:lpstr>
      <vt:lpstr>Table of Contents (2)</vt:lpstr>
      <vt:lpstr>How the Web Works?</vt:lpstr>
      <vt:lpstr>What is a Web Page?</vt:lpstr>
      <vt:lpstr>Creating HTML Pages</vt:lpstr>
      <vt:lpstr>HTML Basics</vt:lpstr>
      <vt:lpstr>Estrutura do arquivo html</vt:lpstr>
      <vt:lpstr>HTML Code Formatting</vt:lpstr>
      <vt:lpstr>Primeira página</vt:lpstr>
      <vt:lpstr>A primeira pagina: Tags</vt:lpstr>
      <vt:lpstr>Primeira página HTML: Head</vt:lpstr>
      <vt:lpstr>Primeira pagina: Body</vt:lpstr>
      <vt:lpstr>Algumas tags simples - Links</vt:lpstr>
      <vt:lpstr>Algumas tags simples</vt:lpstr>
      <vt:lpstr>Algumas tags simples</vt:lpstr>
      <vt:lpstr>Algumas tags simples</vt:lpstr>
      <vt:lpstr>Algumas tags simples</vt:lpstr>
      <vt:lpstr>Some Simple Tags – Example (2)</vt:lpstr>
      <vt:lpstr>Tags Attributes</vt:lpstr>
      <vt:lpstr>Headings and Paragraphs</vt:lpstr>
      <vt:lpstr>Headings and Paragraphs – Example </vt:lpstr>
      <vt:lpstr>Headings and Paragraphs – Example (2)</vt:lpstr>
      <vt:lpstr>Introduction to HTML</vt:lpstr>
      <vt:lpstr>Preface</vt:lpstr>
      <vt:lpstr>The &lt;!DOCTYPE&gt; Declaration</vt:lpstr>
      <vt:lpstr>HTML vs. XHTML</vt:lpstr>
      <vt:lpstr>XHTML vs. HTML (2)</vt:lpstr>
      <vt:lpstr>The &lt;head&gt; Section</vt:lpstr>
      <vt:lpstr>&lt;head&gt; Section: &lt;title&gt; tag</vt:lpstr>
      <vt:lpstr>&lt;head&gt; Section: &lt;meta&gt;</vt:lpstr>
      <vt:lpstr>&lt;head&gt; Section: &lt;script&gt;</vt:lpstr>
      <vt:lpstr>O &lt;script&gt; Tag – Examplo</vt:lpstr>
      <vt:lpstr>&lt;head&gt; Section: &lt;style&gt;</vt:lpstr>
      <vt:lpstr>Comments: &lt;!-- --&gt; Tag</vt:lpstr>
      <vt:lpstr>&lt;body&gt; Section: Introduction</vt:lpstr>
      <vt:lpstr>Text Formatting</vt:lpstr>
      <vt:lpstr>Text Formatting – Example</vt:lpstr>
      <vt:lpstr>Text Formatting – Example (2)</vt:lpstr>
      <vt:lpstr>Hyperlinks: &lt;a&gt; Tag</vt:lpstr>
      <vt:lpstr>Hyperlinks: &lt;a&gt; Tag (2)</vt:lpstr>
      <vt:lpstr>Hyperlinks: &lt;a&gt; Tag (3)</vt:lpstr>
      <vt:lpstr>Hyperlinks and Sections</vt:lpstr>
      <vt:lpstr>Hyperlinks – Example</vt:lpstr>
      <vt:lpstr>Hyperlinks – Example (2)</vt:lpstr>
      <vt:lpstr>Links to the Same Document – Example </vt:lpstr>
      <vt:lpstr>Links to the Same Document – Example (2) </vt:lpstr>
      <vt:lpstr>Images: &lt;img&gt; tag</vt:lpstr>
      <vt:lpstr>Miscellaneous Tags</vt:lpstr>
      <vt:lpstr>Miscellaneous Tags – Example</vt:lpstr>
      <vt:lpstr>Ordered Lists: &lt;ol&gt; Tag</vt:lpstr>
      <vt:lpstr>Unordered Lists: &lt;ul&gt; Tag</vt:lpstr>
      <vt:lpstr>Definition lists: &lt;dl&gt; tag</vt:lpstr>
      <vt:lpstr>Lists – Example</vt:lpstr>
      <vt:lpstr>HTML Special Characters</vt:lpstr>
      <vt:lpstr>Special Characters – Example</vt:lpstr>
      <vt:lpstr>Special Chars – Example (2)</vt:lpstr>
      <vt:lpstr>Using &lt;DIV&gt; and &lt;SPAN&gt; Block and Inline Elements</vt:lpstr>
      <vt:lpstr>Block and Inline Elements</vt:lpstr>
      <vt:lpstr>The &lt;div&gt; Tag</vt:lpstr>
      <vt:lpstr>The &lt;span&gt; Tag</vt:lpstr>
      <vt:lpstr>HTML Tables</vt:lpstr>
      <vt:lpstr>HTML Tables</vt:lpstr>
      <vt:lpstr>HTML Tables (2)</vt:lpstr>
      <vt:lpstr>Simple HTML Tables – Example</vt:lpstr>
      <vt:lpstr>Simple HTML Tables – Example (2)</vt:lpstr>
      <vt:lpstr>Complete HTML Tables</vt:lpstr>
      <vt:lpstr>Complete HTML Table: Example</vt:lpstr>
      <vt:lpstr>Complete HTML Table: Example (2)</vt:lpstr>
      <vt:lpstr>Nested Tables</vt:lpstr>
      <vt:lpstr>Cell Spacing and Padding</vt:lpstr>
      <vt:lpstr>Cell Spacing and Padding – Example</vt:lpstr>
      <vt:lpstr>Cell Spacing and Padding – Example (2)</vt:lpstr>
      <vt:lpstr>Column and Row Span</vt:lpstr>
      <vt:lpstr>Column and Row Span – Example</vt:lpstr>
      <vt:lpstr>Column and Row Span – Example (2)</vt:lpstr>
      <vt:lpstr>HTML Forms</vt:lpstr>
      <vt:lpstr>HTML Forms</vt:lpstr>
      <vt:lpstr>Form Fields</vt:lpstr>
      <vt:lpstr>Fieldsets</vt:lpstr>
      <vt:lpstr>Form Input Controls</vt:lpstr>
      <vt:lpstr>Other Form Controls</vt:lpstr>
      <vt:lpstr>Other Form Controls (2)</vt:lpstr>
      <vt:lpstr>Other Form Controls (3)</vt:lpstr>
      <vt:lpstr>Other Form Controls (4)</vt:lpstr>
      <vt:lpstr>Labels</vt:lpstr>
      <vt:lpstr>HTML Forms – Example</vt:lpstr>
      <vt:lpstr>HTML Forms – Example (2)</vt:lpstr>
      <vt:lpstr>HTML Forms – Example (3)</vt:lpstr>
      <vt:lpstr>TabIndex</vt:lpstr>
      <vt:lpstr>HTML Frames</vt:lpstr>
      <vt:lpstr>HTML Frames</vt:lpstr>
      <vt:lpstr>HTML Frames – Demo</vt:lpstr>
      <vt:lpstr>Inline Frames: &lt;iframe&gt;</vt:lpstr>
      <vt:lpstr>Cascading Style Sheets (CSS)</vt:lpstr>
      <vt:lpstr>Table of Contents</vt:lpstr>
      <vt:lpstr>CSS: A New Philosophy</vt:lpstr>
      <vt:lpstr>The Resulting Page</vt:lpstr>
      <vt:lpstr>CSS Intro</vt:lpstr>
      <vt:lpstr>CSS Introduction</vt:lpstr>
      <vt:lpstr>CSS Introduction (2)</vt:lpstr>
      <vt:lpstr>Why “Cascading”?</vt:lpstr>
      <vt:lpstr>Why “Cascading”? (2)</vt:lpstr>
      <vt:lpstr>Why “Cascading”? (3)</vt:lpstr>
      <vt:lpstr>Style Sheets Syntax</vt:lpstr>
      <vt:lpstr>Selectors</vt:lpstr>
      <vt:lpstr>Selectors (2)</vt:lpstr>
      <vt:lpstr>Selectors (3)</vt:lpstr>
      <vt:lpstr>Selectors (4)</vt:lpstr>
      <vt:lpstr>Selectors (5)</vt:lpstr>
      <vt:lpstr>Values in the CSS Rules</vt:lpstr>
      <vt:lpstr>Default Browser Styles</vt:lpstr>
      <vt:lpstr>Linking HTML and CSS</vt:lpstr>
      <vt:lpstr>Linking HTML and CSS (2)</vt:lpstr>
      <vt:lpstr>Inline Styles: Example</vt:lpstr>
      <vt:lpstr>Inline Styles: Example</vt:lpstr>
      <vt:lpstr>CSS Cascade (Precedence)</vt:lpstr>
      <vt:lpstr>CSS Specificity</vt:lpstr>
      <vt:lpstr>Embedded Styles</vt:lpstr>
      <vt:lpstr>Embedded Styles: Example</vt:lpstr>
      <vt:lpstr>Embedded Styles: Example (2)</vt:lpstr>
      <vt:lpstr>Embedded Styles: Example (3)</vt:lpstr>
      <vt:lpstr>External CSS Styles</vt:lpstr>
      <vt:lpstr>External CSS Styles (2)</vt:lpstr>
      <vt:lpstr>External Styles: Example</vt:lpstr>
      <vt:lpstr>External Styles: Example (2)</vt:lpstr>
      <vt:lpstr>External Styles: Example (3)</vt:lpstr>
      <vt:lpstr>External Styles: Example (4)</vt:lpstr>
      <vt:lpstr>Text-related CSS Properties</vt:lpstr>
      <vt:lpstr>CSS Rules for Fonts (2)</vt:lpstr>
      <vt:lpstr>Shorthand Font Property</vt:lpstr>
      <vt:lpstr>Backgrounds</vt:lpstr>
      <vt:lpstr>Backgrounds (2)</vt:lpstr>
      <vt:lpstr>Background Shorthand Property</vt:lpstr>
      <vt:lpstr>Background-image or &lt;img&gt;?</vt:lpstr>
      <vt:lpstr>Borders</vt:lpstr>
      <vt:lpstr>Border Shorthand Property</vt:lpstr>
      <vt:lpstr>Width and Height</vt:lpstr>
      <vt:lpstr>Margin and Padding</vt:lpstr>
      <vt:lpstr>Margin and Padding: Short Rules</vt:lpstr>
      <vt:lpstr>The Box Model</vt:lpstr>
      <vt:lpstr>IE Quirks Mode</vt:lpstr>
      <vt:lpstr>Positioning</vt:lpstr>
      <vt:lpstr>Positioning (2)</vt:lpstr>
      <vt:lpstr>Positioning (3)</vt:lpstr>
      <vt:lpstr>Inline element positioning</vt:lpstr>
      <vt:lpstr>Float</vt:lpstr>
      <vt:lpstr>Float (2)</vt:lpstr>
      <vt:lpstr>Clear</vt:lpstr>
      <vt:lpstr>Clear (2)</vt:lpstr>
      <vt:lpstr>Opacity</vt:lpstr>
      <vt:lpstr>Visibility</vt:lpstr>
      <vt:lpstr>Display</vt:lpstr>
      <vt:lpstr>Display (2)</vt:lpstr>
      <vt:lpstr>Overflow</vt:lpstr>
      <vt:lpstr>Other CSS Properties</vt:lpstr>
      <vt:lpstr>Benefits of using CSS</vt:lpstr>
      <vt:lpstr>Maintenance Example</vt:lpstr>
      <vt:lpstr>CSS Development Tools</vt:lpstr>
      <vt:lpstr>CSS Development Tools (3)</vt:lpstr>
      <vt:lpstr>CSS Development Tools (4)</vt:lpstr>
      <vt:lpstr>Introduction to JavaScript</vt:lpstr>
      <vt:lpstr>Table of Contents</vt:lpstr>
      <vt:lpstr>Table of Contents (2)</vt:lpstr>
      <vt:lpstr>Table of Contents (3)</vt:lpstr>
      <vt:lpstr>DHTML</vt:lpstr>
      <vt:lpstr>What is DHTML?</vt:lpstr>
      <vt:lpstr>DTHML = HTML + CSS + JavaScript</vt:lpstr>
      <vt:lpstr>JavaScript</vt:lpstr>
      <vt:lpstr>JavaScript</vt:lpstr>
      <vt:lpstr>JavaScript Advantages</vt:lpstr>
      <vt:lpstr>What Can JavaScript Do?</vt:lpstr>
      <vt:lpstr>The First Script</vt:lpstr>
      <vt:lpstr>Another Small Example</vt:lpstr>
      <vt:lpstr>Using JavaScript Code</vt:lpstr>
      <vt:lpstr>JavaScript – When is Executed?</vt:lpstr>
      <vt:lpstr>Calling a JavaScript Function from Event Handler – Example</vt:lpstr>
      <vt:lpstr>Using External Script Files</vt:lpstr>
      <vt:lpstr>The JavaScript Syntax</vt:lpstr>
      <vt:lpstr>JavaScript Syntax</vt:lpstr>
      <vt:lpstr>Data Types</vt:lpstr>
      <vt:lpstr>Everything is Object</vt:lpstr>
      <vt:lpstr>String Operations</vt:lpstr>
      <vt:lpstr>Arrays Operations and Properties</vt:lpstr>
      <vt:lpstr>Standard Popup Boxes</vt:lpstr>
      <vt:lpstr>Sum of Numbers – Example</vt:lpstr>
      <vt:lpstr>Sum of Numbers – Example (2)</vt:lpstr>
      <vt:lpstr>JavaScript Prompt – Example</vt:lpstr>
      <vt:lpstr>Conditional Statement (if)</vt:lpstr>
      <vt:lpstr>Conditional Statement (if) (2)</vt:lpstr>
      <vt:lpstr>Switch Statement</vt:lpstr>
      <vt:lpstr>Loops</vt:lpstr>
      <vt:lpstr>Functions </vt:lpstr>
      <vt:lpstr>Function Arguments  and Return Value</vt:lpstr>
      <vt:lpstr>Document Object Model (DOM)</vt:lpstr>
      <vt:lpstr>Document Object Model (DOM)</vt:lpstr>
      <vt:lpstr>Accessing Elements</vt:lpstr>
      <vt:lpstr>DOM Manipulation</vt:lpstr>
      <vt:lpstr>Common Element Properties</vt:lpstr>
      <vt:lpstr>Common Element Properties (2)</vt:lpstr>
      <vt:lpstr>Accessing Elements through the DOM Tree Structure</vt:lpstr>
      <vt:lpstr>Accessing Elements through the DOM Tree – Example</vt:lpstr>
      <vt:lpstr>The HTML DOM Event Model</vt:lpstr>
      <vt:lpstr>The HTML DOM Event Model</vt:lpstr>
      <vt:lpstr>The HTML DOM Event Model (2)</vt:lpstr>
      <vt:lpstr>The HTML DOM Event Model (3)</vt:lpstr>
      <vt:lpstr>Common DOM Events</vt:lpstr>
      <vt:lpstr>Common DOM Events (2)</vt:lpstr>
      <vt:lpstr>onload Event – Example</vt:lpstr>
      <vt:lpstr>The Built-In Browser Objects</vt:lpstr>
      <vt:lpstr>Built-in Browser Objects</vt:lpstr>
      <vt:lpstr>DOM Hierarchy – Example</vt:lpstr>
      <vt:lpstr>Opening New Window – Example</vt:lpstr>
      <vt:lpstr>The Navigator Object</vt:lpstr>
      <vt:lpstr>The Screen Object</vt:lpstr>
      <vt:lpstr>Document and Location</vt:lpstr>
      <vt:lpstr>Form Validation – Example</vt:lpstr>
      <vt:lpstr>The Math Object</vt:lpstr>
      <vt:lpstr>The Date Object</vt:lpstr>
      <vt:lpstr>Timers: setTimeout()</vt:lpstr>
      <vt:lpstr>Timers: setInterval()</vt:lpstr>
      <vt:lpstr>Timer – Example</vt:lpstr>
      <vt:lpstr>Debugging JavaScript</vt:lpstr>
      <vt:lpstr>Debugging JavaScript</vt:lpstr>
      <vt:lpstr>Firebug</vt:lpstr>
      <vt:lpstr>Firebug (2)</vt:lpstr>
      <vt:lpstr>JavaScript Console Object</vt:lpstr>
      <vt:lpstr>HTML, CSS and JavaScript Basics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</dc:creator>
  <cp:lastModifiedBy>Oxnar</cp:lastModifiedBy>
  <cp:revision>15</cp:revision>
  <dcterms:created xsi:type="dcterms:W3CDTF">2016-08-29T11:30:14Z</dcterms:created>
  <dcterms:modified xsi:type="dcterms:W3CDTF">2016-08-29T20:20:33Z</dcterms:modified>
</cp:coreProperties>
</file>