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27"/>
  </p:notesMasterIdLst>
  <p:handoutMasterIdLst>
    <p:handoutMasterId r:id="rId28"/>
  </p:handoutMasterIdLst>
  <p:sldIdLst>
    <p:sldId id="319" r:id="rId3"/>
    <p:sldId id="550" r:id="rId4"/>
    <p:sldId id="551" r:id="rId5"/>
    <p:sldId id="552" r:id="rId6"/>
    <p:sldId id="553" r:id="rId7"/>
    <p:sldId id="554" r:id="rId8"/>
    <p:sldId id="555" r:id="rId9"/>
    <p:sldId id="556" r:id="rId10"/>
    <p:sldId id="557" r:id="rId11"/>
    <p:sldId id="558" r:id="rId12"/>
    <p:sldId id="559" r:id="rId13"/>
    <p:sldId id="560" r:id="rId14"/>
    <p:sldId id="561" r:id="rId15"/>
    <p:sldId id="562" r:id="rId16"/>
    <p:sldId id="565" r:id="rId17"/>
    <p:sldId id="563" r:id="rId18"/>
    <p:sldId id="564" r:id="rId19"/>
    <p:sldId id="566" r:id="rId20"/>
    <p:sldId id="570" r:id="rId21"/>
    <p:sldId id="571" r:id="rId22"/>
    <p:sldId id="572" r:id="rId23"/>
    <p:sldId id="567" r:id="rId24"/>
    <p:sldId id="568" r:id="rId25"/>
    <p:sldId id="569" r:id="rId2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8024" autoAdjust="0"/>
  </p:normalViewPr>
  <p:slideViewPr>
    <p:cSldViewPr>
      <p:cViewPr>
        <p:scale>
          <a:sx n="70" d="100"/>
          <a:sy n="70" d="100"/>
        </p:scale>
        <p:origin x="-147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19/10/2015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19/10/2015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19/10/2015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19/10/2015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19/10/2015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19/10/2015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19/10/2015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19/10/2015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19/10/2015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19/10/2015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19/10/2015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19/10/2015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19/10/2015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71" y="926733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19/10/2015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19/10/2015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 fontScale="90000"/>
          </a:bodyPr>
          <a:lstStyle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sz="4000" dirty="0" smtClean="0">
                <a:solidFill>
                  <a:schemeClr val="tx1"/>
                </a:solidFill>
              </a:rPr>
              <a:t>O INÍCIO</a:t>
            </a:r>
            <a:br>
              <a:rPr sz="4000" dirty="0" smtClean="0">
                <a:solidFill>
                  <a:schemeClr val="tx1"/>
                </a:solidFill>
              </a:rPr>
            </a:br>
            <a:r>
              <a:rPr sz="4000" dirty="0" smtClean="0">
                <a:solidFill>
                  <a:schemeClr val="tx1"/>
                </a:solidFill>
              </a:rPr>
              <a:t/>
            </a:r>
            <a:br>
              <a:rPr sz="4000" dirty="0" smtClean="0">
                <a:solidFill>
                  <a:schemeClr val="tx1"/>
                </a:solidFill>
              </a:rPr>
            </a:br>
            <a:r>
              <a:rPr sz="4000" dirty="0" smtClean="0">
                <a:solidFill>
                  <a:schemeClr val="tx1"/>
                </a:solidFill>
              </a:rPr>
              <a:t>CIÊNCIA DA COMPUTAÇÃO </a:t>
            </a:r>
            <a:br>
              <a:rPr sz="4000" dirty="0" smtClean="0">
                <a:solidFill>
                  <a:schemeClr val="tx1"/>
                </a:solidFill>
              </a:rPr>
            </a:b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 smtClean="0"/>
              <a:t>por: André Aparecido da Silva</a:t>
            </a:r>
          </a:p>
          <a:p>
            <a:r>
              <a:rPr lang="pt-BR" altLang="pt-BR" sz="1200" dirty="0" smtClean="0"/>
              <a:t>Disponível em: http://www.oxnar.com.br/2015/unitec </a:t>
            </a:r>
            <a:endParaRPr altLang="pt-BR" sz="1200" dirty="0" smtClean="0"/>
          </a:p>
          <a:p>
            <a:endParaRPr altLang="pt-BR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258" cy="68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8" y="69850"/>
            <a:ext cx="4572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Alan </a:t>
            </a:r>
            <a:r>
              <a:rPr lang="pt-BR" dirty="0"/>
              <a:t>Turing foi um incrível matemático, lógico e </a:t>
            </a:r>
            <a:r>
              <a:rPr lang="pt-BR" dirty="0" err="1"/>
              <a:t>criptoanalista</a:t>
            </a:r>
            <a:r>
              <a:rPr lang="pt-BR" dirty="0"/>
              <a:t>, cujos estudos e projetos se tornaram base para a tecnologia atual. 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 descr="http://ibxk.com.br/2012/2/materias/192747438103617.jpg?w=1040&amp;h=585&amp;mode=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411" y="4509120"/>
            <a:ext cx="200758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9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É </a:t>
            </a:r>
            <a:r>
              <a:rPr lang="pt-BR" dirty="0"/>
              <a:t>neste momento que muitos podem estar pensando: “Mas afinal de contas, o que esse cientista inventou de tão importante?”.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resposta deve estar, literalmente, na sua frente: ele é o motivo de você estar usando um computador neste momento.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325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Decifrando o </a:t>
            </a:r>
            <a:r>
              <a:rPr lang="pt-BR" dirty="0" smtClean="0"/>
              <a:t>Enigma</a:t>
            </a:r>
            <a:endParaRPr lang="pt-BR" dirty="0"/>
          </a:p>
        </p:txBody>
      </p:sp>
      <p:pic>
        <p:nvPicPr>
          <p:cNvPr id="2050" name="Picture 2" descr="https://encrypted-tbn2.gstatic.com/images?q=tbn:ANd9GcR6DQoqu-wQ4MFjq5RA4HKLFvLwOeiz2ieHE-5vp9tc8SNHYD4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" y="1340768"/>
            <a:ext cx="355980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ideotuto.net.br/wp-content/uploads/2013/12/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728" y="2278373"/>
            <a:ext cx="449727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914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 </a:t>
            </a:r>
            <a:r>
              <a:rPr lang="pt-BR" dirty="0" smtClean="0"/>
              <a:t> O </a:t>
            </a:r>
            <a:r>
              <a:rPr lang="pt-BR" dirty="0"/>
              <a:t>primeiro destaque da vida de Turing veio quando ele estava perto dos 30 anos. Trabalhando em conjunto com uma organização inglesa, o matemático foi capaz de criar um sistema para traduzir os textos </a:t>
            </a:r>
            <a:r>
              <a:rPr lang="pt-BR" dirty="0" err="1"/>
              <a:t>encriptados</a:t>
            </a:r>
            <a:r>
              <a:rPr lang="pt-BR" dirty="0"/>
              <a:t> pelos alemães chamado “</a:t>
            </a:r>
            <a:r>
              <a:rPr lang="pt-BR" dirty="0" err="1"/>
              <a:t>bombe</a:t>
            </a:r>
            <a:r>
              <a:rPr lang="pt-BR" dirty="0"/>
              <a:t>”.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6272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Sua </a:t>
            </a:r>
            <a:r>
              <a:rPr lang="pt-BR" dirty="0"/>
              <a:t>máquina era extremamente eficaz contra o equipamento inimigo, que usava uma </a:t>
            </a:r>
            <a:r>
              <a:rPr lang="pt-BR" dirty="0" err="1"/>
              <a:t>encriptadora</a:t>
            </a:r>
            <a:r>
              <a:rPr lang="pt-BR" dirty="0"/>
              <a:t> chamada Enigma para fazer com que as mensagens captadas pelos britânicos não fossem compreensíveis.</a:t>
            </a:r>
          </a:p>
        </p:txBody>
      </p:sp>
    </p:spTree>
    <p:extLst>
      <p:ext uri="{BB962C8B-B14F-4D97-AF65-F5344CB8AC3E}">
        <p14:creationId xmlns:p14="http://schemas.microsoft.com/office/powerpoint/2010/main" val="24377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A </a:t>
            </a:r>
            <a:r>
              <a:rPr lang="pt-BR" dirty="0" err="1"/>
              <a:t>bombe</a:t>
            </a:r>
            <a:r>
              <a:rPr lang="pt-BR" dirty="0"/>
              <a:t> captava e identificava quando o sinal estava protegido pelo mesmo padrão da Enigma, para depois usar um padrão de lógica que ignorava informações que se contradiziam e gerar a mensagem verdadeira.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6107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756792"/>
          </a:xfrm>
        </p:spPr>
        <p:txBody>
          <a:bodyPr/>
          <a:lstStyle/>
          <a:p>
            <a:pPr algn="just"/>
            <a:r>
              <a:rPr lang="pt-BR" dirty="0" smtClean="0"/>
              <a:t>   Na </a:t>
            </a:r>
            <a:r>
              <a:rPr lang="pt-BR" dirty="0"/>
              <a:t>época, já haviam algumas máquinas que faziam o mesmo, mas nenhuma tão bem quanto esta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</p:txBody>
      </p:sp>
      <p:pic>
        <p:nvPicPr>
          <p:cNvPr id="3074" name="Picture 2" descr="Réplica da bombe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752528" cy="35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724128" y="3068960"/>
            <a:ext cx="31683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/>
              <a:t>Notem que é parecida com a maquina do filme.</a:t>
            </a:r>
            <a:endParaRPr lang="pt-BR" b="1" dirty="0"/>
          </a:p>
        </p:txBody>
      </p:sp>
      <p:cxnSp>
        <p:nvCxnSpPr>
          <p:cNvPr id="6" name="Conector de seta reta 5"/>
          <p:cNvCxnSpPr/>
          <p:nvPr/>
        </p:nvCxnSpPr>
        <p:spPr bwMode="auto">
          <a:xfrm flipH="1">
            <a:off x="5004048" y="3715291"/>
            <a:ext cx="2952328" cy="86583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00582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Bombe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sistema da </a:t>
            </a:r>
            <a:r>
              <a:rPr lang="pt-BR" dirty="0" err="1"/>
              <a:t>bombe</a:t>
            </a:r>
            <a:r>
              <a:rPr lang="pt-BR" dirty="0"/>
              <a:t> usava mecanismos eletromecânicos e era extremamente avançado para sua época. Por isso, ele é muitas vezes considerado como o primeiro computador da história.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062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Turing e sua </a:t>
            </a:r>
            <a:r>
              <a:rPr lang="pt-BR" dirty="0" smtClean="0"/>
              <a:t>máquina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 </a:t>
            </a:r>
            <a:r>
              <a:rPr lang="pt-BR" dirty="0"/>
              <a:t>mais que a criação da </a:t>
            </a:r>
            <a:r>
              <a:rPr lang="pt-BR" dirty="0" err="1"/>
              <a:t>bombe</a:t>
            </a:r>
            <a:r>
              <a:rPr lang="pt-BR" dirty="0"/>
              <a:t> seja impressionante, seu título de “pai da computação” só veio com a criação de sua “máquina-automática”, atualmente conhecida por máquina de Turing.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135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A ideia do equipamento era bastante </a:t>
            </a:r>
            <a:r>
              <a:rPr lang="pt-BR" dirty="0" smtClean="0"/>
              <a:t>simples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O </a:t>
            </a:r>
            <a:r>
              <a:rPr lang="pt-BR" dirty="0"/>
              <a:t>aparelho devia ser capaz de manipular símbolos em uma fita de acordo com uma série de regras para guardar informações. O conceito parece familiar?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Pois </a:t>
            </a:r>
            <a:r>
              <a:rPr lang="pt-BR" dirty="0"/>
              <a:t>deveria. Afinal, é assim que todos os computadores funcionam.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82946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A </a:t>
            </a:r>
            <a:r>
              <a:rPr lang="pt-BR" dirty="0"/>
              <a:t>lógica por trás da máquina de Turing pode imitar qualquer algoritmo de um PC, se mostrando especialmente útil para que as pessoas possam compreender as limitações da computação.</a:t>
            </a:r>
            <a:endParaRPr lang="pt-BR" dirty="0"/>
          </a:p>
        </p:txBody>
      </p:sp>
      <p:pic>
        <p:nvPicPr>
          <p:cNvPr id="4098" name="Picture 2" descr="http://ibxk.com.br/2012/2/materias/192747438103432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38" y="3119501"/>
            <a:ext cx="5138762" cy="376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610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Todo </a:t>
            </a:r>
            <a:r>
              <a:rPr lang="pt-BR" dirty="0"/>
              <a:t>o conceito da máquina de Turing foi então incorporado ao primeiro computador do matemático, chamado ACE (“</a:t>
            </a:r>
            <a:r>
              <a:rPr lang="pt-BR" dirty="0" err="1"/>
              <a:t>Automatic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 </a:t>
            </a:r>
            <a:r>
              <a:rPr lang="pt-BR" dirty="0" err="1"/>
              <a:t>Engine</a:t>
            </a:r>
            <a:r>
              <a:rPr lang="pt-BR" dirty="0"/>
              <a:t>” ou “motor de computação automática”). Infelizmente, o projeto sofreu vários problemas de atraso e custo, sendo construído apenas tempos depois e em uma versão mais simples.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5755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Foi </a:t>
            </a:r>
            <a:r>
              <a:rPr lang="pt-BR" dirty="0"/>
              <a:t>nesta época também que Alan Turing criou seu famoso teste, usado até hoje para descobrir o nível de inteligência de um programa de inteligência artificial.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86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i.br.inter.net/jferro/imagens/prec007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040560" cy="68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469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Esse </a:t>
            </a:r>
            <a:r>
              <a:rPr lang="pt-BR" dirty="0"/>
              <a:t>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5475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Para </a:t>
            </a:r>
            <a:r>
              <a:rPr lang="pt-BR" dirty="0"/>
              <a:t>isso, uma pessoa deve mandar uma série de perguntas para o computador, analisando as respostas dadas por ele.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Caso </a:t>
            </a:r>
            <a:r>
              <a:rPr lang="pt-BR" dirty="0"/>
              <a:t>essa pessoa não consiga diferenciar se o que foi dito pelo sistema foi elaborado por outro ser humano ou se veio de uma máquina, a inteligência artificial é definida como “inteligente”.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361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Atualmente</a:t>
            </a:r>
            <a:r>
              <a:rPr lang="pt-BR" dirty="0"/>
              <a:t>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89057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</a:t>
            </a:r>
            <a:r>
              <a:rPr lang="pt-BR" dirty="0" smtClean="0"/>
              <a:t>padrões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Turing </a:t>
            </a:r>
            <a:r>
              <a:rPr lang="pt-BR" dirty="0"/>
              <a:t>sempre foi considerado uma pessoa extremamente excêntrica por sua necessidade de buscar padrões, tanto na matemática quanto na própria natureza.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Mas </a:t>
            </a:r>
            <a:r>
              <a:rPr lang="pt-BR" dirty="0"/>
              <a:t>isso acabou se mostrando um fator importante para que ele criasse os computadores, ao mesmo tempo em que trouxe frutos interessantes para o ramo da biologia.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32140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Encontre os padrões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487744"/>
              </p:ext>
            </p:extLst>
          </p:nvPr>
        </p:nvGraphicFramePr>
        <p:xfrm>
          <a:off x="931862" y="2708919"/>
          <a:ext cx="7456563" cy="2303295"/>
        </p:xfrm>
        <a:graphic>
          <a:graphicData uri="http://schemas.openxmlformats.org/drawingml/2006/table">
            <a:tbl>
              <a:tblPr/>
              <a:tblGrid>
                <a:gridCol w="2485521"/>
                <a:gridCol w="2485521"/>
                <a:gridCol w="2485521"/>
              </a:tblGrid>
              <a:tr h="369900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u="none" strike="noStrike" cap="all">
                          <a:solidFill>
                            <a:srgbClr val="578201"/>
                          </a:solidFill>
                          <a:effectLst/>
                          <a:latin typeface="tahoma"/>
                          <a:hlinkClick r:id="rId2"/>
                        </a:rPr>
                        <a:t>RATEIO</a:t>
                      </a:r>
                      <a:endParaRPr lang="pt-BR" b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1668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10/01/2015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-40 -47 -52 -55 -57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07/01/2015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-12 -24 -44 -51 -56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1666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03/01/2015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-02 -23 -27 -45 -51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769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262088"/>
              </p:ext>
            </p:extLst>
          </p:nvPr>
        </p:nvGraphicFramePr>
        <p:xfrm>
          <a:off x="931862" y="2852936"/>
          <a:ext cx="7312546" cy="1952902"/>
        </p:xfrm>
        <a:graphic>
          <a:graphicData uri="http://schemas.openxmlformats.org/drawingml/2006/table">
            <a:tbl>
              <a:tblPr/>
              <a:tblGrid>
                <a:gridCol w="3656273"/>
                <a:gridCol w="3656273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 smtClean="0">
                          <a:effectLst/>
                          <a:latin typeface="Tahoma"/>
                        </a:rPr>
                        <a:t>1671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 smtClean="0">
                          <a:effectLst/>
                          <a:latin typeface="Tahoma"/>
                        </a:rPr>
                        <a:t>21 -27 -31 </a:t>
                      </a:r>
                      <a:r>
                        <a:rPr lang="pt-BR" b="0" dirty="0" smtClean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-45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-55- 56</a:t>
                      </a:r>
                    </a:p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1670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-17-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19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-30 -33-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47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>
                          <a:effectLst/>
                          <a:latin typeface="Tahoma"/>
                        </a:rPr>
                        <a:t>1669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28 29 31 </a:t>
                      </a:r>
                      <a:r>
                        <a:rPr lang="pt-BR" b="0" dirty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45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 48 49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014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2001 Uma odisseia no espaço</a:t>
            </a:r>
            <a:endParaRPr lang="pt-BR" dirty="0"/>
          </a:p>
        </p:txBody>
      </p:sp>
      <p:sp>
        <p:nvSpPr>
          <p:cNvPr id="5" name="AutoShape 2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150" name="Picture 6" descr="http://cinemaedebate.files.wordpress.com/2009/07/2001-uma-odisseia-no-espac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142" y="2286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620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"</a:t>
            </a:r>
            <a:r>
              <a:rPr lang="pt-BR" dirty="0"/>
              <a:t>Não existe uma definição para inteligência artificial (IA), mas várias. Basicamente, IA é fazer com que os computadores pensem como os seres humanos ou que sejam tão inteligentes quanto o homem",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6804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Aplicada em: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err="1" smtClean="0"/>
              <a:t>Video</a:t>
            </a:r>
            <a:r>
              <a:rPr lang="pt-BR" dirty="0" smtClean="0"/>
              <a:t> games;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UTI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Jogos de xadrez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financeiros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</a:t>
            </a:r>
            <a:r>
              <a:rPr lang="pt-BR" dirty="0" err="1" smtClean="0"/>
              <a:t>autonomos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Outros....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4119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787</Words>
  <Application>Microsoft Office PowerPoint</Application>
  <PresentationFormat>Apresentação na tela (4:3)</PresentationFormat>
  <Paragraphs>80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24</vt:i4>
      </vt:variant>
    </vt:vector>
  </HeadingPairs>
  <TitlesOfParts>
    <vt:vector size="26" baseType="lpstr">
      <vt:lpstr>ClassicPhotoAlbum</vt:lpstr>
      <vt:lpstr>oxnar0</vt:lpstr>
      <vt:lpstr>O INÍCIO  CIÊNCIA DA COMPUTAÇÃO  </vt:lpstr>
      <vt:lpstr>Os códigos da guerra</vt:lpstr>
      <vt:lpstr>Os códigos da guerra</vt:lpstr>
      <vt:lpstr>Decifrando o Enigma</vt:lpstr>
      <vt:lpstr>Apresentação do PowerPoint</vt:lpstr>
      <vt:lpstr>Apresentação do PowerPoint</vt:lpstr>
      <vt:lpstr>Apresentação do PowerPoint</vt:lpstr>
      <vt:lpstr>Apresentação do PowerPoint</vt:lpstr>
      <vt:lpstr>A Bombe</vt:lpstr>
      <vt:lpstr>Turing e sua máquina</vt:lpstr>
      <vt:lpstr> A ideia do equipamento era bastante simples</vt:lpstr>
      <vt:lpstr>Apresentação do PowerPoint</vt:lpstr>
      <vt:lpstr>Apresentação do PowerPoint</vt:lpstr>
      <vt:lpstr>Teste de Turing</vt:lpstr>
      <vt:lpstr>Apresentação do PowerPoint</vt:lpstr>
      <vt:lpstr>Teste de Turing</vt:lpstr>
      <vt:lpstr>Teste de Turing</vt:lpstr>
      <vt:lpstr>Teste de Turing</vt:lpstr>
      <vt:lpstr>Encontrando os padrões</vt:lpstr>
      <vt:lpstr>Encontre os padrões</vt:lpstr>
      <vt:lpstr>Apresentação do PowerPoint</vt:lpstr>
      <vt:lpstr>2001 Uma odisseia no espaço</vt:lpstr>
      <vt:lpstr>INTELIGENCIA ARTIFICIAL</vt:lpstr>
      <vt:lpstr>INTELIGENCIA ARTIFICIAL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 E SOFTWARE...</dc:title>
  <dc:creator/>
  <cp:lastModifiedBy/>
  <cp:revision>16</cp:revision>
  <dcterms:created xsi:type="dcterms:W3CDTF">2012-03-27T17:27:17Z</dcterms:created>
  <dcterms:modified xsi:type="dcterms:W3CDTF">2015-10-19T18:37:45Z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