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4" r:id="rId2"/>
    <p:sldMasterId id="2147483804" r:id="rId3"/>
  </p:sldMasterIdLst>
  <p:notesMasterIdLst>
    <p:notesMasterId r:id="rId84"/>
  </p:notesMasterIdLst>
  <p:sldIdLst>
    <p:sldId id="334" r:id="rId4"/>
    <p:sldId id="382" r:id="rId5"/>
    <p:sldId id="386" r:id="rId6"/>
    <p:sldId id="387" r:id="rId7"/>
    <p:sldId id="385" r:id="rId8"/>
    <p:sldId id="389" r:id="rId9"/>
    <p:sldId id="459" r:id="rId10"/>
    <p:sldId id="393" r:id="rId11"/>
    <p:sldId id="390" r:id="rId12"/>
    <p:sldId id="383" r:id="rId13"/>
    <p:sldId id="384" r:id="rId14"/>
    <p:sldId id="394" r:id="rId15"/>
    <p:sldId id="395" r:id="rId16"/>
    <p:sldId id="430" r:id="rId17"/>
    <p:sldId id="398" r:id="rId18"/>
    <p:sldId id="399" r:id="rId19"/>
    <p:sldId id="400" r:id="rId20"/>
    <p:sldId id="401" r:id="rId21"/>
    <p:sldId id="404" r:id="rId22"/>
    <p:sldId id="424" r:id="rId23"/>
    <p:sldId id="408" r:id="rId24"/>
    <p:sldId id="409" r:id="rId25"/>
    <p:sldId id="405" r:id="rId26"/>
    <p:sldId id="411" r:id="rId27"/>
    <p:sldId id="406" r:id="rId28"/>
    <p:sldId id="460" r:id="rId29"/>
    <p:sldId id="391" r:id="rId30"/>
    <p:sldId id="457" r:id="rId31"/>
    <p:sldId id="461" r:id="rId32"/>
    <p:sldId id="462" r:id="rId33"/>
    <p:sldId id="257" r:id="rId34"/>
    <p:sldId id="458" r:id="rId35"/>
    <p:sldId id="258" r:id="rId36"/>
    <p:sldId id="259" r:id="rId37"/>
    <p:sldId id="260" r:id="rId38"/>
    <p:sldId id="264" r:id="rId39"/>
    <p:sldId id="413" r:id="rId40"/>
    <p:sldId id="414" r:id="rId41"/>
    <p:sldId id="463" r:id="rId42"/>
    <p:sldId id="464" r:id="rId43"/>
    <p:sldId id="468" r:id="rId44"/>
    <p:sldId id="466" r:id="rId45"/>
    <p:sldId id="469" r:id="rId46"/>
    <p:sldId id="467" r:id="rId47"/>
    <p:sldId id="465" r:id="rId48"/>
    <p:sldId id="470" r:id="rId49"/>
    <p:sldId id="421" r:id="rId50"/>
    <p:sldId id="476" r:id="rId51"/>
    <p:sldId id="263" r:id="rId52"/>
    <p:sldId id="262" r:id="rId53"/>
    <p:sldId id="471" r:id="rId54"/>
    <p:sldId id="265" r:id="rId55"/>
    <p:sldId id="472" r:id="rId56"/>
    <p:sldId id="281" r:id="rId57"/>
    <p:sldId id="473" r:id="rId58"/>
    <p:sldId id="261" r:id="rId59"/>
    <p:sldId id="267" r:id="rId60"/>
    <p:sldId id="474" r:id="rId61"/>
    <p:sldId id="271" r:id="rId62"/>
    <p:sldId id="276" r:id="rId63"/>
    <p:sldId id="451" r:id="rId64"/>
    <p:sldId id="452" r:id="rId65"/>
    <p:sldId id="453" r:id="rId66"/>
    <p:sldId id="450" r:id="rId67"/>
    <p:sldId id="454" r:id="rId68"/>
    <p:sldId id="455" r:id="rId69"/>
    <p:sldId id="266" r:id="rId70"/>
    <p:sldId id="272" r:id="rId71"/>
    <p:sldId id="475" r:id="rId72"/>
    <p:sldId id="275" r:id="rId73"/>
    <p:sldId id="274" r:id="rId74"/>
    <p:sldId id="273" r:id="rId75"/>
    <p:sldId id="477" r:id="rId76"/>
    <p:sldId id="277" r:id="rId77"/>
    <p:sldId id="278" r:id="rId78"/>
    <p:sldId id="285" r:id="rId79"/>
    <p:sldId id="478" r:id="rId80"/>
    <p:sldId id="479" r:id="rId81"/>
    <p:sldId id="480" r:id="rId82"/>
    <p:sldId id="481" r:id="rId8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5000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5000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5000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5000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765">
          <p15:clr>
            <a:srgbClr val="A4A3A4"/>
          </p15:clr>
        </p15:guide>
        <p15:guide id="2" pos="36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CCFFFF"/>
    <a:srgbClr val="CCECFF"/>
    <a:srgbClr val="FFFFCC"/>
    <a:srgbClr val="FF3300"/>
    <a:srgbClr val="DDDDDD"/>
    <a:srgbClr val="96969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5" autoAdjust="0"/>
    <p:restoredTop sz="94696" autoAdjust="0"/>
  </p:normalViewPr>
  <p:slideViewPr>
    <p:cSldViewPr snapToGrid="0">
      <p:cViewPr varScale="1">
        <p:scale>
          <a:sx n="106" d="100"/>
          <a:sy n="106" d="100"/>
        </p:scale>
        <p:origin x="102" y="198"/>
      </p:cViewPr>
      <p:guideLst>
        <p:guide orient="horz" pos="3765"/>
        <p:guide pos="36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6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latin typeface="Times New Roman" panose="02020603050405020304" pitchFamily="18" charset="0"/>
              </a:defRPr>
            </a:lvl1pPr>
          </a:lstStyle>
          <a:p>
            <a:fld id="{C2C7D8F7-E9AA-4716-A4CC-0AAD525C3174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08591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A496843-5C54-43CB-B089-F36AED15E321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</a:t>
            </a:fld>
            <a:endParaRPr lang="en-US" altLang="pt-BR" sz="1200" b="0" dirty="0">
              <a:latin typeface="Times New Roman" panose="02020603050405020304" pitchFamily="18" charset="0"/>
            </a:endParaRPr>
          </a:p>
        </p:txBody>
      </p:sp>
      <p:sp>
        <p:nvSpPr>
          <p:cNvPr id="177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3149566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58DA79E-41DB-4280-BF1B-88162E36F44D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524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194E5FB-9ACD-49AF-BC0E-8E4630D7E401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00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0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F720BED-6255-40E5-A9E8-543C9F71435B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446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25B6BC2-9544-4148-8595-E8498F79634D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526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2926AE3-1CD6-4A0B-A0AD-ED06D4D9D518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84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2926AE3-1CD6-4A0B-A0AD-ED06D4D9D518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7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993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5C0459B-5EB2-48D1-B447-45D9E5142BF4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8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771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4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DE35829-7E8B-4AA0-8A80-63405A9BC498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9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86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5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ED00F61-CDE3-4A38-8ECA-262D06710A54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10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353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6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6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913674C-22E6-4AF8-A440-E11E5A5AF1A1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11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704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7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5446BDC-84D8-4F6B-AEA6-FEC702FEB8C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25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8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8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6657A96-F987-4D05-877C-22267EA49C2B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13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90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997D893-6BB5-4DFC-9462-BB78F6781A2D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664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0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0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91B7CB8-EDA3-411B-936A-FC57BF6A7E7F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175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DB9C5BE-8544-43DD-B86A-DC4DAF609408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871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2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2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21F1D05-B9AA-4C3C-9386-108A5F779F7D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17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30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966608F-68C2-43AD-83B0-BA9F5BBE382A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18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1111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8B04C1C-0BA3-4E18-BBE5-AA0A49E30161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19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052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6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7A63D93-7EC5-4C03-AC51-443003150709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20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14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9D54446-C73B-4665-847F-78B56567858E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21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102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8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8FA7573-4F87-4548-854A-D706CE7A420A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626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99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8A1B818-3BAD-4513-98F6-4343F6917D01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23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6929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00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544AC27-787D-46BC-9EA2-E8FE2414DA27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08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9A32414-E275-4E85-987D-F5D36B7B160B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1555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9A32414-E275-4E85-987D-F5D36B7B160B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8875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07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A27958B-22A8-4EA7-8B07-EC1B6CBE2C80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27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449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AE0A17C-DCE5-4FF3-A958-6BE62E2E707B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31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08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40327810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AE0A17C-DCE5-4FF3-A958-6BE62E2E707B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08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6978370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51EA5B1-8B93-4A17-93C6-B7D0F36B1A96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33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09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9752815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9FA3642-F7E2-4826-9949-C252099C290C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10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41359979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7859E72-7315-47FD-BF02-AD0E8FF085B8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11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42888547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C034EBE-E439-40C5-BD59-DDE318CD544F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129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9488312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4B0B7F5-A682-470F-98C1-F6981B9F331B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37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502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189BF53-0AD2-441D-BD4B-D3B662AF31E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38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1989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189BF53-0AD2-441D-BD4B-D3B662AF31E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39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7756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189BF53-0AD2-441D-BD4B-D3B662AF31E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40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332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189BF53-0AD2-441D-BD4B-D3B662AF31E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5233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189BF53-0AD2-441D-BD4B-D3B662AF31E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7705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189BF53-0AD2-441D-BD4B-D3B662AF31E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0494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189BF53-0AD2-441D-BD4B-D3B662AF31E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2988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1CD1BEB-D00E-4AE7-8034-409F80E72C78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47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289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ACFDEC8-676B-4D1B-B92A-DDF7A40CC17F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49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170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7294249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E59BF67-CCB0-481E-8D43-DA23735D71FD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50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181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9579758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E59BF67-CCB0-481E-8D43-DA23735D71FD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51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181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7015355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ADE81F1-5632-49D0-B1B6-9DAF23BA634C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191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9574152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043332C-6486-41EF-9EAA-5CA917BF5A49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201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6081729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043332C-6486-41EF-9EAA-5CA917BF5A49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201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9715753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6BF2F78-1DAD-4F37-ACCC-560A9064C10C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211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7405561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D5B09C0-D24E-41A8-BE4C-1633B8825C1F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57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232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5116034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B063356-19D8-4F28-BBCB-D8ACEF203738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59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252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1973219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B904249-0535-4391-92A3-42FB723261CE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60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263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1394121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7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  <p:sp>
        <p:nvSpPr>
          <p:cNvPr id="227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E0B32BC-F8F6-4885-9823-2A6BD2ED73A4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61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3907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  <p:sp>
        <p:nvSpPr>
          <p:cNvPr id="228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4CF42FB-0185-438E-A6A2-9FB78FF8E9DA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8912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  <p:sp>
        <p:nvSpPr>
          <p:cNvPr id="229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CF91B74-292C-4D2C-9987-1C6CD24F2737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63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6253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53E971F-B8CB-4BC6-AFBF-0070EBCF5924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04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830213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88B59DD-E456-4C15-9D8D-3286F00A09F2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14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3907718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5AB6039-79CA-4655-ABD3-00B0BFCD1EC4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0327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4607286-A1D8-4793-8F1E-1FAC38023024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67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34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4894114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C32C209-8671-4544-B8AD-80B49E026795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68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44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68429327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C32C209-8671-4544-B8AD-80B49E026795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69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44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0803396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BF1278A-99B2-4B97-9184-1C5FAFAA5E64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70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55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21591142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5A37CF7-8D6E-41A1-9F62-CDE3DFC8453A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71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65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985359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F5139C1-26E8-466B-A6E3-08845A0E5235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72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75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41387369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C2CE412-BE32-45B5-BA1D-4B69117CB116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74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85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6479784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23F5017-E9C2-4C13-A01B-1CAB6DDFAF4A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75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396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81437064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55E24FD-C9B7-450E-B5CE-1CF29CCF452A}" type="slidenum">
              <a:rPr lang="en-US" altLang="pt-BR" sz="1200" b="0">
                <a:latin typeface="Times New Roman" panose="02020603050405020304" pitchFamily="18" charset="0"/>
              </a:rPr>
              <a:pPr eaLnBrk="1" hangingPunct="1"/>
              <a:t>76</a:t>
            </a:fld>
            <a:endParaRPr lang="en-US" altLang="pt-BR" sz="1200" b="0">
              <a:latin typeface="Times New Roman" panose="02020603050405020304" pitchFamily="18" charset="0"/>
            </a:endParaRPr>
          </a:p>
        </p:txBody>
      </p:sp>
      <p:sp>
        <p:nvSpPr>
          <p:cNvPr id="2467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05157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20638" y="152400"/>
            <a:ext cx="9123362" cy="8239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>
                <a:latin typeface="Monotype Corsiva" pitchFamily="66" charset="0"/>
              </a:rPr>
              <a:t>Section</a:t>
            </a:r>
            <a:r>
              <a:rPr lang="en-US" sz="4000">
                <a:latin typeface="Monotype Corsiva" pitchFamily="66" charset="0"/>
              </a:rPr>
              <a:t>:</a:t>
            </a:r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84325"/>
            <a:ext cx="7772400" cy="1470025"/>
          </a:xfrm>
        </p:spPr>
        <p:txBody>
          <a:bodyPr/>
          <a:lstStyle>
            <a:lvl1pPr>
              <a:defRPr sz="8000">
                <a:latin typeface="Impac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57AE5-8868-4CCB-A61C-A698D61FE92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65818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9C1233-588E-45E8-BBAE-6C60306C595B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7201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131726-9C4B-4EF4-8150-CA6B18297F4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17825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6810FB-E818-466C-9F06-37082CB0CE3F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95683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B868F-36FA-45C1-8062-87BE9B815342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8640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D3D4B3-1F4A-4FF1-8072-9DA84A3FADBC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25844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A2A0FF-874D-432B-B61B-56DBFBD7E2B2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65904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0D9C7-700C-4F1D-A300-83F12FE817F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2842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EC8D6-3D6E-41FF-9CA4-587BC5B453A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36013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78173-2842-4568-86F8-8C47E1B65E1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22161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E8EECA-6CC0-4AC6-B89C-1273FA8F1DF2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92820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12925"/>
            <a:ext cx="7772400" cy="1470025"/>
          </a:xfrm>
        </p:spPr>
        <p:txBody>
          <a:bodyPr/>
          <a:lstStyle>
            <a:lvl1pPr>
              <a:defRPr sz="8800" b="1">
                <a:solidFill>
                  <a:srgbClr val="EAEAEA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18063"/>
            <a:ext cx="6400800" cy="94773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DDDDDD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E34CE-F47E-4836-9584-51E70A5299BD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263721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0E7349-291F-4024-BA18-F6361C2E365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4992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57E23E-D59B-4EE3-A4D4-6093E57240A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319141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E97EC-CE0E-4335-9DF5-EFD18A89E5D3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015777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BC454-3BB9-4675-8145-4A24DD7F5AD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42765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4F181B-1550-4DE4-A560-F313CE6257A4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299161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9021E5-73C8-45BD-BBE7-D7DD63EA53CA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60973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68F45-EB79-407F-B015-03507657C4EB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00046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0F2D5-0D38-4D53-8755-820866D0EF1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689111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7964F1-86F7-4119-8120-734E8644BBD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02075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06A25-C084-426D-B407-5947EB3D38C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141752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9" name="Imagem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2123"/>
            <a:ext cx="8572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0798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2123"/>
            <a:ext cx="8572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2137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2123"/>
            <a:ext cx="8572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7987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09091496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2499307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4444460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30300749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72215067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75421598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5192864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06638207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61850784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62729672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95230287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08281928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126689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48875828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447800"/>
            <a:ext cx="43434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447800"/>
            <a:ext cx="43434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A37801-217C-45BA-88E7-CA673711B7C0}" type="slidenum">
              <a:rPr lang="en-US" altLang="pt-BR"/>
              <a:pPr/>
              <a:t>‹nº›</a:t>
            </a:fld>
            <a:endParaRPr lang="en-US" alt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2123"/>
            <a:ext cx="8572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524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447800"/>
            <a:ext cx="43434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0600" y="1447800"/>
            <a:ext cx="43434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00600" y="4229100"/>
            <a:ext cx="43434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A07603-DBE7-4826-BB1E-9EA1009E398C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77678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</a:p>
        </p:txBody>
      </p:sp>
      <p:sp>
        <p:nvSpPr>
          <p:cNvPr id="380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0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0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b="0">
                <a:latin typeface="Times New Roman" panose="02020603050405020304" pitchFamily="18" charset="0"/>
              </a:defRPr>
            </a:lvl1pPr>
          </a:lstStyle>
          <a:p>
            <a:fld id="{29CD0A78-4C8F-498B-B562-2BD832268E4D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</a:p>
        </p:txBody>
      </p:sp>
      <p:sp>
        <p:nvSpPr>
          <p:cNvPr id="392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2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2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b="0">
                <a:latin typeface="Times New Roman" panose="02020603050405020304" pitchFamily="18" charset="0"/>
              </a:defRPr>
            </a:lvl1pPr>
          </a:lstStyle>
          <a:p>
            <a:fld id="{8E9DCB87-06C6-4602-A837-E83F1925D7D1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CD0A78-4C8F-498B-B562-2BD832268E4D}" type="slidenum">
              <a:rPr lang="en-US" altLang="pt-BR" smtClean="0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2210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formulasplanilhas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4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pt-BR" altLang="pt-BR" dirty="0" smtClean="0"/>
              <a:t>Disponível em: </a:t>
            </a:r>
            <a:r>
              <a:rPr lang="pt-BR" altLang="pt-BR" dirty="0" smtClean="0">
                <a:hlinkClick r:id="rId3"/>
              </a:rPr>
              <a:t>http://www.oxnar.com.br/aulas/formulasplanilhas.pptx</a:t>
            </a:r>
            <a:r>
              <a:rPr lang="pt-BR" altLang="pt-BR" dirty="0" smtClean="0"/>
              <a:t> </a:t>
            </a:r>
            <a:endParaRPr lang="pt-BR" altLang="pt-BR" dirty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9B0783C-8A31-4024-9BD8-46241114C41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</a:t>
            </a:fld>
            <a:endParaRPr lang="en-US" altLang="pt-BR" b="0" dirty="0">
              <a:latin typeface="Times New Roman" panose="02020603050405020304" pitchFamily="18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NOÇÕES BÁSICAS DE PLANILHAS, FUNÇÕES E FORMULAS</a:t>
            </a:r>
            <a:endParaRPr lang="pt-BR" sz="3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23"/>
            <a:ext cx="85725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3352800" cy="5410200"/>
          </a:xfrm>
        </p:spPr>
        <p:txBody>
          <a:bodyPr/>
          <a:lstStyle/>
          <a:p>
            <a:pPr eaLnBrk="1" hangingPunct="1"/>
            <a:r>
              <a:rPr lang="en-US" altLang="pt-BR" sz="2800" dirty="0" smtClean="0"/>
              <a:t>A </a:t>
            </a:r>
            <a:r>
              <a:rPr lang="en-US" altLang="pt-BR" sz="2800" dirty="0" err="1" smtClean="0"/>
              <a:t>tela</a:t>
            </a:r>
            <a:r>
              <a:rPr lang="en-US" altLang="pt-BR" sz="2800" dirty="0" smtClean="0"/>
              <a:t> principal do excel é </a:t>
            </a:r>
            <a:r>
              <a:rPr lang="en-US" altLang="pt-BR" sz="2800" dirty="0" err="1" smtClean="0"/>
              <a:t>chamada</a:t>
            </a:r>
            <a:r>
              <a:rPr lang="en-US" altLang="pt-BR" sz="2800" dirty="0" smtClean="0"/>
              <a:t>  de </a:t>
            </a:r>
            <a:r>
              <a:rPr lang="en-US" altLang="pt-BR" sz="2800" dirty="0" err="1" smtClean="0"/>
              <a:t>planilha</a:t>
            </a:r>
            <a:r>
              <a:rPr lang="en-US" altLang="pt-BR" sz="2800" dirty="0" smtClean="0"/>
              <a:t>.</a:t>
            </a:r>
          </a:p>
          <a:p>
            <a:pPr eaLnBrk="1" hangingPunct="1"/>
            <a:endParaRPr lang="en-US" altLang="pt-BR" sz="2800" dirty="0"/>
          </a:p>
          <a:p>
            <a:pPr eaLnBrk="1" hangingPunct="1"/>
            <a:r>
              <a:rPr lang="en-US" altLang="pt-BR" sz="2800" dirty="0" err="1" smtClean="0"/>
              <a:t>Cada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planilha</a:t>
            </a:r>
            <a:r>
              <a:rPr lang="en-US" altLang="pt-BR" sz="2800" dirty="0" smtClean="0"/>
              <a:t> é </a:t>
            </a:r>
            <a:r>
              <a:rPr lang="en-US" altLang="pt-BR" sz="2800" dirty="0" err="1" smtClean="0"/>
              <a:t>composta</a:t>
            </a:r>
            <a:r>
              <a:rPr lang="en-US" altLang="pt-BR" sz="2800" dirty="0" smtClean="0"/>
              <a:t> de </a:t>
            </a:r>
            <a:r>
              <a:rPr lang="en-US" altLang="pt-BR" sz="2800" dirty="0" err="1" smtClean="0"/>
              <a:t>vários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retângulos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chamados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celulas</a:t>
            </a:r>
            <a:r>
              <a:rPr lang="en-US" altLang="pt-BR" sz="2800" dirty="0" smtClean="0"/>
              <a:t>. </a:t>
            </a:r>
          </a:p>
          <a:p>
            <a:pPr eaLnBrk="1" hangingPunct="1"/>
            <a:endParaRPr lang="en-US" altLang="pt-BR" sz="2800" dirty="0" smtClean="0"/>
          </a:p>
          <a:p>
            <a:pPr eaLnBrk="1" hangingPunct="1"/>
            <a:endParaRPr lang="en-US" altLang="pt-BR" sz="2800" dirty="0" smtClean="0"/>
          </a:p>
        </p:txBody>
      </p:sp>
      <p:graphicFrame>
        <p:nvGraphicFramePr>
          <p:cNvPr id="1026" name="Object 26"/>
          <p:cNvGraphicFramePr>
            <a:graphicFrameLocks noGrp="1" noChangeAspect="1"/>
          </p:cNvGraphicFramePr>
          <p:nvPr>
            <p:ph sz="half" idx="2"/>
          </p:nvPr>
        </p:nvGraphicFramePr>
        <p:xfrm>
          <a:off x="4025900" y="1560513"/>
          <a:ext cx="4824413" cy="438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Bitmap Image" r:id="rId4" imgW="3019048" imgH="2742857" progId="Paint.Picture">
                  <p:embed/>
                </p:oleObj>
              </mc:Choice>
              <mc:Fallback>
                <p:oleObj name="Bitmap Image" r:id="rId4" imgW="3019048" imgH="2742857" progId="Paint.Picture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900" y="1560513"/>
                        <a:ext cx="4824413" cy="4383087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3B2FF97-4B64-4007-B71A-4EFA5880086B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416731" y="2926080"/>
            <a:ext cx="975360" cy="25254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Organizando</a:t>
            </a:r>
            <a:r>
              <a:rPr lang="en-US" altLang="pt-BR" dirty="0" smtClean="0"/>
              <a:t> as </a:t>
            </a:r>
            <a:r>
              <a:rPr lang="en-US" altLang="pt-BR" dirty="0" err="1" smtClean="0"/>
              <a:t>informações</a:t>
            </a:r>
            <a:endParaRPr lang="en-US" altLang="pt-BR" dirty="0" smtClean="0"/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3352800" cy="5410200"/>
          </a:xfrm>
        </p:spPr>
        <p:txBody>
          <a:bodyPr/>
          <a:lstStyle/>
          <a:p>
            <a:pPr eaLnBrk="1" hangingPunct="1"/>
            <a:r>
              <a:rPr lang="en-US" altLang="pt-BR" sz="2800" dirty="0" err="1" smtClean="0"/>
              <a:t>Você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pode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organizar</a:t>
            </a:r>
            <a:r>
              <a:rPr lang="en-US" altLang="pt-BR" sz="2800" dirty="0" smtClean="0"/>
              <a:t> as </a:t>
            </a:r>
            <a:r>
              <a:rPr lang="en-US" altLang="pt-BR" sz="2800" dirty="0" err="1" smtClean="0"/>
              <a:t>informações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digitando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os</a:t>
            </a:r>
            <a:r>
              <a:rPr lang="en-US" altLang="pt-BR" sz="2800" dirty="0" smtClean="0"/>
              <a:t> dados </a:t>
            </a:r>
            <a:r>
              <a:rPr lang="en-US" altLang="pt-BR" sz="2800" dirty="0" err="1" smtClean="0"/>
              <a:t>em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cada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celula</a:t>
            </a:r>
            <a:endParaRPr lang="en-US" altLang="pt-BR" sz="28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57C5599-28E2-4012-9BBF-CD926947CDC5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83247" y="1447800"/>
            <a:ext cx="4178106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31521" y="914401"/>
            <a:ext cx="7955280" cy="348826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pt-BR" sz="3600" dirty="0" smtClean="0"/>
              <a:t>Como </a:t>
            </a:r>
            <a:r>
              <a:rPr lang="en-US" altLang="pt-BR" sz="3600" dirty="0" err="1" smtClean="0"/>
              <a:t>inserir</a:t>
            </a:r>
            <a:r>
              <a:rPr lang="en-US" altLang="pt-BR" sz="3600" dirty="0" smtClean="0"/>
              <a:t> </a:t>
            </a:r>
            <a:r>
              <a:rPr lang="en-US" altLang="pt-BR" sz="3600" dirty="0" err="1" smtClean="0"/>
              <a:t>informações</a:t>
            </a:r>
            <a:r>
              <a:rPr lang="en-US" altLang="pt-BR" sz="3600" dirty="0" smtClean="0"/>
              <a:t> </a:t>
            </a:r>
            <a:r>
              <a:rPr lang="en-US" altLang="pt-BR" sz="3600" dirty="0" err="1" smtClean="0"/>
              <a:t>nas</a:t>
            </a:r>
            <a:r>
              <a:rPr lang="en-US" altLang="pt-BR" sz="3600" dirty="0" smtClean="0"/>
              <a:t> </a:t>
            </a:r>
            <a:r>
              <a:rPr lang="en-US" altLang="pt-BR" sz="3600" dirty="0" err="1" smtClean="0"/>
              <a:t>planilhas</a:t>
            </a:r>
            <a:endParaRPr lang="en-US" altLang="pt-BR" sz="3600" dirty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E58D4E1-0F78-4C05-A138-1A63B2CE43CC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Selecionando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uma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celula</a:t>
            </a:r>
            <a:endParaRPr lang="en-US" altLang="pt-BR" dirty="0" smtClean="0"/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7312192"/>
              </p:ext>
            </p:extLst>
          </p:nvPr>
        </p:nvGraphicFramePr>
        <p:xfrm>
          <a:off x="3857853" y="2116183"/>
          <a:ext cx="4938712" cy="444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Bitmap Image" r:id="rId4" imgW="3019048" imgH="2715004" progId="Paint.Picture">
                  <p:embed/>
                </p:oleObj>
              </mc:Choice>
              <mc:Fallback>
                <p:oleObj name="Bitmap Image" r:id="rId4" imgW="3019048" imgH="271500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853" y="2116183"/>
                        <a:ext cx="4938712" cy="4440238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53FEB9C-7FFB-4030-9F94-E3FA50B0BF7E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3276600" cy="5257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altLang="pt-BR" dirty="0" smtClean="0"/>
              <a:t>“</a:t>
            </a:r>
            <a:r>
              <a:rPr lang="en-US" altLang="pt-BR" b="1" u="sng" dirty="0" err="1" smtClean="0"/>
              <a:t>Selecione</a:t>
            </a:r>
            <a:r>
              <a:rPr lang="en-US" altLang="pt-BR" dirty="0" smtClean="0"/>
              <a:t>” </a:t>
            </a:r>
            <a:r>
              <a:rPr lang="en-US" altLang="pt-BR" dirty="0" err="1" smtClean="0"/>
              <a:t>uma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celula</a:t>
            </a:r>
            <a:r>
              <a:rPr lang="en-US" altLang="pt-BR" dirty="0" smtClean="0"/>
              <a:t> com um clique </a:t>
            </a:r>
            <a:r>
              <a:rPr lang="en-US" altLang="pt-BR" dirty="0" err="1" smtClean="0"/>
              <a:t>sobre</a:t>
            </a:r>
            <a:r>
              <a:rPr lang="en-US" altLang="pt-BR" dirty="0" smtClean="0"/>
              <a:t> a </a:t>
            </a:r>
            <a:r>
              <a:rPr lang="en-US" altLang="pt-BR" dirty="0" err="1" smtClean="0"/>
              <a:t>mesma</a:t>
            </a:r>
            <a:r>
              <a:rPr lang="en-US" altLang="pt-BR" dirty="0" smtClean="0"/>
              <a:t>.</a:t>
            </a:r>
            <a:endParaRPr lang="en-US" altLang="pt-BR" dirty="0" smtClean="0"/>
          </a:p>
          <a:p>
            <a:pPr eaLnBrk="1" hangingPunct="1">
              <a:lnSpc>
                <a:spcPct val="90000"/>
              </a:lnSpc>
            </a:pPr>
            <a:endParaRPr lang="en-US" altLang="pt-BR" dirty="0" smtClean="0"/>
          </a:p>
          <a:p>
            <a:pPr algn="just">
              <a:lnSpc>
                <a:spcPct val="90000"/>
              </a:lnSpc>
            </a:pPr>
            <a:r>
              <a:rPr lang="pt-BR" altLang="pt-BR" dirty="0" smtClean="0"/>
              <a:t>Você </a:t>
            </a:r>
            <a:r>
              <a:rPr lang="pt-BR" altLang="pt-BR" dirty="0"/>
              <a:t>pode mover de célula para célula com as setas do teclado ou pressionando a tecla "</a:t>
            </a:r>
            <a:r>
              <a:rPr lang="pt-BR" altLang="pt-BR" dirty="0" err="1"/>
              <a:t>Enter</a:t>
            </a:r>
            <a:r>
              <a:rPr lang="pt-BR" altLang="pt-BR" dirty="0"/>
              <a:t>" .</a:t>
            </a:r>
            <a:endParaRPr lang="en-US" altLang="pt-BR" dirty="0" smtClean="0"/>
          </a:p>
        </p:txBody>
      </p:sp>
      <p:sp>
        <p:nvSpPr>
          <p:cNvPr id="3078" name="Oval 5"/>
          <p:cNvSpPr>
            <a:spLocks noChangeArrowheads="1"/>
          </p:cNvSpPr>
          <p:nvPr/>
        </p:nvSpPr>
        <p:spPr bwMode="auto">
          <a:xfrm>
            <a:off x="4931682" y="3049611"/>
            <a:ext cx="1905000" cy="1447800"/>
          </a:xfrm>
          <a:prstGeom prst="ellipse">
            <a:avLst/>
          </a:prstGeom>
          <a:noFill/>
          <a:ln w="31750" algn="ctr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3079" name="Line 6"/>
          <p:cNvSpPr>
            <a:spLocks noChangeShapeType="1"/>
          </p:cNvSpPr>
          <p:nvPr/>
        </p:nvSpPr>
        <p:spPr bwMode="auto">
          <a:xfrm>
            <a:off x="3484562" y="2882899"/>
            <a:ext cx="1447120" cy="670197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"/>
          <p:cNvSpPr>
            <a:spLocks noGrp="1" noChangeArrowheads="1"/>
          </p:cNvSpPr>
          <p:nvPr>
            <p:ph type="title"/>
          </p:nvPr>
        </p:nvSpPr>
        <p:spPr>
          <a:xfrm>
            <a:off x="870479" y="0"/>
            <a:ext cx="7704667" cy="1981200"/>
          </a:xfrm>
        </p:spPr>
        <p:txBody>
          <a:bodyPr/>
          <a:lstStyle/>
          <a:p>
            <a:pPr eaLnBrk="1" hangingPunct="1"/>
            <a:r>
              <a:rPr lang="en-US" altLang="pt-BR" sz="3200" dirty="0" err="1" smtClean="0"/>
              <a:t>Inserindo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formações</a:t>
            </a:r>
            <a:r>
              <a:rPr lang="en-US" altLang="pt-BR" sz="3200" dirty="0" smtClean="0"/>
              <a:t> / A </a:t>
            </a:r>
            <a:r>
              <a:rPr lang="en-US" altLang="pt-BR" sz="3200" dirty="0" err="1" smtClean="0"/>
              <a:t>barra</a:t>
            </a:r>
            <a:r>
              <a:rPr lang="en-US" altLang="pt-BR" sz="3200" dirty="0" smtClean="0"/>
              <a:t> de formulas</a:t>
            </a:r>
            <a:endParaRPr lang="en-US" altLang="pt-BR" sz="3200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F6F9B12-3AFF-4091-B72A-031A3AF57895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410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31369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pt-BR" sz="2000" dirty="0" smtClean="0"/>
              <a:t>Para </a:t>
            </a:r>
            <a:r>
              <a:rPr lang="en-US" altLang="pt-BR" sz="2000" dirty="0" err="1" smtClean="0"/>
              <a:t>inserir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informações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basta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selecionar</a:t>
            </a:r>
            <a:r>
              <a:rPr lang="en-US" altLang="pt-BR" sz="2000" dirty="0" smtClean="0"/>
              <a:t> a </a:t>
            </a:r>
            <a:r>
              <a:rPr lang="en-US" altLang="pt-BR" sz="2000" dirty="0" err="1" smtClean="0"/>
              <a:t>celula</a:t>
            </a:r>
            <a:r>
              <a:rPr lang="en-US" altLang="pt-BR" sz="2000" dirty="0" smtClean="0"/>
              <a:t> e </a:t>
            </a:r>
            <a:r>
              <a:rPr lang="en-US" altLang="pt-BR" sz="2000" dirty="0" err="1" smtClean="0"/>
              <a:t>começar</a:t>
            </a:r>
            <a:r>
              <a:rPr lang="en-US" altLang="pt-BR" sz="2000" dirty="0" smtClean="0"/>
              <a:t> a </a:t>
            </a:r>
            <a:r>
              <a:rPr lang="en-US" altLang="pt-BR" sz="2000" dirty="0" err="1" smtClean="0"/>
              <a:t>digitar</a:t>
            </a:r>
            <a:r>
              <a:rPr lang="en-US" altLang="pt-BR" sz="2000" dirty="0" smtClean="0"/>
              <a:t>.</a:t>
            </a:r>
            <a:endParaRPr lang="en-US" altLang="pt-BR" sz="2000" dirty="0" smtClean="0"/>
          </a:p>
          <a:p>
            <a:pPr eaLnBrk="1" hangingPunct="1">
              <a:lnSpc>
                <a:spcPct val="80000"/>
              </a:lnSpc>
            </a:pPr>
            <a:endParaRPr lang="en-US" altLang="pt-BR" sz="2000" dirty="0" smtClean="0"/>
          </a:p>
          <a:p>
            <a:pPr lvl="1" eaLnBrk="1" hangingPunct="1">
              <a:lnSpc>
                <a:spcPct val="80000"/>
              </a:lnSpc>
            </a:pPr>
            <a:endParaRPr lang="en-US" altLang="pt-BR" sz="1800" dirty="0" smtClean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44" y="1808816"/>
            <a:ext cx="5848356" cy="3935005"/>
          </a:xfrm>
          <a:prstGeom prst="rect">
            <a:avLst/>
          </a:prstGeom>
        </p:spPr>
      </p:pic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1867436" y="6103966"/>
            <a:ext cx="7276564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As informa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ç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ões na c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é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selecionada tamb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é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m 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é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exibido na " barra de f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ó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rmulas " acima da planilha</a:t>
            </a:r>
            <a:r>
              <a:rPr kumimoji="0" lang="en-US" alt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6" name="Conector de seta reta 5"/>
          <p:cNvCxnSpPr/>
          <p:nvPr/>
        </p:nvCxnSpPr>
        <p:spPr>
          <a:xfrm flipH="1" flipV="1">
            <a:off x="5795493" y="3103808"/>
            <a:ext cx="244699" cy="30001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"/>
          <p:cNvSpPr>
            <a:spLocks noGrp="1" noChangeArrowheads="1"/>
          </p:cNvSpPr>
          <p:nvPr>
            <p:ph type="title"/>
          </p:nvPr>
        </p:nvSpPr>
        <p:spPr>
          <a:xfrm>
            <a:off x="870479" y="0"/>
            <a:ext cx="7704667" cy="1981200"/>
          </a:xfrm>
        </p:spPr>
        <p:txBody>
          <a:bodyPr/>
          <a:lstStyle/>
          <a:p>
            <a:pPr eaLnBrk="1" hangingPunct="1"/>
            <a:r>
              <a:rPr lang="en-US" altLang="pt-BR" sz="3200" dirty="0" err="1" smtClean="0"/>
              <a:t>Inserindo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formações</a:t>
            </a:r>
            <a:r>
              <a:rPr lang="en-US" altLang="pt-BR" sz="3200" dirty="0" smtClean="0"/>
              <a:t> / A </a:t>
            </a:r>
            <a:r>
              <a:rPr lang="en-US" altLang="pt-BR" sz="3200" dirty="0" err="1" smtClean="0"/>
              <a:t>barra</a:t>
            </a:r>
            <a:r>
              <a:rPr lang="en-US" altLang="pt-BR" sz="3200" dirty="0" smtClean="0"/>
              <a:t> de formulas</a:t>
            </a:r>
            <a:endParaRPr lang="en-US" altLang="pt-BR" sz="3200" dirty="0" smtClean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F6F9B12-3AFF-4091-B72A-031A3AF57895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7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552" y="1309455"/>
            <a:ext cx="5848356" cy="3935005"/>
          </a:xfrm>
          <a:prstGeom prst="rect">
            <a:avLst/>
          </a:prstGeom>
        </p:spPr>
      </p:pic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1271451" y="5590903"/>
            <a:ext cx="7872549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Para conformar os</a:t>
            </a:r>
            <a:r>
              <a:rPr kumimoji="0" lang="pt-BR" altLang="pt-BR" sz="2400" b="0" i="0" u="none" strike="noStrike" cap="none" normalizeH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dados inseridos pressione a tecla “</a:t>
            </a:r>
            <a:r>
              <a:rPr kumimoji="0" lang="pt-BR" altLang="pt-BR" sz="2400" b="0" i="0" u="none" strike="noStrike" cap="none" normalizeH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enter</a:t>
            </a:r>
            <a:r>
              <a:rPr kumimoji="0" lang="pt-BR" altLang="pt-BR" sz="2400" b="0" i="0" u="none" strike="noStrike" cap="none" normalizeH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”</a:t>
            </a:r>
            <a:r>
              <a:rPr lang="pt-BR" altLang="pt-BR" sz="2400" b="0" dirty="0" smtClean="0">
                <a:solidFill>
                  <a:srgbClr val="212121"/>
                </a:solidFill>
                <a:latin typeface="inherit"/>
              </a:rPr>
              <a:t>, ou pressione a tecla “</a:t>
            </a:r>
            <a:r>
              <a:rPr lang="pt-BR" altLang="pt-BR" sz="2400" b="0" dirty="0" err="1" smtClean="0">
                <a:solidFill>
                  <a:srgbClr val="212121"/>
                </a:solidFill>
                <a:latin typeface="inherit"/>
              </a:rPr>
              <a:t>esc</a:t>
            </a:r>
            <a:r>
              <a:rPr lang="pt-BR" altLang="pt-BR" sz="2400" b="0" dirty="0" smtClean="0">
                <a:solidFill>
                  <a:srgbClr val="212121"/>
                </a:solidFill>
                <a:latin typeface="inherit"/>
              </a:rPr>
              <a:t>” descartar o texto inserido</a:t>
            </a:r>
            <a:endParaRPr kumimoji="0" lang="en-US" altLang="pt-B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anose="02020603050405020304" pitchFamily="18" charset="0"/>
            </a:endParaRPr>
          </a:p>
        </p:txBody>
      </p:sp>
      <p:cxnSp>
        <p:nvCxnSpPr>
          <p:cNvPr id="6" name="Conector de seta reta 5"/>
          <p:cNvCxnSpPr/>
          <p:nvPr/>
        </p:nvCxnSpPr>
        <p:spPr>
          <a:xfrm flipH="1" flipV="1">
            <a:off x="2407859" y="3276957"/>
            <a:ext cx="3304964" cy="23139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3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pt-BR" dirty="0" smtClean="0"/>
              <a:t>Duplo clique </a:t>
            </a:r>
            <a:r>
              <a:rPr lang="en-US" altLang="pt-BR" dirty="0" err="1" smtClean="0"/>
              <a:t>ou</a:t>
            </a:r>
            <a:r>
              <a:rPr lang="en-US" altLang="pt-BR" dirty="0" smtClean="0"/>
              <a:t> f2 para </a:t>
            </a:r>
            <a:r>
              <a:rPr lang="en-US" altLang="pt-BR" dirty="0" err="1" smtClean="0"/>
              <a:t>modificar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uma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célula</a:t>
            </a:r>
            <a:endParaRPr lang="en-US" altLang="pt-BR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3429000" cy="5410200"/>
          </a:xfrm>
        </p:spPr>
        <p:txBody>
          <a:bodyPr/>
          <a:lstStyle/>
          <a:p>
            <a:pPr algn="just" eaLnBrk="1" hangingPunct="1"/>
            <a:r>
              <a:rPr lang="en-US" altLang="pt-BR" sz="2400" dirty="0" smtClean="0"/>
              <a:t>Para </a:t>
            </a:r>
            <a:r>
              <a:rPr lang="en-US" altLang="pt-BR" sz="2400" dirty="0" err="1" smtClean="0"/>
              <a:t>modificar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uma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celula</a:t>
            </a:r>
            <a:r>
              <a:rPr lang="en-US" altLang="pt-BR" sz="2400" dirty="0" smtClean="0"/>
              <a:t> de </a:t>
            </a:r>
            <a:r>
              <a:rPr lang="en-US" altLang="pt-BR" sz="2400" dirty="0" err="1" smtClean="0"/>
              <a:t>duplo</a:t>
            </a:r>
            <a:r>
              <a:rPr lang="en-US" altLang="pt-BR" sz="2400" dirty="0" smtClean="0"/>
              <a:t> clique </a:t>
            </a:r>
            <a:r>
              <a:rPr lang="en-US" altLang="pt-BR" sz="2400" dirty="0" err="1" smtClean="0"/>
              <a:t>ou</a:t>
            </a:r>
            <a:r>
              <a:rPr lang="en-US" altLang="pt-BR" sz="2400" dirty="0" smtClean="0"/>
              <a:t> f2.</a:t>
            </a:r>
          </a:p>
          <a:p>
            <a:pPr marL="0" indent="0" algn="just" eaLnBrk="1" hangingPunct="1">
              <a:buNone/>
            </a:pPr>
            <a:endParaRPr lang="en-US" altLang="pt-BR" sz="2400" dirty="0" smtClean="0"/>
          </a:p>
          <a:p>
            <a:pPr algn="just"/>
            <a:r>
              <a:rPr lang="pt-BR" altLang="pt-BR" dirty="0"/>
              <a:t>Em seguida, use as teclas de seta para a esquerda para a direita , </a:t>
            </a:r>
            <a:r>
              <a:rPr lang="pt-BR" altLang="pt-BR" dirty="0" smtClean="0"/>
              <a:t>e o </a:t>
            </a:r>
            <a:r>
              <a:rPr lang="pt-BR" altLang="pt-BR" dirty="0" err="1"/>
              <a:t>Insert</a:t>
            </a:r>
            <a:r>
              <a:rPr lang="pt-BR" altLang="pt-BR" dirty="0"/>
              <a:t> e Delete para modificar os dados</a:t>
            </a:r>
            <a:r>
              <a:rPr lang="en-US" altLang="pt-BR" sz="2400" dirty="0" smtClean="0"/>
              <a:t>.</a:t>
            </a:r>
            <a:endParaRPr lang="en-US" altLang="pt-BR" sz="2400" dirty="0" smtClean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A636228-F0FA-4D62-B5DF-D5A308A8AD09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8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109" y="1613646"/>
            <a:ext cx="5172891" cy="42298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Nomes</a:t>
            </a:r>
            <a:r>
              <a:rPr lang="en-US" altLang="pt-BR" dirty="0" smtClean="0"/>
              <a:t> da </a:t>
            </a:r>
            <a:r>
              <a:rPr lang="en-US" altLang="pt-BR" dirty="0" err="1" smtClean="0"/>
              <a:t>linhas</a:t>
            </a:r>
            <a:r>
              <a:rPr lang="en-US" altLang="pt-BR" dirty="0" smtClean="0"/>
              <a:t>, </a:t>
            </a:r>
            <a:r>
              <a:rPr lang="en-US" altLang="pt-BR" dirty="0" err="1" smtClean="0"/>
              <a:t>colunas</a:t>
            </a:r>
            <a:r>
              <a:rPr lang="en-US" altLang="pt-BR" dirty="0" smtClean="0"/>
              <a:t> e </a:t>
            </a:r>
            <a:r>
              <a:rPr lang="en-US" altLang="pt-BR" dirty="0" err="1" smtClean="0"/>
              <a:t>celulas</a:t>
            </a:r>
            <a:endParaRPr lang="en-US" altLang="pt-BR" dirty="0" smtClean="0"/>
          </a:p>
        </p:txBody>
      </p:sp>
      <p:sp>
        <p:nvSpPr>
          <p:cNvPr id="52228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altLang="pt-BR" dirty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77F3CF6-2926-4A25-8E37-3F4273D0DFE8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9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z="4000" smtClean="0"/>
              <a:t>Column Names </a:t>
            </a:r>
            <a:r>
              <a:rPr lang="en-US" altLang="pt-BR" sz="2000" b="1" smtClean="0"/>
              <a:t>(letters)</a:t>
            </a:r>
            <a:r>
              <a:rPr lang="en-US" altLang="pt-BR" sz="4000" smtClean="0"/>
              <a:t> &amp; Row Names </a:t>
            </a:r>
            <a:r>
              <a:rPr lang="en-US" altLang="pt-BR" sz="2000" b="1" smtClean="0"/>
              <a:t>(numbers)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962400" y="1524000"/>
          <a:ext cx="4938713" cy="444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Bitmap Image" r:id="rId4" imgW="3019048" imgH="2715004" progId="Paint.Picture">
                  <p:embed/>
                </p:oleObj>
              </mc:Choice>
              <mc:Fallback>
                <p:oleObj name="Bitmap Image" r:id="rId4" imgW="3019048" imgH="271500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524000"/>
                        <a:ext cx="4938713" cy="4440238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F4E7EDA-9AE4-4A29-B02A-FDBA5EB6D208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10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3276600" cy="5257800"/>
          </a:xfrm>
        </p:spPr>
        <p:txBody>
          <a:bodyPr/>
          <a:lstStyle/>
          <a:p>
            <a:pPr eaLnBrk="1" hangingPunct="1"/>
            <a:r>
              <a:rPr lang="en-US" altLang="pt-BR" dirty="0" smtClean="0"/>
              <a:t>As </a:t>
            </a:r>
            <a:r>
              <a:rPr lang="en-US" altLang="pt-BR" dirty="0" err="1" smtClean="0"/>
              <a:t>colunas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são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identificadas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por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letras</a:t>
            </a:r>
            <a:r>
              <a:rPr lang="en-US" altLang="pt-BR" dirty="0" smtClean="0"/>
              <a:t> </a:t>
            </a:r>
            <a:endParaRPr lang="en-US" altLang="pt-BR" dirty="0" smtClean="0"/>
          </a:p>
          <a:p>
            <a:pPr eaLnBrk="1" hangingPunct="1"/>
            <a:r>
              <a:rPr lang="en-US" altLang="pt-BR" dirty="0" smtClean="0"/>
              <a:t>As </a:t>
            </a:r>
            <a:r>
              <a:rPr lang="en-US" altLang="pt-BR" dirty="0" err="1" smtClean="0"/>
              <a:t>linhas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são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identificadas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por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números</a:t>
            </a:r>
            <a:endParaRPr lang="en-US" altLang="pt-BR" dirty="0" smtClean="0"/>
          </a:p>
          <a:p>
            <a:pPr eaLnBrk="1" hangingPunct="1"/>
            <a:endParaRPr lang="en-US" altLang="pt-BR" dirty="0" smtClean="0"/>
          </a:p>
        </p:txBody>
      </p:sp>
      <p:sp>
        <p:nvSpPr>
          <p:cNvPr id="6150" name="Oval 5"/>
          <p:cNvSpPr>
            <a:spLocks noChangeArrowheads="1"/>
          </p:cNvSpPr>
          <p:nvPr/>
        </p:nvSpPr>
        <p:spPr bwMode="auto">
          <a:xfrm>
            <a:off x="4191000" y="1752600"/>
            <a:ext cx="4953000" cy="457200"/>
          </a:xfrm>
          <a:prstGeom prst="ellipse">
            <a:avLst/>
          </a:prstGeom>
          <a:noFill/>
          <a:ln w="31750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6151" name="Line 6"/>
          <p:cNvSpPr>
            <a:spLocks noChangeShapeType="1"/>
          </p:cNvSpPr>
          <p:nvPr/>
        </p:nvSpPr>
        <p:spPr bwMode="auto">
          <a:xfrm>
            <a:off x="3441700" y="1968500"/>
            <a:ext cx="762000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6152" name="Oval 7"/>
          <p:cNvSpPr>
            <a:spLocks noChangeArrowheads="1"/>
          </p:cNvSpPr>
          <p:nvPr/>
        </p:nvSpPr>
        <p:spPr bwMode="auto">
          <a:xfrm>
            <a:off x="3733800" y="2133600"/>
            <a:ext cx="838200" cy="3962400"/>
          </a:xfrm>
          <a:prstGeom prst="ellipse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 flipV="1">
            <a:off x="3048000" y="3886200"/>
            <a:ext cx="685800" cy="76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6154" name="Oval 9"/>
          <p:cNvSpPr>
            <a:spLocks noChangeArrowheads="1"/>
          </p:cNvSpPr>
          <p:nvPr/>
        </p:nvSpPr>
        <p:spPr bwMode="auto">
          <a:xfrm>
            <a:off x="5027613" y="2284413"/>
            <a:ext cx="1752600" cy="1524000"/>
          </a:xfrm>
          <a:prstGeom prst="ellipse">
            <a:avLst/>
          </a:prstGeom>
          <a:noFill/>
          <a:ln w="317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6155" name="Line 10"/>
          <p:cNvSpPr>
            <a:spLocks noChangeShapeType="1"/>
          </p:cNvSpPr>
          <p:nvPr/>
        </p:nvSpPr>
        <p:spPr bwMode="auto">
          <a:xfrm flipH="1" flipV="1">
            <a:off x="6553200" y="3505200"/>
            <a:ext cx="1143000" cy="685800"/>
          </a:xfrm>
          <a:prstGeom prst="line">
            <a:avLst/>
          </a:prstGeom>
          <a:noFill/>
          <a:ln w="3175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7543800" y="4191000"/>
            <a:ext cx="1219200" cy="64452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>
                <a:latin typeface="Times New Roman" panose="02020603050405020304" pitchFamily="18" charset="0"/>
              </a:rPr>
              <a:t>Selected Cell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Cell Names (ex. B4)</a:t>
            </a:r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962400" y="2082800"/>
          <a:ext cx="4938713" cy="444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Bitmap Image" r:id="rId4" imgW="3019048" imgH="2715004" progId="Paint.Picture">
                  <p:embed/>
                </p:oleObj>
              </mc:Choice>
              <mc:Fallback>
                <p:oleObj name="Bitmap Image" r:id="rId4" imgW="3019048" imgH="271500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082800"/>
                        <a:ext cx="4938713" cy="4440238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BE9EBA-415A-40E7-86A1-834C63509374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11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35814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pt-BR" sz="1600" smtClean="0"/>
              <a:t>The name of a cell is a combination of the </a:t>
            </a:r>
            <a:r>
              <a:rPr lang="en-US" altLang="pt-BR" sz="1600" b="1" u="sng" smtClean="0"/>
              <a:t>Letter Of The Column</a:t>
            </a:r>
            <a:r>
              <a:rPr lang="en-US" altLang="pt-BR" sz="1600" smtClean="0"/>
              <a:t> that the cell is in followed by the </a:t>
            </a:r>
            <a:r>
              <a:rPr lang="en-US" altLang="pt-BR" sz="1600" b="1" u="sng" smtClean="0"/>
              <a:t>Number Of The Row</a:t>
            </a:r>
            <a:r>
              <a:rPr lang="en-US" altLang="pt-BR" sz="1600" smtClean="0"/>
              <a:t> that the cell is in. </a:t>
            </a:r>
          </a:p>
          <a:p>
            <a:pPr eaLnBrk="1" hangingPunct="1">
              <a:lnSpc>
                <a:spcPct val="80000"/>
              </a:lnSpc>
            </a:pPr>
            <a:endParaRPr lang="en-US" altLang="pt-BR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pt-BR" sz="1600" smtClean="0"/>
              <a:t>Example: the selected cell in the picture is named </a:t>
            </a:r>
            <a:r>
              <a:rPr lang="en-US" altLang="pt-BR" sz="1600" b="1" u="sng" smtClean="0"/>
              <a:t>B4</a:t>
            </a:r>
            <a:r>
              <a:rPr lang="en-US" altLang="pt-BR" sz="1600" i="1" smtClean="0"/>
              <a:t>  (NOT 4B)</a:t>
            </a:r>
            <a:r>
              <a:rPr lang="en-US" altLang="pt-BR" sz="160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altLang="pt-BR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pt-BR" sz="1600" smtClean="0"/>
              <a:t>Excel automatically shows the the name of the </a:t>
            </a:r>
            <a:r>
              <a:rPr lang="en-US" altLang="pt-BR" sz="1600" b="1" u="sng" smtClean="0"/>
              <a:t>currently selected cell </a:t>
            </a:r>
            <a:r>
              <a:rPr lang="en-US" altLang="pt-BR" sz="1600" smtClean="0"/>
              <a:t>in the  “</a:t>
            </a:r>
            <a:r>
              <a:rPr lang="en-US" altLang="pt-BR" sz="1600" b="1" u="sng" smtClean="0"/>
              <a:t>name box</a:t>
            </a:r>
            <a:r>
              <a:rPr lang="en-US" altLang="pt-BR" sz="1600" smtClean="0"/>
              <a:t>” (located above the worksheet).</a:t>
            </a:r>
          </a:p>
          <a:p>
            <a:pPr eaLnBrk="1" hangingPunct="1">
              <a:lnSpc>
                <a:spcPct val="80000"/>
              </a:lnSpc>
            </a:pPr>
            <a:endParaRPr lang="en-US" altLang="pt-BR" sz="1600" i="1" smtClean="0"/>
          </a:p>
          <a:p>
            <a:pPr eaLnBrk="1" hangingPunct="1">
              <a:lnSpc>
                <a:spcPct val="80000"/>
              </a:lnSpc>
            </a:pPr>
            <a:r>
              <a:rPr lang="en-US" altLang="pt-BR" sz="1600" smtClean="0"/>
              <a:t>The letter </a:t>
            </a:r>
            <a:r>
              <a:rPr lang="en-US" altLang="pt-BR" sz="1600" b="1" i="1" smtClean="0"/>
              <a:t>must</a:t>
            </a:r>
            <a:r>
              <a:rPr lang="en-US" altLang="pt-BR" sz="1600" smtClean="0"/>
              <a:t> come first (i.e. B4, NOT 4B) and there may NOT be any spaces between the letter and the number.</a:t>
            </a:r>
          </a:p>
          <a:p>
            <a:pPr eaLnBrk="1" hangingPunct="1">
              <a:lnSpc>
                <a:spcPct val="80000"/>
              </a:lnSpc>
            </a:pPr>
            <a:endParaRPr lang="en-US" altLang="pt-BR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pt-BR" sz="1600" smtClean="0"/>
              <a:t>We will learn later why it is important to understand how to name cells.</a:t>
            </a:r>
          </a:p>
        </p:txBody>
      </p:sp>
      <p:sp>
        <p:nvSpPr>
          <p:cNvPr id="7174" name="Oval 9"/>
          <p:cNvSpPr>
            <a:spLocks noChangeArrowheads="1"/>
          </p:cNvSpPr>
          <p:nvPr/>
        </p:nvSpPr>
        <p:spPr bwMode="auto">
          <a:xfrm>
            <a:off x="3886200" y="1778000"/>
            <a:ext cx="1600200" cy="762000"/>
          </a:xfrm>
          <a:prstGeom prst="ellipse">
            <a:avLst/>
          </a:prstGeom>
          <a:noFill/>
          <a:ln w="31750" algn="ctr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75" name="Line 10"/>
          <p:cNvSpPr>
            <a:spLocks noChangeShapeType="1"/>
          </p:cNvSpPr>
          <p:nvPr/>
        </p:nvSpPr>
        <p:spPr bwMode="auto">
          <a:xfrm flipH="1">
            <a:off x="5334000" y="1549400"/>
            <a:ext cx="1143000" cy="381000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7176" name="Oval 11"/>
          <p:cNvSpPr>
            <a:spLocks noChangeArrowheads="1"/>
          </p:cNvSpPr>
          <p:nvPr/>
        </p:nvSpPr>
        <p:spPr bwMode="auto">
          <a:xfrm>
            <a:off x="5105400" y="3225800"/>
            <a:ext cx="1600200" cy="762000"/>
          </a:xfrm>
          <a:prstGeom prst="ellipse">
            <a:avLst/>
          </a:prstGeom>
          <a:noFill/>
          <a:ln w="317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77" name="Line 12"/>
          <p:cNvSpPr>
            <a:spLocks noChangeShapeType="1"/>
          </p:cNvSpPr>
          <p:nvPr/>
        </p:nvSpPr>
        <p:spPr bwMode="auto">
          <a:xfrm flipV="1">
            <a:off x="6477000" y="1778000"/>
            <a:ext cx="1752600" cy="1524000"/>
          </a:xfrm>
          <a:prstGeom prst="line">
            <a:avLst/>
          </a:prstGeom>
          <a:noFill/>
          <a:ln w="31750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7178" name="Text Box 14"/>
          <p:cNvSpPr txBox="1">
            <a:spLocks noChangeArrowheads="1"/>
          </p:cNvSpPr>
          <p:nvPr/>
        </p:nvSpPr>
        <p:spPr bwMode="auto">
          <a:xfrm>
            <a:off x="6477000" y="1092200"/>
            <a:ext cx="990600" cy="644525"/>
          </a:xfrm>
          <a:prstGeom prst="rect">
            <a:avLst/>
          </a:prstGeom>
          <a:noFill/>
          <a:ln w="3175" algn="ctr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>
                <a:solidFill>
                  <a:srgbClr val="008000"/>
                </a:solidFill>
                <a:latin typeface="Times New Roman" panose="02020603050405020304" pitchFamily="18" charset="0"/>
              </a:rPr>
              <a:t>Name Box</a:t>
            </a:r>
          </a:p>
        </p:txBody>
      </p:sp>
      <p:sp>
        <p:nvSpPr>
          <p:cNvPr id="7179" name="Text Box 15"/>
          <p:cNvSpPr txBox="1">
            <a:spLocks noChangeArrowheads="1"/>
          </p:cNvSpPr>
          <p:nvPr/>
        </p:nvSpPr>
        <p:spPr bwMode="auto">
          <a:xfrm>
            <a:off x="7848600" y="1168400"/>
            <a:ext cx="1066800" cy="644525"/>
          </a:xfrm>
          <a:prstGeom prst="rect">
            <a:avLst/>
          </a:prstGeom>
          <a:noFill/>
          <a:ln w="3175" algn="ctr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>
                <a:solidFill>
                  <a:srgbClr val="008000"/>
                </a:solidFill>
                <a:latin typeface="Times New Roman" panose="02020603050405020304" pitchFamily="18" charset="0"/>
              </a:rPr>
              <a:t>Selected Cell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Longggggggg Data</a:t>
            </a:r>
          </a:p>
        </p:txBody>
      </p:sp>
      <p:sp>
        <p:nvSpPr>
          <p:cNvPr id="53252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B97B8DF-FA64-4C86-8DE8-28BE24E2C9F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Information that is “too wide” for a cell</a:t>
            </a:r>
          </a:p>
        </p:txBody>
      </p:sp>
      <p:sp>
        <p:nvSpPr>
          <p:cNvPr id="819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90600"/>
            <a:ext cx="414655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pt-BR" sz="2400" smtClean="0"/>
              <a:t>The word “Name” is in cell A5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pt-BR" sz="2400" smtClean="0"/>
              <a:t>The words “Hours Worked” are in cell </a:t>
            </a:r>
            <a:r>
              <a:rPr lang="en-US" altLang="pt-BR" sz="2400" b="1" u="sng" smtClean="0"/>
              <a:t>B5</a:t>
            </a:r>
            <a:r>
              <a:rPr lang="en-US" altLang="pt-BR" sz="2400" smtClean="0"/>
              <a:t> (NOT in cell C5). However, since the information is too wide for cell B5, it looks like it extends into cell C5.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pt-BR" sz="2400" smtClean="0"/>
              <a:t>You can determine that the information is </a:t>
            </a:r>
            <a:r>
              <a:rPr lang="en-US" altLang="pt-BR" sz="2400" b="1" u="sng" smtClean="0"/>
              <a:t>really only </a:t>
            </a:r>
            <a:r>
              <a:rPr lang="en-US" altLang="pt-BR" sz="2400" b="1" i="1" u="sng" smtClean="0"/>
              <a:t>IN </a:t>
            </a:r>
            <a:r>
              <a:rPr lang="en-US" altLang="pt-BR" sz="2400" b="1" u="sng" smtClean="0"/>
              <a:t>cell B5</a:t>
            </a:r>
            <a:r>
              <a:rPr lang="en-US" altLang="pt-BR" sz="2400" smtClean="0"/>
              <a:t> by </a:t>
            </a:r>
            <a:r>
              <a:rPr lang="en-US" altLang="pt-BR" sz="2400" u="sng" smtClean="0"/>
              <a:t>selecting cell B5 and looking at the formula bar</a:t>
            </a:r>
            <a:r>
              <a:rPr lang="en-US" altLang="pt-BR" sz="2400" smtClean="0"/>
              <a:t> and then </a:t>
            </a:r>
            <a:r>
              <a:rPr lang="en-US" altLang="pt-BR" sz="2400" u="sng" smtClean="0"/>
              <a:t>selecting cell C5 and looking at the formula bar</a:t>
            </a:r>
            <a:r>
              <a:rPr lang="en-US" altLang="pt-BR" sz="2400" smtClean="0"/>
              <a:t>.</a:t>
            </a:r>
          </a:p>
        </p:txBody>
      </p:sp>
      <p:graphicFrame>
        <p:nvGraphicFramePr>
          <p:cNvPr id="8194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462463" y="2814638"/>
          <a:ext cx="4681537" cy="187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Bitmap Image" r:id="rId4" imgW="3266667" imgH="1305107" progId="Paint.Picture">
                  <p:embed/>
                </p:oleObj>
              </mc:Choice>
              <mc:Fallback>
                <p:oleObj name="Bitmap Image" r:id="rId4" imgW="3266667" imgH="1305107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3" y="2814638"/>
                        <a:ext cx="4681537" cy="1870075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498975" y="4884738"/>
          <a:ext cx="4645025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Bitmap Image" r:id="rId6" imgW="3277057" imgH="1371429" progId="Paint.Picture">
                  <p:embed/>
                </p:oleObj>
              </mc:Choice>
              <mc:Fallback>
                <p:oleObj name="Bitmap Image" r:id="rId6" imgW="3277057" imgH="1371429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8975" y="4884738"/>
                        <a:ext cx="4645025" cy="1944687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90C84C9-6252-47A1-A4C3-357177CCEA4A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13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4414838" y="922338"/>
          <a:ext cx="4729162" cy="169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Bitmap Image" r:id="rId8" imgW="3296110" imgH="1181265" progId="Paint.Picture">
                  <p:embed/>
                </p:oleObj>
              </mc:Choice>
              <mc:Fallback>
                <p:oleObj name="Bitmap Image" r:id="rId8" imgW="3296110" imgH="1181265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4838" y="922338"/>
                        <a:ext cx="4729162" cy="16938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Line 10"/>
          <p:cNvSpPr>
            <a:spLocks noChangeShapeType="1"/>
          </p:cNvSpPr>
          <p:nvPr/>
        </p:nvSpPr>
        <p:spPr bwMode="auto">
          <a:xfrm>
            <a:off x="3933825" y="1254125"/>
            <a:ext cx="860425" cy="836613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1" name="Line 11"/>
          <p:cNvSpPr>
            <a:spLocks noChangeShapeType="1"/>
          </p:cNvSpPr>
          <p:nvPr/>
        </p:nvSpPr>
        <p:spPr bwMode="auto">
          <a:xfrm flipV="1">
            <a:off x="3487738" y="2298700"/>
            <a:ext cx="2128837" cy="27305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2" name="Text Box 12"/>
          <p:cNvSpPr txBox="1">
            <a:spLocks noChangeArrowheads="1"/>
          </p:cNvSpPr>
          <p:nvPr/>
        </p:nvSpPr>
        <p:spPr bwMode="auto">
          <a:xfrm>
            <a:off x="7761288" y="3289300"/>
            <a:ext cx="1344612" cy="131762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600">
                <a:solidFill>
                  <a:srgbClr val="008000"/>
                </a:solidFill>
                <a:latin typeface="Times New Roman" panose="02020603050405020304" pitchFamily="18" charset="0"/>
              </a:rPr>
              <a:t>“Hours Worked” is in cell B5 (look at formula bar)</a:t>
            </a:r>
          </a:p>
        </p:txBody>
      </p:sp>
      <p:sp>
        <p:nvSpPr>
          <p:cNvPr id="8203" name="Oval 13"/>
          <p:cNvSpPr>
            <a:spLocks noChangeArrowheads="1"/>
          </p:cNvSpPr>
          <p:nvPr/>
        </p:nvSpPr>
        <p:spPr bwMode="auto">
          <a:xfrm>
            <a:off x="6518275" y="2573338"/>
            <a:ext cx="1789113" cy="652462"/>
          </a:xfrm>
          <a:prstGeom prst="ellipse">
            <a:avLst/>
          </a:prstGeom>
          <a:noFill/>
          <a:ln w="31750" algn="ctr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8204" name="Line 14"/>
          <p:cNvSpPr>
            <a:spLocks noChangeShapeType="1"/>
          </p:cNvSpPr>
          <p:nvPr/>
        </p:nvSpPr>
        <p:spPr bwMode="auto">
          <a:xfrm flipH="1">
            <a:off x="7119938" y="4271963"/>
            <a:ext cx="704850" cy="12700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5" name="Line 15"/>
          <p:cNvSpPr>
            <a:spLocks noChangeShapeType="1"/>
          </p:cNvSpPr>
          <p:nvPr/>
        </p:nvSpPr>
        <p:spPr bwMode="auto">
          <a:xfrm flipH="1" flipV="1">
            <a:off x="7315200" y="3211513"/>
            <a:ext cx="547688" cy="955675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6" name="Text Box 16"/>
          <p:cNvSpPr txBox="1">
            <a:spLocks noChangeArrowheads="1"/>
          </p:cNvSpPr>
          <p:nvPr/>
        </p:nvSpPr>
        <p:spPr bwMode="auto">
          <a:xfrm>
            <a:off x="7748588" y="5410200"/>
            <a:ext cx="1344612" cy="131762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600">
                <a:solidFill>
                  <a:srgbClr val="008000"/>
                </a:solidFill>
                <a:latin typeface="Times New Roman" panose="02020603050405020304" pitchFamily="18" charset="0"/>
              </a:rPr>
              <a:t>“Hours Worked” is NOT in cell C5 (formula bar is empty)</a:t>
            </a:r>
          </a:p>
        </p:txBody>
      </p:sp>
      <p:sp>
        <p:nvSpPr>
          <p:cNvPr id="8207" name="Oval 17"/>
          <p:cNvSpPr>
            <a:spLocks noChangeArrowheads="1"/>
          </p:cNvSpPr>
          <p:nvPr/>
        </p:nvSpPr>
        <p:spPr bwMode="auto">
          <a:xfrm>
            <a:off x="6454775" y="4732338"/>
            <a:ext cx="1789113" cy="652462"/>
          </a:xfrm>
          <a:prstGeom prst="ellipse">
            <a:avLst/>
          </a:prstGeom>
          <a:noFill/>
          <a:ln w="31750" algn="ctr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8208" name="Line 18"/>
          <p:cNvSpPr>
            <a:spLocks noChangeShapeType="1"/>
          </p:cNvSpPr>
          <p:nvPr/>
        </p:nvSpPr>
        <p:spPr bwMode="auto">
          <a:xfrm flipH="1">
            <a:off x="7056438" y="6430963"/>
            <a:ext cx="704850" cy="12700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8209" name="Line 19"/>
          <p:cNvSpPr>
            <a:spLocks noChangeShapeType="1"/>
          </p:cNvSpPr>
          <p:nvPr/>
        </p:nvSpPr>
        <p:spPr bwMode="auto">
          <a:xfrm flipH="1" flipV="1">
            <a:off x="7251700" y="5370513"/>
            <a:ext cx="547688" cy="955675"/>
          </a:xfrm>
          <a:prstGeom prst="line">
            <a:avLst/>
          </a:prstGeom>
          <a:noFill/>
          <a:ln w="317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Information that is “Chopped Off”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09650"/>
            <a:ext cx="2806700" cy="249713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pt-BR" sz="2000" smtClean="0"/>
              <a:t>If there is information in the cell to the right, then the original cell still contains all of the data, but the data appears to be “chopped off”.</a:t>
            </a:r>
            <a:br>
              <a:rPr lang="en-US" altLang="pt-BR" sz="2000" smtClean="0"/>
            </a:br>
            <a:endParaRPr lang="en-US" altLang="pt-BR" sz="200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0C6FEDA-F669-4C0C-A12C-DBB84DC36291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3654425"/>
            <a:ext cx="5124450" cy="2841625"/>
          </a:xfrm>
          <a:prstGeom prst="rect">
            <a:avLst/>
          </a:prstGeom>
          <a:noFill/>
          <a:ln w="31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278" name="Straight Arrow Connector 8"/>
          <p:cNvCxnSpPr>
            <a:cxnSpLocks noChangeShapeType="1"/>
          </p:cNvCxnSpPr>
          <p:nvPr/>
        </p:nvCxnSpPr>
        <p:spPr bwMode="auto">
          <a:xfrm rot="16200000" flipH="1">
            <a:off x="2251869" y="3385344"/>
            <a:ext cx="2306637" cy="206057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79" name="Straight Arrow Connector 10"/>
          <p:cNvCxnSpPr>
            <a:cxnSpLocks noChangeShapeType="1"/>
          </p:cNvCxnSpPr>
          <p:nvPr/>
        </p:nvCxnSpPr>
        <p:spPr bwMode="auto">
          <a:xfrm rot="16200000" flipH="1">
            <a:off x="6380956" y="3077369"/>
            <a:ext cx="1363663" cy="41275"/>
          </a:xfrm>
          <a:prstGeom prst="straightConnector1">
            <a:avLst/>
          </a:prstGeom>
          <a:noFill/>
          <a:ln w="571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411788" y="1077913"/>
            <a:ext cx="2806700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000" b="0" kern="0" dirty="0">
                <a:latin typeface="+mn-lt"/>
                <a:cs typeface="+mn-cs"/>
              </a:rPr>
              <a:t>You can see the complete data by selecting the cell and looking in the formula bar.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sz="4000" smtClean="0"/>
              <a:t>Change the Width of a Column or the Height of a Row</a:t>
            </a:r>
          </a:p>
        </p:txBody>
      </p:sp>
      <p:sp>
        <p:nvSpPr>
          <p:cNvPr id="55300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CEB6223-48D1-4EE3-BB75-018981B5E89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Make a column wider</a:t>
            </a:r>
          </a:p>
        </p:txBody>
      </p:sp>
      <p:sp>
        <p:nvSpPr>
          <p:cNvPr id="9223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39838"/>
            <a:ext cx="3938588" cy="5410200"/>
          </a:xfrm>
        </p:spPr>
        <p:txBody>
          <a:bodyPr/>
          <a:lstStyle/>
          <a:p>
            <a:pPr eaLnBrk="1" hangingPunct="1"/>
            <a:r>
              <a:rPr lang="en-US" altLang="pt-BR" sz="2400" smtClean="0"/>
              <a:t>To make Column B wider, point the cursor to the column separator between columns B and column C.</a:t>
            </a:r>
          </a:p>
          <a:p>
            <a:pPr eaLnBrk="1" hangingPunct="1"/>
            <a:r>
              <a:rPr lang="en-US" altLang="pt-BR" sz="2400" smtClean="0"/>
              <a:t>The cursor changes to a “Double headed arrow”.</a:t>
            </a:r>
          </a:p>
          <a:p>
            <a:pPr eaLnBrk="1" hangingPunct="1"/>
            <a:r>
              <a:rPr lang="en-US" altLang="pt-BR" sz="2400" smtClean="0"/>
              <a:t>Now, click the left mouse button and without letting go of the button, drag the separator to the right to make the column wider </a:t>
            </a:r>
            <a:r>
              <a:rPr lang="en-US" altLang="pt-BR" sz="1800" smtClean="0"/>
              <a:t>(or to the </a:t>
            </a:r>
            <a:r>
              <a:rPr lang="en-US" altLang="pt-BR" sz="1800" u="sng" smtClean="0"/>
              <a:t>left</a:t>
            </a:r>
            <a:r>
              <a:rPr lang="en-US" altLang="pt-BR" sz="1800" smtClean="0"/>
              <a:t> to make the column </a:t>
            </a:r>
            <a:r>
              <a:rPr lang="en-US" altLang="pt-BR" sz="1800" u="sng" smtClean="0"/>
              <a:t>narrower</a:t>
            </a:r>
            <a:r>
              <a:rPr lang="en-US" altLang="pt-BR" sz="1800" smtClean="0"/>
              <a:t>).</a:t>
            </a:r>
          </a:p>
        </p:txBody>
      </p:sp>
      <p:graphicFrame>
        <p:nvGraphicFramePr>
          <p:cNvPr id="9219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810375" y="2662238"/>
          <a:ext cx="3238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Bitmap Image" r:id="rId4" imgW="323981" imgH="200159" progId="Paint.Picture">
                  <p:embed/>
                </p:oleObj>
              </mc:Choice>
              <mc:Fallback>
                <p:oleObj name="Bitmap Image" r:id="rId4" imgW="323981" imgH="200159" progId="Paint.Pictur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75" y="2662238"/>
                        <a:ext cx="323850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0" cap="flat" cmpd="sng" algn="ctr">
                            <a:solidFill>
                              <a:srgbClr val="339966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251325" y="1503363"/>
          <a:ext cx="4891088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Bitmap Image" r:id="rId6" imgW="3304762" imgH="1171429" progId="Paint.Picture">
                  <p:embed/>
                </p:oleObj>
              </mc:Choice>
              <mc:Fallback>
                <p:oleObj name="Bitmap Image" r:id="rId6" imgW="3304762" imgH="1171429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1325" y="1503363"/>
                        <a:ext cx="4891088" cy="173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0" cap="flat" cmpd="sng" algn="ctr">
                            <a:solidFill>
                              <a:srgbClr val="339966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AEACB56-B68A-491D-8EF3-5CF47A74F351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graphicFrame>
        <p:nvGraphicFramePr>
          <p:cNvPr id="9218" name="Object 21"/>
          <p:cNvGraphicFramePr>
            <a:graphicFrameLocks noChangeAspect="1"/>
          </p:cNvGraphicFramePr>
          <p:nvPr/>
        </p:nvGraphicFramePr>
        <p:xfrm>
          <a:off x="4276725" y="3930650"/>
          <a:ext cx="4867275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Bitmap Image" r:id="rId8" imgW="3677163" imgH="1190476" progId="Paint.Picture">
                  <p:embed/>
                </p:oleObj>
              </mc:Choice>
              <mc:Fallback>
                <p:oleObj name="Bitmap Image" r:id="rId8" imgW="3677163" imgH="1190476" progId="Paint.Picture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5" y="3930650"/>
                        <a:ext cx="4867275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0" algn="ctr">
                            <a:solidFill>
                              <a:srgbClr val="33996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Oval 15"/>
          <p:cNvSpPr>
            <a:spLocks noChangeArrowheads="1"/>
          </p:cNvSpPr>
          <p:nvPr/>
        </p:nvSpPr>
        <p:spPr bwMode="auto">
          <a:xfrm>
            <a:off x="6061075" y="1096963"/>
            <a:ext cx="901700" cy="993775"/>
          </a:xfrm>
          <a:prstGeom prst="ellipse">
            <a:avLst/>
          </a:prstGeom>
          <a:noFill/>
          <a:ln w="31750" algn="ctr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9225" name="Line 16"/>
          <p:cNvSpPr>
            <a:spLocks noChangeShapeType="1"/>
          </p:cNvSpPr>
          <p:nvPr/>
        </p:nvSpPr>
        <p:spPr bwMode="auto">
          <a:xfrm flipV="1">
            <a:off x="3513138" y="1868488"/>
            <a:ext cx="2625725" cy="1122362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9226" name="AutoShape 19"/>
          <p:cNvSpPr>
            <a:spLocks/>
          </p:cNvSpPr>
          <p:nvPr/>
        </p:nvSpPr>
        <p:spPr bwMode="auto">
          <a:xfrm rot="-5400000">
            <a:off x="6249988" y="4654550"/>
            <a:ext cx="287337" cy="2011363"/>
          </a:xfrm>
          <a:prstGeom prst="leftBrace">
            <a:avLst>
              <a:gd name="adj1" fmla="val 115371"/>
              <a:gd name="adj2" fmla="val 47764"/>
            </a:avLst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9227" name="Text Box 20"/>
          <p:cNvSpPr txBox="1">
            <a:spLocks noChangeArrowheads="1"/>
          </p:cNvSpPr>
          <p:nvPr/>
        </p:nvSpPr>
        <p:spPr bwMode="auto">
          <a:xfrm>
            <a:off x="5224463" y="5786438"/>
            <a:ext cx="2378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>
                <a:latin typeface="Times New Roman" panose="02020603050405020304" pitchFamily="18" charset="0"/>
              </a:rPr>
              <a:t>Column is now wider</a:t>
            </a:r>
          </a:p>
        </p:txBody>
      </p:sp>
      <p:sp>
        <p:nvSpPr>
          <p:cNvPr id="9228" name="Text Box 23"/>
          <p:cNvSpPr txBox="1">
            <a:spLocks noChangeArrowheads="1"/>
          </p:cNvSpPr>
          <p:nvPr/>
        </p:nvSpPr>
        <p:spPr bwMode="auto">
          <a:xfrm>
            <a:off x="7250113" y="608013"/>
            <a:ext cx="189388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>
                <a:latin typeface="Times New Roman" panose="02020603050405020304" pitchFamily="18" charset="0"/>
              </a:rPr>
              <a:t>Drag column separator to the right</a:t>
            </a:r>
          </a:p>
        </p:txBody>
      </p:sp>
      <p:sp>
        <p:nvSpPr>
          <p:cNvPr id="9229" name="Line 24"/>
          <p:cNvSpPr>
            <a:spLocks noChangeShapeType="1"/>
          </p:cNvSpPr>
          <p:nvPr/>
        </p:nvSpPr>
        <p:spPr bwMode="auto">
          <a:xfrm flipV="1">
            <a:off x="6596063" y="1071563"/>
            <a:ext cx="706437" cy="415925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Getting the Exact Width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pt-BR" sz="2800" smtClean="0"/>
              <a:t>To get the “exact” width, double click on the separator instead of dragging it.</a:t>
            </a:r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933825" y="2838450"/>
          <a:ext cx="5208588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Bitmap Image" r:id="rId4" imgW="3228571" imgH="1181265" progId="Paint.Picture">
                  <p:embed/>
                </p:oleObj>
              </mc:Choice>
              <mc:Fallback>
                <p:oleObj name="Bitmap Image" r:id="rId4" imgW="3228571" imgH="118126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3825" y="2838450"/>
                        <a:ext cx="5208588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1750" cap="flat" cmpd="sng" algn="ctr">
                            <a:solidFill>
                              <a:srgbClr val="339966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5930B6C-8D77-4357-AD14-C46355FCC19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17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10246" name="AutoShape 6"/>
          <p:cNvSpPr>
            <a:spLocks/>
          </p:cNvSpPr>
          <p:nvPr/>
        </p:nvSpPr>
        <p:spPr bwMode="auto">
          <a:xfrm rot="-5400000">
            <a:off x="5631656" y="4013994"/>
            <a:ext cx="758825" cy="1474788"/>
          </a:xfrm>
          <a:prstGeom prst="leftBrace">
            <a:avLst>
              <a:gd name="adj1" fmla="val 17573"/>
              <a:gd name="adj2" fmla="val 47764"/>
            </a:avLst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092575" y="5113338"/>
            <a:ext cx="46624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>
                <a:latin typeface="Times New Roman" panose="02020603050405020304" pitchFamily="18" charset="0"/>
              </a:rPr>
              <a:t>Column is now </a:t>
            </a:r>
            <a:r>
              <a:rPr lang="en-US" altLang="pt-BR" sz="1800" i="1" u="sng">
                <a:latin typeface="Times New Roman" panose="02020603050405020304" pitchFamily="18" charset="0"/>
              </a:rPr>
              <a:t>EXACTLY</a:t>
            </a:r>
            <a:r>
              <a:rPr lang="en-US" altLang="pt-BR" sz="1800">
                <a:latin typeface="Times New Roman" panose="02020603050405020304" pitchFamily="18" charset="0"/>
              </a:rPr>
              <a:t> the correct width</a:t>
            </a:r>
          </a:p>
        </p:txBody>
      </p:sp>
      <p:sp>
        <p:nvSpPr>
          <p:cNvPr id="10248" name="Oval 9"/>
          <p:cNvSpPr>
            <a:spLocks noChangeArrowheads="1"/>
          </p:cNvSpPr>
          <p:nvPr/>
        </p:nvSpPr>
        <p:spPr bwMode="auto">
          <a:xfrm>
            <a:off x="6570663" y="2820988"/>
            <a:ext cx="274637" cy="339725"/>
          </a:xfrm>
          <a:prstGeom prst="ellipse">
            <a:avLst/>
          </a:prstGeom>
          <a:noFill/>
          <a:ln w="31750" algn="ctr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0249" name="Text Box 10"/>
          <p:cNvSpPr txBox="1">
            <a:spLocks noChangeArrowheads="1"/>
          </p:cNvSpPr>
          <p:nvPr/>
        </p:nvSpPr>
        <p:spPr bwMode="auto">
          <a:xfrm>
            <a:off x="5329238" y="1554163"/>
            <a:ext cx="2286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>
                <a:latin typeface="Times New Roman" panose="02020603050405020304" pitchFamily="18" charset="0"/>
              </a:rPr>
              <a:t>Double click here</a:t>
            </a:r>
          </a:p>
        </p:txBody>
      </p:sp>
      <p:sp>
        <p:nvSpPr>
          <p:cNvPr id="10250" name="Line 11"/>
          <p:cNvSpPr>
            <a:spLocks noChangeShapeType="1"/>
          </p:cNvSpPr>
          <p:nvPr/>
        </p:nvSpPr>
        <p:spPr bwMode="auto">
          <a:xfrm>
            <a:off x="6100763" y="1958975"/>
            <a:ext cx="509587" cy="889000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731" y="1957940"/>
            <a:ext cx="5992586" cy="4900060"/>
          </a:xfrm>
          <a:prstGeom prst="rect">
            <a:avLst/>
          </a:prstGeom>
        </p:spPr>
      </p:pic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Redimencionando</a:t>
            </a:r>
            <a:r>
              <a:rPr lang="en-US" altLang="pt-BR" dirty="0" smtClean="0"/>
              <a:t> a </a:t>
            </a:r>
            <a:r>
              <a:rPr lang="en-US" altLang="pt-BR" dirty="0" err="1" smtClean="0"/>
              <a:t>linha</a:t>
            </a:r>
            <a:endParaRPr lang="en-US" altLang="pt-BR" dirty="0" smtClean="0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25400" y="1384300"/>
            <a:ext cx="2033588" cy="5200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pt-BR" sz="2400" dirty="0" smtClean="0"/>
              <a:t>Clique </a:t>
            </a:r>
            <a:r>
              <a:rPr lang="en-US" altLang="pt-BR" sz="2400" dirty="0" err="1" smtClean="0"/>
              <a:t>na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linha</a:t>
            </a:r>
            <a:r>
              <a:rPr lang="en-US" altLang="pt-BR" sz="2400" dirty="0" smtClean="0"/>
              <a:t> que divide as </a:t>
            </a:r>
            <a:r>
              <a:rPr lang="en-US" altLang="pt-BR" sz="2400" dirty="0" err="1" smtClean="0"/>
              <a:t>duas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linhas</a:t>
            </a:r>
            <a:r>
              <a:rPr lang="en-US" altLang="pt-BR" sz="2400" dirty="0" smtClean="0"/>
              <a:t> e </a:t>
            </a:r>
            <a:r>
              <a:rPr lang="en-US" altLang="pt-BR" sz="2400" dirty="0" err="1" smtClean="0"/>
              <a:t>deixe</a:t>
            </a:r>
            <a:r>
              <a:rPr lang="en-US" altLang="pt-BR" sz="2400" dirty="0" smtClean="0"/>
              <a:t> do </a:t>
            </a:r>
            <a:r>
              <a:rPr lang="en-US" altLang="pt-BR" sz="2400" dirty="0" err="1" smtClean="0"/>
              <a:t>tamanho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desejado</a:t>
            </a:r>
            <a:r>
              <a:rPr lang="en-US" altLang="pt-BR" sz="2400" dirty="0" smtClean="0"/>
              <a:t>.</a:t>
            </a:r>
            <a:endParaRPr lang="en-US" altLang="pt-BR" sz="2400" dirty="0" smtClean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EB0EBF0-9BDC-45E2-A678-4AC11C31B994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18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2128838" y="4187307"/>
            <a:ext cx="563562" cy="220663"/>
          </a:xfrm>
          <a:prstGeom prst="ellipse">
            <a:avLst/>
          </a:prstGeom>
          <a:noFill/>
          <a:ln w="31750" algn="ctr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1776413" y="4407970"/>
            <a:ext cx="498475" cy="789505"/>
          </a:xfrm>
          <a:prstGeom prst="line">
            <a:avLst/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pt-BR"/>
          </a:p>
        </p:txBody>
      </p:sp>
      <p:sp>
        <p:nvSpPr>
          <p:cNvPr id="11272" name="AutoShape 8"/>
          <p:cNvSpPr>
            <a:spLocks/>
          </p:cNvSpPr>
          <p:nvPr/>
        </p:nvSpPr>
        <p:spPr bwMode="auto">
          <a:xfrm>
            <a:off x="5686697" y="3744869"/>
            <a:ext cx="308520" cy="583292"/>
          </a:xfrm>
          <a:prstGeom prst="rightBrace">
            <a:avLst>
              <a:gd name="adj1" fmla="val 35210"/>
              <a:gd name="adj2" fmla="val 50000"/>
            </a:avLst>
          </a:prstGeom>
          <a:noFill/>
          <a:ln w="31750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6147110" y="3850757"/>
            <a:ext cx="2126207" cy="646331"/>
          </a:xfrm>
          <a:prstGeom prst="rect">
            <a:avLst/>
          </a:prstGeom>
          <a:noFill/>
          <a:ln w="31750" algn="ctr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800" dirty="0" smtClean="0">
                <a:latin typeface="Times New Roman" panose="02020603050405020304" pitchFamily="18" charset="0"/>
              </a:rPr>
              <a:t>A </a:t>
            </a:r>
            <a:r>
              <a:rPr lang="en-US" altLang="pt-BR" sz="1800" dirty="0" err="1" smtClean="0">
                <a:latin typeface="Times New Roman" panose="02020603050405020304" pitchFamily="18" charset="0"/>
              </a:rPr>
              <a:t>linha</a:t>
            </a:r>
            <a:r>
              <a:rPr lang="en-US" altLang="pt-BR" sz="18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800" dirty="0" err="1" smtClean="0">
                <a:latin typeface="Times New Roman" panose="02020603050405020304" pitchFamily="18" charset="0"/>
              </a:rPr>
              <a:t>redimencionada</a:t>
            </a:r>
            <a:endParaRPr lang="en-US" altLang="pt-BR" sz="1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Formatações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basicas</a:t>
            </a:r>
            <a:r>
              <a:rPr lang="en-US" altLang="pt-BR" dirty="0" smtClean="0"/>
              <a:t/>
            </a:r>
            <a:br>
              <a:rPr lang="en-US" altLang="pt-BR" dirty="0" smtClean="0"/>
            </a:br>
            <a:r>
              <a:rPr lang="en-US" altLang="pt-BR" dirty="0" smtClean="0"/>
              <a:t>( </a:t>
            </a:r>
            <a:r>
              <a:rPr lang="en-US" altLang="pt-BR" dirty="0"/>
              <a:t>N</a:t>
            </a:r>
            <a:r>
              <a:rPr lang="en-US" altLang="pt-BR" dirty="0" smtClean="0"/>
              <a:t>egrito, cores, </a:t>
            </a:r>
            <a:r>
              <a:rPr lang="en-US" altLang="pt-BR" dirty="0" err="1" smtClean="0"/>
              <a:t>fontes</a:t>
            </a:r>
            <a:r>
              <a:rPr lang="en-US" altLang="pt-BR" dirty="0" smtClean="0"/>
              <a:t>, </a:t>
            </a:r>
            <a:r>
              <a:rPr lang="en-US" altLang="pt-BR" dirty="0" err="1" smtClean="0"/>
              <a:t>etc</a:t>
            </a:r>
            <a:r>
              <a:rPr lang="en-US" altLang="pt-BR" dirty="0" smtClean="0"/>
              <a:t>)</a:t>
            </a:r>
          </a:p>
        </p:txBody>
      </p:sp>
      <p:sp>
        <p:nvSpPr>
          <p:cNvPr id="56324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0E3B281-65CC-46EA-8A5B-8C29461EB41C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19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76288"/>
          </a:xfrm>
        </p:spPr>
        <p:txBody>
          <a:bodyPr/>
          <a:lstStyle/>
          <a:p>
            <a:pPr eaLnBrk="1" hangingPunct="1"/>
            <a:r>
              <a:rPr lang="en-US" altLang="pt-BR" dirty="0" err="1" smtClean="0"/>
              <a:t>Formatando</a:t>
            </a:r>
            <a:r>
              <a:rPr lang="en-US" altLang="pt-BR" dirty="0" smtClean="0"/>
              <a:t> as </a:t>
            </a:r>
            <a:r>
              <a:rPr lang="en-US" altLang="pt-BR" dirty="0" err="1" smtClean="0"/>
              <a:t>células</a:t>
            </a:r>
            <a:endParaRPr lang="en-US" altLang="pt-BR" dirty="0" smtClean="0"/>
          </a:p>
        </p:txBody>
      </p:sp>
      <p:graphicFrame>
        <p:nvGraphicFramePr>
          <p:cNvPr id="1331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4435475"/>
          <a:ext cx="91440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4" name="Bitmap Image" r:id="rId4" imgW="6028571" imgH="237969" progId="Paint.Picture">
                  <p:embed/>
                </p:oleObj>
              </mc:Choice>
              <mc:Fallback>
                <p:oleObj name="Bitmap Image" r:id="rId4" imgW="6028571" imgH="237969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35475"/>
                        <a:ext cx="9144000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 cap="flat" cmpd="sng" algn="ctr">
                            <a:solidFill>
                              <a:srgbClr val="FF0000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D534974-5376-4961-92FA-EC522B5DF71B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20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13316" name="Oval 31"/>
          <p:cNvSpPr>
            <a:spLocks noChangeArrowheads="1"/>
          </p:cNvSpPr>
          <p:nvPr/>
        </p:nvSpPr>
        <p:spPr bwMode="auto">
          <a:xfrm>
            <a:off x="5091113" y="4108450"/>
            <a:ext cx="1755775" cy="842963"/>
          </a:xfrm>
          <a:prstGeom prst="ellipse">
            <a:avLst/>
          </a:prstGeom>
          <a:noFill/>
          <a:ln w="31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3319" name="Text Box 13"/>
          <p:cNvSpPr txBox="1">
            <a:spLocks noChangeArrowheads="1"/>
          </p:cNvSpPr>
          <p:nvPr/>
        </p:nvSpPr>
        <p:spPr bwMode="auto">
          <a:xfrm>
            <a:off x="0" y="3554413"/>
            <a:ext cx="70485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b="0" dirty="0" smtClean="0"/>
              <a:t>Nome da </a:t>
            </a:r>
            <a:r>
              <a:rPr lang="en-US" altLang="pt-BR" b="0" dirty="0" err="1" smtClean="0"/>
              <a:t>fonte</a:t>
            </a:r>
            <a:endParaRPr lang="en-US" altLang="pt-BR" b="0" dirty="0"/>
          </a:p>
        </p:txBody>
      </p:sp>
      <p:sp>
        <p:nvSpPr>
          <p:cNvPr id="13320" name="Text Box 14"/>
          <p:cNvSpPr txBox="1">
            <a:spLocks noChangeArrowheads="1"/>
          </p:cNvSpPr>
          <p:nvPr/>
        </p:nvSpPr>
        <p:spPr bwMode="auto">
          <a:xfrm>
            <a:off x="1585915" y="3588733"/>
            <a:ext cx="10890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b="0" dirty="0" err="1" smtClean="0"/>
              <a:t>Tamanhos</a:t>
            </a:r>
            <a:r>
              <a:rPr lang="en-US" altLang="pt-BR" b="0" dirty="0" smtClean="0"/>
              <a:t> da </a:t>
            </a:r>
            <a:r>
              <a:rPr lang="en-US" altLang="pt-BR" b="0" dirty="0" err="1" smtClean="0"/>
              <a:t>fonte</a:t>
            </a:r>
            <a:endParaRPr lang="en-US" altLang="pt-BR" b="0" dirty="0"/>
          </a:p>
        </p:txBody>
      </p:sp>
      <p:sp>
        <p:nvSpPr>
          <p:cNvPr id="13321" name="Text Box 15"/>
          <p:cNvSpPr txBox="1">
            <a:spLocks noChangeArrowheads="1"/>
          </p:cNvSpPr>
          <p:nvPr/>
        </p:nvSpPr>
        <p:spPr bwMode="auto">
          <a:xfrm>
            <a:off x="2393950" y="5019675"/>
            <a:ext cx="584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/>
              <a:t>bold</a:t>
            </a:r>
          </a:p>
        </p:txBody>
      </p:sp>
      <p:sp>
        <p:nvSpPr>
          <p:cNvPr id="13322" name="Text Box 16"/>
          <p:cNvSpPr txBox="1">
            <a:spLocks noChangeArrowheads="1"/>
          </p:cNvSpPr>
          <p:nvPr/>
        </p:nvSpPr>
        <p:spPr bwMode="auto">
          <a:xfrm>
            <a:off x="2682875" y="5308600"/>
            <a:ext cx="88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b="0" i="1" dirty="0" err="1" smtClean="0"/>
              <a:t>italico</a:t>
            </a:r>
            <a:endParaRPr lang="en-US" altLang="pt-BR" b="0" i="1" dirty="0"/>
          </a:p>
        </p:txBody>
      </p:sp>
      <p:sp>
        <p:nvSpPr>
          <p:cNvPr id="13323" name="Text Box 17"/>
          <p:cNvSpPr txBox="1">
            <a:spLocks noChangeArrowheads="1"/>
          </p:cNvSpPr>
          <p:nvPr/>
        </p:nvSpPr>
        <p:spPr bwMode="auto">
          <a:xfrm>
            <a:off x="2830513" y="5610225"/>
            <a:ext cx="1082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b="0" u="sng" dirty="0" err="1" smtClean="0"/>
              <a:t>Sublinhado</a:t>
            </a:r>
            <a:endParaRPr lang="en-US" altLang="pt-BR" b="0" u="sng" dirty="0"/>
          </a:p>
        </p:txBody>
      </p:sp>
      <p:sp>
        <p:nvSpPr>
          <p:cNvPr id="13324" name="Text Box 21"/>
          <p:cNvSpPr txBox="1">
            <a:spLocks noChangeArrowheads="1"/>
          </p:cNvSpPr>
          <p:nvPr/>
        </p:nvSpPr>
        <p:spPr bwMode="auto">
          <a:xfrm>
            <a:off x="3575050" y="5019675"/>
            <a:ext cx="1571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 dirty="0" err="1" smtClean="0"/>
              <a:t>Centralizar</a:t>
            </a:r>
            <a:r>
              <a:rPr lang="en-US" altLang="pt-BR" sz="1200" b="0" dirty="0" smtClean="0"/>
              <a:t> e </a:t>
            </a:r>
            <a:r>
              <a:rPr lang="en-US" altLang="pt-BR" sz="1200" b="0" dirty="0" err="1" smtClean="0"/>
              <a:t>mesclar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celula</a:t>
            </a:r>
            <a:endParaRPr lang="en-US" altLang="pt-BR" sz="1200" b="0" dirty="0"/>
          </a:p>
        </p:txBody>
      </p:sp>
      <p:sp>
        <p:nvSpPr>
          <p:cNvPr id="13325" name="Line 22"/>
          <p:cNvSpPr>
            <a:spLocks noChangeShapeType="1"/>
          </p:cNvSpPr>
          <p:nvPr/>
        </p:nvSpPr>
        <p:spPr bwMode="auto">
          <a:xfrm>
            <a:off x="4864100" y="4872038"/>
            <a:ext cx="0" cy="1936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26" name="Line 23"/>
          <p:cNvSpPr>
            <a:spLocks noChangeShapeType="1"/>
          </p:cNvSpPr>
          <p:nvPr/>
        </p:nvSpPr>
        <p:spPr bwMode="auto">
          <a:xfrm>
            <a:off x="328613" y="4103688"/>
            <a:ext cx="0" cy="2190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27" name="Line 24"/>
          <p:cNvSpPr>
            <a:spLocks noChangeShapeType="1"/>
          </p:cNvSpPr>
          <p:nvPr/>
        </p:nvSpPr>
        <p:spPr bwMode="auto">
          <a:xfrm>
            <a:off x="2119313" y="4116388"/>
            <a:ext cx="0" cy="2190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28" name="Line 25"/>
          <p:cNvSpPr>
            <a:spLocks noChangeShapeType="1"/>
          </p:cNvSpPr>
          <p:nvPr/>
        </p:nvSpPr>
        <p:spPr bwMode="auto">
          <a:xfrm>
            <a:off x="3821113" y="4129088"/>
            <a:ext cx="0" cy="2190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29" name="Line 26"/>
          <p:cNvSpPr>
            <a:spLocks noChangeShapeType="1"/>
          </p:cNvSpPr>
          <p:nvPr/>
        </p:nvSpPr>
        <p:spPr bwMode="auto">
          <a:xfrm>
            <a:off x="4545013" y="4129088"/>
            <a:ext cx="0" cy="2190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30" name="Line 27"/>
          <p:cNvSpPr>
            <a:spLocks noChangeShapeType="1"/>
          </p:cNvSpPr>
          <p:nvPr/>
        </p:nvSpPr>
        <p:spPr bwMode="auto">
          <a:xfrm>
            <a:off x="4176713" y="3616325"/>
            <a:ext cx="0" cy="73183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3556000" y="3362325"/>
            <a:ext cx="1158875" cy="30797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b="0" dirty="0" err="1" smtClean="0"/>
              <a:t>Centralizdo</a:t>
            </a:r>
            <a:endParaRPr lang="en-US" altLang="pt-BR" b="0" dirty="0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4305300" y="3827463"/>
            <a:ext cx="1196975" cy="30797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pt-BR" b="0" dirty="0" err="1" smtClean="0"/>
              <a:t>Direira</a:t>
            </a:r>
            <a:endParaRPr lang="en-US" altLang="pt-BR" b="0" dirty="0"/>
          </a:p>
        </p:txBody>
      </p:sp>
      <p:sp>
        <p:nvSpPr>
          <p:cNvPr id="13333" name="Text Box 18"/>
          <p:cNvSpPr txBox="1">
            <a:spLocks noChangeArrowheads="1"/>
          </p:cNvSpPr>
          <p:nvPr/>
        </p:nvSpPr>
        <p:spPr bwMode="auto">
          <a:xfrm>
            <a:off x="2947988" y="3835400"/>
            <a:ext cx="1087437" cy="307975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b="0" dirty="0" err="1" smtClean="0"/>
              <a:t>Esquerda</a:t>
            </a:r>
            <a:endParaRPr lang="en-US" altLang="pt-BR" b="0" dirty="0"/>
          </a:p>
        </p:txBody>
      </p:sp>
      <p:sp>
        <p:nvSpPr>
          <p:cNvPr id="13334" name="Line 28"/>
          <p:cNvSpPr>
            <a:spLocks noChangeShapeType="1"/>
          </p:cNvSpPr>
          <p:nvPr/>
        </p:nvSpPr>
        <p:spPr bwMode="auto">
          <a:xfrm>
            <a:off x="2781300" y="4884738"/>
            <a:ext cx="0" cy="1936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35" name="Line 29"/>
          <p:cNvSpPr>
            <a:spLocks noChangeShapeType="1"/>
          </p:cNvSpPr>
          <p:nvPr/>
        </p:nvSpPr>
        <p:spPr bwMode="auto">
          <a:xfrm>
            <a:off x="3111500" y="4897438"/>
            <a:ext cx="0" cy="4508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36" name="Line 30"/>
          <p:cNvSpPr>
            <a:spLocks noChangeShapeType="1"/>
          </p:cNvSpPr>
          <p:nvPr/>
        </p:nvSpPr>
        <p:spPr bwMode="auto">
          <a:xfrm flipH="1">
            <a:off x="3452813" y="4897438"/>
            <a:ext cx="1587" cy="7540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37" name="Line 32"/>
          <p:cNvSpPr>
            <a:spLocks noChangeShapeType="1"/>
          </p:cNvSpPr>
          <p:nvPr/>
        </p:nvSpPr>
        <p:spPr bwMode="auto">
          <a:xfrm flipV="1">
            <a:off x="5629275" y="3162300"/>
            <a:ext cx="1588" cy="965200"/>
          </a:xfrm>
          <a:prstGeom prst="line">
            <a:avLst/>
          </a:pr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39" name="Text Box 34"/>
          <p:cNvSpPr txBox="1">
            <a:spLocks noChangeArrowheads="1"/>
          </p:cNvSpPr>
          <p:nvPr/>
        </p:nvSpPr>
        <p:spPr bwMode="auto">
          <a:xfrm>
            <a:off x="2717800" y="6248400"/>
            <a:ext cx="2898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pt-BR" sz="1200" b="0" dirty="0" err="1" smtClean="0"/>
              <a:t>Mostrar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como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moeda</a:t>
            </a:r>
            <a:r>
              <a:rPr lang="en-US" altLang="pt-BR" sz="1200" b="0" dirty="0"/>
              <a:t/>
            </a:r>
            <a:br>
              <a:rPr lang="en-US" altLang="pt-BR" sz="1200" b="0" dirty="0"/>
            </a:br>
            <a:r>
              <a:rPr lang="en-US" altLang="pt-BR" sz="1200" b="0" dirty="0"/>
              <a:t>(ex. 1000.507 </a:t>
            </a:r>
            <a:r>
              <a:rPr lang="en-US" altLang="pt-BR" sz="1200" b="0" dirty="0" err="1" smtClean="0"/>
              <a:t>torna</a:t>
            </a:r>
            <a:r>
              <a:rPr lang="en-US" altLang="pt-BR" sz="1200" b="0" dirty="0" smtClean="0"/>
              <a:t>-se $1000.50</a:t>
            </a:r>
            <a:r>
              <a:rPr lang="en-US" altLang="pt-BR" sz="1200" b="0" dirty="0"/>
              <a:t>)</a:t>
            </a:r>
          </a:p>
        </p:txBody>
      </p:sp>
      <p:sp>
        <p:nvSpPr>
          <p:cNvPr id="13340" name="Text Box 35"/>
          <p:cNvSpPr txBox="1">
            <a:spLocks noChangeArrowheads="1"/>
          </p:cNvSpPr>
          <p:nvPr/>
        </p:nvSpPr>
        <p:spPr bwMode="auto">
          <a:xfrm>
            <a:off x="5611813" y="5451475"/>
            <a:ext cx="19256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/>
              <a:t>show with commas (e.g. 12345 becomes 12,345)</a:t>
            </a:r>
          </a:p>
        </p:txBody>
      </p:sp>
      <p:sp>
        <p:nvSpPr>
          <p:cNvPr id="13341" name="Text Box 36"/>
          <p:cNvSpPr txBox="1">
            <a:spLocks noChangeArrowheads="1"/>
          </p:cNvSpPr>
          <p:nvPr/>
        </p:nvSpPr>
        <p:spPr bwMode="auto">
          <a:xfrm>
            <a:off x="5275263" y="5881688"/>
            <a:ext cx="1717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 dirty="0" err="1" smtClean="0"/>
              <a:t>Mostra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em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percentual</a:t>
            </a:r>
            <a:r>
              <a:rPr lang="en-US" altLang="pt-BR" sz="1200" b="0" dirty="0" smtClean="0"/>
              <a:t> </a:t>
            </a:r>
            <a:r>
              <a:rPr lang="en-US" altLang="pt-BR" sz="1200" b="0" dirty="0"/>
              <a:t>(ex. 0.5 </a:t>
            </a:r>
            <a:r>
              <a:rPr lang="en-US" altLang="pt-BR" sz="1200" b="0" dirty="0" err="1" smtClean="0"/>
              <a:t>torna</a:t>
            </a:r>
            <a:r>
              <a:rPr lang="en-US" altLang="pt-BR" sz="1200" b="0" dirty="0" smtClean="0"/>
              <a:t>-se 50</a:t>
            </a:r>
            <a:r>
              <a:rPr lang="en-US" altLang="pt-BR" sz="1200" b="0" dirty="0"/>
              <a:t>%)</a:t>
            </a:r>
          </a:p>
        </p:txBody>
      </p:sp>
      <p:sp>
        <p:nvSpPr>
          <p:cNvPr id="13342" name="Text Box 37"/>
          <p:cNvSpPr txBox="1">
            <a:spLocks noChangeArrowheads="1"/>
          </p:cNvSpPr>
          <p:nvPr/>
        </p:nvSpPr>
        <p:spPr bwMode="auto">
          <a:xfrm>
            <a:off x="6218238" y="5157788"/>
            <a:ext cx="1301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 dirty="0"/>
              <a:t>remove </a:t>
            </a:r>
            <a:r>
              <a:rPr lang="en-US" altLang="pt-BR" sz="1200" b="0" dirty="0" err="1" smtClean="0"/>
              <a:t>recuos</a:t>
            </a:r>
            <a:endParaRPr lang="en-US" altLang="pt-BR" sz="1200" b="0" dirty="0"/>
          </a:p>
        </p:txBody>
      </p:sp>
      <p:sp>
        <p:nvSpPr>
          <p:cNvPr id="13344" name="Text Box 39"/>
          <p:cNvSpPr txBox="1">
            <a:spLocks noChangeArrowheads="1"/>
          </p:cNvSpPr>
          <p:nvPr/>
        </p:nvSpPr>
        <p:spPr bwMode="auto">
          <a:xfrm>
            <a:off x="6194425" y="2455863"/>
            <a:ext cx="2559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 dirty="0" err="1" smtClean="0"/>
              <a:t>Mostra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mais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decimais</a:t>
            </a:r>
            <a:r>
              <a:rPr lang="en-US" altLang="pt-BR" sz="1200" b="0" dirty="0" smtClean="0"/>
              <a:t> (ex</a:t>
            </a:r>
            <a:r>
              <a:rPr lang="en-US" altLang="pt-BR" sz="1200" b="0" dirty="0"/>
              <a:t>. 10.507 </a:t>
            </a:r>
            <a:r>
              <a:rPr lang="en-US" altLang="pt-BR" sz="1200" b="0" dirty="0" smtClean="0"/>
              <a:t>é </a:t>
            </a:r>
            <a:r>
              <a:rPr lang="en-US" altLang="pt-BR" sz="1200" b="0" dirty="0" err="1" smtClean="0"/>
              <a:t>mostrado</a:t>
            </a:r>
            <a:r>
              <a:rPr lang="en-US" altLang="pt-BR" sz="1200" b="0" dirty="0" smtClean="0"/>
              <a:t> </a:t>
            </a:r>
            <a:r>
              <a:rPr lang="en-US" altLang="pt-BR" sz="1200" b="0" dirty="0"/>
              <a:t>10.5070)</a:t>
            </a:r>
          </a:p>
        </p:txBody>
      </p:sp>
      <p:sp>
        <p:nvSpPr>
          <p:cNvPr id="13345" name="Line 40"/>
          <p:cNvSpPr>
            <a:spLocks noChangeShapeType="1"/>
          </p:cNvSpPr>
          <p:nvPr/>
        </p:nvSpPr>
        <p:spPr bwMode="auto">
          <a:xfrm>
            <a:off x="6259513" y="2449513"/>
            <a:ext cx="0" cy="19256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46" name="Line 41"/>
          <p:cNvSpPr>
            <a:spLocks noChangeShapeType="1"/>
          </p:cNvSpPr>
          <p:nvPr/>
        </p:nvSpPr>
        <p:spPr bwMode="auto">
          <a:xfrm flipH="1">
            <a:off x="6640513" y="2925763"/>
            <a:ext cx="0" cy="144938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47" name="Text Box 42"/>
          <p:cNvSpPr txBox="1">
            <a:spLocks noChangeArrowheads="1"/>
          </p:cNvSpPr>
          <p:nvPr/>
        </p:nvSpPr>
        <p:spPr bwMode="auto">
          <a:xfrm>
            <a:off x="6815138" y="2890838"/>
            <a:ext cx="1301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 dirty="0" err="1" smtClean="0"/>
              <a:t>Inserre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recuos</a:t>
            </a:r>
            <a:endParaRPr lang="en-US" altLang="pt-BR" sz="1200" b="0" dirty="0"/>
          </a:p>
        </p:txBody>
      </p:sp>
      <p:sp>
        <p:nvSpPr>
          <p:cNvPr id="13348" name="Line 43"/>
          <p:cNvSpPr>
            <a:spLocks noChangeShapeType="1"/>
          </p:cNvSpPr>
          <p:nvPr/>
        </p:nvSpPr>
        <p:spPr bwMode="auto">
          <a:xfrm flipH="1">
            <a:off x="5294313" y="4897438"/>
            <a:ext cx="1587" cy="13652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49" name="Line 44"/>
          <p:cNvSpPr>
            <a:spLocks noChangeShapeType="1"/>
          </p:cNvSpPr>
          <p:nvPr/>
        </p:nvSpPr>
        <p:spPr bwMode="auto">
          <a:xfrm flipH="1">
            <a:off x="5599113" y="4897438"/>
            <a:ext cx="1587" cy="10112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50" name="Line 45"/>
          <p:cNvSpPr>
            <a:spLocks noChangeShapeType="1"/>
          </p:cNvSpPr>
          <p:nvPr/>
        </p:nvSpPr>
        <p:spPr bwMode="auto">
          <a:xfrm flipH="1">
            <a:off x="5942013" y="4897438"/>
            <a:ext cx="1587" cy="5842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51" name="Line 46"/>
          <p:cNvSpPr>
            <a:spLocks noChangeShapeType="1"/>
          </p:cNvSpPr>
          <p:nvPr/>
        </p:nvSpPr>
        <p:spPr bwMode="auto">
          <a:xfrm flipH="1">
            <a:off x="7034213" y="4872038"/>
            <a:ext cx="1587" cy="3397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52" name="Line 47"/>
          <p:cNvSpPr>
            <a:spLocks noChangeShapeType="1"/>
          </p:cNvSpPr>
          <p:nvPr/>
        </p:nvSpPr>
        <p:spPr bwMode="auto">
          <a:xfrm flipH="1">
            <a:off x="8507413" y="4897438"/>
            <a:ext cx="1587" cy="6937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53" name="Line 48"/>
          <p:cNvSpPr>
            <a:spLocks noChangeShapeType="1"/>
          </p:cNvSpPr>
          <p:nvPr/>
        </p:nvSpPr>
        <p:spPr bwMode="auto">
          <a:xfrm flipH="1">
            <a:off x="7377113" y="3144838"/>
            <a:ext cx="0" cy="123031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54" name="Text Box 49"/>
          <p:cNvSpPr txBox="1">
            <a:spLocks noChangeArrowheads="1"/>
          </p:cNvSpPr>
          <p:nvPr/>
        </p:nvSpPr>
        <p:spPr bwMode="auto">
          <a:xfrm>
            <a:off x="7306491" y="3106738"/>
            <a:ext cx="20026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200" b="0" dirty="0" err="1" smtClean="0"/>
              <a:t>Coloca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bordas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nas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celulas</a:t>
            </a:r>
            <a:endParaRPr lang="en-US" altLang="pt-BR" sz="1200" b="0" dirty="0"/>
          </a:p>
        </p:txBody>
      </p:sp>
      <p:sp>
        <p:nvSpPr>
          <p:cNvPr id="13355" name="Line 50"/>
          <p:cNvSpPr>
            <a:spLocks noChangeShapeType="1"/>
          </p:cNvSpPr>
          <p:nvPr/>
        </p:nvSpPr>
        <p:spPr bwMode="auto">
          <a:xfrm flipH="1">
            <a:off x="7783513" y="3389313"/>
            <a:ext cx="0" cy="9858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56" name="Line 51"/>
          <p:cNvSpPr>
            <a:spLocks noChangeShapeType="1"/>
          </p:cNvSpPr>
          <p:nvPr/>
        </p:nvSpPr>
        <p:spPr bwMode="auto">
          <a:xfrm flipH="1">
            <a:off x="8278813" y="3608388"/>
            <a:ext cx="0" cy="7667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57" name="Text Box 52"/>
          <p:cNvSpPr txBox="1">
            <a:spLocks noChangeArrowheads="1"/>
          </p:cNvSpPr>
          <p:nvPr/>
        </p:nvSpPr>
        <p:spPr bwMode="auto">
          <a:xfrm>
            <a:off x="7862888" y="3373438"/>
            <a:ext cx="1255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200" b="0" dirty="0" err="1" smtClean="0"/>
              <a:t>Cor</a:t>
            </a:r>
            <a:r>
              <a:rPr lang="en-US" altLang="pt-BR" sz="1200" b="0" dirty="0" smtClean="0"/>
              <a:t> da </a:t>
            </a:r>
            <a:r>
              <a:rPr lang="en-US" altLang="pt-BR" sz="1200" b="0" dirty="0" err="1" smtClean="0"/>
              <a:t>celula</a:t>
            </a:r>
            <a:endParaRPr lang="en-US" altLang="pt-BR" sz="1200" b="0" dirty="0"/>
          </a:p>
        </p:txBody>
      </p:sp>
      <p:sp>
        <p:nvSpPr>
          <p:cNvPr id="13358" name="Text Box 53"/>
          <p:cNvSpPr txBox="1">
            <a:spLocks noChangeArrowheads="1"/>
          </p:cNvSpPr>
          <p:nvPr/>
        </p:nvSpPr>
        <p:spPr bwMode="auto">
          <a:xfrm>
            <a:off x="8216900" y="3616325"/>
            <a:ext cx="927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pt-BR" sz="1200" b="0" dirty="0" err="1" smtClean="0"/>
              <a:t>Cor</a:t>
            </a:r>
            <a:r>
              <a:rPr lang="en-US" altLang="pt-BR" sz="1200" b="0" dirty="0" smtClean="0"/>
              <a:t> do </a:t>
            </a:r>
            <a:r>
              <a:rPr lang="en-US" altLang="pt-BR" sz="1200" b="0" dirty="0" err="1" smtClean="0"/>
              <a:t>texto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na</a:t>
            </a:r>
            <a:r>
              <a:rPr lang="en-US" altLang="pt-BR" sz="1200" b="0" dirty="0" smtClean="0"/>
              <a:t> </a:t>
            </a:r>
            <a:r>
              <a:rPr lang="en-US" altLang="pt-BR" sz="1200" b="0" dirty="0" err="1" smtClean="0"/>
              <a:t>celula</a:t>
            </a:r>
            <a:endParaRPr lang="en-US" altLang="pt-BR" sz="1200" b="0" dirty="0"/>
          </a:p>
        </p:txBody>
      </p:sp>
      <p:sp>
        <p:nvSpPr>
          <p:cNvPr id="13359" name="Line 54"/>
          <p:cNvSpPr>
            <a:spLocks noChangeShapeType="1"/>
          </p:cNvSpPr>
          <p:nvPr/>
        </p:nvSpPr>
        <p:spPr bwMode="auto">
          <a:xfrm flipH="1">
            <a:off x="8748713" y="4095750"/>
            <a:ext cx="0" cy="279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60" name="Line 55"/>
          <p:cNvSpPr>
            <a:spLocks noChangeShapeType="1"/>
          </p:cNvSpPr>
          <p:nvPr/>
        </p:nvSpPr>
        <p:spPr bwMode="auto">
          <a:xfrm flipH="1">
            <a:off x="8050213" y="4897438"/>
            <a:ext cx="1587" cy="6937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61" name="Line 56"/>
          <p:cNvSpPr>
            <a:spLocks noChangeShapeType="1"/>
          </p:cNvSpPr>
          <p:nvPr/>
        </p:nvSpPr>
        <p:spPr bwMode="auto">
          <a:xfrm flipH="1">
            <a:off x="8990013" y="4897438"/>
            <a:ext cx="1587" cy="69373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62" name="Text Box 57"/>
          <p:cNvSpPr txBox="1">
            <a:spLocks noChangeArrowheads="1"/>
          </p:cNvSpPr>
          <p:nvPr/>
        </p:nvSpPr>
        <p:spPr bwMode="auto">
          <a:xfrm>
            <a:off x="7824788" y="5592763"/>
            <a:ext cx="1293812" cy="646331"/>
          </a:xfrm>
          <a:prstGeom prst="rect">
            <a:avLst/>
          </a:prstGeom>
          <a:solidFill>
            <a:srgbClr val="EAEAEA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 dirty="0" smtClean="0">
                <a:solidFill>
                  <a:srgbClr val="FF3300"/>
                </a:solidFill>
              </a:rPr>
              <a:t>Clique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aqui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e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modifique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os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estilos</a:t>
            </a:r>
            <a:endParaRPr lang="en-US" altLang="pt-BR" sz="1200" b="0" dirty="0">
              <a:solidFill>
                <a:srgbClr val="FF3300"/>
              </a:solidFill>
            </a:endParaRPr>
          </a:p>
        </p:txBody>
      </p:sp>
      <p:sp>
        <p:nvSpPr>
          <p:cNvPr id="13363" name="Line 58"/>
          <p:cNvSpPr>
            <a:spLocks noChangeShapeType="1"/>
          </p:cNvSpPr>
          <p:nvPr/>
        </p:nvSpPr>
        <p:spPr bwMode="auto">
          <a:xfrm flipH="1">
            <a:off x="1890713" y="4895850"/>
            <a:ext cx="1587" cy="69373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64" name="Line 60"/>
          <p:cNvSpPr>
            <a:spLocks noChangeShapeType="1"/>
          </p:cNvSpPr>
          <p:nvPr/>
        </p:nvSpPr>
        <p:spPr bwMode="auto">
          <a:xfrm flipH="1">
            <a:off x="2373313" y="4895850"/>
            <a:ext cx="1587" cy="69373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3365" name="Text Box 61"/>
          <p:cNvSpPr txBox="1">
            <a:spLocks noChangeArrowheads="1"/>
          </p:cNvSpPr>
          <p:nvPr/>
        </p:nvSpPr>
        <p:spPr bwMode="auto">
          <a:xfrm>
            <a:off x="1233488" y="5591175"/>
            <a:ext cx="1293812" cy="1015663"/>
          </a:xfrm>
          <a:prstGeom prst="rect">
            <a:avLst/>
          </a:prstGeom>
          <a:solidFill>
            <a:srgbClr val="EAEAEA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sz="1200" b="0" dirty="0" smtClean="0">
                <a:solidFill>
                  <a:srgbClr val="FF3300"/>
                </a:solidFill>
              </a:rPr>
              <a:t>Clique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na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seta para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baixo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 e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escolha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o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nome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e o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tamanho</a:t>
            </a:r>
            <a:r>
              <a:rPr lang="en-US" altLang="pt-BR" sz="1200" b="0" dirty="0" smtClean="0">
                <a:solidFill>
                  <a:srgbClr val="FF3300"/>
                </a:solidFill>
              </a:rPr>
              <a:t> da </a:t>
            </a:r>
            <a:r>
              <a:rPr lang="en-US" altLang="pt-BR" sz="1200" b="0" dirty="0" err="1" smtClean="0">
                <a:solidFill>
                  <a:srgbClr val="FF3300"/>
                </a:solidFill>
              </a:rPr>
              <a:t>fonte</a:t>
            </a:r>
            <a:endParaRPr lang="en-US" altLang="pt-BR" sz="1200" b="0" dirty="0">
              <a:solidFill>
                <a:srgbClr val="FF3300"/>
              </a:solidFill>
            </a:endParaRPr>
          </a:p>
        </p:txBody>
      </p:sp>
      <p:sp>
        <p:nvSpPr>
          <p:cNvPr id="54" name="Text Box 19"/>
          <p:cNvSpPr txBox="1">
            <a:spLocks noChangeArrowheads="1"/>
          </p:cNvSpPr>
          <p:nvPr/>
        </p:nvSpPr>
        <p:spPr bwMode="auto">
          <a:xfrm>
            <a:off x="3127375" y="2493169"/>
            <a:ext cx="2019300" cy="307777"/>
          </a:xfrm>
          <a:prstGeom prst="rect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pt-BR" b="0" dirty="0" err="1" smtClean="0"/>
              <a:t>Alinhamentos</a:t>
            </a:r>
            <a:endParaRPr lang="en-US" altLang="pt-BR" b="0" dirty="0"/>
          </a:p>
        </p:txBody>
      </p:sp>
      <p:sp>
        <p:nvSpPr>
          <p:cNvPr id="56" name="Line 27"/>
          <p:cNvSpPr>
            <a:spLocks noChangeShapeType="1"/>
          </p:cNvSpPr>
          <p:nvPr/>
        </p:nvSpPr>
        <p:spPr bwMode="auto">
          <a:xfrm flipH="1">
            <a:off x="4123327" y="2851249"/>
            <a:ext cx="12110" cy="49946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pt-BR"/>
          </a:p>
        </p:txBody>
      </p:sp>
      <p:sp>
        <p:nvSpPr>
          <p:cNvPr id="57" name="Line 27"/>
          <p:cNvSpPr>
            <a:spLocks noChangeShapeType="1"/>
          </p:cNvSpPr>
          <p:nvPr/>
        </p:nvSpPr>
        <p:spPr bwMode="auto">
          <a:xfrm flipH="1">
            <a:off x="3366088" y="2800945"/>
            <a:ext cx="45449" cy="103445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pt-BR"/>
          </a:p>
        </p:txBody>
      </p:sp>
      <p:sp>
        <p:nvSpPr>
          <p:cNvPr id="58" name="Line 27"/>
          <p:cNvSpPr>
            <a:spLocks noChangeShapeType="1"/>
          </p:cNvSpPr>
          <p:nvPr/>
        </p:nvSpPr>
        <p:spPr bwMode="auto">
          <a:xfrm flipH="1">
            <a:off x="4885738" y="2796977"/>
            <a:ext cx="45449" cy="103445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pt-B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Exemplo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planilha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não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formatada</a:t>
            </a:r>
            <a:endParaRPr lang="en-US" altLang="pt-BR" dirty="0" smtClean="0"/>
          </a:p>
        </p:txBody>
      </p:sp>
      <p:graphicFrame>
        <p:nvGraphicFramePr>
          <p:cNvPr id="1433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724025" y="2017713"/>
          <a:ext cx="5614988" cy="423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Bitmap Image" r:id="rId4" imgW="3142857" imgH="2371429" progId="Paint.Picture">
                  <p:embed/>
                </p:oleObj>
              </mc:Choice>
              <mc:Fallback>
                <p:oleObj name="Bitmap Image" r:id="rId4" imgW="3142857" imgH="2371429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2017713"/>
                        <a:ext cx="5614988" cy="4237037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AD2D711-F705-4D30-A8CD-BA9F1FB8D31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21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14341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839200" cy="609600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en-US" altLang="pt-BR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pt-BR" sz="2800" dirty="0" err="1" smtClean="0"/>
              <a:t>Veja</a:t>
            </a:r>
            <a:r>
              <a:rPr lang="en-US" altLang="pt-BR" sz="2800" dirty="0" smtClean="0"/>
              <a:t> no </a:t>
            </a:r>
            <a:r>
              <a:rPr lang="en-US" altLang="pt-BR" sz="2800" dirty="0" err="1" smtClean="0"/>
              <a:t>proximo</a:t>
            </a:r>
            <a:r>
              <a:rPr lang="en-US" altLang="pt-BR" sz="2800" dirty="0" smtClean="0"/>
              <a:t> slide </a:t>
            </a:r>
            <a:r>
              <a:rPr lang="en-US" altLang="pt-BR" sz="2800" dirty="0" err="1" smtClean="0"/>
              <a:t>como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formatar</a:t>
            </a:r>
            <a:r>
              <a:rPr lang="en-US" altLang="pt-BR" sz="2800" dirty="0" smtClean="0"/>
              <a:t>.</a:t>
            </a:r>
            <a:endParaRPr lang="en-US" altLang="pt-BR" sz="28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pt-BR" sz="3200" smtClean="0"/>
              <a:t>Examplo </a:t>
            </a:r>
            <a:r>
              <a:rPr lang="en-US" altLang="pt-BR" sz="3200" dirty="0" smtClean="0"/>
              <a:t>–</a:t>
            </a:r>
            <a:r>
              <a:rPr lang="en-US" altLang="pt-BR" sz="3200" dirty="0" err="1" smtClean="0"/>
              <a:t>Deixando</a:t>
            </a:r>
            <a:r>
              <a:rPr lang="en-US" altLang="pt-BR" sz="3200" dirty="0" smtClean="0"/>
              <a:t> as </a:t>
            </a:r>
            <a:r>
              <a:rPr lang="en-US" altLang="pt-BR" sz="3200" dirty="0" err="1" smtClean="0"/>
              <a:t>células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em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negrito</a:t>
            </a:r>
            <a:endParaRPr lang="en-US" altLang="pt-BR" sz="3200" dirty="0" smtClean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20775"/>
            <a:ext cx="8510588" cy="12874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pt-BR" sz="2000" dirty="0" smtClean="0"/>
              <a:t>Clique </a:t>
            </a:r>
            <a:r>
              <a:rPr lang="en-US" altLang="pt-BR" sz="2000" dirty="0" err="1" smtClean="0"/>
              <a:t>nas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celulas</a:t>
            </a:r>
            <a:r>
              <a:rPr lang="en-US" altLang="pt-BR" sz="2000" dirty="0" smtClean="0"/>
              <a:t> a1 </a:t>
            </a:r>
            <a:r>
              <a:rPr lang="en-US" altLang="pt-BR" sz="2000" dirty="0" err="1" smtClean="0"/>
              <a:t>até</a:t>
            </a:r>
            <a:r>
              <a:rPr lang="en-US" altLang="pt-BR" sz="2000" dirty="0" smtClean="0"/>
              <a:t> a3 </a:t>
            </a:r>
            <a:r>
              <a:rPr lang="en-US" altLang="pt-BR" sz="2000" dirty="0" err="1" smtClean="0"/>
              <a:t>depois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precione</a:t>
            </a:r>
            <a:r>
              <a:rPr lang="en-US" altLang="pt-BR" sz="2000" dirty="0" smtClean="0"/>
              <a:t> o </a:t>
            </a:r>
            <a:r>
              <a:rPr lang="en-US" altLang="pt-BR" sz="2000" dirty="0" err="1" smtClean="0"/>
              <a:t>botão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negrito</a:t>
            </a:r>
            <a:r>
              <a:rPr lang="en-US" altLang="pt-BR" sz="2000" dirty="0" smtClean="0"/>
              <a:t> </a:t>
            </a:r>
            <a:r>
              <a:rPr lang="en-US" altLang="pt-BR" sz="2000" b="1" dirty="0" smtClean="0"/>
              <a:t>(N)</a:t>
            </a:r>
            <a:r>
              <a:rPr lang="en-US" altLang="pt-BR" sz="2000" dirty="0" smtClean="0"/>
              <a:t>. </a:t>
            </a:r>
            <a:endParaRPr lang="en-US" altLang="pt-BR" sz="2000" dirty="0"/>
          </a:p>
          <a:p>
            <a:pPr eaLnBrk="1" hangingPunct="1">
              <a:lnSpc>
                <a:spcPct val="80000"/>
              </a:lnSpc>
            </a:pPr>
            <a:endParaRPr lang="en-US" altLang="pt-BR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pt-BR" sz="2000" dirty="0" smtClean="0"/>
              <a:t>Voce </a:t>
            </a:r>
            <a:r>
              <a:rPr lang="en-US" altLang="pt-BR" sz="2000" dirty="0" err="1" smtClean="0"/>
              <a:t>tambem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pode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precionar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os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botões</a:t>
            </a:r>
            <a:r>
              <a:rPr lang="en-US" altLang="pt-BR" sz="2000" dirty="0" smtClean="0"/>
              <a:t> de </a:t>
            </a:r>
            <a:r>
              <a:rPr lang="en-US" altLang="pt-BR" sz="2000" dirty="0" err="1" smtClean="0"/>
              <a:t>fonte</a:t>
            </a:r>
            <a:r>
              <a:rPr lang="en-US" altLang="pt-BR" sz="2000" dirty="0" smtClean="0"/>
              <a:t> para </a:t>
            </a:r>
            <a:r>
              <a:rPr lang="en-US" altLang="pt-BR" sz="2000" dirty="0" err="1" smtClean="0"/>
              <a:t>alterara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qualquer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formatação</a:t>
            </a:r>
            <a:r>
              <a:rPr lang="en-US" altLang="pt-BR" sz="2000" dirty="0" smtClean="0"/>
              <a:t> das </a:t>
            </a:r>
            <a:r>
              <a:rPr lang="en-US" altLang="pt-BR" sz="2000" dirty="0" err="1" smtClean="0"/>
              <a:t>mesmas</a:t>
            </a:r>
            <a:r>
              <a:rPr lang="en-US" altLang="pt-BR" sz="2000" dirty="0" smtClean="0"/>
              <a:t>. </a:t>
            </a:r>
            <a:endParaRPr lang="en-US" altLang="pt-BR" sz="2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A71995D-19AC-4D63-8DD1-91799F48718C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589" y="2581552"/>
            <a:ext cx="5118549" cy="418537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982133" y="0"/>
            <a:ext cx="7704667" cy="1981200"/>
          </a:xfrm>
        </p:spPr>
        <p:txBody>
          <a:bodyPr/>
          <a:lstStyle/>
          <a:p>
            <a:pPr eaLnBrk="1" hangingPunct="1"/>
            <a:r>
              <a:rPr lang="en-US" altLang="pt-BR" dirty="0" err="1" smtClean="0"/>
              <a:t>Selecionando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celulas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em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locais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separados</a:t>
            </a:r>
            <a:endParaRPr lang="en-US" altLang="pt-BR" sz="4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1453D939-B87A-4478-8F8D-9BB052C2BB5F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23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idx="1"/>
          </p:nvPr>
        </p:nvSpPr>
        <p:spPr bwMode="auto">
          <a:xfrm>
            <a:off x="859681" y="1634951"/>
            <a:ext cx="8284319" cy="6924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800" dirty="0" smtClean="0">
                <a:solidFill>
                  <a:srgbClr val="212121"/>
                </a:solidFill>
                <a:latin typeface="inherit"/>
                <a:cs typeface="Times New Roman" panose="02020603050405020304" pitchFamily="18" charset="0"/>
              </a:rPr>
              <a:t>Clique no primeiro conjunto de células, segure a tecla </a:t>
            </a:r>
            <a:r>
              <a:rPr lang="pt-BR" altLang="pt-BR" sz="1800" dirty="0" err="1" smtClean="0">
                <a:solidFill>
                  <a:srgbClr val="212121"/>
                </a:solidFill>
                <a:latin typeface="inherit"/>
                <a:cs typeface="Times New Roman" panose="02020603050405020304" pitchFamily="18" charset="0"/>
              </a:rPr>
              <a:t>crtl</a:t>
            </a:r>
            <a:r>
              <a:rPr lang="pt-BR" altLang="pt-BR" sz="1800" dirty="0" smtClean="0">
                <a:solidFill>
                  <a:srgbClr val="212121"/>
                </a:solidFill>
                <a:latin typeface="inherit"/>
                <a:cs typeface="Times New Roman" panose="02020603050405020304" pitchFamily="18" charset="0"/>
              </a:rPr>
              <a:t> e selecione o conjunto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800" dirty="0" smtClean="0">
                <a:solidFill>
                  <a:srgbClr val="212121"/>
                </a:solidFill>
                <a:latin typeface="inherit"/>
                <a:cs typeface="Times New Roman" panose="02020603050405020304" pitchFamily="18" charset="0"/>
              </a:rPr>
              <a:t>de seguinte</a:t>
            </a:r>
            <a:endParaRPr kumimoji="0" lang="en-US" altLang="pt-BR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537" y="2621407"/>
            <a:ext cx="5181191" cy="423659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cxnSp>
        <p:nvCxnSpPr>
          <p:cNvPr id="9" name="Conector de seta reta 8"/>
          <p:cNvCxnSpPr/>
          <p:nvPr/>
        </p:nvCxnSpPr>
        <p:spPr>
          <a:xfrm flipV="1">
            <a:off x="4389120" y="2327448"/>
            <a:ext cx="783771" cy="28628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V="1">
            <a:off x="6611631" y="3857897"/>
            <a:ext cx="1565718" cy="13324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7776754" y="3563785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Conjunto 1</a:t>
            </a:r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4664351" y="2102868"/>
            <a:ext cx="122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Conjunto 2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Selecionando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células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não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contínuas</a:t>
            </a:r>
            <a:endParaRPr lang="en-US" altLang="pt-BR" dirty="0" smtClean="0"/>
          </a:p>
        </p:txBody>
      </p:sp>
      <p:sp>
        <p:nvSpPr>
          <p:cNvPr id="1638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2017713" cy="5410200"/>
          </a:xfrm>
        </p:spPr>
        <p:txBody>
          <a:bodyPr/>
          <a:lstStyle/>
          <a:p>
            <a:pPr eaLnBrk="1" hangingPunct="1"/>
            <a:r>
              <a:rPr lang="en-US" altLang="pt-BR" sz="2800" dirty="0" smtClean="0"/>
              <a:t>Clique e </a:t>
            </a:r>
            <a:r>
              <a:rPr lang="en-US" altLang="pt-BR" sz="2800" dirty="0" err="1" smtClean="0"/>
              <a:t>selecione</a:t>
            </a:r>
            <a:r>
              <a:rPr lang="en-US" altLang="pt-BR" sz="2800" dirty="0" smtClean="0"/>
              <a:t> o </a:t>
            </a:r>
            <a:r>
              <a:rPr lang="en-US" altLang="pt-BR" sz="2800" dirty="0" err="1" smtClean="0"/>
              <a:t>primeiro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conjunto</a:t>
            </a:r>
            <a:r>
              <a:rPr lang="en-US" altLang="pt-BR" sz="2800" dirty="0" smtClean="0"/>
              <a:t>.</a:t>
            </a:r>
            <a:endParaRPr lang="en-US" altLang="pt-BR" sz="2800" dirty="0" smtClean="0"/>
          </a:p>
          <a:p>
            <a:pPr eaLnBrk="1" hangingPunct="1"/>
            <a:r>
              <a:rPr lang="en-US" altLang="pt-BR" sz="2800" dirty="0" err="1" smtClean="0"/>
              <a:t>Precione</a:t>
            </a:r>
            <a:r>
              <a:rPr lang="en-US" altLang="pt-BR" sz="2800" dirty="0" smtClean="0"/>
              <a:t> a Tecla </a:t>
            </a:r>
            <a:r>
              <a:rPr lang="en-US" altLang="pt-BR" sz="2800" dirty="0" err="1" smtClean="0"/>
              <a:t>crtl</a:t>
            </a:r>
            <a:r>
              <a:rPr lang="en-US" altLang="pt-BR" sz="2800" dirty="0" smtClean="0"/>
              <a:t> e </a:t>
            </a:r>
            <a:r>
              <a:rPr lang="en-US" altLang="pt-BR" sz="2800" dirty="0" err="1" smtClean="0"/>
              <a:t>selecione</a:t>
            </a:r>
            <a:r>
              <a:rPr lang="en-US" altLang="pt-BR" sz="2800" dirty="0" smtClean="0"/>
              <a:t> as </a:t>
            </a:r>
            <a:r>
              <a:rPr lang="en-US" altLang="pt-BR" sz="2800" dirty="0" err="1" smtClean="0"/>
              <a:t>celulas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adicionais</a:t>
            </a:r>
            <a:endParaRPr lang="en-US" altLang="pt-BR" sz="2800" dirty="0" smtClean="0"/>
          </a:p>
        </p:txBody>
      </p:sp>
      <p:graphicFrame>
        <p:nvGraphicFramePr>
          <p:cNvPr id="16386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2606675" y="2406650"/>
          <a:ext cx="6313488" cy="313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Bitmap Image" r:id="rId4" imgW="4847619" imgH="2409524" progId="Paint.Picture">
                  <p:embed/>
                </p:oleObj>
              </mc:Choice>
              <mc:Fallback>
                <p:oleObj name="Bitmap Image" r:id="rId4" imgW="4847619" imgH="2409524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2406650"/>
                        <a:ext cx="6313488" cy="3138488"/>
                      </a:xfrm>
                      <a:prstGeom prst="rect">
                        <a:avLst/>
                      </a:prstGeom>
                      <a:noFill/>
                      <a:ln w="317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03A3DEB0-27F1-427B-81A7-9BC51768CEB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16390" name="Line 9"/>
          <p:cNvSpPr>
            <a:spLocks noChangeShapeType="1"/>
          </p:cNvSpPr>
          <p:nvPr/>
        </p:nvSpPr>
        <p:spPr bwMode="auto">
          <a:xfrm>
            <a:off x="2009775" y="2311400"/>
            <a:ext cx="1620838" cy="614363"/>
          </a:xfrm>
          <a:prstGeom prst="line">
            <a:avLst/>
          </a:prstGeom>
          <a:noFill/>
          <a:ln w="508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6391" name="Line 10"/>
          <p:cNvSpPr>
            <a:spLocks noChangeShapeType="1"/>
          </p:cNvSpPr>
          <p:nvPr/>
        </p:nvSpPr>
        <p:spPr bwMode="auto">
          <a:xfrm flipV="1">
            <a:off x="2220913" y="3762375"/>
            <a:ext cx="4532312" cy="222250"/>
          </a:xfrm>
          <a:prstGeom prst="line">
            <a:avLst/>
          </a:prstGeom>
          <a:noFill/>
          <a:ln w="508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6392" name="Line 11"/>
          <p:cNvSpPr>
            <a:spLocks noChangeShapeType="1"/>
          </p:cNvSpPr>
          <p:nvPr/>
        </p:nvSpPr>
        <p:spPr bwMode="auto">
          <a:xfrm>
            <a:off x="2141538" y="4284663"/>
            <a:ext cx="2300287" cy="287337"/>
          </a:xfrm>
          <a:prstGeom prst="line">
            <a:avLst/>
          </a:prstGeom>
          <a:noFill/>
          <a:ln w="50800">
            <a:solidFill>
              <a:srgbClr val="99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6393" name="Line 13"/>
          <p:cNvSpPr>
            <a:spLocks noChangeShapeType="1"/>
          </p:cNvSpPr>
          <p:nvPr/>
        </p:nvSpPr>
        <p:spPr bwMode="auto">
          <a:xfrm>
            <a:off x="5276850" y="4348163"/>
            <a:ext cx="1295400" cy="74295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16394" name="Text Box 12"/>
          <p:cNvSpPr txBox="1">
            <a:spLocks noChangeArrowheads="1"/>
          </p:cNvSpPr>
          <p:nvPr/>
        </p:nvSpPr>
        <p:spPr bwMode="auto">
          <a:xfrm>
            <a:off x="6510338" y="4979988"/>
            <a:ext cx="2459037" cy="83099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600" dirty="0" smtClean="0">
                <a:latin typeface="Times New Roman" panose="02020603050405020304" pitchFamily="18" charset="0"/>
              </a:rPr>
              <a:t>(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Esta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célula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mesmo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aparecendo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em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branco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tambem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está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dirty="0" err="1" smtClean="0">
                <a:latin typeface="Times New Roman" panose="02020603050405020304" pitchFamily="18" charset="0"/>
              </a:rPr>
              <a:t>selecionada</a:t>
            </a:r>
            <a:r>
              <a:rPr lang="en-US" altLang="pt-BR" sz="1600" dirty="0" smtClean="0">
                <a:latin typeface="Times New Roman" panose="02020603050405020304" pitchFamily="18" charset="0"/>
              </a:rPr>
              <a:t> </a:t>
            </a:r>
            <a:endParaRPr lang="en-US" altLang="pt-BR" sz="16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z="4000" dirty="0" err="1" smtClean="0"/>
              <a:t>Selecionar</a:t>
            </a:r>
            <a:r>
              <a:rPr lang="en-US" altLang="pt-BR" sz="4000" dirty="0" smtClean="0"/>
              <a:t> </a:t>
            </a:r>
            <a:r>
              <a:rPr lang="en-US" altLang="pt-BR" sz="4000" dirty="0" err="1" smtClean="0"/>
              <a:t>linhas</a:t>
            </a:r>
            <a:r>
              <a:rPr lang="en-US" altLang="pt-BR" dirty="0" smtClean="0"/>
              <a:t>, </a:t>
            </a:r>
            <a:r>
              <a:rPr lang="en-US" altLang="pt-BR" dirty="0" err="1" smtClean="0"/>
              <a:t>colulas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ou</a:t>
            </a:r>
            <a:r>
              <a:rPr lang="en-US" altLang="pt-BR" dirty="0" smtClean="0"/>
              <a:t> a </a:t>
            </a:r>
            <a:r>
              <a:rPr lang="en-US" altLang="pt-BR" dirty="0" err="1" smtClean="0"/>
              <a:t>planilha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inteira</a:t>
            </a:r>
            <a:endParaRPr lang="en-US" altLang="pt-BR" sz="4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1DDE6F9-25A4-4A2C-8CEF-A89366D1EFDE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223" y="1999756"/>
            <a:ext cx="5024437" cy="4108417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4275909" y="1907177"/>
            <a:ext cx="4410891" cy="14630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V="1">
            <a:off x="182880" y="4833257"/>
            <a:ext cx="1989910" cy="4354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z="4000" dirty="0" err="1" smtClean="0"/>
              <a:t>Selecionar</a:t>
            </a:r>
            <a:r>
              <a:rPr lang="en-US" altLang="pt-BR" sz="4000" dirty="0" smtClean="0"/>
              <a:t>  </a:t>
            </a:r>
            <a:r>
              <a:rPr lang="en-US" altLang="pt-BR" dirty="0" smtClean="0"/>
              <a:t>a </a:t>
            </a:r>
            <a:r>
              <a:rPr lang="en-US" altLang="pt-BR" dirty="0" err="1" smtClean="0"/>
              <a:t>planilha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inteira</a:t>
            </a:r>
            <a:endParaRPr lang="en-US" altLang="pt-BR" sz="4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1DDE6F9-25A4-4A2C-8CEF-A89366D1EFDE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625" y="2438401"/>
            <a:ext cx="5563375" cy="4549100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V="1">
            <a:off x="1733006" y="3944983"/>
            <a:ext cx="1847619" cy="8360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478971" y="478100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Clique neste quadrinho entre a coluna A e o número 1.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446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Funções</a:t>
            </a:r>
            <a:r>
              <a:rPr lang="en-US" altLang="pt-BR" dirty="0" smtClean="0"/>
              <a:t> e Formulas</a:t>
            </a:r>
            <a:endParaRPr lang="en-US" altLang="pt-BR" dirty="0" smtClean="0"/>
          </a:p>
        </p:txBody>
      </p:sp>
      <p:sp>
        <p:nvSpPr>
          <p:cNvPr id="6246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The bread and butter of Excel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F99F61C-A244-4CF2-A4F2-7E32491CEC28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27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Qual a diferença entre funções e formulas em planilhas?</a:t>
            </a:r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28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603376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Você pode usar o assistente clicando no botão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29</a:t>
            </a:fld>
            <a:endParaRPr lang="en-US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959" y="2215238"/>
            <a:ext cx="6889841" cy="4116098"/>
          </a:xfrm>
          <a:prstGeom prst="rect">
            <a:avLst/>
          </a:prstGeom>
          <a:solidFill>
            <a:srgbClr val="FFFFCC"/>
          </a:solidFill>
        </p:spPr>
      </p:pic>
      <p:cxnSp>
        <p:nvCxnSpPr>
          <p:cNvPr id="8" name="Conector de seta reta 7"/>
          <p:cNvCxnSpPr/>
          <p:nvPr/>
        </p:nvCxnSpPr>
        <p:spPr>
          <a:xfrm flipH="1" flipV="1">
            <a:off x="2029097" y="3048001"/>
            <a:ext cx="3091543" cy="19594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5120640" y="4853540"/>
            <a:ext cx="283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Assistente de funções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0189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Este é o assistente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30</a:t>
            </a:fld>
            <a:endParaRPr lang="en-US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341" y="2156868"/>
            <a:ext cx="4286250" cy="3571875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1184366" y="3291840"/>
            <a:ext cx="1802674" cy="89698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H="1">
            <a:off x="4696248" y="3814354"/>
            <a:ext cx="2584118" cy="8563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7376160" y="3655389"/>
            <a:ext cx="1515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0" dirty="0" smtClean="0"/>
              <a:t>Descrição da formula</a:t>
            </a:r>
            <a:endParaRPr lang="pt-BR" b="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20577" y="3054472"/>
            <a:ext cx="1867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0" dirty="0" smtClean="0"/>
              <a:t>Formula selecionada</a:t>
            </a: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1404879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/>
              <a:t>Toda formula tem o </a:t>
            </a:r>
            <a:r>
              <a:rPr lang="en-US" altLang="pt-BR" dirty="0" err="1"/>
              <a:t>sinal</a:t>
            </a:r>
            <a:r>
              <a:rPr lang="en-US" altLang="pt-BR" dirty="0"/>
              <a:t> de “=“ </a:t>
            </a:r>
            <a:r>
              <a:rPr lang="en-US" altLang="pt-BR" dirty="0" err="1"/>
              <a:t>como</a:t>
            </a:r>
            <a:r>
              <a:rPr lang="en-US" altLang="pt-BR" dirty="0"/>
              <a:t> </a:t>
            </a:r>
            <a:r>
              <a:rPr lang="en-US" altLang="pt-BR" dirty="0" err="1"/>
              <a:t>primeiro</a:t>
            </a:r>
            <a:r>
              <a:rPr lang="en-US" altLang="pt-BR" dirty="0"/>
              <a:t> character</a:t>
            </a:r>
            <a:r>
              <a:rPr lang="en-US" altLang="pt-BR" dirty="0" smtClean="0"/>
              <a:t>.</a:t>
            </a: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BD6B3F0-0143-4AB3-8E4F-54F50EEE28B6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31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Você deve ter um sinal de igual (=) como o primeiro caractere em uma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que cont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m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rmula. A = sinal informa ao Excel que o conte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ú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do da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Sem o sinal = , 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não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calcular qualquer coisa. Ele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simplesmente mostrar o texto da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.</a:t>
            </a:r>
            <a:r>
              <a:rPr kumimoji="0" lang="en-US" altLang="pt-BR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kumimoji="0" lang="en-US" altLang="pt-B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Você deve ter um sinal de igual (=) como o primeiro caractere em uma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que cont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m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rmula. A = sinal informa ao Excel que o conte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ú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do da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Sem o sinal = , 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não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calcular qualquer coisa. Ele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simplesmente mostrar o texto da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.</a:t>
            </a:r>
            <a:r>
              <a:rPr kumimoji="0" lang="en-US" altLang="pt-BR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kumimoji="0" lang="en-US" altLang="pt-B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4520"/>
            <a:ext cx="6542519" cy="4402065"/>
          </a:xfrm>
          <a:prstGeom prst="rect">
            <a:avLst/>
          </a:prstGeom>
        </p:spPr>
      </p:pic>
      <p:cxnSp>
        <p:nvCxnSpPr>
          <p:cNvPr id="11" name="Conector de seta reta 10"/>
          <p:cNvCxnSpPr/>
          <p:nvPr/>
        </p:nvCxnSpPr>
        <p:spPr>
          <a:xfrm>
            <a:off x="2921328" y="4485552"/>
            <a:ext cx="3826276" cy="118960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6835806" y="5450889"/>
            <a:ext cx="2308194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Resultado da função</a:t>
            </a:r>
            <a:endParaRPr lang="pt-BR" dirty="0"/>
          </a:p>
        </p:txBody>
      </p:sp>
      <p:cxnSp>
        <p:nvCxnSpPr>
          <p:cNvPr id="15" name="Conector de seta reta 14"/>
          <p:cNvCxnSpPr/>
          <p:nvPr/>
        </p:nvCxnSpPr>
        <p:spPr>
          <a:xfrm>
            <a:off x="2186536" y="3693641"/>
            <a:ext cx="4561068" cy="4424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6703216" y="3962332"/>
            <a:ext cx="230819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Função que começa com o sinal de igual.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Formulas no excel</a:t>
            </a:r>
            <a:endParaRPr lang="en-US" altLang="pt-BR" dirty="0" smtClean="0"/>
          </a:p>
        </p:txBody>
      </p:sp>
      <p:sp>
        <p:nvSpPr>
          <p:cNvPr id="634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Toda formula tem o </a:t>
            </a:r>
            <a:r>
              <a:rPr lang="en-US" altLang="pt-BR" dirty="0" err="1" smtClean="0"/>
              <a:t>sinal</a:t>
            </a:r>
            <a:r>
              <a:rPr lang="en-US" altLang="pt-BR" dirty="0" smtClean="0"/>
              <a:t> de “=“ </a:t>
            </a:r>
            <a:r>
              <a:rPr lang="en-US" altLang="pt-BR" dirty="0" err="1" smtClean="0"/>
              <a:t>como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primeiro</a:t>
            </a:r>
            <a:r>
              <a:rPr lang="en-US" altLang="pt-BR" dirty="0" smtClean="0"/>
              <a:t> character.</a:t>
            </a:r>
            <a:endParaRPr lang="en-US" altLang="pt-BR" dirty="0" smtClean="0"/>
          </a:p>
          <a:p>
            <a:pPr eaLnBrk="1" hangingPunct="1"/>
            <a:r>
              <a:rPr lang="en-US" altLang="pt-BR" dirty="0" smtClean="0"/>
              <a:t>O </a:t>
            </a:r>
            <a:r>
              <a:rPr lang="en-US" altLang="pt-BR" dirty="0" err="1" smtClean="0"/>
              <a:t>Sinal</a:t>
            </a:r>
            <a:r>
              <a:rPr lang="en-US" altLang="pt-BR" dirty="0" smtClean="0"/>
              <a:t> de “=” que o </a:t>
            </a:r>
            <a:r>
              <a:rPr lang="en-US" altLang="pt-BR" dirty="0" err="1" smtClean="0"/>
              <a:t>conteúdo</a:t>
            </a:r>
            <a:r>
              <a:rPr lang="en-US" altLang="pt-BR" dirty="0" smtClean="0"/>
              <a:t> da </a:t>
            </a:r>
            <a:r>
              <a:rPr lang="en-US" altLang="pt-BR" dirty="0" err="1" smtClean="0"/>
              <a:t>celula</a:t>
            </a:r>
            <a:r>
              <a:rPr lang="en-US" altLang="pt-BR" dirty="0" smtClean="0"/>
              <a:t> é </a:t>
            </a:r>
            <a:r>
              <a:rPr lang="en-US" altLang="pt-BR" dirty="0" err="1" smtClean="0"/>
              <a:t>uma</a:t>
            </a:r>
            <a:r>
              <a:rPr lang="en-US" altLang="pt-BR" dirty="0" smtClean="0"/>
              <a:t> formula</a:t>
            </a:r>
            <a:r>
              <a:rPr lang="pt-BR" altLang="pt-BR" noProof="1" smtClean="0"/>
              <a:t>.</a:t>
            </a:r>
            <a:endParaRPr lang="en-US" altLang="pt-BR" dirty="0" smtClean="0"/>
          </a:p>
          <a:p>
            <a:pPr eaLnBrk="1" hangingPunct="1"/>
            <a:r>
              <a:rPr lang="en-US" altLang="pt-BR" dirty="0" err="1" smtClean="0"/>
              <a:t>Sem</a:t>
            </a:r>
            <a:r>
              <a:rPr lang="en-US" altLang="pt-BR" dirty="0" smtClean="0"/>
              <a:t> o </a:t>
            </a:r>
            <a:r>
              <a:rPr lang="en-US" altLang="pt-BR" dirty="0" err="1" smtClean="0"/>
              <a:t>sinal</a:t>
            </a:r>
            <a:r>
              <a:rPr lang="en-US" altLang="pt-BR" dirty="0" smtClean="0"/>
              <a:t> de “=” a formula </a:t>
            </a:r>
            <a:r>
              <a:rPr lang="en-US" altLang="pt-BR" dirty="0" err="1" smtClean="0"/>
              <a:t>não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será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calculada</a:t>
            </a:r>
            <a:r>
              <a:rPr lang="en-US" altLang="pt-BR" dirty="0" smtClean="0"/>
              <a:t>. </a:t>
            </a:r>
            <a:r>
              <a:rPr lang="en-US" altLang="pt-BR" dirty="0" err="1" smtClean="0"/>
              <a:t>Será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apena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exibido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como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texto</a:t>
            </a:r>
            <a:r>
              <a:rPr lang="en-US" altLang="pt-BR" dirty="0" smtClean="0"/>
              <a:t>.</a:t>
            </a:r>
          </a:p>
          <a:p>
            <a:pPr marL="0" indent="0" eaLnBrk="1" hangingPunct="1">
              <a:buNone/>
            </a:pP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BD6B3F0-0143-4AB3-8E4F-54F50EEE28B6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Você deve ter um sinal de igual (=) como o primeiro caractere em uma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que cont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m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rmula. A = sinal informa ao Excel que o conte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ú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do da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Sem o sinal = , 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não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calcular qualquer coisa. Ele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simplesmente mostrar o texto da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.</a:t>
            </a:r>
            <a:r>
              <a:rPr kumimoji="0" lang="en-US" altLang="pt-BR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kumimoji="0" lang="en-US" altLang="pt-B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Você deve ter um sinal de igual (=) como o primeiro caractere em uma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que cont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m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rmula. A = sinal informa ao Excel que o conte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ú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do da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 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uma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Sem o sinal = , 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não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calcular qualquer coisa. Ele ir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simplesmente mostrar o texto da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.</a:t>
            </a:r>
            <a:r>
              <a:rPr kumimoji="0" lang="en-US" altLang="pt-BR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kumimoji="0" lang="en-US" altLang="pt-B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59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Formulas</a:t>
            </a:r>
            <a:endParaRPr lang="en-US" altLang="pt-BR" dirty="0" smtClean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0A8B22A-5C9D-4D7E-A434-B7C8F9B71280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33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4638"/>
            <a:ext cx="4495800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14638"/>
            <a:ext cx="4572000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304800" y="1905000"/>
            <a:ext cx="3962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400" b="0" dirty="0" smtClean="0">
                <a:latin typeface="Times New Roman" panose="02020603050405020304" pitchFamily="18" charset="0"/>
              </a:rPr>
              <a:t>Formula com </a:t>
            </a:r>
            <a:r>
              <a:rPr lang="en-US" altLang="pt-BR" sz="2400" b="0" dirty="0">
                <a:latin typeface="Times New Roman" panose="02020603050405020304" pitchFamily="18" charset="0"/>
              </a:rPr>
              <a:t>= 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e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parâmentros</a:t>
            </a:r>
            <a:endParaRPr lang="en-US" altLang="pt-BR" sz="2400" b="0" dirty="0">
              <a:latin typeface="Times New Roman" panose="02020603050405020304" pitchFamily="18" charset="0"/>
            </a:endParaRP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4724400" y="1905000"/>
            <a:ext cx="4048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400" b="0" dirty="0" err="1" smtClean="0">
                <a:latin typeface="Times New Roman" panose="02020603050405020304" pitchFamily="18" charset="0"/>
              </a:rPr>
              <a:t>Depois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de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pressionado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enter</a:t>
            </a:r>
            <a:endParaRPr lang="en-US" altLang="pt-BR" sz="2400" b="0" dirty="0">
              <a:latin typeface="Times New Roman" panose="02020603050405020304" pitchFamily="18" charset="0"/>
            </a:endParaRPr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1068388" y="5711825"/>
            <a:ext cx="2130425" cy="3841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 flipH="1" flipV="1">
            <a:off x="1219200" y="2286000"/>
            <a:ext cx="533400" cy="3429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5867400" y="5791200"/>
            <a:ext cx="19812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 flipH="1" flipV="1">
            <a:off x="6096000" y="2362200"/>
            <a:ext cx="457200" cy="3429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Ausência</a:t>
            </a:r>
            <a:r>
              <a:rPr lang="en-US" altLang="pt-BR" dirty="0" smtClean="0"/>
              <a:t> do </a:t>
            </a:r>
            <a:r>
              <a:rPr lang="en-US" altLang="pt-BR" dirty="0" err="1" smtClean="0"/>
              <a:t>sinal</a:t>
            </a:r>
            <a:r>
              <a:rPr lang="en-US" altLang="pt-BR" dirty="0" smtClean="0"/>
              <a:t> de =</a:t>
            </a:r>
            <a:endParaRPr lang="en-US" altLang="pt-BR" dirty="0" smtClean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737C36C-C5CA-4CE5-B085-BF4C928F443F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7338"/>
            <a:ext cx="4495800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27338"/>
            <a:ext cx="4495800" cy="40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Text Box 5"/>
          <p:cNvSpPr txBox="1">
            <a:spLocks noChangeArrowheads="1"/>
          </p:cNvSpPr>
          <p:nvPr/>
        </p:nvSpPr>
        <p:spPr bwMode="auto">
          <a:xfrm>
            <a:off x="304800" y="1905000"/>
            <a:ext cx="3505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400" b="0" dirty="0" err="1" smtClean="0">
                <a:latin typeface="Times New Roman" panose="02020603050405020304" pitchFamily="18" charset="0"/>
              </a:rPr>
              <a:t>Faltando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o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sinal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de =</a:t>
            </a:r>
            <a:r>
              <a:rPr lang="en-US" altLang="pt-BR" sz="2400" b="0" dirty="0">
                <a:latin typeface="Times New Roman" panose="02020603050405020304" pitchFamily="18" charset="0"/>
              </a:rPr>
              <a:t/>
            </a:r>
            <a:br>
              <a:rPr lang="en-US" altLang="pt-BR" sz="2400" b="0" dirty="0">
                <a:latin typeface="Times New Roman" panose="02020603050405020304" pitchFamily="18" charset="0"/>
              </a:rPr>
            </a:br>
            <a:r>
              <a:rPr lang="en-US" altLang="pt-BR" sz="2400" b="0" dirty="0" smtClean="0">
                <a:latin typeface="Times New Roman" panose="02020603050405020304" pitchFamily="18" charset="0"/>
              </a:rPr>
              <a:t>Antes de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pressionar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enter</a:t>
            </a:r>
            <a:endParaRPr lang="en-US" altLang="pt-BR" sz="2400" b="0" dirty="0">
              <a:latin typeface="Times New Roman" panose="02020603050405020304" pitchFamily="18" charset="0"/>
            </a:endParaRPr>
          </a:p>
        </p:txBody>
      </p:sp>
      <p:sp>
        <p:nvSpPr>
          <p:cNvPr id="65543" name="Text Box 6"/>
          <p:cNvSpPr txBox="1">
            <a:spLocks noChangeArrowheads="1"/>
          </p:cNvSpPr>
          <p:nvPr/>
        </p:nvSpPr>
        <p:spPr bwMode="auto">
          <a:xfrm>
            <a:off x="4834466" y="1905000"/>
            <a:ext cx="45027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400" b="0" dirty="0" err="1" smtClean="0">
                <a:latin typeface="Times New Roman" panose="02020603050405020304" pitchFamily="18" charset="0"/>
              </a:rPr>
              <a:t>Depois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de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pressionado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ENTER </a:t>
            </a:r>
            <a:r>
              <a:rPr lang="en-US" altLang="pt-BR" sz="2400" b="0" dirty="0">
                <a:latin typeface="Times New Roman" panose="02020603050405020304" pitchFamily="18" charset="0"/>
              </a:rPr>
              <a:t/>
            </a:r>
            <a:br>
              <a:rPr lang="en-US" altLang="pt-BR" sz="2400" b="0" dirty="0">
                <a:latin typeface="Times New Roman" panose="02020603050405020304" pitchFamily="18" charset="0"/>
              </a:rPr>
            </a:br>
            <a:r>
              <a:rPr lang="en-US" altLang="pt-BR" sz="2400" b="0" dirty="0" smtClean="0">
                <a:latin typeface="Times New Roman" panose="02020603050405020304" pitchFamily="18" charset="0"/>
              </a:rPr>
              <a:t>(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Não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há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mudanças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,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não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funciona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)</a:t>
            </a:r>
            <a:endParaRPr lang="en-US" altLang="pt-BR" sz="2400" b="0" dirty="0">
              <a:latin typeface="Times New Roman" panose="02020603050405020304" pitchFamily="18" charset="0"/>
            </a:endParaRPr>
          </a:p>
        </p:txBody>
      </p:sp>
      <p:sp>
        <p:nvSpPr>
          <p:cNvPr id="65544" name="Oval 7"/>
          <p:cNvSpPr>
            <a:spLocks noChangeArrowheads="1"/>
          </p:cNvSpPr>
          <p:nvPr/>
        </p:nvSpPr>
        <p:spPr bwMode="auto">
          <a:xfrm>
            <a:off x="762000" y="5562600"/>
            <a:ext cx="25146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65545" name="Oval 8"/>
          <p:cNvSpPr>
            <a:spLocks noChangeArrowheads="1"/>
          </p:cNvSpPr>
          <p:nvPr/>
        </p:nvSpPr>
        <p:spPr bwMode="auto">
          <a:xfrm>
            <a:off x="5562600" y="5562600"/>
            <a:ext cx="17526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65546" name="Line 9"/>
          <p:cNvSpPr>
            <a:spLocks noChangeShapeType="1"/>
          </p:cNvSpPr>
          <p:nvPr/>
        </p:nvSpPr>
        <p:spPr bwMode="auto">
          <a:xfrm flipH="1" flipV="1">
            <a:off x="2743200" y="2743200"/>
            <a:ext cx="152400" cy="2895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5547" name="Line 10"/>
          <p:cNvSpPr>
            <a:spLocks noChangeShapeType="1"/>
          </p:cNvSpPr>
          <p:nvPr/>
        </p:nvSpPr>
        <p:spPr bwMode="auto">
          <a:xfrm flipV="1">
            <a:off x="6248400" y="2590800"/>
            <a:ext cx="152400" cy="297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Tipos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operadores</a:t>
            </a:r>
            <a:endParaRPr lang="en-US" altLang="pt-BR" dirty="0" smtClean="0"/>
          </a:p>
        </p:txBody>
      </p:sp>
      <p:sp>
        <p:nvSpPr>
          <p:cNvPr id="66564" name="Rectangle 3"/>
          <p:cNvSpPr>
            <a:spLocks noGrp="1" noChangeArrowheads="1"/>
          </p:cNvSpPr>
          <p:nvPr>
            <p:ph idx="1"/>
          </p:nvPr>
        </p:nvSpPr>
        <p:spPr>
          <a:xfrm>
            <a:off x="1117935" y="1788814"/>
            <a:ext cx="7704667" cy="718996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pt-BR" dirty="0" err="1" smtClean="0"/>
              <a:t>Você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pode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usar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qualquer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operador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nas</a:t>
            </a:r>
            <a:r>
              <a:rPr lang="en-US" altLang="pt-BR" dirty="0" smtClean="0"/>
              <a:t> formulas:</a:t>
            </a:r>
            <a:r>
              <a:rPr lang="en-US" altLang="pt-BR" dirty="0" smtClean="0"/>
              <a:t/>
            </a:r>
            <a:br>
              <a:rPr lang="en-US" altLang="pt-BR" dirty="0" smtClean="0"/>
            </a:b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5B98D52-3D3B-4A82-8653-CDD78E38397A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180702"/>
              </p:ext>
            </p:extLst>
          </p:nvPr>
        </p:nvGraphicFramePr>
        <p:xfrm>
          <a:off x="1714123" y="2726903"/>
          <a:ext cx="60960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err="1" smtClean="0"/>
                        <a:t>adição</a:t>
                      </a:r>
                      <a:r>
                        <a:rPr lang="en-US" altLang="pt-BR" dirty="0" smtClean="0"/>
                        <a:t>:			+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pt-BR" dirty="0" smtClean="0"/>
                        <a:t>=a1+3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smtClean="0"/>
                        <a:t>subtraction:		-</a:t>
                      </a:r>
                      <a:endParaRPr lang="en-US" alt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smtClean="0"/>
                        <a:t>=100-b3</a:t>
                      </a:r>
                      <a:endParaRPr lang="en-US" altLang="pt-B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smtClean="0"/>
                        <a:t>multiplication:		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pt-BR" dirty="0" smtClean="0"/>
                        <a:t>=a1*b1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smtClean="0"/>
                        <a:t>division:			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smtClean="0"/>
                        <a:t>=d1/100</a:t>
                      </a:r>
                      <a:endParaRPr lang="en-US" altLang="pt-BR" dirty="0" smtClean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smtClean="0"/>
                        <a:t>exponentiation	</a:t>
                      </a:r>
                      <a:r>
                        <a:rPr lang="en-US" altLang="pt-BR" smtClean="0"/>
                        <a:t>	^</a:t>
                      </a:r>
                      <a:endParaRPr lang="en-US" alt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pt-BR" smtClean="0"/>
                        <a:t>=a2^2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lvl="1" eaLnBrk="1" hangingPunct="1">
                        <a:buFontTx/>
                        <a:buNone/>
                      </a:pPr>
                      <a:r>
                        <a:rPr lang="en-US" altLang="pt-BR" dirty="0" smtClean="0"/>
                        <a:t>negation			-</a:t>
                      </a:r>
                      <a:r>
                        <a:rPr lang="en-US" altLang="pt-BR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altLang="pt-BR" b="1" dirty="0" err="1" smtClean="0">
                          <a:solidFill>
                            <a:srgbClr val="FF0000"/>
                          </a:solidFill>
                        </a:rPr>
                        <a:t>Mesmo</a:t>
                      </a:r>
                      <a:r>
                        <a:rPr lang="en-US" altLang="pt-BR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pt-BR" b="1" baseline="0" dirty="0" err="1" smtClean="0">
                          <a:solidFill>
                            <a:srgbClr val="FF0000"/>
                          </a:solidFill>
                        </a:rPr>
                        <a:t>simbolo</a:t>
                      </a:r>
                      <a:r>
                        <a:rPr lang="en-US" altLang="pt-BR" b="1" baseline="0" dirty="0" smtClean="0">
                          <a:solidFill>
                            <a:srgbClr val="FF0000"/>
                          </a:solidFill>
                        </a:rPr>
                        <a:t> que </a:t>
                      </a:r>
                      <a:r>
                        <a:rPr lang="en-US" altLang="pt-BR" b="1" baseline="0" dirty="0" err="1" smtClean="0">
                          <a:solidFill>
                            <a:srgbClr val="FF0000"/>
                          </a:solidFill>
                        </a:rPr>
                        <a:t>subtração</a:t>
                      </a:r>
                      <a:r>
                        <a:rPr lang="en-US" altLang="pt-BR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pt-BR" dirty="0" smtClean="0"/>
                        <a:t>=-a2+3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z="4000" dirty="0" err="1" smtClean="0"/>
              <a:t>Valores</a:t>
            </a:r>
            <a:r>
              <a:rPr lang="en-US" altLang="pt-BR" sz="4000" dirty="0" smtClean="0"/>
              <a:t> </a:t>
            </a:r>
            <a:r>
              <a:rPr lang="en-US" altLang="pt-BR" sz="4000" dirty="0" err="1" smtClean="0"/>
              <a:t>explícitos</a:t>
            </a:r>
            <a:r>
              <a:rPr lang="en-US" altLang="pt-BR" sz="4000" dirty="0" smtClean="0"/>
              <a:t> </a:t>
            </a:r>
            <a:r>
              <a:rPr lang="en-US" altLang="pt-BR" sz="4000" dirty="0" err="1" smtClean="0"/>
              <a:t>ou</a:t>
            </a:r>
            <a:r>
              <a:rPr lang="en-US" altLang="pt-BR" sz="4000" dirty="0" smtClean="0"/>
              <a:t> </a:t>
            </a:r>
            <a:r>
              <a:rPr lang="en-US" altLang="pt-BR" sz="4000" dirty="0" err="1" smtClean="0"/>
              <a:t>valores</a:t>
            </a:r>
            <a:r>
              <a:rPr lang="en-US" altLang="pt-BR" sz="4000" dirty="0" smtClean="0"/>
              <a:t> com </a:t>
            </a:r>
            <a:r>
              <a:rPr lang="en-US" altLang="pt-BR" sz="4000" dirty="0" err="1" smtClean="0"/>
              <a:t>referencia</a:t>
            </a:r>
            <a:r>
              <a:rPr lang="en-US" altLang="pt-BR" sz="4000" dirty="0" smtClean="0"/>
              <a:t> de </a:t>
            </a:r>
            <a:r>
              <a:rPr lang="en-US" altLang="pt-BR" sz="4000" dirty="0" err="1" smtClean="0"/>
              <a:t>células</a:t>
            </a:r>
            <a:endParaRPr lang="en-US" altLang="pt-BR" sz="4000" dirty="0" smtClean="0"/>
          </a:p>
        </p:txBody>
      </p:sp>
      <p:sp>
        <p:nvSpPr>
          <p:cNvPr id="6758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pt-BR" dirty="0" smtClean="0"/>
              <a:t>Voce </a:t>
            </a:r>
            <a:r>
              <a:rPr lang="en-US" altLang="pt-BR" dirty="0" err="1" smtClean="0"/>
              <a:t>poderá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usar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tanto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valores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explicitos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quanto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referencias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células</a:t>
            </a:r>
            <a:endParaRPr lang="en-US" altLang="pt-BR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pt-BR" dirty="0" smtClean="0"/>
              <a:t>Um valor </a:t>
            </a:r>
            <a:r>
              <a:rPr lang="en-US" altLang="pt-BR" dirty="0" err="1" smtClean="0"/>
              <a:t>explicito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tambem</a:t>
            </a:r>
            <a:r>
              <a:rPr lang="en-US" altLang="pt-BR" dirty="0" smtClean="0"/>
              <a:t> é </a:t>
            </a:r>
            <a:r>
              <a:rPr lang="en-US" altLang="pt-BR" dirty="0" err="1" smtClean="0"/>
              <a:t>chamado</a:t>
            </a:r>
            <a:r>
              <a:rPr lang="en-US" altLang="pt-BR" dirty="0" smtClean="0"/>
              <a:t> de valor  literal</a:t>
            </a:r>
            <a:endParaRPr lang="en-US" altLang="pt-BR" dirty="0" smtClean="0"/>
          </a:p>
          <a:p>
            <a:pPr eaLnBrk="1" hangingPunct="1">
              <a:lnSpc>
                <a:spcPct val="90000"/>
              </a:lnSpc>
            </a:pPr>
            <a:endParaRPr lang="en-US" altLang="pt-BR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dirty="0" smtClean="0"/>
              <a:t>Formula com </a:t>
            </a:r>
            <a:r>
              <a:rPr lang="en-US" altLang="pt-BR" dirty="0" err="1" smtClean="0"/>
              <a:t>referências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celulas</a:t>
            </a:r>
            <a:r>
              <a:rPr lang="en-US" altLang="pt-BR" dirty="0" smtClean="0"/>
              <a:t> :</a:t>
            </a:r>
            <a:r>
              <a:rPr lang="en-US" altLang="pt-BR" dirty="0" smtClean="0"/>
              <a:t>	=a1*b1</a:t>
            </a:r>
          </a:p>
          <a:p>
            <a:pPr lvl="2" eaLnBrk="1" hangingPunct="1">
              <a:lnSpc>
                <a:spcPct val="90000"/>
              </a:lnSpc>
            </a:pPr>
            <a:endParaRPr lang="en-US" altLang="pt-BR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dirty="0" smtClean="0"/>
              <a:t>Formula com </a:t>
            </a:r>
            <a:r>
              <a:rPr lang="en-US" altLang="pt-BR" dirty="0" err="1" smtClean="0"/>
              <a:t>valores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literais</a:t>
            </a:r>
            <a:r>
              <a:rPr lang="en-US" altLang="pt-BR" dirty="0" smtClean="0"/>
              <a:t>:</a:t>
            </a:r>
            <a:r>
              <a:rPr lang="en-US" altLang="pt-BR" dirty="0" smtClean="0"/>
              <a:t>		=100/27</a:t>
            </a:r>
          </a:p>
          <a:p>
            <a:pPr lvl="2" eaLnBrk="1" hangingPunct="1">
              <a:lnSpc>
                <a:spcPct val="90000"/>
              </a:lnSpc>
            </a:pPr>
            <a:endParaRPr lang="en-US" altLang="pt-BR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dirty="0" smtClean="0"/>
              <a:t>Formula com </a:t>
            </a:r>
            <a:r>
              <a:rPr lang="en-US" altLang="pt-BR" dirty="0" err="1" smtClean="0"/>
              <a:t>valores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explicitos</a:t>
            </a:r>
            <a:r>
              <a:rPr lang="en-US" altLang="pt-BR" dirty="0" smtClean="0"/>
              <a:t> e </a:t>
            </a:r>
            <a:r>
              <a:rPr lang="en-US" altLang="pt-BR" dirty="0" err="1" smtClean="0"/>
              <a:t>referencias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celulas</a:t>
            </a:r>
            <a:r>
              <a:rPr lang="en-US" altLang="pt-BR" dirty="0" smtClean="0"/>
              <a:t>:</a:t>
            </a:r>
            <a:r>
              <a:rPr lang="en-US" altLang="pt-BR" dirty="0" smtClean="0"/>
              <a:t>	=a1/100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BD60FE9-517F-45C7-843E-AEF6B2FD3EDB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Erros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em</a:t>
            </a:r>
            <a:r>
              <a:rPr lang="en-US" altLang="pt-BR" dirty="0" smtClean="0"/>
              <a:t> formulas</a:t>
            </a:r>
            <a:endParaRPr lang="en-US" altLang="pt-BR" dirty="0" smtClean="0"/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2D1A567-6F73-47C8-B8D7-124B9C959205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37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Erros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comuns</a:t>
            </a:r>
            <a:endParaRPr lang="en-US" altLang="pt-BR" dirty="0" smtClean="0"/>
          </a:p>
        </p:txBody>
      </p:sp>
      <p:sp>
        <p:nvSpPr>
          <p:cNvPr id="696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pt-BR" sz="2800" dirty="0" smtClean="0"/>
              <a:t>A </a:t>
            </a:r>
            <a:r>
              <a:rPr lang="en-US" altLang="pt-BR" sz="2800" dirty="0" err="1" smtClean="0"/>
              <a:t>seguir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aparecem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alguns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erros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comuns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em</a:t>
            </a:r>
            <a:r>
              <a:rPr lang="en-US" altLang="pt-BR" sz="2800" dirty="0" smtClean="0"/>
              <a:t> formulas (mas </a:t>
            </a:r>
            <a:r>
              <a:rPr lang="en-US" altLang="pt-BR" sz="2800" dirty="0" err="1" smtClean="0"/>
              <a:t>há</a:t>
            </a:r>
            <a:r>
              <a:rPr lang="en-US" altLang="pt-BR" sz="2800" dirty="0" smtClean="0"/>
              <a:t> outros </a:t>
            </a:r>
            <a:r>
              <a:rPr lang="en-US" altLang="pt-BR" sz="2800" dirty="0" err="1" smtClean="0"/>
              <a:t>tambem</a:t>
            </a:r>
            <a:r>
              <a:rPr lang="en-US" altLang="pt-BR" sz="2800" dirty="0" smtClean="0"/>
              <a:t>)</a:t>
            </a: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endParaRPr lang="en-US" altLang="pt-BR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pt-BR" sz="2800" dirty="0" smtClean="0"/>
              <a:t>#######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pt-BR" sz="2800" dirty="0" err="1" smtClean="0"/>
              <a:t>Celula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muito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estreita</a:t>
            </a:r>
            <a:r>
              <a:rPr lang="en-US" altLang="pt-BR" sz="2800" dirty="0" smtClean="0"/>
              <a:t> para </a:t>
            </a:r>
            <a:r>
              <a:rPr lang="en-US" altLang="pt-BR" sz="2800" dirty="0" err="1" smtClean="0"/>
              <a:t>exibir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os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resultados</a:t>
            </a:r>
            <a:r>
              <a:rPr lang="en-US" altLang="pt-BR" sz="2800" dirty="0" smtClean="0"/>
              <a:t> da formula. Para resolver </a:t>
            </a:r>
            <a:r>
              <a:rPr lang="en-US" altLang="pt-BR" sz="2800" dirty="0" err="1" smtClean="0"/>
              <a:t>basta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aumentar</a:t>
            </a:r>
            <a:r>
              <a:rPr lang="en-US" altLang="pt-BR" sz="2800" dirty="0" smtClean="0"/>
              <a:t> o </a:t>
            </a:r>
            <a:r>
              <a:rPr lang="en-US" altLang="pt-BR" sz="2800" dirty="0" err="1" smtClean="0"/>
              <a:t>tamanho</a:t>
            </a:r>
            <a:r>
              <a:rPr lang="en-US" altLang="pt-BR" sz="2800" dirty="0" smtClean="0"/>
              <a:t> da </a:t>
            </a:r>
            <a:r>
              <a:rPr lang="en-US" altLang="pt-BR" sz="2800" dirty="0" err="1" smtClean="0"/>
              <a:t>célula</a:t>
            </a:r>
            <a:r>
              <a:rPr lang="en-US" altLang="pt-BR" sz="2800" dirty="0" smtClean="0"/>
              <a:t>.</a:t>
            </a:r>
            <a:r>
              <a:rPr lang="en-US" altLang="pt-BR" sz="1400" dirty="0" smtClean="0"/>
              <a:t>  </a:t>
            </a:r>
            <a:endParaRPr lang="en-US" altLang="pt-BR" sz="1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D7D7B0-17AA-492D-B950-C6599359148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38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Celular 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muito estreita para exibir os resultados da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 . Para corrigir isso simplesmente tornar a coluna mais larga e o valor "real" ser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 exibido em vez dos sinais ###### . Note que mesmo quando os sinais ###### estão sendo exibidos , o Excel ainda usa o valor "real" para calcular f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rmulas que fazem referência a esta c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lula</a:t>
            </a:r>
            <a:r>
              <a:rPr kumimoji="0" lang="en-US" altLang="pt-BR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kumimoji="0" lang="en-US" altLang="pt-BR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Erros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comuns</a:t>
            </a:r>
            <a:endParaRPr lang="en-US" altLang="pt-BR" dirty="0" smtClean="0"/>
          </a:p>
        </p:txBody>
      </p:sp>
      <p:sp>
        <p:nvSpPr>
          <p:cNvPr id="696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US" altLang="pt-BR" sz="1400" dirty="0" smtClean="0"/>
          </a:p>
          <a:p>
            <a:pPr lvl="1" algn="just" eaLnBrk="1" hangingPunct="1">
              <a:lnSpc>
                <a:spcPct val="80000"/>
              </a:lnSpc>
            </a:pPr>
            <a:r>
              <a:rPr lang="en-US" altLang="pt-BR" sz="3200" dirty="0" smtClean="0"/>
              <a:t>#NAME?</a:t>
            </a:r>
          </a:p>
          <a:p>
            <a:pPr lvl="2" algn="just">
              <a:lnSpc>
                <a:spcPct val="80000"/>
              </a:lnSpc>
            </a:pPr>
            <a:r>
              <a:rPr lang="pt-BR" altLang="pt-BR" sz="3200" dirty="0"/>
              <a:t>Você usou uma referência de célula na fórmula que não é formada corretamente</a:t>
            </a:r>
            <a:r>
              <a:rPr lang="en-US" altLang="pt-BR" sz="3200" dirty="0" smtClean="0"/>
              <a:t> </a:t>
            </a:r>
            <a:r>
              <a:rPr lang="en-US" altLang="pt-BR" sz="3200" dirty="0" smtClean="0"/>
              <a:t>(e.g. =BB+10 </a:t>
            </a:r>
            <a:r>
              <a:rPr lang="en-US" altLang="pt-BR" sz="3200" dirty="0" err="1" smtClean="0"/>
              <a:t>ao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invés</a:t>
            </a:r>
            <a:r>
              <a:rPr lang="en-US" altLang="pt-BR" sz="3200" dirty="0" smtClean="0"/>
              <a:t> </a:t>
            </a:r>
            <a:r>
              <a:rPr lang="en-US" altLang="pt-BR" sz="3200" dirty="0" smtClean="0"/>
              <a:t>=B3+10</a:t>
            </a:r>
            <a:r>
              <a:rPr lang="en-US" altLang="pt-BR" sz="3200" dirty="0" smtClean="0"/>
              <a:t>)											</a:t>
            </a:r>
            <a:r>
              <a:rPr lang="en-US" altLang="pt-BR" sz="3200" dirty="0" smtClean="0"/>
              <a:t/>
            </a:r>
            <a:br>
              <a:rPr lang="en-US" altLang="pt-BR" sz="3200" dirty="0" smtClean="0"/>
            </a:br>
            <a:endParaRPr lang="en-US" altLang="pt-BR" sz="3200" dirty="0" smtClean="0"/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altLang="pt-BR" sz="1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D7D7B0-17AA-492D-B950-C6599359148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39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1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Erros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comuns</a:t>
            </a:r>
            <a:endParaRPr lang="en-US" altLang="pt-BR" dirty="0" smtClean="0"/>
          </a:p>
        </p:txBody>
      </p:sp>
      <p:sp>
        <p:nvSpPr>
          <p:cNvPr id="696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eaLnBrk="1" hangingPunct="1">
              <a:lnSpc>
                <a:spcPct val="80000"/>
              </a:lnSpc>
            </a:pPr>
            <a:r>
              <a:rPr lang="en-US" altLang="pt-BR" sz="2800" dirty="0" smtClean="0"/>
              <a:t>#</a:t>
            </a:r>
            <a:r>
              <a:rPr lang="en-US" altLang="pt-BR" sz="2800" dirty="0" smtClean="0"/>
              <a:t>VALUE!</a:t>
            </a:r>
          </a:p>
          <a:p>
            <a:pPr lvl="2">
              <a:lnSpc>
                <a:spcPct val="80000"/>
              </a:lnSpc>
            </a:pPr>
            <a:r>
              <a:rPr lang="pt-BR" altLang="pt-BR" sz="2800" dirty="0"/>
              <a:t>Normalmente, o resultado de tentar fazer matemática com um valor textual. </a:t>
            </a:r>
            <a:endParaRPr lang="pt-BR" altLang="pt-BR" sz="2800" dirty="0" smtClean="0"/>
          </a:p>
          <a:p>
            <a:pPr lvl="2">
              <a:lnSpc>
                <a:spcPct val="80000"/>
              </a:lnSpc>
            </a:pPr>
            <a:r>
              <a:rPr lang="pt-BR" altLang="pt-BR" sz="2800" dirty="0" smtClean="0"/>
              <a:t>Exemplo</a:t>
            </a:r>
            <a:r>
              <a:rPr lang="pt-BR" altLang="pt-BR" sz="2800" dirty="0"/>
              <a:t>: = A1 * 3 , onde A1 contém a palavra "Olá"</a:t>
            </a: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endParaRPr lang="en-US" altLang="pt-BR" sz="2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D7D7B0-17AA-492D-B950-C6599359148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40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1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6988" y="0"/>
            <a:ext cx="7704667" cy="1981200"/>
          </a:xfrm>
        </p:spPr>
        <p:txBody>
          <a:bodyPr/>
          <a:lstStyle/>
          <a:p>
            <a:r>
              <a:rPr lang="pt-BR" dirty="0" smtClean="0"/>
              <a:t>Erro #Valor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41</a:t>
            </a:fld>
            <a:endParaRPr lang="en-US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489" y="1278039"/>
            <a:ext cx="5640309" cy="541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62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Erros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comuns</a:t>
            </a:r>
            <a:endParaRPr lang="en-US" altLang="pt-BR" dirty="0" smtClean="0"/>
          </a:p>
        </p:txBody>
      </p:sp>
      <p:sp>
        <p:nvSpPr>
          <p:cNvPr id="696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pt-BR" sz="3600" dirty="0" smtClean="0"/>
              <a:t/>
            </a:r>
            <a:br>
              <a:rPr lang="en-US" altLang="pt-BR" sz="3600" dirty="0" smtClean="0"/>
            </a:br>
            <a:endParaRPr lang="en-US" altLang="pt-BR" sz="3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pt-BR" sz="3600" dirty="0" smtClean="0"/>
              <a:t>#DIV/0!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pt-BR" sz="3600" dirty="0" err="1" smtClean="0"/>
              <a:t>Erro</a:t>
            </a:r>
            <a:r>
              <a:rPr lang="en-US" altLang="pt-BR" sz="3600" dirty="0" smtClean="0"/>
              <a:t> de </a:t>
            </a:r>
            <a:r>
              <a:rPr lang="en-US" altLang="pt-BR" sz="3600" dirty="0" err="1" smtClean="0"/>
              <a:t>divisão</a:t>
            </a:r>
            <a:r>
              <a:rPr lang="en-US" altLang="pt-BR" sz="3600" dirty="0" smtClean="0"/>
              <a:t> </a:t>
            </a:r>
            <a:r>
              <a:rPr lang="en-US" altLang="pt-BR" sz="3600" dirty="0" err="1" smtClean="0"/>
              <a:t>por</a:t>
            </a:r>
            <a:r>
              <a:rPr lang="en-US" altLang="pt-BR" sz="3600" dirty="0" smtClean="0"/>
              <a:t> zero</a:t>
            </a:r>
            <a:endParaRPr lang="en-US" altLang="pt-BR" sz="36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D7D7B0-17AA-492D-B950-C6599359148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52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 #</a:t>
            </a:r>
            <a:r>
              <a:rPr lang="pt-BR" dirty="0" err="1" smtClean="0"/>
              <a:t>Div</a:t>
            </a:r>
            <a:r>
              <a:rPr lang="pt-BR" dirty="0" smtClean="0"/>
              <a:t>/0!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43</a:t>
            </a:fld>
            <a:endParaRPr lang="en-US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970" y="1641917"/>
            <a:ext cx="5723997" cy="509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009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Erros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comuns</a:t>
            </a:r>
            <a:endParaRPr lang="en-US" altLang="pt-BR" dirty="0" smtClean="0"/>
          </a:p>
        </p:txBody>
      </p:sp>
      <p:sp>
        <p:nvSpPr>
          <p:cNvPr id="69636" name="Rectangle 3"/>
          <p:cNvSpPr>
            <a:spLocks noGrp="1" noChangeArrowheads="1"/>
          </p:cNvSpPr>
          <p:nvPr>
            <p:ph idx="1"/>
          </p:nvPr>
        </p:nvSpPr>
        <p:spPr>
          <a:xfrm>
            <a:off x="982132" y="1725439"/>
            <a:ext cx="7704667" cy="3332816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80000"/>
              </a:lnSpc>
            </a:pPr>
            <a:r>
              <a:rPr lang="en-US" altLang="pt-BR" sz="2800" u="sng" dirty="0" err="1" smtClean="0"/>
              <a:t>Referencia</a:t>
            </a:r>
            <a:r>
              <a:rPr lang="en-US" altLang="pt-BR" sz="2800" u="sng" dirty="0" smtClean="0"/>
              <a:t> Circular</a:t>
            </a:r>
          </a:p>
          <a:p>
            <a:pPr lvl="1" eaLnBrk="1" hangingPunct="1">
              <a:lnSpc>
                <a:spcPct val="80000"/>
              </a:lnSpc>
            </a:pPr>
            <a:endParaRPr lang="en-US" altLang="pt-BR" sz="1600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pt-BR" altLang="pt-BR" sz="2800" dirty="0" smtClean="0"/>
              <a:t>Formulas onde a própria célula onde consta o resultado faz parte do cálculo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pt-BR" sz="2800" dirty="0" smtClean="0"/>
          </a:p>
          <a:p>
            <a:pPr lvl="1" eaLnBrk="1" hangingPunct="1">
              <a:lnSpc>
                <a:spcPct val="80000"/>
              </a:lnSpc>
            </a:pPr>
            <a:endParaRPr lang="en-US" altLang="pt-BR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D7D7B0-17AA-492D-B950-C6599359148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24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 smtClean="0"/>
              <a:t>Exemplo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referência</a:t>
            </a:r>
            <a:r>
              <a:rPr lang="en-US" altLang="pt-BR" dirty="0" smtClean="0"/>
              <a:t> circular</a:t>
            </a: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D7D7B0-17AA-492D-B950-C6599359148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91" y="1920022"/>
            <a:ext cx="8015349" cy="478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1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err="1" smtClean="0"/>
              <a:t>Exemplo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referência</a:t>
            </a:r>
            <a:r>
              <a:rPr lang="en-US" altLang="pt-BR" dirty="0" smtClean="0"/>
              <a:t> circular</a:t>
            </a: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9D7D7B0-17AA-492D-B950-C6599359148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534" y="1880699"/>
            <a:ext cx="7792743" cy="497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2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Ordem</a:t>
            </a:r>
            <a:r>
              <a:rPr lang="en-US" altLang="pt-BR" dirty="0" smtClean="0"/>
              <a:t> das </a:t>
            </a:r>
            <a:r>
              <a:rPr lang="en-US" altLang="pt-BR" dirty="0" err="1" smtClean="0"/>
              <a:t>operações</a:t>
            </a:r>
            <a:endParaRPr lang="en-US" altLang="pt-BR" dirty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752722A-DFEE-4DEF-8270-BDE2B2A7A0A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47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48</a:t>
            </a:fld>
            <a:endParaRPr lang="en-US" altLang="pt-BR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821" y="2716040"/>
            <a:ext cx="8561680" cy="2174200"/>
          </a:xfrm>
          <a:noFill/>
        </p:spPr>
      </p:pic>
    </p:spTree>
    <p:extLst>
      <p:ext uri="{BB962C8B-B14F-4D97-AF65-F5344CB8AC3E}">
        <p14:creationId xmlns:p14="http://schemas.microsoft.com/office/powerpoint/2010/main" val="1398835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dirty="0" smtClean="0"/>
              <a:t>FORMULAS COMPLEXAS</a:t>
            </a:r>
            <a:endParaRPr lang="en-US" altLang="pt-BR" dirty="0" smtClean="0"/>
          </a:p>
        </p:txBody>
      </p:sp>
      <p:sp>
        <p:nvSpPr>
          <p:cNvPr id="7168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pt-BR" sz="2000" dirty="0" err="1" smtClean="0"/>
              <a:t>Você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pode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usar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diversas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operações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dentro</a:t>
            </a:r>
            <a:r>
              <a:rPr lang="en-US" altLang="pt-BR" sz="2000" dirty="0" smtClean="0"/>
              <a:t> de </a:t>
            </a:r>
            <a:r>
              <a:rPr lang="en-US" altLang="pt-BR" sz="2000" dirty="0" err="1" smtClean="0"/>
              <a:t>uma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mesma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função</a:t>
            </a:r>
            <a:endParaRPr lang="en-US" altLang="pt-BR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pt-BR" sz="2000" dirty="0" smtClean="0"/>
              <a:t>O PARENTESES DÁ PRIMAZIA AS FORMULAS DENTRO DELE</a:t>
            </a:r>
            <a:endParaRPr lang="en-US" altLang="pt-BR" sz="2000" dirty="0" smtClean="0"/>
          </a:p>
          <a:p>
            <a:pPr eaLnBrk="1" hangingPunct="1">
              <a:lnSpc>
                <a:spcPct val="90000"/>
              </a:lnSpc>
            </a:pPr>
            <a:endParaRPr lang="en-US" altLang="pt-BR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pt-BR" sz="2000" dirty="0" smtClean="0"/>
              <a:t>Examples</a:t>
            </a:r>
            <a:endParaRPr lang="en-US" altLang="pt-BR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pt-BR" dirty="0" smtClean="0"/>
              <a:t>	=</a:t>
            </a:r>
            <a:r>
              <a:rPr lang="en-US" altLang="pt-BR" dirty="0" smtClean="0"/>
              <a:t>3*2+1</a:t>
            </a:r>
            <a:endParaRPr lang="en-US" altLang="pt-BR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pt-BR" dirty="0" smtClean="0"/>
              <a:t>	=c1*(a1+b1</a:t>
            </a:r>
            <a:r>
              <a:rPr lang="en-US" altLang="pt-BR" dirty="0" smtClean="0"/>
              <a:t>)</a:t>
            </a:r>
            <a:endParaRPr lang="en-US" altLang="pt-BR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pt-BR" dirty="0" smtClean="0"/>
              <a:t>	=(100*a2-10)+(200*b3-20)+</a:t>
            </a:r>
            <a:r>
              <a:rPr lang="en-US" altLang="pt-BR" dirty="0" smtClean="0"/>
              <a:t>30</a:t>
            </a:r>
            <a:endParaRPr lang="en-US" altLang="pt-BR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pt-BR" dirty="0" smtClean="0"/>
              <a:t>	=(3+2*(50/b3+3)/7)*(3+b7)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1783907-A435-421D-BA86-01154963E17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49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Ordem</a:t>
            </a:r>
            <a:r>
              <a:rPr lang="en-US" altLang="pt-BR" dirty="0" smtClean="0"/>
              <a:t> das </a:t>
            </a:r>
            <a:r>
              <a:rPr lang="en-US" altLang="pt-BR" dirty="0" err="1" smtClean="0"/>
              <a:t>operações</a:t>
            </a:r>
            <a:endParaRPr lang="en-US" altLang="pt-BR" dirty="0" smtClean="0"/>
          </a:p>
        </p:txBody>
      </p:sp>
      <p:sp>
        <p:nvSpPr>
          <p:cNvPr id="7270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altLang="pt-BR" dirty="0"/>
              <a:t>Ao usar várias operações em uma fórmula , o Excel segue a ordem de operações da matemática .</a:t>
            </a:r>
            <a:endParaRPr lang="en-US" altLang="pt-BR" dirty="0" smtClean="0"/>
          </a:p>
          <a:p>
            <a:pPr lvl="1" eaLnBrk="1" hangingPunct="1"/>
            <a:r>
              <a:rPr lang="en-US" altLang="pt-BR" u="sng" dirty="0" err="1" smtClean="0"/>
              <a:t>Primeiro</a:t>
            </a:r>
            <a:r>
              <a:rPr lang="en-US" altLang="pt-BR" dirty="0" smtClean="0"/>
              <a:t>:</a:t>
            </a:r>
            <a:r>
              <a:rPr lang="en-US" altLang="pt-BR" dirty="0" smtClean="0"/>
              <a:t>		</a:t>
            </a:r>
            <a:r>
              <a:rPr lang="en-US" altLang="pt-BR" dirty="0" err="1" smtClean="0"/>
              <a:t>todos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parentes</a:t>
            </a:r>
            <a:r>
              <a:rPr lang="en-US" altLang="pt-BR" dirty="0" smtClean="0"/>
              <a:t> – (</a:t>
            </a:r>
            <a:r>
              <a:rPr lang="en-US" altLang="pt-BR" dirty="0" err="1" smtClean="0"/>
              <a:t>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mais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internos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primeiro</a:t>
            </a:r>
            <a:r>
              <a:rPr lang="en-US" altLang="pt-BR" dirty="0" smtClean="0"/>
              <a:t>)</a:t>
            </a:r>
          </a:p>
          <a:p>
            <a:pPr lvl="1" eaLnBrk="1" hangingPunct="1"/>
            <a:endParaRPr lang="en-US" altLang="pt-BR" u="sng" dirty="0"/>
          </a:p>
          <a:p>
            <a:pPr lvl="1" eaLnBrk="1" hangingPunct="1"/>
            <a:r>
              <a:rPr lang="en-US" altLang="pt-BR" u="sng" dirty="0" smtClean="0"/>
              <a:t>Segundo</a:t>
            </a:r>
            <a:r>
              <a:rPr lang="en-US" altLang="pt-BR" dirty="0" smtClean="0"/>
              <a:t>:</a:t>
            </a:r>
            <a:r>
              <a:rPr lang="en-US" altLang="pt-BR" dirty="0" smtClean="0"/>
              <a:t>		</a:t>
            </a:r>
            <a:r>
              <a:rPr lang="en-US" altLang="pt-BR" dirty="0" err="1" smtClean="0"/>
              <a:t>Exponencial</a:t>
            </a:r>
            <a:r>
              <a:rPr lang="en-US" altLang="pt-BR" dirty="0" smtClean="0"/>
              <a:t>(^)</a:t>
            </a:r>
          </a:p>
          <a:p>
            <a:pPr marL="457200" lvl="1" indent="0" eaLnBrk="1" hangingPunct="1">
              <a:buNone/>
            </a:pP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86C80D2-0A4F-4085-A1B0-346D5CE0C86F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50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Ordem</a:t>
            </a:r>
            <a:r>
              <a:rPr lang="en-US" altLang="pt-BR" dirty="0" smtClean="0"/>
              <a:t> das </a:t>
            </a:r>
            <a:r>
              <a:rPr lang="en-US" altLang="pt-BR" dirty="0" err="1" smtClean="0"/>
              <a:t>operações</a:t>
            </a:r>
            <a:endParaRPr lang="en-US" altLang="pt-BR" dirty="0" smtClean="0"/>
          </a:p>
        </p:txBody>
      </p:sp>
      <p:sp>
        <p:nvSpPr>
          <p:cNvPr id="7270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altLang="pt-BR" dirty="0" smtClean="0"/>
              <a:t>Ao </a:t>
            </a:r>
            <a:r>
              <a:rPr lang="pt-BR" altLang="pt-BR" dirty="0"/>
              <a:t>usar várias operações em uma fórmula , o Excel segue a ordem de operações da matemática .</a:t>
            </a:r>
            <a:endParaRPr lang="en-US" altLang="pt-BR" dirty="0" smtClean="0"/>
          </a:p>
          <a:p>
            <a:pPr marL="457200" lvl="1" indent="0" eaLnBrk="1" hangingPunct="1">
              <a:buNone/>
            </a:pPr>
            <a:endParaRPr lang="en-US" altLang="pt-BR" dirty="0" smtClean="0"/>
          </a:p>
          <a:p>
            <a:pPr lvl="1" eaLnBrk="1" hangingPunct="1"/>
            <a:r>
              <a:rPr lang="en-US" altLang="pt-BR" u="sng" dirty="0" err="1" smtClean="0"/>
              <a:t>Terceiro</a:t>
            </a:r>
            <a:r>
              <a:rPr lang="en-US" altLang="pt-BR" u="sng" dirty="0" smtClean="0"/>
              <a:t>:</a:t>
            </a:r>
            <a:r>
              <a:rPr lang="en-US" altLang="pt-BR" dirty="0" smtClean="0"/>
              <a:t>		</a:t>
            </a:r>
            <a:r>
              <a:rPr lang="en-US" altLang="pt-BR" dirty="0" err="1" smtClean="0"/>
              <a:t>Todas</a:t>
            </a:r>
            <a:r>
              <a:rPr lang="en-US" altLang="pt-BR" dirty="0" smtClean="0"/>
              <a:t> as </a:t>
            </a:r>
            <a:r>
              <a:rPr lang="en-US" altLang="pt-BR" dirty="0" err="1" smtClean="0"/>
              <a:t>multiplicações</a:t>
            </a:r>
            <a:r>
              <a:rPr lang="en-US" altLang="pt-BR" dirty="0" smtClean="0"/>
              <a:t> (*) e </a:t>
            </a:r>
            <a:r>
              <a:rPr lang="en-US" altLang="pt-BR" dirty="0" err="1" smtClean="0"/>
              <a:t>divisões</a:t>
            </a:r>
            <a:r>
              <a:rPr lang="en-US" altLang="pt-BR" dirty="0" smtClean="0"/>
              <a:t> (/). </a:t>
            </a:r>
            <a:r>
              <a:rPr lang="en-US" altLang="pt-BR" dirty="0" err="1" smtClean="0"/>
              <a:t>Caso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haja</a:t>
            </a:r>
            <a:r>
              <a:rPr lang="en-US" altLang="pt-BR" dirty="0" smtClean="0"/>
              <a:t> as </a:t>
            </a:r>
            <a:r>
              <a:rPr lang="en-US" altLang="pt-BR" dirty="0" err="1" smtClean="0"/>
              <a:t>duas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operações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na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mesma</a:t>
            </a:r>
            <a:r>
              <a:rPr lang="en-US" altLang="pt-BR" dirty="0" smtClean="0"/>
              <a:t> formula o excel </a:t>
            </a:r>
            <a:r>
              <a:rPr lang="en-US" altLang="pt-BR" dirty="0" err="1" smtClean="0"/>
              <a:t>excutará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primeiro</a:t>
            </a:r>
            <a:r>
              <a:rPr lang="en-US" altLang="pt-BR" dirty="0" smtClean="0"/>
              <a:t> que </a:t>
            </a:r>
            <a:r>
              <a:rPr lang="en-US" altLang="pt-BR" dirty="0" err="1" smtClean="0"/>
              <a:t>tiver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mais</a:t>
            </a:r>
            <a:r>
              <a:rPr lang="en-US" altLang="pt-BR" dirty="0" smtClean="0"/>
              <a:t> a </a:t>
            </a:r>
            <a:r>
              <a:rPr lang="en-US" altLang="pt-BR" dirty="0" err="1" smtClean="0"/>
              <a:t>esquerda</a:t>
            </a:r>
            <a:r>
              <a:rPr lang="en-US" altLang="pt-BR" dirty="0" smtClean="0"/>
              <a:t>.</a:t>
            </a:r>
            <a:endParaRPr lang="en-US" altLang="pt-BR" u="sng" dirty="0" smtClean="0"/>
          </a:p>
          <a:p>
            <a:pPr lvl="1"/>
            <a:endParaRPr lang="en-US" altLang="pt-BR" u="sng" dirty="0"/>
          </a:p>
          <a:p>
            <a:pPr lvl="1"/>
            <a:r>
              <a:rPr lang="en-US" altLang="pt-BR" u="sng" dirty="0" smtClean="0"/>
              <a:t>Quarto:</a:t>
            </a:r>
            <a:r>
              <a:rPr lang="en-US" altLang="pt-BR" dirty="0" smtClean="0"/>
              <a:t>		</a:t>
            </a:r>
            <a:r>
              <a:rPr lang="en-US" altLang="pt-BR" dirty="0" err="1" smtClean="0"/>
              <a:t>Todas</a:t>
            </a:r>
            <a:r>
              <a:rPr lang="en-US" altLang="pt-BR" dirty="0" smtClean="0"/>
              <a:t> as </a:t>
            </a:r>
            <a:r>
              <a:rPr lang="en-US" altLang="pt-BR" dirty="0" err="1" smtClean="0"/>
              <a:t>adições</a:t>
            </a:r>
            <a:r>
              <a:rPr lang="en-US" altLang="pt-BR" dirty="0" smtClean="0"/>
              <a:t> </a:t>
            </a:r>
            <a:r>
              <a:rPr lang="en-US" altLang="pt-BR" dirty="0" smtClean="0"/>
              <a:t>(+) </a:t>
            </a:r>
            <a:r>
              <a:rPr lang="en-US" altLang="pt-BR" dirty="0" smtClean="0"/>
              <a:t>e </a:t>
            </a:r>
            <a:r>
              <a:rPr lang="en-US" altLang="pt-BR" dirty="0" err="1" smtClean="0"/>
              <a:t>subtrações</a:t>
            </a:r>
            <a:r>
              <a:rPr lang="en-US" altLang="pt-BR" dirty="0" smtClean="0"/>
              <a:t> </a:t>
            </a:r>
            <a:r>
              <a:rPr lang="en-US" altLang="pt-BR" dirty="0" smtClean="0"/>
              <a:t>(-). </a:t>
            </a:r>
            <a:r>
              <a:rPr lang="en-US" altLang="pt-BR" dirty="0" err="1" smtClean="0"/>
              <a:t>Caso</a:t>
            </a:r>
            <a:r>
              <a:rPr lang="en-US" altLang="pt-BR" dirty="0" smtClean="0"/>
              <a:t> </a:t>
            </a:r>
            <a:r>
              <a:rPr lang="en-US" altLang="pt-BR" dirty="0" err="1"/>
              <a:t>haja</a:t>
            </a:r>
            <a:r>
              <a:rPr lang="en-US" altLang="pt-BR" dirty="0"/>
              <a:t> as </a:t>
            </a:r>
            <a:r>
              <a:rPr lang="en-US" altLang="pt-BR" dirty="0" err="1"/>
              <a:t>duas</a:t>
            </a:r>
            <a:r>
              <a:rPr lang="en-US" altLang="pt-BR" dirty="0"/>
              <a:t> </a:t>
            </a:r>
            <a:r>
              <a:rPr lang="en-US" altLang="pt-BR" dirty="0" err="1"/>
              <a:t>operações</a:t>
            </a:r>
            <a:r>
              <a:rPr lang="en-US" altLang="pt-BR" dirty="0"/>
              <a:t> </a:t>
            </a:r>
            <a:r>
              <a:rPr lang="en-US" altLang="pt-BR" dirty="0" err="1"/>
              <a:t>na</a:t>
            </a:r>
            <a:r>
              <a:rPr lang="en-US" altLang="pt-BR" dirty="0"/>
              <a:t> </a:t>
            </a:r>
            <a:r>
              <a:rPr lang="en-US" altLang="pt-BR" dirty="0" err="1"/>
              <a:t>mesma</a:t>
            </a:r>
            <a:r>
              <a:rPr lang="en-US" altLang="pt-BR" dirty="0"/>
              <a:t> formula o excel </a:t>
            </a:r>
            <a:r>
              <a:rPr lang="en-US" altLang="pt-BR" dirty="0" err="1"/>
              <a:t>excutará</a:t>
            </a:r>
            <a:r>
              <a:rPr lang="en-US" altLang="pt-BR" dirty="0"/>
              <a:t> </a:t>
            </a:r>
            <a:r>
              <a:rPr lang="en-US" altLang="pt-BR" dirty="0" err="1"/>
              <a:t>primeiro</a:t>
            </a:r>
            <a:r>
              <a:rPr lang="en-US" altLang="pt-BR" dirty="0"/>
              <a:t> que </a:t>
            </a:r>
            <a:r>
              <a:rPr lang="en-US" altLang="pt-BR" dirty="0" err="1"/>
              <a:t>tiver</a:t>
            </a:r>
            <a:r>
              <a:rPr lang="en-US" altLang="pt-BR" dirty="0"/>
              <a:t> </a:t>
            </a:r>
            <a:r>
              <a:rPr lang="en-US" altLang="pt-BR" dirty="0" err="1"/>
              <a:t>mais</a:t>
            </a:r>
            <a:r>
              <a:rPr lang="en-US" altLang="pt-BR" dirty="0"/>
              <a:t> a </a:t>
            </a:r>
            <a:r>
              <a:rPr lang="en-US" altLang="pt-BR" dirty="0" err="1"/>
              <a:t>esquerda</a:t>
            </a:r>
            <a:r>
              <a:rPr lang="en-US" altLang="pt-BR" dirty="0"/>
              <a:t>.</a:t>
            </a: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86C80D2-0A4F-4085-A1B0-346D5CE0C86F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51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Maneira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Mneumonica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decorar</a:t>
            </a:r>
            <a:endParaRPr lang="en-US" altLang="pt-BR" dirty="0" smtClean="0"/>
          </a:p>
        </p:txBody>
      </p:sp>
      <p:sp>
        <p:nvSpPr>
          <p:cNvPr id="73732" name="Rectangle 3"/>
          <p:cNvSpPr>
            <a:spLocks noGrp="1" noChangeArrowheads="1"/>
          </p:cNvSpPr>
          <p:nvPr>
            <p:ph idx="1"/>
          </p:nvPr>
        </p:nvSpPr>
        <p:spPr>
          <a:xfrm>
            <a:off x="982133" y="2667000"/>
            <a:ext cx="7704667" cy="3806298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pt-BR" sz="2800" dirty="0" smtClean="0"/>
              <a:t>A </a:t>
            </a:r>
            <a:r>
              <a:rPr lang="en-US" altLang="pt-BR" sz="2800" dirty="0" err="1" smtClean="0"/>
              <a:t>sentença</a:t>
            </a:r>
            <a:r>
              <a:rPr lang="en-US" altLang="pt-BR" sz="2800" dirty="0" smtClean="0"/>
              <a:t> </a:t>
            </a:r>
            <a:r>
              <a:rPr lang="en-US" altLang="pt-BR" sz="2800" dirty="0" smtClean="0"/>
              <a:t>"Please excuse my dear aunt Sally" </a:t>
            </a:r>
            <a:r>
              <a:rPr lang="en-US" altLang="pt-BR" sz="2800" dirty="0" smtClean="0"/>
              <a:t>é </a:t>
            </a:r>
            <a:r>
              <a:rPr lang="en-US" altLang="pt-BR" sz="2800" dirty="0" err="1" smtClean="0"/>
              <a:t>uma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maneira</a:t>
            </a:r>
            <a:r>
              <a:rPr lang="en-US" altLang="pt-BR" sz="2800" dirty="0" smtClean="0"/>
              <a:t>  </a:t>
            </a:r>
            <a:r>
              <a:rPr lang="en-US" altLang="pt-BR" sz="2800" dirty="0" err="1" smtClean="0"/>
              <a:t>mneumonic</a:t>
            </a:r>
            <a:r>
              <a:rPr lang="en-US" altLang="pt-BR" sz="2800" dirty="0" smtClean="0"/>
              <a:t> </a:t>
            </a:r>
            <a:r>
              <a:rPr lang="en-US" altLang="pt-BR" sz="2800" dirty="0" smtClean="0"/>
              <a:t>para </a:t>
            </a:r>
            <a:r>
              <a:rPr lang="en-US" altLang="pt-BR" sz="2800" dirty="0" err="1" smtClean="0"/>
              <a:t>lembrar</a:t>
            </a:r>
            <a:r>
              <a:rPr lang="en-US" altLang="pt-BR" sz="2800" dirty="0" smtClean="0"/>
              <a:t> a </a:t>
            </a:r>
            <a:r>
              <a:rPr lang="en-US" altLang="pt-BR" sz="2800" dirty="0" err="1" smtClean="0"/>
              <a:t>ordem</a:t>
            </a:r>
            <a:r>
              <a:rPr lang="en-US" altLang="pt-BR" sz="2800" dirty="0" smtClean="0"/>
              <a:t> das  </a:t>
            </a:r>
            <a:r>
              <a:rPr lang="en-US" altLang="pt-BR" sz="2800" dirty="0" err="1" smtClean="0"/>
              <a:t>operações</a:t>
            </a:r>
            <a:r>
              <a:rPr lang="en-US" altLang="pt-BR" sz="2800" dirty="0" smtClean="0"/>
              <a:t>:</a:t>
            </a: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u="sng" dirty="0" err="1" smtClean="0"/>
              <a:t>Menumonic</a:t>
            </a:r>
            <a:r>
              <a:rPr lang="en-US" altLang="pt-BR" sz="2800" u="sng" dirty="0" smtClean="0"/>
              <a:t>		</a:t>
            </a:r>
            <a:r>
              <a:rPr lang="en-US" altLang="pt-BR" sz="2800" u="sng" dirty="0" smtClean="0"/>
              <a:t>                                 </a:t>
            </a:r>
            <a:r>
              <a:rPr lang="en-US" altLang="pt-BR" sz="2800" u="sng" dirty="0" err="1" smtClean="0"/>
              <a:t>Significado</a:t>
            </a:r>
            <a:endParaRPr lang="en-US" altLang="pt-BR" sz="2800" u="sng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sz="2400" b="1" dirty="0" err="1" smtClean="0">
                <a:solidFill>
                  <a:srgbClr val="CC3300"/>
                </a:solidFill>
              </a:rPr>
              <a:t>P</a:t>
            </a:r>
            <a:r>
              <a:rPr lang="en-US" altLang="pt-BR" sz="2400" dirty="0" err="1" smtClean="0"/>
              <a:t>lese</a:t>
            </a:r>
            <a:r>
              <a:rPr lang="en-US" altLang="pt-BR" sz="2400" dirty="0" smtClean="0"/>
              <a:t>			                                       </a:t>
            </a:r>
            <a:r>
              <a:rPr lang="en-US" altLang="pt-BR" sz="2400" dirty="0" err="1" smtClean="0"/>
              <a:t>parenteses</a:t>
            </a:r>
            <a:endParaRPr lang="en-US" altLang="pt-B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pt-BR" sz="2800" dirty="0" smtClean="0"/>
              <a:t>                  (</a:t>
            </a:r>
            <a:r>
              <a:rPr lang="en-US" altLang="pt-BR" sz="2800" dirty="0" err="1" smtClean="0"/>
              <a:t>por</a:t>
            </a:r>
            <a:r>
              <a:rPr lang="en-US" altLang="pt-BR" sz="2800" dirty="0" smtClean="0"/>
              <a:t> favor)        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pt-BR" sz="2400" b="1" dirty="0" smtClean="0">
                <a:solidFill>
                  <a:srgbClr val="CC3300"/>
                </a:solidFill>
              </a:rPr>
              <a:t>E</a:t>
            </a:r>
            <a:r>
              <a:rPr lang="en-US" altLang="pt-BR" sz="2400" dirty="0" smtClean="0"/>
              <a:t>xcuse</a:t>
            </a:r>
            <a:r>
              <a:rPr lang="en-US" altLang="pt-BR" sz="2400" dirty="0" smtClean="0"/>
              <a:t>			</a:t>
            </a:r>
            <a:r>
              <a:rPr lang="en-US" altLang="pt-BR" sz="2400" dirty="0" smtClean="0"/>
              <a:t>                                exponents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pt-BR" sz="2400" dirty="0"/>
              <a:t> </a:t>
            </a:r>
            <a:r>
              <a:rPr lang="en-US" altLang="pt-BR" sz="2400" dirty="0" smtClean="0"/>
              <a:t>       (</a:t>
            </a:r>
            <a:r>
              <a:rPr lang="en-US" altLang="pt-BR" sz="2400" dirty="0" err="1" smtClean="0"/>
              <a:t>desculpe</a:t>
            </a:r>
            <a:r>
              <a:rPr lang="en-US" altLang="pt-BR" sz="2400" dirty="0" smtClean="0"/>
              <a:t>)</a:t>
            </a:r>
            <a:endParaRPr lang="en-US" altLang="pt-BR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sz="2400" b="1" dirty="0" smtClean="0">
                <a:solidFill>
                  <a:srgbClr val="CC3300"/>
                </a:solidFill>
              </a:rPr>
              <a:t>M</a:t>
            </a:r>
            <a:r>
              <a:rPr lang="en-US" altLang="pt-BR" sz="2400" dirty="0" smtClean="0"/>
              <a:t>y </a:t>
            </a:r>
            <a:r>
              <a:rPr lang="en-US" altLang="pt-BR" sz="2400" b="1" dirty="0" smtClean="0">
                <a:solidFill>
                  <a:srgbClr val="CC3300"/>
                </a:solidFill>
              </a:rPr>
              <a:t>D</a:t>
            </a:r>
            <a:r>
              <a:rPr lang="en-US" altLang="pt-BR" sz="2400" dirty="0" smtClean="0"/>
              <a:t>ear		</a:t>
            </a:r>
            <a:r>
              <a:rPr lang="en-US" altLang="pt-BR" sz="2400" dirty="0" smtClean="0"/>
              <a:t>                                      </a:t>
            </a:r>
            <a:r>
              <a:rPr lang="en-US" altLang="pt-BR" sz="2400" dirty="0" err="1" smtClean="0"/>
              <a:t>Multiplicação</a:t>
            </a:r>
            <a:r>
              <a:rPr lang="en-US" altLang="pt-BR" sz="2400" dirty="0" smtClean="0"/>
              <a:t> e </a:t>
            </a:r>
            <a:r>
              <a:rPr lang="en-US" altLang="pt-BR" sz="2400" dirty="0" err="1" smtClean="0"/>
              <a:t>divisão</a:t>
            </a:r>
            <a:r>
              <a:rPr lang="en-US" altLang="pt-BR" sz="2400" dirty="0" smtClean="0"/>
              <a:t>		</a:t>
            </a:r>
            <a:endParaRPr lang="en-US" altLang="pt-BR" sz="24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pt-BR" sz="2400" dirty="0"/>
              <a:t>(</a:t>
            </a:r>
            <a:r>
              <a:rPr lang="en-US" altLang="pt-BR" sz="2400" dirty="0" err="1"/>
              <a:t>Minha</a:t>
            </a:r>
            <a:r>
              <a:rPr lang="en-US" altLang="pt-BR" sz="2400" dirty="0"/>
              <a:t> </a:t>
            </a:r>
            <a:r>
              <a:rPr lang="en-US" altLang="pt-BR" sz="2400" dirty="0" err="1"/>
              <a:t>querida</a:t>
            </a:r>
            <a:r>
              <a:rPr lang="en-US" altLang="pt-BR" sz="2400" dirty="0" smtClean="0"/>
              <a:t>)                                                (Indo da </a:t>
            </a:r>
            <a:r>
              <a:rPr lang="en-US" altLang="pt-BR" sz="2400" dirty="0" err="1" smtClean="0"/>
              <a:t>esquerda</a:t>
            </a:r>
            <a:r>
              <a:rPr lang="en-US" altLang="pt-BR" sz="2400" dirty="0" smtClean="0"/>
              <a:t> para </a:t>
            </a:r>
            <a:r>
              <a:rPr lang="en-US" altLang="pt-BR" sz="2400" dirty="0" err="1" smtClean="0"/>
              <a:t>direita</a:t>
            </a:r>
            <a:r>
              <a:rPr lang="en-US" altLang="pt-BR" sz="2400" dirty="0" smtClean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pt-BR" sz="2400" b="1" dirty="0" smtClean="0">
                <a:solidFill>
                  <a:srgbClr val="CC3300"/>
                </a:solidFill>
              </a:rPr>
              <a:t>* A</a:t>
            </a:r>
            <a:r>
              <a:rPr lang="en-US" altLang="pt-BR" sz="2400" dirty="0" smtClean="0"/>
              <a:t>unt </a:t>
            </a:r>
            <a:r>
              <a:rPr lang="en-US" altLang="pt-BR" sz="2400" b="1" dirty="0" smtClean="0">
                <a:solidFill>
                  <a:srgbClr val="CC3300"/>
                </a:solidFill>
              </a:rPr>
              <a:t>S</a:t>
            </a:r>
            <a:r>
              <a:rPr lang="en-US" altLang="pt-BR" sz="2400" dirty="0" smtClean="0"/>
              <a:t>ally		</a:t>
            </a:r>
            <a:r>
              <a:rPr lang="en-US" altLang="pt-BR" sz="2400" dirty="0" smtClean="0"/>
              <a:t>                                     </a:t>
            </a:r>
            <a:r>
              <a:rPr lang="en-US" altLang="pt-BR" sz="2400" dirty="0" err="1" smtClean="0"/>
              <a:t>Adição</a:t>
            </a:r>
            <a:r>
              <a:rPr lang="en-US" altLang="pt-BR" sz="2400" dirty="0" smtClean="0"/>
              <a:t> e </a:t>
            </a:r>
            <a:r>
              <a:rPr lang="en-US" altLang="pt-BR" sz="2400" dirty="0" err="1" smtClean="0"/>
              <a:t>subração</a:t>
            </a:r>
            <a:r>
              <a:rPr lang="en-US" altLang="pt-BR" sz="2400" dirty="0" smtClean="0"/>
              <a:t>				</a:t>
            </a:r>
            <a:r>
              <a:rPr lang="en-US" altLang="pt-BR" sz="2400" dirty="0" smtClean="0"/>
              <a:t>                       Tia Sally                                                                (going </a:t>
            </a:r>
            <a:r>
              <a:rPr lang="en-US" altLang="pt-BR" sz="2400" dirty="0" smtClean="0"/>
              <a:t>left to right)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5C5A010E-55D5-4B58-811D-BAC25D34A9E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Acho que no Brasil não funciona muito esta maneira de lembrar!!!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53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261370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ORDEN DAS OPERAÇÕES</a:t>
            </a:r>
            <a:endParaRPr lang="en-US" altLang="pt-BR" dirty="0" smtClean="0"/>
          </a:p>
        </p:txBody>
      </p:sp>
      <p:sp>
        <p:nvSpPr>
          <p:cNvPr id="7475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pt-BR" b="1" dirty="0" smtClean="0"/>
              <a:t>O VALOR DE :</a:t>
            </a:r>
            <a:r>
              <a:rPr lang="en-US" altLang="pt-BR" b="1" dirty="0" smtClean="0"/>
              <a:t/>
            </a:r>
            <a:br>
              <a:rPr lang="en-US" altLang="pt-BR" b="1" dirty="0" smtClean="0"/>
            </a:br>
            <a:r>
              <a:rPr lang="en-US" altLang="pt-BR" b="1" dirty="0" smtClean="0"/>
              <a:t/>
            </a:r>
            <a:br>
              <a:rPr lang="en-US" altLang="pt-BR" b="1" dirty="0" smtClean="0"/>
            </a:br>
            <a:r>
              <a:rPr lang="en-US" altLang="pt-BR" b="1" dirty="0" smtClean="0"/>
              <a:t>			3 + 2 * 5</a:t>
            </a:r>
            <a:br>
              <a:rPr lang="en-US" altLang="pt-BR" b="1" dirty="0" smtClean="0"/>
            </a:br>
            <a:r>
              <a:rPr lang="en-US" altLang="pt-BR" b="1" dirty="0" smtClean="0"/>
              <a:t/>
            </a:r>
            <a:br>
              <a:rPr lang="en-US" altLang="pt-BR" b="1" dirty="0" smtClean="0"/>
            </a:br>
            <a:r>
              <a:rPr lang="en-US" altLang="pt-BR" b="1" dirty="0" smtClean="0"/>
              <a:t>É 13               NÃO É  </a:t>
            </a:r>
            <a:r>
              <a:rPr lang="en-US" altLang="pt-BR" b="1" dirty="0" smtClean="0"/>
              <a:t>25!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DF421F7-A25C-4101-B657-8B6682A41CD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ORDEN DAS OPERAÇÕES</a:t>
            </a:r>
            <a:endParaRPr lang="en-US" altLang="pt-BR" dirty="0" smtClean="0"/>
          </a:p>
        </p:txBody>
      </p:sp>
      <p:sp>
        <p:nvSpPr>
          <p:cNvPr id="7475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pt-BR" b="1" dirty="0" smtClean="0"/>
              <a:t>O VALOR DE :</a:t>
            </a:r>
            <a:r>
              <a:rPr lang="en-US" altLang="pt-BR" b="1" dirty="0" smtClean="0"/>
              <a:t/>
            </a:r>
            <a:br>
              <a:rPr lang="en-US" altLang="pt-BR" b="1" dirty="0" smtClean="0"/>
            </a:br>
            <a:r>
              <a:rPr lang="en-US" altLang="pt-BR" b="1" dirty="0" smtClean="0"/>
              <a:t/>
            </a:r>
            <a:br>
              <a:rPr lang="en-US" altLang="pt-BR" b="1" dirty="0" smtClean="0"/>
            </a:br>
            <a:r>
              <a:rPr lang="en-US" altLang="pt-BR" b="1" dirty="0" smtClean="0"/>
              <a:t>			</a:t>
            </a:r>
            <a:r>
              <a:rPr lang="en-US" altLang="pt-BR" b="1" dirty="0" smtClean="0"/>
              <a:t>(3 </a:t>
            </a:r>
            <a:r>
              <a:rPr lang="en-US" altLang="pt-BR" b="1" dirty="0" smtClean="0"/>
              <a:t>+ </a:t>
            </a:r>
            <a:r>
              <a:rPr lang="en-US" altLang="pt-BR" b="1" dirty="0" smtClean="0"/>
              <a:t>2) </a:t>
            </a:r>
            <a:r>
              <a:rPr lang="en-US" altLang="pt-BR" b="1" dirty="0" smtClean="0"/>
              <a:t>* 5</a:t>
            </a:r>
            <a:br>
              <a:rPr lang="en-US" altLang="pt-BR" b="1" dirty="0" smtClean="0"/>
            </a:br>
            <a:r>
              <a:rPr lang="en-US" altLang="pt-BR" b="1" dirty="0" smtClean="0"/>
              <a:t/>
            </a:r>
            <a:br>
              <a:rPr lang="en-US" altLang="pt-BR" b="1" dirty="0" smtClean="0"/>
            </a:br>
            <a:r>
              <a:rPr lang="en-US" altLang="pt-BR" b="1" dirty="0" smtClean="0"/>
              <a:t>É 25               NÃO É  13!</a:t>
            </a:r>
            <a:endParaRPr lang="en-US" altLang="pt-BR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DF421F7-A25C-4101-B657-8B6682A41CD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0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1348967" y="0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pt-BR" dirty="0" smtClean="0"/>
              <a:t>ORDEM DAS OPERAÇÕES</a:t>
            </a:r>
            <a:endParaRPr lang="en-US" altLang="pt-BR" dirty="0" smtClean="0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22284" y="6039870"/>
            <a:ext cx="413483" cy="365125"/>
          </a:xfrm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928E5AC-003A-4116-B669-CBAD6DEF9B09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75780" name="Text Box 3"/>
          <p:cNvSpPr txBox="1">
            <a:spLocks noChangeArrowheads="1"/>
          </p:cNvSpPr>
          <p:nvPr/>
        </p:nvSpPr>
        <p:spPr bwMode="auto">
          <a:xfrm>
            <a:off x="1256892" y="5746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pt-BR" altLang="pt-BR" sz="2400" b="0">
              <a:latin typeface="Times New Roman" panose="02020603050405020304" pitchFamily="18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577567" y="838200"/>
            <a:ext cx="8763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pt-BR" sz="2000" dirty="0">
                <a:latin typeface="Arial Rounded MT Bold" panose="020F0704030504030204" pitchFamily="34" charset="0"/>
              </a:rPr>
              <a:t>3  +  (100 - 20)  /  10  -  6  *  2  /  4  +  9</a:t>
            </a: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pt-BR" sz="2000" dirty="0">
                <a:latin typeface="Arial Rounded MT Bold" panose="020F0704030504030204" pitchFamily="34" charset="0"/>
              </a:rPr>
              <a:t>3  +  80  /  10  -  6  *  2  /  4  +  9</a:t>
            </a: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pt-BR" sz="2000" dirty="0">
                <a:latin typeface="Arial Rounded MT Bold" panose="020F0704030504030204" pitchFamily="34" charset="0"/>
              </a:rPr>
              <a:t>3 +  8  -  6  *  2  /  4  +  9</a:t>
            </a: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pt-BR" sz="2000" dirty="0">
                <a:latin typeface="Arial Rounded MT Bold" panose="020F0704030504030204" pitchFamily="34" charset="0"/>
              </a:rPr>
              <a:t>3 +  8  -  12  /  4  +  9</a:t>
            </a: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pt-BR" sz="2000" dirty="0">
                <a:latin typeface="Arial Rounded MT Bold" panose="020F0704030504030204" pitchFamily="34" charset="0"/>
              </a:rPr>
              <a:t>3 + 8  -  3  +  9</a:t>
            </a: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pt-BR" sz="2000" dirty="0">
                <a:latin typeface="Arial Rounded MT Bold" panose="020F0704030504030204" pitchFamily="34" charset="0"/>
              </a:rPr>
              <a:t>11 -  3  +  9</a:t>
            </a: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pt-BR" sz="2000" dirty="0">
                <a:latin typeface="Arial Rounded MT Bold" panose="020F0704030504030204" pitchFamily="34" charset="0"/>
              </a:rPr>
              <a:t>8 + 9</a:t>
            </a: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pt-BR" sz="2000" dirty="0">
              <a:latin typeface="Arial Rounded MT Bold" panose="020F070403050403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pt-BR" sz="2000" dirty="0" err="1" smtClean="0">
                <a:latin typeface="Arial Rounded MT Bold" panose="020F0704030504030204" pitchFamily="34" charset="0"/>
              </a:rPr>
              <a:t>Resposta</a:t>
            </a:r>
            <a:r>
              <a:rPr lang="en-US" altLang="pt-BR" sz="2000" dirty="0" smtClean="0">
                <a:latin typeface="Arial Rounded MT Bold" panose="020F0704030504030204" pitchFamily="34" charset="0"/>
              </a:rPr>
              <a:t>:</a:t>
            </a:r>
            <a:r>
              <a:rPr lang="en-US" altLang="pt-BR" sz="2000" dirty="0">
                <a:latin typeface="Arial Rounded MT Bold" panose="020F0704030504030204" pitchFamily="34" charset="0"/>
              </a:rPr>
              <a:t>	17</a:t>
            </a:r>
          </a:p>
        </p:txBody>
      </p:sp>
      <p:sp>
        <p:nvSpPr>
          <p:cNvPr id="75782" name="Oval 5"/>
          <p:cNvSpPr>
            <a:spLocks noChangeArrowheads="1"/>
          </p:cNvSpPr>
          <p:nvPr/>
        </p:nvSpPr>
        <p:spPr bwMode="auto">
          <a:xfrm>
            <a:off x="2110967" y="1371600"/>
            <a:ext cx="11430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5783" name="Line 6"/>
          <p:cNvSpPr>
            <a:spLocks noChangeShapeType="1"/>
          </p:cNvSpPr>
          <p:nvPr/>
        </p:nvSpPr>
        <p:spPr bwMode="auto">
          <a:xfrm flipH="1">
            <a:off x="2339567" y="2057400"/>
            <a:ext cx="15240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784" name="Oval 7"/>
          <p:cNvSpPr>
            <a:spLocks noChangeArrowheads="1"/>
          </p:cNvSpPr>
          <p:nvPr/>
        </p:nvSpPr>
        <p:spPr bwMode="auto">
          <a:xfrm>
            <a:off x="2644367" y="2284413"/>
            <a:ext cx="758825" cy="530225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5785" name="Line 8"/>
          <p:cNvSpPr>
            <a:spLocks noChangeShapeType="1"/>
          </p:cNvSpPr>
          <p:nvPr/>
        </p:nvSpPr>
        <p:spPr bwMode="auto">
          <a:xfrm flipH="1">
            <a:off x="2872967" y="2819400"/>
            <a:ext cx="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786" name="Oval 10"/>
          <p:cNvSpPr>
            <a:spLocks noChangeArrowheads="1"/>
          </p:cNvSpPr>
          <p:nvPr/>
        </p:nvSpPr>
        <p:spPr bwMode="auto">
          <a:xfrm>
            <a:off x="2644367" y="2895600"/>
            <a:ext cx="838200" cy="6096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auto">
          <a:xfrm flipH="1">
            <a:off x="2720567" y="3505200"/>
            <a:ext cx="38100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788" name="Oval 12"/>
          <p:cNvSpPr>
            <a:spLocks noChangeArrowheads="1"/>
          </p:cNvSpPr>
          <p:nvPr/>
        </p:nvSpPr>
        <p:spPr bwMode="auto">
          <a:xfrm>
            <a:off x="1577567" y="3657600"/>
            <a:ext cx="7620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5789" name="Line 13"/>
          <p:cNvSpPr>
            <a:spLocks noChangeShapeType="1"/>
          </p:cNvSpPr>
          <p:nvPr/>
        </p:nvSpPr>
        <p:spPr bwMode="auto">
          <a:xfrm>
            <a:off x="1806167" y="4343400"/>
            <a:ext cx="0" cy="228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790" name="Oval 14"/>
          <p:cNvSpPr>
            <a:spLocks noChangeArrowheads="1"/>
          </p:cNvSpPr>
          <p:nvPr/>
        </p:nvSpPr>
        <p:spPr bwMode="auto">
          <a:xfrm>
            <a:off x="1348967" y="4419600"/>
            <a:ext cx="1295400" cy="5334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5791" name="Line 15"/>
          <p:cNvSpPr>
            <a:spLocks noChangeShapeType="1"/>
          </p:cNvSpPr>
          <p:nvPr/>
        </p:nvSpPr>
        <p:spPr bwMode="auto">
          <a:xfrm flipH="1">
            <a:off x="1729967" y="4953000"/>
            <a:ext cx="7620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792" name="Oval 16"/>
          <p:cNvSpPr>
            <a:spLocks noChangeArrowheads="1"/>
          </p:cNvSpPr>
          <p:nvPr/>
        </p:nvSpPr>
        <p:spPr bwMode="auto">
          <a:xfrm>
            <a:off x="2110967" y="762000"/>
            <a:ext cx="1295400" cy="4572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5793" name="Line 17"/>
          <p:cNvSpPr>
            <a:spLocks noChangeShapeType="1"/>
          </p:cNvSpPr>
          <p:nvPr/>
        </p:nvSpPr>
        <p:spPr bwMode="auto">
          <a:xfrm flipH="1">
            <a:off x="2415767" y="1219200"/>
            <a:ext cx="15240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5794" name="Line 18"/>
          <p:cNvSpPr>
            <a:spLocks noChangeShapeType="1"/>
          </p:cNvSpPr>
          <p:nvPr/>
        </p:nvSpPr>
        <p:spPr bwMode="auto">
          <a:xfrm>
            <a:off x="2034767" y="5638800"/>
            <a:ext cx="1219200" cy="762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08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pt-BR" dirty="0" err="1" smtClean="0"/>
              <a:t>Funções</a:t>
            </a:r>
            <a:endParaRPr lang="en-US" altLang="pt-BR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D32AD635-36C0-4EB7-AF2C-3A5C0CD73D3B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57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Uma função tem ou pode ter: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Nome;</a:t>
            </a:r>
          </a:p>
          <a:p>
            <a:r>
              <a:rPr lang="pt-BR" dirty="0" err="1" smtClean="0"/>
              <a:t>Parenteses</a:t>
            </a:r>
            <a:endParaRPr lang="pt-BR" dirty="0" smtClean="0"/>
          </a:p>
          <a:p>
            <a:r>
              <a:rPr lang="pt-BR" dirty="0" smtClean="0"/>
              <a:t>Argumentos (ou </a:t>
            </a:r>
            <a:r>
              <a:rPr lang="pt-BR" dirty="0" err="1" smtClean="0"/>
              <a:t>parâmentros</a:t>
            </a:r>
            <a:r>
              <a:rPr lang="pt-BR" dirty="0" smtClean="0"/>
              <a:t>);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58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6499712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A </a:t>
            </a:r>
            <a:r>
              <a:rPr lang="en-US" altLang="pt-BR" dirty="0" err="1" smtClean="0"/>
              <a:t>função</a:t>
            </a:r>
            <a:r>
              <a:rPr lang="en-US" altLang="pt-BR" dirty="0" smtClean="0"/>
              <a:t> soma</a:t>
            </a:r>
            <a:endParaRPr lang="en-US" altLang="pt-BR" dirty="0" smtClean="0"/>
          </a:p>
        </p:txBody>
      </p:sp>
      <p:sp>
        <p:nvSpPr>
          <p:cNvPr id="7987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pt-BR" dirty="0" err="1" smtClean="0"/>
              <a:t>Exemplo</a:t>
            </a:r>
            <a:r>
              <a:rPr lang="en-US" altLang="pt-BR" dirty="0" smtClean="0"/>
              <a:t/>
            </a:r>
            <a:br>
              <a:rPr lang="en-US" altLang="pt-BR" dirty="0" smtClean="0"/>
            </a:br>
            <a:r>
              <a:rPr lang="en-US" altLang="pt-BR" dirty="0" smtClean="0"/>
              <a:t/>
            </a:r>
            <a:br>
              <a:rPr lang="en-US" altLang="pt-BR" dirty="0" smtClean="0"/>
            </a:br>
            <a:r>
              <a:rPr lang="en-US" altLang="pt-BR" u="sng" dirty="0" err="1" smtClean="0"/>
              <a:t>Função</a:t>
            </a:r>
            <a:r>
              <a:rPr lang="en-US" altLang="pt-BR" u="sng" dirty="0" smtClean="0"/>
              <a:t>				</a:t>
            </a:r>
            <a:r>
              <a:rPr lang="en-US" altLang="pt-BR" u="sng" dirty="0" err="1" smtClean="0"/>
              <a:t>Resultadp</a:t>
            </a:r>
            <a:r>
              <a:rPr lang="en-US" altLang="pt-BR" u="sng" dirty="0" err="1"/>
              <a:t>o</a:t>
            </a:r>
            <a:r>
              <a:rPr lang="en-US" altLang="pt-BR" dirty="0" smtClean="0"/>
              <a:t>=SOMS(1,2,3,4,5</a:t>
            </a:r>
            <a:r>
              <a:rPr lang="en-US" altLang="pt-BR" dirty="0" smtClean="0"/>
              <a:t>)		15</a:t>
            </a:r>
          </a:p>
          <a:p>
            <a:pPr lvl="1" eaLnBrk="1" hangingPunct="1">
              <a:buFontTx/>
              <a:buNone/>
            </a:pPr>
            <a:endParaRPr lang="en-US" altLang="pt-BR" dirty="0" smtClean="0"/>
          </a:p>
          <a:p>
            <a:pPr lvl="1" eaLnBrk="1" hangingPunct="1">
              <a:buFontTx/>
              <a:buNone/>
            </a:pPr>
            <a:r>
              <a:rPr lang="en-US" altLang="pt-BR" dirty="0" smtClean="0"/>
              <a:t>=SOMA(a1,b1,c1</a:t>
            </a:r>
            <a:r>
              <a:rPr lang="en-US" altLang="pt-BR" dirty="0" smtClean="0"/>
              <a:t>)		a1+b1+c1</a:t>
            </a:r>
          </a:p>
          <a:p>
            <a:pPr lvl="1" eaLnBrk="1" hangingPunct="1">
              <a:buFontTx/>
              <a:buNone/>
            </a:pPr>
            <a:endParaRPr lang="en-US" altLang="pt-BR" dirty="0" smtClean="0"/>
          </a:p>
          <a:p>
            <a:pPr lvl="1" eaLnBrk="1" hangingPunct="1">
              <a:buFontTx/>
              <a:buNone/>
            </a:pPr>
            <a:r>
              <a:rPr lang="en-US" altLang="pt-BR" dirty="0" smtClean="0"/>
              <a:t>=SOMA(9,a1,b2,5,c1</a:t>
            </a:r>
            <a:r>
              <a:rPr lang="en-US" altLang="pt-BR" dirty="0" smtClean="0"/>
              <a:t>)		9+a1+b2+5+c1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FC2E040-2127-4410-900F-E9DED542C243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59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TERMOLOGIA</a:t>
            </a:r>
            <a:endParaRPr lang="en-US" altLang="pt-BR" dirty="0" smtClean="0"/>
          </a:p>
        </p:txBody>
      </p:sp>
      <p:sp>
        <p:nvSpPr>
          <p:cNvPr id="80900" name="Rectangle 3"/>
          <p:cNvSpPr>
            <a:spLocks noGrp="1" noChangeArrowheads="1"/>
          </p:cNvSpPr>
          <p:nvPr>
            <p:ph idx="1"/>
          </p:nvPr>
        </p:nvSpPr>
        <p:spPr>
          <a:xfrm>
            <a:off x="884221" y="1133475"/>
            <a:ext cx="8839200" cy="572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pt-BR" b="1" dirty="0" smtClean="0"/>
              <a:t>Soma(1,2,3,4,5)</a:t>
            </a:r>
            <a:endParaRPr lang="en-US" altLang="pt-BR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sz="3200" dirty="0" smtClean="0"/>
              <a:t>O </a:t>
            </a:r>
            <a:r>
              <a:rPr lang="en-US" altLang="pt-BR" sz="3200" dirty="0" err="1" smtClean="0"/>
              <a:t>nome</a:t>
            </a:r>
            <a:r>
              <a:rPr lang="en-US" altLang="pt-BR" sz="3200" dirty="0" smtClean="0"/>
              <a:t> da </a:t>
            </a:r>
            <a:r>
              <a:rPr lang="en-US" altLang="pt-BR" sz="3200" dirty="0" err="1" smtClean="0"/>
              <a:t>função</a:t>
            </a:r>
            <a:r>
              <a:rPr lang="en-US" altLang="pt-BR" sz="3200" dirty="0" smtClean="0"/>
              <a:t> é “soma”.</a:t>
            </a:r>
            <a:endParaRPr lang="en-US" altLang="pt-BR" sz="3200" dirty="0" smtClean="0"/>
          </a:p>
          <a:p>
            <a:pPr lvl="1" eaLnBrk="1" hangingPunct="1">
              <a:lnSpc>
                <a:spcPct val="90000"/>
              </a:lnSpc>
            </a:pPr>
            <a:endParaRPr lang="en-US" altLang="pt-BR" sz="3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sz="3200" dirty="0" err="1" smtClean="0"/>
              <a:t>Os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parametros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ou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argumentos</a:t>
            </a:r>
            <a:r>
              <a:rPr lang="en-US" altLang="pt-BR" sz="3200" dirty="0" smtClean="0"/>
              <a:t> da </a:t>
            </a:r>
            <a:r>
              <a:rPr lang="en-US" altLang="pt-BR" sz="3200" dirty="0" err="1" smtClean="0"/>
              <a:t>função</a:t>
            </a:r>
            <a:r>
              <a:rPr lang="en-US" altLang="pt-BR" sz="3200" dirty="0" smtClean="0"/>
              <a:t> </a:t>
            </a:r>
            <a:r>
              <a:rPr lang="en-US" altLang="pt-BR" sz="3200" dirty="0" err="1" smtClean="0"/>
              <a:t>são</a:t>
            </a:r>
            <a:r>
              <a:rPr lang="en-US" altLang="pt-BR" sz="3200" dirty="0" smtClean="0"/>
              <a:t> </a:t>
            </a:r>
            <a:r>
              <a:rPr lang="en-US" altLang="pt-BR" sz="3200" dirty="0" smtClean="0"/>
              <a:t>1,2,3,4 </a:t>
            </a:r>
            <a:r>
              <a:rPr lang="en-US" altLang="pt-BR" sz="3200" dirty="0"/>
              <a:t>e</a:t>
            </a:r>
            <a:r>
              <a:rPr lang="en-US" altLang="pt-BR" sz="3200" dirty="0" smtClean="0"/>
              <a:t> </a:t>
            </a:r>
            <a:r>
              <a:rPr lang="en-US" altLang="pt-BR" sz="3200" dirty="0" smtClean="0"/>
              <a:t>5</a:t>
            </a:r>
          </a:p>
          <a:p>
            <a:pPr lvl="1" eaLnBrk="1" hangingPunct="1">
              <a:lnSpc>
                <a:spcPct val="90000"/>
              </a:lnSpc>
            </a:pPr>
            <a:endParaRPr lang="en-US" altLang="pt-BR" sz="3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sz="3200" dirty="0" smtClean="0"/>
              <a:t>=Soma  é a </a:t>
            </a:r>
            <a:r>
              <a:rPr lang="en-US" altLang="pt-BR" sz="3200" dirty="0" err="1" smtClean="0"/>
              <a:t>chamada</a:t>
            </a:r>
            <a:r>
              <a:rPr lang="en-US" altLang="pt-BR" sz="3200" dirty="0" smtClean="0"/>
              <a:t> da </a:t>
            </a:r>
            <a:r>
              <a:rPr lang="en-US" altLang="pt-BR" sz="3200" dirty="0" err="1" smtClean="0"/>
              <a:t>função</a:t>
            </a:r>
            <a:endParaRPr lang="en-US" altLang="pt-BR" sz="3200" b="1" dirty="0" smtClean="0">
              <a:solidFill>
                <a:srgbClr val="0070C0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altLang="pt-BR" sz="32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pt-BR" sz="3200" dirty="0" smtClean="0"/>
              <a:t>O valor </a:t>
            </a:r>
            <a:r>
              <a:rPr lang="en-US" altLang="pt-BR" sz="3200" dirty="0" err="1" smtClean="0"/>
              <a:t>retornado</a:t>
            </a:r>
            <a:r>
              <a:rPr lang="en-US" altLang="pt-BR" sz="3200" dirty="0" smtClean="0"/>
              <a:t> pela </a:t>
            </a:r>
            <a:r>
              <a:rPr lang="en-US" altLang="pt-BR" sz="3200" dirty="0" err="1" smtClean="0"/>
              <a:t>função</a:t>
            </a:r>
            <a:r>
              <a:rPr lang="en-US" altLang="pt-BR" sz="3200" dirty="0" smtClean="0"/>
              <a:t> é 15</a:t>
            </a:r>
            <a:r>
              <a:rPr lang="en-US" altLang="pt-BR" sz="3200" dirty="0" smtClean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267E02E-11E8-4CEC-9BE2-823E4C03CCE1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60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Intervalos</a:t>
            </a:r>
            <a:r>
              <a:rPr lang="en-US" altLang="pt-BR" dirty="0" smtClean="0"/>
              <a:t> ( </a:t>
            </a:r>
            <a:r>
              <a:rPr lang="en-US" altLang="pt-BR" dirty="0" smtClean="0"/>
              <a:t>a1:c3)</a:t>
            </a:r>
          </a:p>
        </p:txBody>
      </p:sp>
      <p:sp>
        <p:nvSpPr>
          <p:cNvPr id="81923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E428585-0191-4758-9B97-218ADD262EC6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61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755650"/>
          </a:xfrm>
        </p:spPr>
        <p:txBody>
          <a:bodyPr/>
          <a:lstStyle/>
          <a:p>
            <a:pPr eaLnBrk="1" hangingPunct="1"/>
            <a:r>
              <a:rPr lang="en-US" altLang="pt-BR" dirty="0" err="1" smtClean="0"/>
              <a:t>Intervalo</a:t>
            </a:r>
            <a:endParaRPr lang="en-US" altLang="pt-BR" dirty="0" smtClean="0"/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304800" y="820738"/>
            <a:ext cx="8839200" cy="2990771"/>
          </a:xfrm>
        </p:spPr>
        <p:txBody>
          <a:bodyPr>
            <a:normAutofit/>
          </a:bodyPr>
          <a:lstStyle/>
          <a:p>
            <a:pPr eaLnBrk="1" hangingPunct="1"/>
            <a:endParaRPr lang="en-US" altLang="pt-BR" sz="2400" dirty="0" smtClean="0"/>
          </a:p>
          <a:p>
            <a:pPr eaLnBrk="1" hangingPunct="1"/>
            <a:endParaRPr lang="en-US" altLang="pt-BR" dirty="0"/>
          </a:p>
          <a:p>
            <a:pPr eaLnBrk="1" hangingPunct="1"/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Sequencias</a:t>
            </a:r>
            <a:r>
              <a:rPr lang="en-US" altLang="pt-BR" sz="2400" dirty="0" smtClean="0"/>
              <a:t> de </a:t>
            </a:r>
            <a:r>
              <a:rPr lang="en-US" altLang="pt-BR" sz="2400" dirty="0" err="1" smtClean="0"/>
              <a:t>celulas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nomeadas</a:t>
            </a:r>
            <a:r>
              <a:rPr lang="en-US" altLang="pt-BR" sz="2400" dirty="0" smtClean="0"/>
              <a:t> de do </a:t>
            </a:r>
            <a:r>
              <a:rPr lang="en-US" altLang="pt-BR" sz="2400" dirty="0" err="1" smtClean="0"/>
              <a:t>primeiro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ponto</a:t>
            </a:r>
            <a:r>
              <a:rPr lang="en-US" altLang="pt-BR" sz="2400" dirty="0" smtClean="0"/>
              <a:t> a1 (</a:t>
            </a:r>
            <a:r>
              <a:rPr lang="en-US" altLang="pt-BR" sz="2400" dirty="0" err="1" smtClean="0"/>
              <a:t>neste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caso</a:t>
            </a:r>
            <a:r>
              <a:rPr lang="en-US" altLang="pt-BR" sz="2400" dirty="0" smtClean="0"/>
              <a:t>) </a:t>
            </a:r>
          </a:p>
          <a:p>
            <a:pPr eaLnBrk="1" hangingPunct="1"/>
            <a:r>
              <a:rPr lang="en-US" altLang="pt-BR" sz="2400" dirty="0" smtClean="0"/>
              <a:t>: (</a:t>
            </a:r>
            <a:r>
              <a:rPr lang="en-US" altLang="pt-BR" sz="2400" dirty="0" err="1" smtClean="0"/>
              <a:t>Indica</a:t>
            </a:r>
            <a:r>
              <a:rPr lang="en-US" altLang="pt-BR" sz="2400" dirty="0" smtClean="0"/>
              <a:t> </a:t>
            </a:r>
            <a:r>
              <a:rPr lang="en-US" altLang="pt-BR" sz="2400" dirty="0" err="1" smtClean="0"/>
              <a:t>todo</a:t>
            </a:r>
            <a:r>
              <a:rPr lang="en-US" altLang="pt-BR" sz="2400" dirty="0" smtClean="0"/>
              <a:t> interval de </a:t>
            </a:r>
            <a:r>
              <a:rPr lang="en-US" altLang="pt-BR" sz="2400" dirty="0" err="1" smtClean="0"/>
              <a:t>celulas</a:t>
            </a:r>
            <a:r>
              <a:rPr lang="en-US" altLang="pt-BR" sz="2400" dirty="0" smtClean="0"/>
              <a:t>)</a:t>
            </a:r>
          </a:p>
          <a:p>
            <a:pPr eaLnBrk="1" hangingPunct="1"/>
            <a:r>
              <a:rPr lang="en-US" altLang="pt-BR" dirty="0" smtClean="0"/>
              <a:t>B2 a ultima </a:t>
            </a:r>
            <a:r>
              <a:rPr lang="en-US" altLang="pt-BR" dirty="0" err="1" smtClean="0"/>
              <a:t>celula</a:t>
            </a:r>
            <a:r>
              <a:rPr lang="en-US" altLang="pt-BR" dirty="0" smtClean="0"/>
              <a:t> do </a:t>
            </a:r>
            <a:r>
              <a:rPr lang="en-US" altLang="pt-BR" dirty="0" err="1" smtClean="0"/>
              <a:t>intervalo</a:t>
            </a:r>
            <a:endParaRPr lang="en-US" altLang="pt-BR" sz="2400" dirty="0" smtClean="0"/>
          </a:p>
          <a:p>
            <a:pPr eaLnBrk="1" hangingPunct="1"/>
            <a:endParaRPr lang="en-US" altLang="pt-BR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1D36C81-7FBB-4FEF-BA0E-62F9A05FBEE5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829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4244975"/>
            <a:ext cx="54959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0" name="TextBox 6"/>
          <p:cNvSpPr txBox="1">
            <a:spLocks noChangeArrowheads="1"/>
          </p:cNvSpPr>
          <p:nvPr/>
        </p:nvSpPr>
        <p:spPr bwMode="auto">
          <a:xfrm>
            <a:off x="177800" y="4394200"/>
            <a:ext cx="1131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400"/>
              <a:t>A1:B2</a:t>
            </a:r>
          </a:p>
        </p:txBody>
      </p:sp>
      <p:cxnSp>
        <p:nvCxnSpPr>
          <p:cNvPr id="82951" name="Straight Arrow Connector 8"/>
          <p:cNvCxnSpPr>
            <a:cxnSpLocks noChangeShapeType="1"/>
            <a:stCxn id="82950" idx="3"/>
          </p:cNvCxnSpPr>
          <p:nvPr/>
        </p:nvCxnSpPr>
        <p:spPr bwMode="auto">
          <a:xfrm>
            <a:off x="1309688" y="4625975"/>
            <a:ext cx="1884362" cy="21907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755650"/>
          </a:xfrm>
        </p:spPr>
        <p:txBody>
          <a:bodyPr/>
          <a:lstStyle/>
          <a:p>
            <a:pPr eaLnBrk="1" hangingPunct="1"/>
            <a:r>
              <a:rPr lang="en-US" altLang="pt-BR" dirty="0" err="1" smtClean="0"/>
              <a:t>Exemplos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nomes</a:t>
            </a:r>
            <a:r>
              <a:rPr lang="en-US" altLang="pt-BR" dirty="0" smtClean="0"/>
              <a:t> de </a:t>
            </a:r>
            <a:r>
              <a:rPr lang="en-US" altLang="pt-BR" dirty="0" err="1" smtClean="0"/>
              <a:t>intervalos</a:t>
            </a:r>
            <a:endParaRPr lang="en-US" altLang="pt-BR" dirty="0" smtClean="0"/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304800" y="820738"/>
            <a:ext cx="8839200" cy="2073275"/>
          </a:xfrm>
        </p:spPr>
        <p:txBody>
          <a:bodyPr>
            <a:normAutofit fontScale="25000" lnSpcReduction="20000"/>
          </a:bodyPr>
          <a:lstStyle/>
          <a:p>
            <a:pPr eaLnBrk="1" hangingPunct="1"/>
            <a:r>
              <a:rPr lang="en-US" altLang="pt-BR" sz="2000" smtClean="0"/>
              <a:t>Examples</a:t>
            </a:r>
          </a:p>
          <a:p>
            <a:pPr lvl="1" eaLnBrk="1" hangingPunct="1">
              <a:buFontTx/>
              <a:buNone/>
            </a:pPr>
            <a:r>
              <a:rPr lang="en-US" altLang="pt-BR" sz="1600" smtClean="0"/>
              <a:t>C3:E10</a:t>
            </a:r>
          </a:p>
          <a:p>
            <a:pPr eaLnBrk="1" hangingPunct="1"/>
            <a:endParaRPr lang="en-US" altLang="pt-BR" sz="2000" smtClean="0"/>
          </a:p>
          <a:p>
            <a:pPr eaLnBrk="1" hangingPunct="1"/>
            <a:endParaRPr lang="en-US" altLang="pt-BR" sz="2000" smtClean="0"/>
          </a:p>
          <a:p>
            <a:pPr eaLnBrk="1" hangingPunct="1"/>
            <a:endParaRPr lang="en-US" altLang="pt-BR" sz="2000" smtClean="0"/>
          </a:p>
          <a:p>
            <a:pPr eaLnBrk="1" hangingPunct="1"/>
            <a:endParaRPr lang="en-US" altLang="pt-BR" sz="2000" smtClean="0"/>
          </a:p>
          <a:p>
            <a:pPr lvl="1" eaLnBrk="1" hangingPunct="1">
              <a:buFontTx/>
              <a:buNone/>
            </a:pPr>
            <a:r>
              <a:rPr lang="en-US" altLang="pt-BR" sz="1600" smtClean="0"/>
              <a:t>B2:B5</a:t>
            </a:r>
          </a:p>
          <a:p>
            <a:pPr eaLnBrk="1" hangingPunct="1"/>
            <a:endParaRPr lang="en-US" altLang="pt-BR" sz="2000" smtClean="0"/>
          </a:p>
          <a:p>
            <a:pPr eaLnBrk="1" hangingPunct="1"/>
            <a:endParaRPr lang="en-US" altLang="pt-BR" sz="2000" smtClean="0"/>
          </a:p>
          <a:p>
            <a:pPr eaLnBrk="1" hangingPunct="1"/>
            <a:endParaRPr lang="en-US" altLang="pt-BR" sz="2000" smtClean="0"/>
          </a:p>
          <a:p>
            <a:pPr eaLnBrk="1" hangingPunct="1">
              <a:buFontTx/>
              <a:buNone/>
            </a:pPr>
            <a:r>
              <a:rPr lang="en-US" altLang="pt-BR" sz="2000" smtClean="0"/>
              <a:t/>
            </a:r>
            <a:br>
              <a:rPr lang="en-US" altLang="pt-BR" sz="2000" smtClean="0"/>
            </a:br>
            <a:endParaRPr lang="en-US" altLang="pt-BR" sz="2000" smtClean="0"/>
          </a:p>
          <a:p>
            <a:pPr lvl="1" eaLnBrk="1" hangingPunct="1">
              <a:buFontTx/>
              <a:buNone/>
            </a:pPr>
            <a:r>
              <a:rPr lang="en-US" altLang="pt-BR" sz="1600" smtClean="0"/>
              <a:t>B3:E3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3E22752-B7A9-48EF-9963-AC1AD56C0B5C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63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8397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588" y="914400"/>
            <a:ext cx="33147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3" y="3351213"/>
            <a:ext cx="216217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5265738"/>
            <a:ext cx="39624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3976" name="Straight Arrow Connector 8"/>
          <p:cNvCxnSpPr>
            <a:cxnSpLocks noChangeShapeType="1"/>
          </p:cNvCxnSpPr>
          <p:nvPr/>
        </p:nvCxnSpPr>
        <p:spPr bwMode="auto">
          <a:xfrm>
            <a:off x="1624013" y="1350963"/>
            <a:ext cx="2401887" cy="8255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7" name="Straight Arrow Connector 10"/>
          <p:cNvCxnSpPr>
            <a:cxnSpLocks noChangeShapeType="1"/>
          </p:cNvCxnSpPr>
          <p:nvPr/>
        </p:nvCxnSpPr>
        <p:spPr bwMode="auto">
          <a:xfrm>
            <a:off x="1473200" y="3138488"/>
            <a:ext cx="2184400" cy="64135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978" name="Straight Arrow Connector 12"/>
          <p:cNvCxnSpPr>
            <a:cxnSpLocks noChangeShapeType="1"/>
          </p:cNvCxnSpPr>
          <p:nvPr/>
        </p:nvCxnSpPr>
        <p:spPr bwMode="auto">
          <a:xfrm>
            <a:off x="1446213" y="5199063"/>
            <a:ext cx="2143125" cy="614362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USANDO INTERVALOS COMO PARÂMENTROS</a:t>
            </a:r>
            <a:endParaRPr lang="en-US" altLang="pt-BR" dirty="0" smtClean="0"/>
          </a:p>
        </p:txBody>
      </p:sp>
      <p:sp>
        <p:nvSpPr>
          <p:cNvPr id="8499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>	</a:t>
            </a:r>
            <a:r>
              <a:rPr lang="en-US" altLang="pt-BR" sz="2800" u="sng" dirty="0" smtClean="0"/>
              <a:t>SEM INTERVALOS</a:t>
            </a: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>	</a:t>
            </a:r>
            <a:r>
              <a:rPr lang="en-US" altLang="pt-BR" sz="2800" dirty="0" smtClean="0"/>
              <a:t>=SOMA (a1,b1,c1,a2,b2,c2,a3,b3,c3,a4,b4,c4</a:t>
            </a:r>
            <a:r>
              <a:rPr lang="en-US" altLang="pt-BR" sz="2800" dirty="0" smtClean="0"/>
              <a:t>)	</a:t>
            </a:r>
            <a:br>
              <a:rPr lang="en-US" altLang="pt-BR" sz="2800" dirty="0" smtClean="0"/>
            </a:b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>	</a:t>
            </a:r>
            <a:r>
              <a:rPr lang="en-US" altLang="pt-BR" sz="2800" u="sng" dirty="0" smtClean="0"/>
              <a:t>COM INTERVALOS</a:t>
            </a: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>	</a:t>
            </a:r>
            <a:r>
              <a:rPr lang="en-US" altLang="pt-BR" sz="2800" dirty="0" smtClean="0"/>
              <a:t>=SOMA(a1:c4</a:t>
            </a:r>
            <a:r>
              <a:rPr lang="en-US" altLang="pt-BR" sz="2800" dirty="0" smtClean="0"/>
              <a:t>)		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2B7A0101-A263-4988-AC31-9972E3CFC775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Funções</a:t>
            </a:r>
            <a:r>
              <a:rPr lang="en-US" altLang="pt-BR" dirty="0" smtClean="0"/>
              <a:t> com </a:t>
            </a:r>
            <a:r>
              <a:rPr lang="en-US" altLang="pt-BR" dirty="0" err="1" smtClean="0"/>
              <a:t>multiplos</a:t>
            </a:r>
            <a:r>
              <a:rPr lang="en-US" altLang="pt-BR" dirty="0"/>
              <a:t> </a:t>
            </a:r>
            <a:r>
              <a:rPr lang="en-US" altLang="pt-BR" dirty="0" err="1" smtClean="0"/>
              <a:t>intervalos</a:t>
            </a:r>
            <a:endParaRPr lang="en-US" altLang="pt-BR" dirty="0" smtClean="0"/>
          </a:p>
        </p:txBody>
      </p:sp>
      <p:sp>
        <p:nvSpPr>
          <p:cNvPr id="8602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altLang="pt-BR" sz="2800" dirty="0" smtClean="0"/>
              <a:t>Voce </a:t>
            </a:r>
            <a:r>
              <a:rPr lang="en-US" altLang="pt-BR" sz="2800" dirty="0" err="1" smtClean="0"/>
              <a:t>pode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inserir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diversos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intervalos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como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paramentros</a:t>
            </a: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endParaRPr lang="en-US" altLang="pt-BR" sz="2800" dirty="0" smtClean="0"/>
          </a:p>
          <a:p>
            <a:r>
              <a:rPr lang="en-US" altLang="pt-BR" sz="2800" dirty="0" err="1" smtClean="0"/>
              <a:t>Examplo</a:t>
            </a:r>
            <a:r>
              <a:rPr lang="en-US" altLang="pt-BR" sz="2800" dirty="0" smtClean="0"/>
              <a:t>: Uma </a:t>
            </a:r>
            <a:r>
              <a:rPr lang="en-US" altLang="pt-BR" sz="2800" dirty="0" err="1" smtClean="0"/>
              <a:t>função</a:t>
            </a:r>
            <a:r>
              <a:rPr lang="en-US" altLang="pt-BR" sz="2800" dirty="0" smtClean="0"/>
              <a:t> com </a:t>
            </a:r>
            <a:r>
              <a:rPr lang="en-US" altLang="pt-BR" sz="2800" dirty="0" err="1" smtClean="0"/>
              <a:t>tres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parametros</a:t>
            </a:r>
            <a:r>
              <a:rPr lang="en-US" altLang="pt-BR" sz="2800" dirty="0" smtClean="0"/>
              <a:t> . Com 2 </a:t>
            </a:r>
            <a:r>
              <a:rPr lang="en-US" altLang="pt-BR" sz="2800" dirty="0" err="1" smtClean="0"/>
              <a:t>intervalos</a:t>
            </a:r>
            <a:r>
              <a:rPr lang="en-US" altLang="pt-BR" sz="2800" dirty="0" smtClean="0"/>
              <a:t> (</a:t>
            </a:r>
            <a:r>
              <a:rPr lang="en-US" altLang="pt-BR" sz="2800" dirty="0" smtClean="0"/>
              <a:t>a1:b2 and c4:c7), </a:t>
            </a:r>
            <a:r>
              <a:rPr lang="en-US" altLang="pt-BR" sz="2800" dirty="0"/>
              <a:t>e um </a:t>
            </a:r>
            <a:r>
              <a:rPr lang="en-US" altLang="pt-BR" sz="2800" dirty="0" err="1"/>
              <a:t>numero</a:t>
            </a:r>
            <a:r>
              <a:rPr lang="en-US" altLang="pt-BR" sz="2800" dirty="0"/>
              <a:t> </a:t>
            </a:r>
            <a:r>
              <a:rPr lang="en-US" altLang="pt-BR" sz="2800" dirty="0" smtClean="0"/>
              <a:t>100 e a </a:t>
            </a:r>
            <a:r>
              <a:rPr lang="en-US" altLang="pt-BR" sz="2800" dirty="0" err="1" smtClean="0"/>
              <a:t>referencia</a:t>
            </a:r>
            <a:r>
              <a:rPr lang="en-US" altLang="pt-BR" sz="2800" dirty="0" smtClean="0"/>
              <a:t> de </a:t>
            </a:r>
            <a:r>
              <a:rPr lang="en-US" altLang="pt-BR" sz="2800" dirty="0" err="1" smtClean="0"/>
              <a:t>uma</a:t>
            </a:r>
            <a:r>
              <a:rPr lang="en-US" altLang="pt-BR" sz="2800" dirty="0" smtClean="0"/>
              <a:t> </a:t>
            </a:r>
            <a:r>
              <a:rPr lang="en-US" altLang="pt-BR" sz="2800" dirty="0" err="1" smtClean="0"/>
              <a:t>celula</a:t>
            </a:r>
            <a:r>
              <a:rPr lang="en-US" altLang="pt-BR" sz="2800" dirty="0" smtClean="0"/>
              <a:t>(d3</a:t>
            </a:r>
            <a:r>
              <a:rPr lang="en-US" altLang="pt-BR" sz="2800" dirty="0" smtClean="0"/>
              <a:t>)</a:t>
            </a:r>
            <a:br>
              <a:rPr lang="en-US" altLang="pt-BR" sz="2800" dirty="0" smtClean="0"/>
            </a:b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>=soma(</a:t>
            </a:r>
            <a:r>
              <a:rPr lang="en-US" altLang="pt-BR" sz="2800" dirty="0" smtClean="0">
                <a:solidFill>
                  <a:srgbClr val="FF0000"/>
                </a:solidFill>
              </a:rPr>
              <a:t>a1:b2</a:t>
            </a:r>
            <a:r>
              <a:rPr lang="en-US" altLang="pt-BR" sz="2800" dirty="0" smtClean="0"/>
              <a:t>,100,</a:t>
            </a:r>
            <a:r>
              <a:rPr lang="en-US" altLang="pt-BR" sz="2800" dirty="0" smtClean="0">
                <a:solidFill>
                  <a:srgbClr val="0070C0"/>
                </a:solidFill>
              </a:rPr>
              <a:t>c4:c7</a:t>
            </a:r>
            <a:r>
              <a:rPr lang="en-US" altLang="pt-BR" sz="2800" dirty="0" smtClean="0"/>
              <a:t>,</a:t>
            </a:r>
            <a:r>
              <a:rPr lang="en-US" altLang="pt-BR" sz="2800" dirty="0" smtClean="0">
                <a:solidFill>
                  <a:srgbClr val="00B050"/>
                </a:solidFill>
              </a:rPr>
              <a:t>d3</a:t>
            </a:r>
            <a:r>
              <a:rPr lang="en-US" altLang="pt-BR" sz="2800" dirty="0" smtClean="0"/>
              <a:t>)</a:t>
            </a:r>
            <a:br>
              <a:rPr lang="en-US" altLang="pt-BR" sz="2800" dirty="0" smtClean="0"/>
            </a:b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>		</a:t>
            </a:r>
            <a:r>
              <a:rPr lang="en-US" altLang="pt-BR" sz="2800" dirty="0" smtClean="0"/>
              <a:t>É o </a:t>
            </a:r>
            <a:r>
              <a:rPr lang="en-US" altLang="pt-BR" sz="2800" dirty="0" err="1" smtClean="0"/>
              <a:t>mesmo</a:t>
            </a:r>
            <a:r>
              <a:rPr lang="en-US" altLang="pt-BR" sz="2800" dirty="0" smtClean="0"/>
              <a:t> que:</a:t>
            </a: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/>
            </a:r>
            <a:br>
              <a:rPr lang="en-US" altLang="pt-BR" sz="2800" dirty="0" smtClean="0"/>
            </a:br>
            <a:r>
              <a:rPr lang="en-US" altLang="pt-BR" sz="2800" dirty="0" smtClean="0"/>
              <a:t>=soma (</a:t>
            </a:r>
            <a:r>
              <a:rPr lang="en-US" altLang="pt-BR" sz="2800" dirty="0" smtClean="0">
                <a:solidFill>
                  <a:srgbClr val="FF0000"/>
                </a:solidFill>
              </a:rPr>
              <a:t>a1,a2,b1,b2</a:t>
            </a:r>
            <a:r>
              <a:rPr lang="en-US" altLang="pt-BR" sz="2800" dirty="0" smtClean="0"/>
              <a:t>,100,</a:t>
            </a:r>
            <a:r>
              <a:rPr lang="en-US" altLang="pt-BR" sz="2800" dirty="0" smtClean="0">
                <a:solidFill>
                  <a:srgbClr val="0070C0"/>
                </a:solidFill>
              </a:rPr>
              <a:t>c4,c5,c6,c7</a:t>
            </a:r>
            <a:r>
              <a:rPr lang="en-US" altLang="pt-BR" sz="2800" dirty="0" smtClean="0"/>
              <a:t>,</a:t>
            </a:r>
            <a:r>
              <a:rPr lang="en-US" altLang="pt-BR" sz="2800" dirty="0" smtClean="0">
                <a:solidFill>
                  <a:srgbClr val="00B050"/>
                </a:solidFill>
              </a:rPr>
              <a:t>d3</a:t>
            </a:r>
            <a:r>
              <a:rPr lang="en-US" altLang="pt-BR" sz="2800" dirty="0" smtClean="0"/>
              <a:t>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87AF7C7A-745A-4D86-AE24-CFA463836E0A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Outras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funções</a:t>
            </a:r>
            <a:endParaRPr lang="en-US" altLang="pt-BR" dirty="0" smtClean="0"/>
          </a:p>
        </p:txBody>
      </p:sp>
      <p:sp>
        <p:nvSpPr>
          <p:cNvPr id="87043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623F3E20-98E2-405A-A132-A537C9252883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Outras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funções</a:t>
            </a:r>
            <a:endParaRPr lang="en-US" altLang="pt-BR" dirty="0" smtClean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3B5A004-6F67-438C-9960-2D8045A2BCEE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67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8806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4876800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0" name="Oval 5"/>
          <p:cNvSpPr>
            <a:spLocks noChangeArrowheads="1"/>
          </p:cNvSpPr>
          <p:nvPr/>
        </p:nvSpPr>
        <p:spPr bwMode="auto">
          <a:xfrm>
            <a:off x="3354388" y="3500438"/>
            <a:ext cx="758825" cy="612775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88071" name="Line 6"/>
          <p:cNvSpPr>
            <a:spLocks noChangeShapeType="1"/>
          </p:cNvSpPr>
          <p:nvPr/>
        </p:nvSpPr>
        <p:spPr bwMode="auto">
          <a:xfrm flipV="1">
            <a:off x="3962400" y="3200400"/>
            <a:ext cx="20574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8072" name="Text Box 7"/>
          <p:cNvSpPr txBox="1">
            <a:spLocks noChangeArrowheads="1"/>
          </p:cNvSpPr>
          <p:nvPr/>
        </p:nvSpPr>
        <p:spPr bwMode="auto">
          <a:xfrm>
            <a:off x="5685576" y="2819400"/>
            <a:ext cx="315362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400" u="sng" dirty="0" err="1" smtClean="0">
                <a:latin typeface="Times New Roman" panose="02020603050405020304" pitchFamily="18" charset="0"/>
              </a:rPr>
              <a:t>Botão</a:t>
            </a:r>
            <a:r>
              <a:rPr lang="en-US" altLang="pt-BR" sz="2400" u="sng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400" u="sng" dirty="0" err="1" smtClean="0">
                <a:latin typeface="Times New Roman" panose="02020603050405020304" pitchFamily="18" charset="0"/>
              </a:rPr>
              <a:t>funções</a:t>
            </a:r>
            <a:endParaRPr lang="en-US" altLang="pt-BR" sz="2400" u="sng" dirty="0" smtClean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pt-BR" sz="2400" b="0" dirty="0" err="1" smtClean="0">
                <a:latin typeface="Times New Roman" panose="02020603050405020304" pitchFamily="18" charset="0"/>
              </a:rPr>
              <a:t>Abre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a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caixa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de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dialogo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das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funções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.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Veja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nos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400" b="0" dirty="0" err="1" smtClean="0">
                <a:latin typeface="Times New Roman" panose="02020603050405020304" pitchFamily="18" charset="0"/>
              </a:rPr>
              <a:t>próximos</a:t>
            </a:r>
            <a:r>
              <a:rPr lang="en-US" altLang="pt-BR" sz="2400" b="0" dirty="0" smtClean="0">
                <a:latin typeface="Times New Roman" panose="02020603050405020304" pitchFamily="18" charset="0"/>
              </a:rPr>
              <a:t> slides</a:t>
            </a:r>
            <a:endParaRPr lang="en-US" altLang="pt-BR" sz="2400" b="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2167466" y="199349"/>
            <a:ext cx="7704667" cy="1981200"/>
          </a:xfrm>
        </p:spPr>
        <p:txBody>
          <a:bodyPr/>
          <a:lstStyle/>
          <a:p>
            <a:pPr algn="l"/>
            <a:r>
              <a:rPr lang="en-US" altLang="pt-BR" dirty="0" smtClean="0"/>
              <a:t>     </a:t>
            </a:r>
            <a:r>
              <a:rPr lang="en-US" altLang="pt-BR" dirty="0"/>
              <a:t> </a:t>
            </a:r>
            <a:r>
              <a:rPr lang="en-US" altLang="pt-BR" dirty="0" err="1"/>
              <a:t>Caixa</a:t>
            </a:r>
            <a:r>
              <a:rPr lang="en-US" altLang="pt-BR" dirty="0"/>
              <a:t> de </a:t>
            </a:r>
            <a:r>
              <a:rPr lang="en-US" altLang="pt-BR" dirty="0" err="1"/>
              <a:t>dialogo</a:t>
            </a:r>
            <a:r>
              <a:rPr lang="en-US" altLang="pt-BR" dirty="0"/>
              <a:t> </a:t>
            </a:r>
            <a:r>
              <a:rPr lang="en-US" altLang="pt-BR" dirty="0" smtClean="0"/>
              <a:t>de </a:t>
            </a:r>
            <a:r>
              <a:rPr lang="en-US" altLang="pt-BR" dirty="0" err="1" smtClean="0"/>
              <a:t>funções</a:t>
            </a:r>
            <a:r>
              <a:rPr lang="en-US" altLang="pt-BR" dirty="0" smtClean="0"/>
              <a:t>                </a:t>
            </a:r>
            <a:endParaRPr lang="en-US" altLang="pt-BR" sz="2800" dirty="0" smtClean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2876142-F1DF-4F2B-B8E5-3156F9EBCF5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68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8909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0"/>
            <a:ext cx="5791200" cy="451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Text Box 4"/>
          <p:cNvSpPr txBox="1">
            <a:spLocks noChangeArrowheads="1"/>
          </p:cNvSpPr>
          <p:nvPr/>
        </p:nvSpPr>
        <p:spPr bwMode="auto">
          <a:xfrm>
            <a:off x="76200" y="1447800"/>
            <a:ext cx="3581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000" b="0" dirty="0" err="1" smtClean="0">
                <a:latin typeface="Times New Roman" panose="02020603050405020304" pitchFamily="18" charset="0"/>
              </a:rPr>
              <a:t>Categorias</a:t>
            </a:r>
            <a:r>
              <a:rPr lang="en-US" altLang="pt-BR" sz="2000" b="0" dirty="0" smtClean="0">
                <a:latin typeface="Times New Roman" panose="02020603050405020304" pitchFamily="18" charset="0"/>
              </a:rPr>
              <a:t> de </a:t>
            </a:r>
            <a:r>
              <a:rPr lang="en-US" altLang="pt-BR" sz="2000" b="0" dirty="0" err="1" smtClean="0">
                <a:latin typeface="Times New Roman" panose="02020603050405020304" pitchFamily="18" charset="0"/>
              </a:rPr>
              <a:t>funções</a:t>
            </a:r>
            <a:endParaRPr lang="en-US" altLang="pt-BR" sz="2000" b="0" dirty="0">
              <a:latin typeface="Times New Roman" panose="02020603050405020304" pitchFamily="18" charset="0"/>
            </a:endParaRPr>
          </a:p>
        </p:txBody>
      </p:sp>
      <p:sp>
        <p:nvSpPr>
          <p:cNvPr id="89094" name="Text Box 5"/>
          <p:cNvSpPr txBox="1">
            <a:spLocks noChangeArrowheads="1"/>
          </p:cNvSpPr>
          <p:nvPr/>
        </p:nvSpPr>
        <p:spPr bwMode="auto">
          <a:xfrm>
            <a:off x="4800600" y="1602023"/>
            <a:ext cx="472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000" b="0" dirty="0" err="1" smtClean="0">
                <a:latin typeface="Times New Roman" panose="02020603050405020304" pitchFamily="18" charset="0"/>
              </a:rPr>
              <a:t>Função</a:t>
            </a:r>
            <a:r>
              <a:rPr lang="en-US" altLang="pt-BR" sz="20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000" b="0" dirty="0" err="1" smtClean="0">
                <a:latin typeface="Times New Roman" panose="02020603050405020304" pitchFamily="18" charset="0"/>
              </a:rPr>
              <a:t>selecionada</a:t>
            </a:r>
            <a:r>
              <a:rPr lang="en-US" altLang="pt-BR" sz="20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000" b="0" dirty="0" err="1" smtClean="0">
                <a:latin typeface="Times New Roman" panose="02020603050405020304" pitchFamily="18" charset="0"/>
              </a:rPr>
              <a:t>dentro</a:t>
            </a:r>
            <a:r>
              <a:rPr lang="en-US" altLang="pt-BR" sz="2000" b="0" dirty="0" smtClean="0">
                <a:latin typeface="Times New Roman" panose="02020603050405020304" pitchFamily="18" charset="0"/>
              </a:rPr>
              <a:t> da </a:t>
            </a:r>
            <a:r>
              <a:rPr lang="en-US" altLang="pt-BR" sz="2000" b="0" dirty="0" err="1" smtClean="0">
                <a:latin typeface="Times New Roman" panose="02020603050405020304" pitchFamily="18" charset="0"/>
              </a:rPr>
              <a:t>categoria</a:t>
            </a:r>
            <a:endParaRPr lang="en-US" altLang="pt-BR" sz="2000" b="0" dirty="0">
              <a:latin typeface="Times New Roman" panose="02020603050405020304" pitchFamily="18" charset="0"/>
            </a:endParaRPr>
          </a:p>
        </p:txBody>
      </p:sp>
      <p:sp>
        <p:nvSpPr>
          <p:cNvPr id="89095" name="Line 8"/>
          <p:cNvSpPr>
            <a:spLocks noChangeShapeType="1"/>
          </p:cNvSpPr>
          <p:nvPr/>
        </p:nvSpPr>
        <p:spPr bwMode="auto">
          <a:xfrm flipH="1" flipV="1">
            <a:off x="609600" y="2362200"/>
            <a:ext cx="838200" cy="1905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9096" name="Line 9"/>
          <p:cNvSpPr>
            <a:spLocks noChangeShapeType="1"/>
          </p:cNvSpPr>
          <p:nvPr/>
        </p:nvSpPr>
        <p:spPr bwMode="auto">
          <a:xfrm flipV="1">
            <a:off x="5943600" y="1905000"/>
            <a:ext cx="152400" cy="1295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9097" name="Text Box 11"/>
          <p:cNvSpPr txBox="1">
            <a:spLocks noChangeArrowheads="1"/>
          </p:cNvSpPr>
          <p:nvPr/>
        </p:nvSpPr>
        <p:spPr bwMode="auto">
          <a:xfrm>
            <a:off x="7239000" y="3657600"/>
            <a:ext cx="1905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2000" b="0" dirty="0" err="1" smtClean="0">
                <a:latin typeface="Times New Roman" panose="02020603050405020304" pitchFamily="18" charset="0"/>
              </a:rPr>
              <a:t>Descrição</a:t>
            </a:r>
            <a:r>
              <a:rPr lang="en-US" altLang="pt-BR" sz="2000" b="0" dirty="0" smtClean="0">
                <a:latin typeface="Times New Roman" panose="02020603050405020304" pitchFamily="18" charset="0"/>
              </a:rPr>
              <a:t> da </a:t>
            </a:r>
            <a:r>
              <a:rPr lang="en-US" altLang="pt-BR" sz="2000" b="0" dirty="0" err="1" smtClean="0">
                <a:latin typeface="Times New Roman" panose="02020603050405020304" pitchFamily="18" charset="0"/>
              </a:rPr>
              <a:t>função</a:t>
            </a:r>
            <a:r>
              <a:rPr lang="en-US" altLang="pt-BR" sz="20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2000" b="0" dirty="0" err="1" smtClean="0">
                <a:latin typeface="Times New Roman" panose="02020603050405020304" pitchFamily="18" charset="0"/>
              </a:rPr>
              <a:t>selecionada</a:t>
            </a:r>
            <a:endParaRPr lang="en-US" altLang="pt-BR" sz="2000" b="0" dirty="0">
              <a:latin typeface="Times New Roman" panose="02020603050405020304" pitchFamily="18" charset="0"/>
            </a:endParaRPr>
          </a:p>
        </p:txBody>
      </p:sp>
      <p:sp>
        <p:nvSpPr>
          <p:cNvPr id="89098" name="Line 12"/>
          <p:cNvSpPr>
            <a:spLocks noChangeShapeType="1"/>
          </p:cNvSpPr>
          <p:nvPr/>
        </p:nvSpPr>
        <p:spPr bwMode="auto">
          <a:xfrm flipV="1">
            <a:off x="4800600" y="4343400"/>
            <a:ext cx="2514600" cy="1219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9099" name="Text Box 13"/>
          <p:cNvSpPr txBox="1">
            <a:spLocks noChangeArrowheads="1"/>
          </p:cNvSpPr>
          <p:nvPr/>
        </p:nvSpPr>
        <p:spPr bwMode="auto">
          <a:xfrm>
            <a:off x="0" y="0"/>
            <a:ext cx="3657600" cy="584775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600" b="0" dirty="0" err="1" smtClean="0">
                <a:latin typeface="Times New Roman" panose="02020603050405020304" pitchFamily="18" charset="0"/>
              </a:rPr>
              <a:t>Ver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a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configuração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da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versão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do office que voce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esta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usando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.</a:t>
            </a:r>
            <a:endParaRPr lang="en-US" altLang="pt-BR" sz="1600" b="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2167466" y="199349"/>
            <a:ext cx="7704667" cy="1981200"/>
          </a:xfrm>
        </p:spPr>
        <p:txBody>
          <a:bodyPr/>
          <a:lstStyle/>
          <a:p>
            <a:pPr algn="l"/>
            <a:r>
              <a:rPr lang="en-US" altLang="pt-BR" dirty="0" smtClean="0"/>
              <a:t>No office 2013   </a:t>
            </a:r>
            <a:endParaRPr lang="en-US" altLang="pt-BR" sz="2800" dirty="0" smtClean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2876142-F1DF-4F2B-B8E5-3156F9EBCF52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69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89099" name="Text Box 13"/>
          <p:cNvSpPr txBox="1">
            <a:spLocks noChangeArrowheads="1"/>
          </p:cNvSpPr>
          <p:nvPr/>
        </p:nvSpPr>
        <p:spPr bwMode="auto">
          <a:xfrm>
            <a:off x="0" y="0"/>
            <a:ext cx="3657600" cy="584775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pt-BR" sz="1600" b="0" dirty="0" err="1" smtClean="0">
                <a:latin typeface="Times New Roman" panose="02020603050405020304" pitchFamily="18" charset="0"/>
              </a:rPr>
              <a:t>Ver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a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configuração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da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versão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do office que voce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esta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 </a:t>
            </a:r>
            <a:r>
              <a:rPr lang="en-US" altLang="pt-BR" sz="1600" b="0" dirty="0" err="1" smtClean="0">
                <a:latin typeface="Times New Roman" panose="02020603050405020304" pitchFamily="18" charset="0"/>
              </a:rPr>
              <a:t>usando</a:t>
            </a:r>
            <a:r>
              <a:rPr lang="en-US" altLang="pt-BR" sz="1600" b="0" dirty="0" smtClean="0">
                <a:latin typeface="Times New Roman" panose="02020603050405020304" pitchFamily="18" charset="0"/>
              </a:rPr>
              <a:t>.</a:t>
            </a:r>
            <a:endParaRPr lang="en-US" altLang="pt-BR" sz="1600" b="0" dirty="0">
              <a:latin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043" y="1545901"/>
            <a:ext cx="6448290" cy="52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6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>
          <a:xfrm>
            <a:off x="1059317" y="197094"/>
            <a:ext cx="7704667" cy="953633"/>
          </a:xfrm>
        </p:spPr>
        <p:txBody>
          <a:bodyPr/>
          <a:lstStyle/>
          <a:p>
            <a:pPr eaLnBrk="1" hangingPunct="1"/>
            <a:r>
              <a:rPr lang="en-US" altLang="pt-BR" dirty="0" smtClean="0"/>
              <a:t>Editor de </a:t>
            </a:r>
            <a:r>
              <a:rPr lang="en-US" altLang="pt-BR" dirty="0" err="1" smtClean="0"/>
              <a:t>Funções</a:t>
            </a: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E6B3BF19-A57D-4F64-B115-E4A483FC1375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70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330859" y="1257328"/>
            <a:ext cx="7433125" cy="14773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Clique duas vezes no nome da fun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ç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ão para obter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uma caixa de di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á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logo que ajuda você a inserir valores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para os parâmetros da fun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cs typeface="Times New Roman" panose="02020603050405020304" pitchFamily="18" charset="0"/>
              </a:rPr>
              <a:t>ç</a:t>
            </a:r>
            <a:r>
              <a:rPr kumimoji="0" lang="pt-PT" altLang="pt-BR" sz="24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Times New Roman" panose="02020603050405020304" pitchFamily="18" charset="0"/>
              </a:rPr>
              <a:t>ão </a:t>
            </a:r>
            <a:endParaRPr kumimoji="0" lang="pt-PT" altLang="pt-B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anose="02020603050405020304" pitchFamily="18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909" y="2927710"/>
            <a:ext cx="3584891" cy="2987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>
          <a:xfrm>
            <a:off x="982133" y="-274638"/>
            <a:ext cx="7704667" cy="1981200"/>
          </a:xfrm>
        </p:spPr>
        <p:txBody>
          <a:bodyPr/>
          <a:lstStyle/>
          <a:p>
            <a:pPr eaLnBrk="1" hangingPunct="1"/>
            <a:r>
              <a:rPr lang="en-US" altLang="pt-BR" dirty="0" smtClean="0"/>
              <a:t>Editor de </a:t>
            </a:r>
            <a:r>
              <a:rPr lang="en-US" altLang="pt-BR" dirty="0" err="1" smtClean="0"/>
              <a:t>funções</a:t>
            </a:r>
            <a:endParaRPr lang="en-US" altLang="pt-BR" dirty="0" smtClean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BB4C9731-1EE8-441A-B294-F2207E4B7E7E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71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962" y="2134732"/>
            <a:ext cx="5695950" cy="327660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3349782" y="1593410"/>
            <a:ext cx="1176951" cy="12222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V="1">
            <a:off x="5978243" y="1792477"/>
            <a:ext cx="1346011" cy="20463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6768953" y="1587576"/>
            <a:ext cx="1711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Resultado</a:t>
            </a:r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2685831" y="1279799"/>
            <a:ext cx="1711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Parâmetros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Examplos</a:t>
            </a:r>
            <a:endParaRPr lang="en-US" altLang="pt-BR" dirty="0" smtClean="0"/>
          </a:p>
        </p:txBody>
      </p:sp>
      <p:sp>
        <p:nvSpPr>
          <p:cNvPr id="921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Média</a:t>
            </a:r>
            <a:r>
              <a:rPr lang="en-US" altLang="pt-BR" dirty="0" smtClean="0"/>
              <a:t/>
            </a:r>
            <a:br>
              <a:rPr lang="en-US" altLang="pt-BR" dirty="0" smtClean="0"/>
            </a:br>
            <a:r>
              <a:rPr lang="en-US" altLang="pt-BR" dirty="0" smtClean="0"/>
              <a:t/>
            </a:r>
            <a:br>
              <a:rPr lang="en-US" altLang="pt-BR" dirty="0" smtClean="0"/>
            </a:br>
            <a:r>
              <a:rPr lang="en-US" altLang="pt-BR" sz="2400" u="sng" dirty="0" smtClean="0"/>
              <a:t>formula that contains a function		value</a:t>
            </a:r>
          </a:p>
          <a:p>
            <a:pPr lvl="1" eaLnBrk="1" hangingPunct="1">
              <a:buFontTx/>
              <a:buNone/>
            </a:pPr>
            <a:r>
              <a:rPr lang="en-US" altLang="pt-BR" sz="2000" dirty="0" smtClean="0"/>
              <a:t>=</a:t>
            </a:r>
            <a:r>
              <a:rPr lang="en-US" altLang="pt-BR" dirty="0" err="1" smtClean="0"/>
              <a:t>Média</a:t>
            </a:r>
            <a:r>
              <a:rPr lang="en-US" altLang="pt-BR" sz="2000" dirty="0" smtClean="0"/>
              <a:t>(2,4,10,4</a:t>
            </a:r>
            <a:r>
              <a:rPr lang="en-US" altLang="pt-BR" sz="2000" dirty="0" smtClean="0"/>
              <a:t>)			</a:t>
            </a:r>
            <a:r>
              <a:rPr lang="en-US" altLang="pt-BR" sz="2000" dirty="0" smtClean="0"/>
              <a:t>    = 5</a:t>
            </a:r>
            <a:endParaRPr lang="en-US" altLang="pt-BR" sz="2000" dirty="0" smtClean="0"/>
          </a:p>
          <a:p>
            <a:pPr lvl="1" eaLnBrk="1" hangingPunct="1">
              <a:buFontTx/>
              <a:buNone/>
            </a:pPr>
            <a:r>
              <a:rPr lang="en-US" altLang="pt-BR" sz="2000" dirty="0" smtClean="0"/>
              <a:t>=</a:t>
            </a:r>
            <a:r>
              <a:rPr lang="en-US" altLang="pt-BR" dirty="0" err="1" smtClean="0"/>
              <a:t>Média</a:t>
            </a:r>
            <a:r>
              <a:rPr lang="en-US" altLang="pt-BR" sz="2000" dirty="0" smtClean="0"/>
              <a:t>(a1,f32</a:t>
            </a:r>
            <a:r>
              <a:rPr lang="en-US" altLang="pt-BR" sz="2000" dirty="0" smtClean="0"/>
              <a:t>)				(a1+f32) / 2</a:t>
            </a:r>
          </a:p>
          <a:p>
            <a:pPr lvl="1" eaLnBrk="1" hangingPunct="1">
              <a:buFontTx/>
              <a:buNone/>
            </a:pPr>
            <a:r>
              <a:rPr lang="en-US" altLang="pt-BR" sz="2000" dirty="0" smtClean="0"/>
              <a:t>=</a:t>
            </a:r>
            <a:r>
              <a:rPr lang="en-US" altLang="pt-BR" dirty="0" err="1" smtClean="0"/>
              <a:t>Média</a:t>
            </a:r>
            <a:r>
              <a:rPr lang="en-US" altLang="pt-BR" sz="2000" dirty="0" smtClean="0"/>
              <a:t>(a1:c1</a:t>
            </a:r>
            <a:r>
              <a:rPr lang="en-US" altLang="pt-BR" sz="2000" dirty="0" smtClean="0"/>
              <a:t>)				(a1+b1+c1) / 3</a:t>
            </a:r>
          </a:p>
          <a:p>
            <a:pPr lvl="1" eaLnBrk="1" hangingPunct="1">
              <a:buFontTx/>
              <a:buNone/>
            </a:pPr>
            <a:r>
              <a:rPr lang="en-US" altLang="pt-BR" sz="2000" dirty="0" smtClean="0"/>
              <a:t>=</a:t>
            </a:r>
            <a:r>
              <a:rPr lang="en-US" altLang="pt-BR" dirty="0" err="1" smtClean="0"/>
              <a:t>Média</a:t>
            </a:r>
            <a:r>
              <a:rPr lang="en-US" altLang="pt-BR" sz="2000" dirty="0" smtClean="0"/>
              <a:t>(a1:c1,10</a:t>
            </a:r>
            <a:r>
              <a:rPr lang="en-US" altLang="pt-BR" sz="2000" dirty="0" smtClean="0"/>
              <a:t>)			(a1+b1+c1+10) /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2BD474F-7A4D-4A8D-8D88-1D37477515DB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72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u="sng" dirty="0" smtClean="0">
                <a:solidFill>
                  <a:srgbClr val="FF0000"/>
                </a:solidFill>
              </a:rPr>
              <a:t>HÁ DIVERSAS FORMAS DE FAZER A MESMA FORMULA</a:t>
            </a: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73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033641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38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t-PT" dirty="0"/>
              <a:t>Combinando funções e outros valores em uma única fórmula</a:t>
            </a:r>
            <a:endParaRPr lang="en-US" altLang="pt-BR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B953CAE-70DD-48DD-88CF-BC0D06689780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74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Funções</a:t>
            </a:r>
            <a:r>
              <a:rPr lang="en-US" altLang="pt-BR" dirty="0" smtClean="0"/>
              <a:t> e outros </a:t>
            </a:r>
            <a:r>
              <a:rPr lang="en-US" altLang="pt-BR" dirty="0" err="1" smtClean="0"/>
              <a:t>Valores</a:t>
            </a:r>
            <a:endParaRPr lang="en-US" altLang="pt-BR" dirty="0" smtClean="0"/>
          </a:p>
        </p:txBody>
      </p:sp>
      <p:sp>
        <p:nvSpPr>
          <p:cNvPr id="942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pt-BR" dirty="0" smtClean="0"/>
              <a:t>Voce </a:t>
            </a:r>
            <a:r>
              <a:rPr lang="en-US" altLang="pt-BR" dirty="0" err="1" smtClean="0"/>
              <a:t>pode</a:t>
            </a:r>
            <a:r>
              <a:rPr lang="en-US" altLang="pt-BR" dirty="0" smtClean="0"/>
              <a:t> combiner </a:t>
            </a:r>
            <a:r>
              <a:rPr lang="en-US" altLang="pt-BR" dirty="0" err="1" smtClean="0"/>
              <a:t>funções</a:t>
            </a:r>
            <a:r>
              <a:rPr lang="en-US" altLang="pt-BR" dirty="0" smtClean="0"/>
              <a:t> e </a:t>
            </a:r>
            <a:r>
              <a:rPr lang="en-US" altLang="pt-BR" dirty="0" err="1" smtClean="0"/>
              <a:t>valores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literais</a:t>
            </a:r>
            <a:r>
              <a:rPr lang="en-US" altLang="pt-BR" dirty="0" smtClean="0"/>
              <a:t> para </a:t>
            </a:r>
            <a:r>
              <a:rPr lang="en-US" altLang="pt-BR" dirty="0" err="1" smtClean="0"/>
              <a:t>criar</a:t>
            </a:r>
            <a:r>
              <a:rPr lang="en-US" altLang="pt-BR" dirty="0" smtClean="0"/>
              <a:t> formulas no excel.</a:t>
            </a:r>
            <a:endParaRPr lang="en-US" altLang="pt-BR" dirty="0" smtClean="0"/>
          </a:p>
          <a:p>
            <a:pPr eaLnBrk="1" hangingPunct="1"/>
            <a:r>
              <a:rPr lang="en-US" altLang="pt-BR" dirty="0" err="1" smtClean="0"/>
              <a:t>Examplos</a:t>
            </a:r>
            <a:endParaRPr lang="en-US" altLang="pt-BR" dirty="0" smtClean="0"/>
          </a:p>
          <a:p>
            <a:pPr lvl="2" eaLnBrk="1" hangingPunct="1">
              <a:buFontTx/>
              <a:buNone/>
            </a:pPr>
            <a:r>
              <a:rPr lang="en-US" altLang="pt-BR" dirty="0" smtClean="0"/>
              <a:t>=3 + b23 * </a:t>
            </a:r>
            <a:r>
              <a:rPr lang="en-US" altLang="pt-BR" dirty="0" smtClean="0"/>
              <a:t>Soma(d20:g20</a:t>
            </a:r>
            <a:r>
              <a:rPr lang="en-US" altLang="pt-BR" dirty="0" smtClean="0"/>
              <a:t>)</a:t>
            </a:r>
          </a:p>
          <a:p>
            <a:pPr lvl="2" eaLnBrk="1" hangingPunct="1">
              <a:buFontTx/>
              <a:buNone/>
            </a:pPr>
            <a:r>
              <a:rPr lang="en-US" altLang="pt-BR" dirty="0" smtClean="0"/>
              <a:t>=soma(a1,100</a:t>
            </a:r>
            <a:r>
              <a:rPr lang="en-US" altLang="pt-BR" dirty="0" smtClean="0"/>
              <a:t>) * </a:t>
            </a:r>
            <a:r>
              <a:rPr lang="en-US" altLang="pt-BR" dirty="0" err="1" smtClean="0"/>
              <a:t>média</a:t>
            </a:r>
            <a:r>
              <a:rPr lang="en-US" altLang="pt-BR" dirty="0" smtClean="0"/>
              <a:t>(d10:j10</a:t>
            </a:r>
            <a:r>
              <a:rPr lang="en-US" altLang="pt-BR" dirty="0" smtClean="0"/>
              <a:t>)</a:t>
            </a:r>
          </a:p>
          <a:p>
            <a:pPr lvl="2" eaLnBrk="1" hangingPunct="1">
              <a:buFontTx/>
              <a:buNone/>
            </a:pPr>
            <a:r>
              <a:rPr lang="en-US" altLang="pt-BR" dirty="0" smtClean="0"/>
              <a:t>=100 / </a:t>
            </a:r>
            <a:r>
              <a:rPr lang="en-US" altLang="pt-BR" dirty="0" smtClean="0">
                <a:solidFill>
                  <a:srgbClr val="CC3300"/>
                </a:solidFill>
              </a:rPr>
              <a:t>(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média</a:t>
            </a:r>
            <a:r>
              <a:rPr lang="en-US" altLang="pt-BR" dirty="0" smtClean="0"/>
              <a:t>(b2,c2,d30</a:t>
            </a:r>
            <a:r>
              <a:rPr lang="en-US" altLang="pt-BR" dirty="0" smtClean="0"/>
              <a:t>) + </a:t>
            </a:r>
            <a:r>
              <a:rPr lang="en-US" altLang="pt-BR" dirty="0" err="1" smtClean="0"/>
              <a:t>média</a:t>
            </a:r>
            <a:r>
              <a:rPr lang="en-US" altLang="pt-BR" dirty="0" smtClean="0"/>
              <a:t>(f1:f20</a:t>
            </a:r>
            <a:r>
              <a:rPr lang="en-US" altLang="pt-BR" dirty="0" smtClean="0"/>
              <a:t>) </a:t>
            </a:r>
            <a:r>
              <a:rPr lang="en-US" altLang="pt-BR" dirty="0" smtClean="0">
                <a:solidFill>
                  <a:srgbClr val="CC3300"/>
                </a:solidFill>
              </a:rPr>
              <a:t>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38B437E-8816-4E0E-B8B6-EA520CD47C8A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75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Atividade</a:t>
            </a:r>
            <a:r>
              <a:rPr lang="en-US" altLang="pt-BR" dirty="0" smtClean="0"/>
              <a:t> 01</a:t>
            </a:r>
            <a:endParaRPr lang="en-US" altLang="pt-BR" dirty="0" smtClean="0"/>
          </a:p>
        </p:txBody>
      </p:sp>
      <p:sp>
        <p:nvSpPr>
          <p:cNvPr id="10138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pt-BR" dirty="0" err="1" smtClean="0"/>
              <a:t>Elabore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uma</a:t>
            </a:r>
            <a:r>
              <a:rPr lang="en-US" altLang="pt-BR" dirty="0" smtClean="0"/>
              <a:t> formula que </a:t>
            </a:r>
            <a:r>
              <a:rPr lang="en-US" altLang="pt-BR" dirty="0" err="1" smtClean="0"/>
              <a:t>receba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como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paramentro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uma</a:t>
            </a:r>
            <a:r>
              <a:rPr lang="en-US" altLang="pt-BR" dirty="0" smtClean="0"/>
              <a:t> data que </a:t>
            </a:r>
            <a:r>
              <a:rPr lang="en-US" altLang="pt-BR" dirty="0" err="1" smtClean="0"/>
              <a:t>esta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numa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determinada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celula</a:t>
            </a:r>
            <a:r>
              <a:rPr lang="en-US" altLang="pt-BR" dirty="0" smtClean="0"/>
              <a:t> e </a:t>
            </a:r>
            <a:r>
              <a:rPr lang="en-US" altLang="pt-BR" dirty="0" err="1" smtClean="0"/>
              <a:t>diga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retorne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qual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dia</a:t>
            </a:r>
            <a:r>
              <a:rPr lang="en-US" altLang="pt-BR" dirty="0" smtClean="0"/>
              <a:t> da </a:t>
            </a:r>
            <a:r>
              <a:rPr lang="en-US" altLang="pt-BR" dirty="0" err="1" smtClean="0"/>
              <a:t>semana</a:t>
            </a:r>
            <a:r>
              <a:rPr lang="en-US" altLang="pt-BR" dirty="0" smtClean="0"/>
              <a:t> é </a:t>
            </a:r>
            <a:r>
              <a:rPr lang="en-US" altLang="pt-BR" dirty="0" err="1" smtClean="0"/>
              <a:t>esta</a:t>
            </a:r>
            <a:r>
              <a:rPr lang="en-US" altLang="pt-BR" dirty="0" smtClean="0"/>
              <a:t> data (Domingo, </a:t>
            </a:r>
            <a:r>
              <a:rPr lang="en-US" altLang="pt-BR" dirty="0" err="1" smtClean="0"/>
              <a:t>segunda</a:t>
            </a:r>
            <a:r>
              <a:rPr lang="en-US" altLang="pt-BR" dirty="0" smtClean="0"/>
              <a:t>, </a:t>
            </a:r>
            <a:r>
              <a:rPr lang="en-US" altLang="pt-BR" dirty="0" err="1" smtClean="0"/>
              <a:t>terça</a:t>
            </a:r>
            <a:r>
              <a:rPr lang="en-US" altLang="pt-BR" dirty="0" smtClean="0"/>
              <a:t>…)</a:t>
            </a:r>
          </a:p>
          <a:p>
            <a:pPr eaLnBrk="1" hangingPunct="1">
              <a:lnSpc>
                <a:spcPct val="90000"/>
              </a:lnSpc>
            </a:pPr>
            <a:endParaRPr lang="en-US" altLang="pt-BR" dirty="0"/>
          </a:p>
          <a:p>
            <a:pPr eaLnBrk="1" hangingPunct="1">
              <a:lnSpc>
                <a:spcPct val="90000"/>
              </a:lnSpc>
            </a:pPr>
            <a:r>
              <a:rPr lang="en-US" altLang="pt-BR" dirty="0" err="1" smtClean="0"/>
              <a:t>Dica</a:t>
            </a:r>
            <a:r>
              <a:rPr lang="en-US" altLang="pt-BR" dirty="0" smtClean="0"/>
              <a:t>: use as formulas =</a:t>
            </a:r>
            <a:r>
              <a:rPr lang="en-US" altLang="pt-BR" dirty="0" err="1" smtClean="0"/>
              <a:t>dia.da.semana</a:t>
            </a:r>
            <a:r>
              <a:rPr lang="en-US" altLang="pt-BR" dirty="0" smtClean="0"/>
              <a:t> e =se()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pt-BR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95E8EEE-7F1D-4946-A2CD-ED2294DD415D}" type="slidenum">
              <a:rPr lang="en-US" altLang="pt-BR" b="0">
                <a:latin typeface="Times New Roman" panose="02020603050405020304" pitchFamily="18" charset="0"/>
              </a:rPr>
              <a:pPr eaLnBrk="1" hangingPunct="1"/>
              <a:t>76</a:t>
            </a:fld>
            <a:endParaRPr lang="en-US" altLang="pt-BR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Elabore uma formula que converta graus Celsius para graus fahrenheit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77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3461289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78</a:t>
            </a:fld>
            <a:endParaRPr lang="en-US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746" y="1412341"/>
            <a:ext cx="6673629" cy="432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616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Crie uma planilha que some quatro notas de alunos, tire a média e retorne se o mesmo tiver nova igual ou maior a 7,0 como </a:t>
            </a:r>
            <a:r>
              <a:rPr lang="pt-BR" b="1" dirty="0" smtClean="0"/>
              <a:t>aprovado</a:t>
            </a:r>
            <a:r>
              <a:rPr lang="pt-BR" dirty="0" smtClean="0"/>
              <a:t>; entre 4,0 e 6,9 em </a:t>
            </a:r>
            <a:r>
              <a:rPr lang="pt-BR" b="1" dirty="0" smtClean="0"/>
              <a:t>recuperação</a:t>
            </a:r>
            <a:r>
              <a:rPr lang="pt-BR" dirty="0" smtClean="0"/>
              <a:t> e se nova menor que 4,0 </a:t>
            </a:r>
            <a:r>
              <a:rPr lang="pt-BR" b="1" dirty="0" smtClean="0"/>
              <a:t>reprovado</a:t>
            </a:r>
            <a:r>
              <a:rPr lang="pt-BR" dirty="0" smtClean="0"/>
              <a:t>.  </a:t>
            </a:r>
          </a:p>
          <a:p>
            <a:endParaRPr lang="pt-BR" dirty="0"/>
          </a:p>
          <a:p>
            <a:r>
              <a:rPr lang="pt-BR" b="1" dirty="0" smtClean="0"/>
              <a:t>(Dica: use a função =se() )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79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058275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Elabore o total de juros pagos em um financiamento de n meses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D9E6-0431-4D03-BBC0-F15F2D381073}" type="slidenum">
              <a:rPr lang="en-US" altLang="pt-BR" smtClean="0"/>
              <a:pPr/>
              <a:t>80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23708921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aralaxe">
  <a:themeElements>
    <a:clrScheme name="Paralaxe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2874</TotalTime>
  <Words>2214</Words>
  <Application>Microsoft Office PowerPoint</Application>
  <PresentationFormat>Apresentação na tela (4:3)</PresentationFormat>
  <Paragraphs>464</Paragraphs>
  <Slides>80</Slides>
  <Notes>67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80</vt:i4>
      </vt:variant>
    </vt:vector>
  </HeadingPairs>
  <TitlesOfParts>
    <vt:vector size="88" baseType="lpstr">
      <vt:lpstr>Arial</vt:lpstr>
      <vt:lpstr>Times New Roman</vt:lpstr>
      <vt:lpstr>Monotype Corsiva</vt:lpstr>
      <vt:lpstr>Arial Rounded MT Bold</vt:lpstr>
      <vt:lpstr>Custom Design</vt:lpstr>
      <vt:lpstr>1_Custom Design</vt:lpstr>
      <vt:lpstr>Paralaxe</vt:lpstr>
      <vt:lpstr>Bitmap Image</vt:lpstr>
      <vt:lpstr>NOÇÕES BÁSICAS DE PLANILHAS, FUNÇÕES E FORMULAS</vt:lpstr>
      <vt:lpstr>Apresentação do PowerPoint</vt:lpstr>
      <vt:lpstr>Organizando as informações</vt:lpstr>
      <vt:lpstr>Como inserir informações nas planilhas</vt:lpstr>
      <vt:lpstr>Selecionando uma celula</vt:lpstr>
      <vt:lpstr>Inserindo formações / A barra de formulas</vt:lpstr>
      <vt:lpstr>Inserindo formações / A barra de formulas</vt:lpstr>
      <vt:lpstr>Duplo clique ou f2 para modificar uma célula</vt:lpstr>
      <vt:lpstr>Nomes da linhas, colunas e celulas</vt:lpstr>
      <vt:lpstr>Column Names (letters) &amp; Row Names (numbers)</vt:lpstr>
      <vt:lpstr>Cell Names (ex. B4)</vt:lpstr>
      <vt:lpstr>Longggggggg Data</vt:lpstr>
      <vt:lpstr>Information that is “too wide” for a cell</vt:lpstr>
      <vt:lpstr>Information that is “Chopped Off”</vt:lpstr>
      <vt:lpstr>Change the Width of a Column or the Height of a Row</vt:lpstr>
      <vt:lpstr>Make a column wider</vt:lpstr>
      <vt:lpstr>Getting the Exact Width</vt:lpstr>
      <vt:lpstr>Redimencionando a linha</vt:lpstr>
      <vt:lpstr>Formatações basicas ( Negrito, cores, fontes, etc)</vt:lpstr>
      <vt:lpstr>Formatando as células</vt:lpstr>
      <vt:lpstr>Exemplo de planilha não formatada</vt:lpstr>
      <vt:lpstr>Examplo –Deixando as células em negrito</vt:lpstr>
      <vt:lpstr>Selecionando celulas em locais separados</vt:lpstr>
      <vt:lpstr>Selecionando células não contínuas</vt:lpstr>
      <vt:lpstr>Selecionar linhas, colulas ou a planilha inteira</vt:lpstr>
      <vt:lpstr>Selecionar  a planilha inteira</vt:lpstr>
      <vt:lpstr>Funções e Formulas</vt:lpstr>
      <vt:lpstr>Apresentação do PowerPoint</vt:lpstr>
      <vt:lpstr>Você pode usar o assistente clicando no botão</vt:lpstr>
      <vt:lpstr>Este é o assistente</vt:lpstr>
      <vt:lpstr>Toda formula tem o sinal de “=“ como primeiro character.</vt:lpstr>
      <vt:lpstr>Formulas no excel</vt:lpstr>
      <vt:lpstr>Formulas</vt:lpstr>
      <vt:lpstr>Ausência do sinal de =</vt:lpstr>
      <vt:lpstr>Tipos de operadores</vt:lpstr>
      <vt:lpstr>Valores explícitos ou valores com referencia de células</vt:lpstr>
      <vt:lpstr>Erros em formulas</vt:lpstr>
      <vt:lpstr>Erros comuns</vt:lpstr>
      <vt:lpstr>Erros comuns</vt:lpstr>
      <vt:lpstr>Erros comuns</vt:lpstr>
      <vt:lpstr>Erro #Valor</vt:lpstr>
      <vt:lpstr>Erros comuns</vt:lpstr>
      <vt:lpstr>Erro #Div/0! </vt:lpstr>
      <vt:lpstr>Erros comuns</vt:lpstr>
      <vt:lpstr>Exemplo de referência circular</vt:lpstr>
      <vt:lpstr>Exemplo de referência circular</vt:lpstr>
      <vt:lpstr>Ordem das operações</vt:lpstr>
      <vt:lpstr>Apresentação do PowerPoint</vt:lpstr>
      <vt:lpstr>FORMULAS COMPLEXAS</vt:lpstr>
      <vt:lpstr>Ordem das operações</vt:lpstr>
      <vt:lpstr>Ordem das operações</vt:lpstr>
      <vt:lpstr>Maneira Mneumonica de decorar</vt:lpstr>
      <vt:lpstr>Apresentação do PowerPoint</vt:lpstr>
      <vt:lpstr>ORDEN DAS OPERAÇÕES</vt:lpstr>
      <vt:lpstr>ORDEN DAS OPERAÇÕES</vt:lpstr>
      <vt:lpstr>ORDEM DAS OPERAÇÕES</vt:lpstr>
      <vt:lpstr>Funções</vt:lpstr>
      <vt:lpstr>Uma função tem ou pode ter:</vt:lpstr>
      <vt:lpstr>A função soma</vt:lpstr>
      <vt:lpstr>TERMOLOGIA</vt:lpstr>
      <vt:lpstr>Intervalos ( a1:c3)</vt:lpstr>
      <vt:lpstr>Intervalo</vt:lpstr>
      <vt:lpstr>Exemplos de nomes de intervalos</vt:lpstr>
      <vt:lpstr>USANDO INTERVALOS COMO PARÂMENTROS</vt:lpstr>
      <vt:lpstr>Funções com multiplos intervalos</vt:lpstr>
      <vt:lpstr>Outras funções</vt:lpstr>
      <vt:lpstr>Outras funções</vt:lpstr>
      <vt:lpstr>      Caixa de dialogo de funções                </vt:lpstr>
      <vt:lpstr>No office 2013   </vt:lpstr>
      <vt:lpstr>Editor de Funções</vt:lpstr>
      <vt:lpstr>Editor de funções</vt:lpstr>
      <vt:lpstr>Examplos</vt:lpstr>
      <vt:lpstr>Apresentação do PowerPoint</vt:lpstr>
      <vt:lpstr>Combinando funções e outros valores em uma única fórmula</vt:lpstr>
      <vt:lpstr>Funções e outros Valores</vt:lpstr>
      <vt:lpstr>Atividade 01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Yeshiva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Formulas</dc:title>
  <dc:creator>Yitzchak Rosenthal</dc:creator>
  <cp:lastModifiedBy>Oxnar</cp:lastModifiedBy>
  <cp:revision>160</cp:revision>
  <dcterms:created xsi:type="dcterms:W3CDTF">2003-09-18T15:25:35Z</dcterms:created>
  <dcterms:modified xsi:type="dcterms:W3CDTF">2015-10-26T20:02:41Z</dcterms:modified>
</cp:coreProperties>
</file>