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8"/>
  </p:notesMasterIdLst>
  <p:sldIdLst>
    <p:sldId id="342" r:id="rId2"/>
    <p:sldId id="345" r:id="rId3"/>
    <p:sldId id="349" r:id="rId4"/>
    <p:sldId id="346" r:id="rId5"/>
    <p:sldId id="347" r:id="rId6"/>
    <p:sldId id="319" r:id="rId7"/>
    <p:sldId id="344" r:id="rId8"/>
    <p:sldId id="350" r:id="rId9"/>
    <p:sldId id="343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9" r:id="rId18"/>
    <p:sldId id="358" r:id="rId19"/>
    <p:sldId id="361" r:id="rId20"/>
    <p:sldId id="360" r:id="rId21"/>
    <p:sldId id="362" r:id="rId22"/>
    <p:sldId id="412" r:id="rId23"/>
    <p:sldId id="413" r:id="rId24"/>
    <p:sldId id="363" r:id="rId25"/>
    <p:sldId id="364" r:id="rId26"/>
    <p:sldId id="365" r:id="rId27"/>
    <p:sldId id="366" r:id="rId28"/>
    <p:sldId id="367" r:id="rId29"/>
    <p:sldId id="368" r:id="rId30"/>
    <p:sldId id="369" r:id="rId31"/>
    <p:sldId id="370" r:id="rId32"/>
    <p:sldId id="371" r:id="rId33"/>
    <p:sldId id="372" r:id="rId34"/>
    <p:sldId id="373" r:id="rId35"/>
    <p:sldId id="374" r:id="rId36"/>
    <p:sldId id="375" r:id="rId37"/>
    <p:sldId id="376" r:id="rId38"/>
    <p:sldId id="377" r:id="rId39"/>
    <p:sldId id="379" r:id="rId40"/>
    <p:sldId id="380" r:id="rId41"/>
    <p:sldId id="381" r:id="rId42"/>
    <p:sldId id="382" r:id="rId43"/>
    <p:sldId id="383" r:id="rId44"/>
    <p:sldId id="384" r:id="rId45"/>
    <p:sldId id="385" r:id="rId46"/>
    <p:sldId id="386" r:id="rId47"/>
    <p:sldId id="387" r:id="rId48"/>
    <p:sldId id="388" r:id="rId49"/>
    <p:sldId id="389" r:id="rId50"/>
    <p:sldId id="390" r:id="rId51"/>
    <p:sldId id="391" r:id="rId52"/>
    <p:sldId id="392" r:id="rId53"/>
    <p:sldId id="393" r:id="rId54"/>
    <p:sldId id="394" r:id="rId55"/>
    <p:sldId id="395" r:id="rId56"/>
    <p:sldId id="396" r:id="rId57"/>
    <p:sldId id="397" r:id="rId58"/>
    <p:sldId id="398" r:id="rId59"/>
    <p:sldId id="399" r:id="rId60"/>
    <p:sldId id="400" r:id="rId61"/>
    <p:sldId id="401" r:id="rId62"/>
    <p:sldId id="414" r:id="rId63"/>
    <p:sldId id="415" r:id="rId64"/>
    <p:sldId id="402" r:id="rId65"/>
    <p:sldId id="403" r:id="rId66"/>
    <p:sldId id="404" r:id="rId67"/>
    <p:sldId id="405" r:id="rId68"/>
    <p:sldId id="406" r:id="rId69"/>
    <p:sldId id="407" r:id="rId70"/>
    <p:sldId id="408" r:id="rId71"/>
    <p:sldId id="409" r:id="rId72"/>
    <p:sldId id="410" r:id="rId73"/>
    <p:sldId id="411" r:id="rId74"/>
    <p:sldId id="266" r:id="rId75"/>
    <p:sldId id="267" r:id="rId76"/>
    <p:sldId id="310" r:id="rId7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5" autoAdjust="0"/>
    <p:restoredTop sz="94707" autoAdjust="0"/>
  </p:normalViewPr>
  <p:slideViewPr>
    <p:cSldViewPr snapToGrid="0">
      <p:cViewPr>
        <p:scale>
          <a:sx n="80" d="100"/>
          <a:sy n="80" d="100"/>
        </p:scale>
        <p:origin x="918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636E-91EE-43F0-A9CE-7ECE17E5A39B}" type="datetimeFigureOut">
              <a:rPr lang="pt-BR" smtClean="0"/>
              <a:t>09/11/2015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5CBCE-9A65-4C17-9F91-B029398425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380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79026" y="7938"/>
            <a:ext cx="1212974" cy="12072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79026" y="7938"/>
            <a:ext cx="1212974" cy="120725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64724" y="7938"/>
            <a:ext cx="1327276" cy="1351630"/>
          </a:xfrm>
          <a:prstGeom prst="rect">
            <a:avLst/>
          </a:prstGeom>
        </p:spPr>
      </p:pic>
      <p:pic>
        <p:nvPicPr>
          <p:cNvPr id="12" name="Picture 6" descr="http://www.unitecpr.com.br/images/unitec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87" y="219718"/>
            <a:ext cx="1313623" cy="46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64724" y="7938"/>
            <a:ext cx="1327276" cy="13516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64724" y="7938"/>
            <a:ext cx="1327276" cy="13516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pt-B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C51AF-346D-412C-AFAB-9846DEFA7859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578624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32BD43-6FDE-47DB-9974-CA2B8303270C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225455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  <p:sldLayoutId id="2147483668" r:id="rId18"/>
    <p:sldLayoutId id="2147483669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aula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mailto:anndrepr@yahoo.com.br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Excel para concursos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Prof. André Aparecido da Silva</a:t>
            </a:r>
          </a:p>
          <a:p>
            <a:r>
              <a:rPr lang="pt-BR" dirty="0" smtClean="0"/>
              <a:t>Disponível em: </a:t>
            </a:r>
            <a:r>
              <a:rPr lang="pt-BR" dirty="0" smtClean="0">
                <a:hlinkClick r:id="rId2"/>
              </a:rPr>
              <a:t>http://www.oxnar.com.br/aulas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AutoShape 2" descr="data:image/jpeg;base64,/9j/4AAQSkZJRgABAQAAAQABAAD/2wCEAAkGBxATEBAQERAUFBAQFA8OEBQQEA8QEBAQFRcWFhQRFRQYHCghGBolHBQVIjEhJSkrLi4uFx8zODMsQyktLisBCgoKDg0OGhAQGiwkICQsLCwsLCwtLCwsLCwwLCwsLCwsLCwsLCwsLC4sLCwsLCwsLSwsLCwsLCwsLCwsLCwsLP/AABEIAOEA4QMBEQACEQEDEQH/xAAcAAEAAQUBAQAAAAAAAAAAAAAAAwIEBQYHAQj/xABDEAACAgACBwUEBgcHBQEAAAABAgADBBEFBhIhMUFRE2FxgZEHIjKhFCNCUrHBM3KSorLR4UNTYnPC8PGCg6PD0xX/xAAaAQEAAwEBAQAAAAAAAAAAAAAAAQIDBAUG/8QAMREBAAICAAMECQUBAAMAAAAAAAECAxEEEjEFIUFREzJhcZGhsdHwIkKBweHxFBVT/9oADAMBAAIRAxEAPwDuMBAQEBAQEBAQEBAQEBAQEDwESImJ6D2SEBAQEBAQEBAQEBAQEBAQEBAQEBAQEBAQEBAjxFuyrN0G7x5fOZZ8sYsdrz4QiZ1G2K1czcW3EnJ27OvpsV5ja82L+gnB2VimuKclutp3+fNWnTbMz1FyAgICAgICAgICAgICAgICAgIEWLsZUZlUsVBIUcT4dTM8s2rSZpG58IRKDRukFtUEEZ5Z7uY6ic3B8ZHEV7+60dYRW0SvJ2rEBAja5BxYDzEyvmx09a0R75hG1Bxdf3h85l/53Df/AEr8YNwqGIQ/bX1EvTicN/VvE/zBuGG1qxpWsVp+ksIVB1dzsIPUn0nB2nab8mCv7p+X/fozyT0hl8DhhVXXUvBFVB35DjPUpSKViseDWI0nlggICAgICAgICAgICAgICAgICAga5pjDNh3OJq/RE7Vyj+zbncB0P2h59TPJ43hrUv8A+Rh6x19v54/HqyvXX6oZjB49LE28wMstrfwP5g8p2YeLx5MXpN6jx34L1tExtHbpDkg8z+Qnl8T23WO7DG/bPT4dfoc3ktXsZuLE/h6Txc3G8Rm9a8+6O6PkjvlTsTm5U8oVjSOVQVkaVmETVLmrEDaQ7SkgEq3UdDL48t8dotSdTCnRfU6SYfENodRkD/Iz2uH7ctHdmjftjr8P+LRl11ZGm5WGanP8R4ifQYc+PNXmxzuGsTE9Ek1SQEBAQEBAQEBAQEBAQEBAQEBAgxV6qN+/PcB1/pObiuKx8NTmv/EeaJnTAYPCJWCEXIZkgZk5AknZGfADPcJ8VlyzktNtaifCOjGIXarKxDWITKkvFWsVSdnL8i/KpZImqJqidZnMMbQ437TfaJjcLjmwmG2a1qFZZmrV2sLKG+1uC78t3Qz3Oz+zcOXF6TJ37Viu21ezTWuzSGFey5AttNnZOUBCOMgwYA8DvyI7s+eQ87tLg68NkiKz3TG2OSum2C1lO0pyI/3kes5uHz5MFuak6n6+9SJmJ7ma0fj1sGXBxxH5jun1/BcbTia93dMdY/PB00vzLydq5AQEBAQEBAQEBAQEBAQEBAjxFwRSx5fM9JlnzVw45vfpCJnUbYOy0sxY8T8h0E+J4nib8Rkm9/4jyjyc3NuduO62+1zEVYu2jCV1dnQ7VM1qs7WspyYgAjZXMEDjnx7p7XCdj0tii2SZ3Pf3eDate51bVDS/0vBYfFFNg3JtMu8gMCVOXdmDlPKz4PQ5bU3vTWsM8oisN4ezTQ8MpMCCyZWYXa3rJqlgcaVbE0B3QbKuGeuzZ3nZLKQSN53HqZph4vNg7sdtMJtMJ9FaKw+FqFGHqFda5nJczmTxZid7HcN56TDNmvmtzXncsbTuUtjykQhbi9kYOpyZd4/l4TowZbYrxenWExOp22zR+LW2sOPBh91hxE+y4fPXNji9XXWdxtczZJAQEBAQEBAQECC7FKpy4t0HLxnDxXaGHh55bd8+UfncjaE4/L4kIHcc5x17bxb1asx80Wnl6rqq1WAZTmD0nr48lclYtSdxKYnfRXLpICBgNL4zas2B8Kce9ufpw9Z8x2zxPPk9FHSvX3/5H9ufLbc6Qo08RlDS9JeyvR1+JbEt2y9oxssqSxVqdyc2Pw7QzOeeRHHdlPVxdrZ6Y4pGu7pPi3rdvuCpStErrULXWqoiqMlVQMgAJxc02nc9Za1su1eaRLaLKtuW5luaFDPKzKlroLHmUywtZbu0zlz2laW2REKrax5aIFra8vEJX2rWP2L+zJ923d4OPhPnvHpPY7KzcmTknpb6/n9Ncc6nTcZ9E3ICAgICAgICBb4+/Yrd+g3eJ3D5mYcTl9FitePCPn4ItOo2w2Fxa8c/WfExaeabW75ljjycs97zH49cuMvaedOXLz90MRofTorxGyx+qsyVuit9l/yP9J63Zmf0NuW3SflPn91cdtN5n0joIEWKuCVu54IrMfIZymS8UrNp8I2iZ1DR6LyTmTvJJPieM+JyTNpm09Zckr+qyYzCF0jyqYlKry8SvFkgsl4s0i4bx1jmJyLXEaRqX4nUeJAkxuekKTdisTrThF43L5Ha/CXjh8lvBWdyxOJ14wo4MT4L/PKa14HJKOWWLv19o5K3mVE1js+6eSVlZr9XyT94fymkdnW808iE69ofsfvf0l//AF8+aeRXRrlVtK29WUhgeIBBzB3eERwt8cxaPDvOWYdww1wdEsX4XVXXvDDMfjPpYncbdCSSEBAQEBAQECy0zh2sotRfiK5r3sN4HmRMOJxelxWpHjCLRuNOdDSDDcc8+B7jPk/RObSC7GsectFIg0tLWzl9DftSdNdtV2Ln62kAb+L18FbvI4Hy6z6DgeI9JTlnrH0b0tuGzTuXYXXC/Ywdh6mtPV1z+Wc4+PnXD2/PFW/qtOwds+VvDmZGu7vmUwhDidO0VfHYoPTPM+glq4L26QalhMd7QqEz2AWPfko/nOqnZ956rRSWu4/2l2nPY2V8BtH5zsp2ZHitGNrmO15xD8bn8m2R6CddOApHgvFGFv1gsb7R9Z014asJ5VlZpZzzM1jBC3KgbSDHnLxig0jOLbrJ5IToGIbrHLBpmtX9AY7GNlhsPZaOBZRlWvjYclHmZXl8kOvaneyAIVt0hYHIyIoqJNf/AHHORb9UADvMtGGOsmvN1lVAAAGQG4AbgB0myyO/EomW0cieA4k+Uxz8Riw15sk6RNojqhGkE55jxH8pxV7X4WZ1uY/iVeeFyjgjMHMHmJ6NbRaOas7hdVLBAQEBAQNG100TsP8ASEHuWHJwPs2dfA/j4zxO0eH5belr0nr7/wDfr72N6+LVXnmqISZYe4PHvRal9fxIc8s8gy/aQ9xE2w5Jx3i0JidOv6OxqXVJdWc0sAYdR1B7wcwfCfR0vF6xaPF0RO2C9oj5YF25B6Sf2gPznNx0bwz/AB9Vb9HKsTrZXUMl95vHd/WeLXg7X6seVrek9c7nzG2QOi7h8p24+BrHgtFGuYnTLtznZXBEL8qwtxrHnNoxxCdLdrzLRVKg2S2kqS8aFxgMDfexWimy1hlmtNb2MM+G5QZOhtui/ZTpm7ecL2KcS2JsSoAd65lvlAzmG9mWApI//R05hayN7VYd62s8mc5/uRobdoTRmrdGRowWIxzjg74XEXoe8GxVq9Jz34nBT1rR8f6VmYjq2o643BQKdHbCjcBicTRQAO5aRbl4Tmv2pgr03Puj76VnJCG3W3F8cqF7lS2w/tll/hnNbta0+rT4yr6TyZXV7WQ2YfFXX7I+jbTsVGX1QTazIz7n9J38HxFsuObX8J8F623Hewmr2m+2drbT7z78uSjko7hPneLm2TJN7fnsZTP6ty2HFYtMtxE4r9/RbJki3RbaK0rs3BSfq3Oyegbk35f8T1OyuJnDf0dp/TPyn/VcdtTptM+ndBAQEBAQIcXhlsRq3GauCp/mO+VvSL1mtukkxty7SmBam16m4qdx5Mp4MPGfMZsU4rzSXNMalj3EpAt7ZeBsHs+092N/0Ww5VXt9WTwS7hs+Dbh45dZ6nA5uWeSek/VpSfBv2sGiK8XhrcLYWVLQAWQgMpBDKwz6ECenasWjUtJjbkWkfYpisz2WMqccu0Wyo/LamPoZjojTD2exLSnKzC+d13/zl4rJ3vK/YXpI/FfhV/7lzf8ArEtqUvMV7GhQM8XpjCYcf4xl/G6y2krWjUnQYJU6VxGLcfZ0fgnfy2gHX5ylr1p60xCNsphdTtHgfU6E0hiN597SOLp0epGfHJSGA/6c5zX7Q4en7/h3om0QzWE0BcpHZaP0PhVHN679IXg9zHITlv2xhj1YmfkrOSGU+hY1l2bdL4jZ5LgsPhcEo7gQGact+2ck+rWI9/f9lZy+S2s1XwbEG5LcSw3g4zFYnEb+uyW2c/Kct+0eJt+7XuiFZySvcLgqat1NFVX+VTWh9QM5y3yXv61pn3ypMzKWxyeJJ8TnKxAgeWgWtwmkJTat0NcuksEpybF4O1EJ5NkyA/8AlHpPa7Nn1qtaeTRtX9MMvuMCroSjqdzK6nJlPeCCJhxPD6lFqtywmkCwGZnm3x6Z6X6vmJjMIbtq9j+1qyJ9+vJW6kfZbz/EGfU8BxPpsXf1jun7/wAuiltwyk7VyAgICAgYDW7RHbVdog+tqBI6unNfHmP6zh47hvS05q9Y/NKXruHO3E8CGK0uE0gY3Gr5HiCNxB6ibUlMOtahaxjGYb3yPpFGVd46/dt8GA9Q093Bk5678W9Z2s79elJK0VZ5EqWuYpkQcj7qg5+onHm7SrSZiKzPy+6k5NMdfpvHWZj6WtQPD6Nhq1YDoWuawHx2ROK/a+T9tY/nc/ZX0srG7Adp+nxGLu6izGXVofGunYX5Tlv2lxNv3a90ffas5LPcJoTB1narwlCt97sUZ/2mBPznLfiM1/WvPxV5p82UW1ssgSB0G4egmCCEECkyRQYSoaSI2kiJ5aBbWiXhL3Va/Y0lhzys7Wk+BQsP3lWer2fbWXXm0p1Yj2uavHDYtcfUPqcWQt2Q3JiQPi7g6j1U/enp8Rj3G2loY/Q+MzA3zxc1GMw2fC25icNoVZjRGO7G1X+yfdcdVPPy4+U24PiPQZYt4dJ93+JpbUt8UggEbwd4y5ifWOl7AQEBAQEDnut+iOyt7RB9VaSR0V+JXz4jz6TwOP4f0d+eOk/Vjeup21i5JxxKjF4sTeqVGpmlnw2lMKQTsYixMJavJltIVfRypz7j1np8LbUtKthx2H7PG4uvpdY48LPrB8nE87jq6y2hS/VfUzzpZrpJmJRIQrEgVCQPYFJkigwlQZIoMkRNLQLe0S8JY5rezuot/u7abD+qrgt8s52cLblyVn2rV6up6xaGrxmFuwtvw2rkDzRxvSwd6sAfKfSzG406Hz5hksw99mGuGVtLmpxyzHAjuIyI7iJ5PEY9SymG36OxGYE8rJVnLM1NOaYVbfqrj9pDSx96vevenTy/MT6Hsvieeno7da/T/Onwb47bjTPT1GhAQEBAQLbSWCW6pqn4MNx5q3Jh4GZ5cVctJpbxRMbhyvSOEat3rcZMhyPQ9CO48Z8zelsd5pbrDnmNTphcau6aUTCPUjQj4rSeHYD6rCOuKtbkpQ51L4lwu7oG6T1eEruWlW566YbYx5YD9NXVYT1YZofkizk7TrrJvzhXJ1WtBnkSyXaGZyJBIQrEgVCQPYHhkikwlQZKEZkpRtLCCyWgYrSVeakd03pK0Ot6GxPaYei3+8qrc+JUEz6mluasW83RDnHtk1dy2NJVLvTZpxQHNCcq7T4E7J7mXpMuIx7jaLQ1HQ2L4TxM1GUw2rCW5icNoUZPBYpq3WxeKnPLqOY8xJwZpw5IvHh9CJ1O3QMPcrqrqc1YBh4GfXUvF6xavSXVE7SSwQEBAQEDHaW0NTiAO0X3huV1OTgdM+Y7jMM3D480fqj+fFE1iWuv7PKGPvX2leg2FJ7s8vynNXs6kT1n5K8kNm0ToqjDV9lRWETPM5byzfeZjvY7uJndSlaRqsLxGmte0HD78Nb07Ss+eTD8GnmdqV/TW3vj8+DPI1+ieDLFcpKShKJVCsSBWIHsgeGSKTCVBkoUNJSiaTAhsEvAsMWu4zWiYb9qDftYGoc62tqPkxK/ulZ9JwdubDDor0ZzGYZLa3qsUNXYrVup4MrDIj0M6lnz5pHRlmBxluFckhDnUx/tKW+B/HLce8GeTxGLU6ZWhsGjsRmBPKyVZyzVTTmmFWz6paQ3mhjxzevx+0v5+s9nsriOuGffH9x/fxbY7eDaJ7bUgICAgICAgIGA12p2sKW/u3rf1Ox/rnD2jXeCZ8pj7f2pfo0umfNSwXSSkoSiVFYkCoQhVIHkkUmEqTJQjaSlG0kQvLQLTEDdNKpbR7NbvcxNX3bEs/bXZ/0T3uzbbpMe1tj6NznpNGje1XV3t8MMTWM78JtPuG+yg77E7yMtoeBHOYZ8fNXfkraHNdEYrcJ4mWjKYbPhb904bVUZLQ95OJoC/wB4mfhn73yzm/BxMZ6a8/z5LV6ulT6l0EBAQEBAQEBAstN07eGvXma3y8QMx8wJjxFOfFavslFujnFBnyUuZdJKShKsqKxIFQhCqAgeGEqDJQoaSlG0kRPLQLa4S8JZXUG3ZxdicrKifFkYZfItPX7Mv+ua+cfT/rXHPe6FPaakDkOs+pF2Hue3DoXwrkuFQZtRnvKFRvK9COW49T5nE8PaO+sbhnaqzwKOclCsT0Ckn0nlWpaZ1EM9N/1S1fetu3uGTZEVoeK57izdDluy7zPU4Hg5pPpMnXwjy9rSldd8trnqNCAgICAgICAgeEcoHLzXsO6c0Zk/ZJH5T4/LXlvNfKZhyz1TJMZQlWQKxIQrEgVQEDwwKDJFDSUo2kiNpMC3tEvCUmr1uxjcO3VzWe/bBUfMid/A25c1V6T3uoz6NuQEDzKB7AQEBAQEBAQEBAQOeafp2MXcORYOP+oBj8yZ8xx9OXPb4/L7ue8d62ScMqJllRWJCFQkJVCEPYS8MCkyUKGkpRmBE0tAhsEtCVoz7Dq44oyv+yQfym+K3LaLeXemHXVOYB6759Y6XsBAQEBAQEBAQEBAQEBA0vXOrK9H++mXmpP5ETwe1qayVt5x9P8ArHJ1YZJ5EskyyorEhCsSEqhCHsDwwKTJFDSUo2MkQu4logW1lol4hK2t3y8R4Ql1vCIVrRTxVVU+IAE+trGoiHTCWSEBAQEBAQEBAQEBAQEDWdeKvq6X+65T9oZ/6J5Xa1d4629v9f4zydGroZ4EsEyygrBgVAyEKtuNJeG0RoRtiB1k8ogfGCWikmkD4zpLxROkLXsZblgRljJHtdbMQqqWY8AoLMfACWrWbTqsbS2zVrVlw63XjZ2TtJXuJLcmbplxynrcHwE1tF8nh0j7tK08ZbjPXakBAQEBAQEBAQEBAQEBAxes2GNmFsCjNlAsXv2TmR6Zzl43HOTDaI9/w71bxuHPExE+Y5XOr+lSOQ0fTO6OQ0pOLMnkg0oOJaTywKDYesnUCgnvgXOH0de/wUu2fMI2Xrwm1cGW3Ss/BOpQaVpsw5UXVspcbS/CQRz3g5Z93HfLX4bJT141+exM1mGMs0ifsp6n8hKxijxk0sr8Xe32tkf4QB8+M1rSkJ1CHBNbVcl6WMLUOasSSe8HPiDwI5zauWad9e5O9O06r6wJi6trctyZC1Oh+8vVT/Sevgz1y13HXxhrE7ZqbpICAgICAgICAgICAgICAganprVHaY2YcqueZNbZhc/8JHDw/CeVxHZ3NPNjnXs8GdsfkwVurWMUMTUMlBJIsryyG/PjnOP/ANfn8vmpyS1RtO1clc+CgfiZjGC0o5UTae6VHzYD8BLRw/nJyvMNpex7ak2VCvZWh4k7LMAcj13zSnD03ESmKuxU6sYNf7LM/wCNnb5E5T1q8Dgr+349/wBWvJDI0YKpPgqRf1UVfwE6K46U7qxEe5OoTy6VjpnRVWJqaq0bjvUj4kbkynr/AMTPLjrkry2RMbck0toizDWmqwd6MB7ticmH8uU8HNitity2/wCsZjS0Fcy2hUKhI2LvRmKsotW2o5Mvow5qw5gy+PLbHaLVInTr2jsWttVdq8HUNl0PNfI5jyn0WO8ZKRaPFvE7XMukgICAgICAgICAgICAgICBBjv0Vn6j/gZFukjgrYafOVt3METUy/MJNHV/X0f5tP8AGs0pP6o98fVMPoKe62ICAgY7TmiK8TUa33Eb0cD3kbqO7qOcyzYa5a8tkTG3LMfo+yixqrBky+jLyZTzBnz+XFbHblswmNIgsx2hIlciZHTtVKiuDpB4kM/kzMw+RE+i4Ks1wViff8Z23p0ZedSxAQEBAQEBAQEBAQEBAQECHGfo7P1H/AyLdJHFXr3T5as9znW71zSJHuBT6+n/ADav4xNcc/rr74+qY6u7z6FuQEBAQMZp3QteJr2W3OuZrcDMofzB5iYcRw9c1dT18JRau2lXapYtTkEDjkUdcj5MQZ41+Az1nujfun7sZpLJ6H1QcsGxGQQb9gHNm7iRuA8PlN+H7NtveXp5fdauPzboBluHAbhPZavYCAgICAgICAgICAgICAgIEeJXNHA4lWA9JE9BxwpunydZ7nMhaqaRKVWj6Cb6ABvNtP8AGJrind6++PqmOrtc+kbkBAQEBAQEBAQEBAQEBAQEBAQEBAQEBAQEDQNZtX3rdra1LUsS3ujM1k7yCOnfPC4zg7UtN6RuJ+TG1dd8Nd2Qd3Ph3zzonv0o2zVLV1xYuIuUqE31q25i33iOQHL/AHn6/A8JaLekvGvKGlK+Mt1nrtSAgICAgICAgICAgICAgICAgICAgICAgICAgUitc88hn1yGcjQqkhAQEBAQEBAQEBAQEBAQEBAQEBAQEBAQEBAQEBAQEBAQEBAQEBAQEBAQEBAQ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1686" y="0"/>
            <a:ext cx="1260313" cy="128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1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76865" y="1962149"/>
            <a:ext cx="10018713" cy="31242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600" dirty="0"/>
              <a:t>São as principais fórmulas do Excel: </a:t>
            </a:r>
            <a:endParaRPr lang="pt-BR" sz="3600" dirty="0" smtClean="0"/>
          </a:p>
          <a:p>
            <a:pPr algn="just">
              <a:buFont typeface="Wingdings" panose="05000000000000000000" pitchFamily="2" charset="2"/>
              <a:buChar char="à"/>
            </a:pPr>
            <a:r>
              <a:rPr lang="pt-BR" sz="3600" dirty="0" smtClean="0"/>
              <a:t> Soma; </a:t>
            </a:r>
          </a:p>
          <a:p>
            <a:pPr algn="just">
              <a:buFont typeface="Wingdings" panose="05000000000000000000" pitchFamily="2" charset="2"/>
              <a:buChar char="à"/>
            </a:pPr>
            <a:r>
              <a:rPr lang="pt-BR" sz="3600" dirty="0" smtClean="0"/>
              <a:t> Multiplicação</a:t>
            </a:r>
            <a:r>
              <a:rPr lang="pt-BR" sz="3600" dirty="0"/>
              <a:t>;</a:t>
            </a:r>
            <a:r>
              <a:rPr lang="pt-BR" sz="3600" dirty="0" smtClean="0"/>
              <a:t> </a:t>
            </a:r>
          </a:p>
          <a:p>
            <a:pPr algn="just">
              <a:buFont typeface="Wingdings" panose="05000000000000000000" pitchFamily="2" charset="2"/>
              <a:buChar char="à"/>
            </a:pPr>
            <a:r>
              <a:rPr lang="pt-BR" sz="3600" dirty="0"/>
              <a:t> </a:t>
            </a:r>
            <a:r>
              <a:rPr lang="pt-BR" sz="3600" dirty="0" smtClean="0"/>
              <a:t>Mínimo</a:t>
            </a:r>
            <a:r>
              <a:rPr lang="pt-BR" sz="3600" dirty="0"/>
              <a:t>;</a:t>
            </a:r>
            <a:r>
              <a:rPr lang="pt-BR" sz="3600" dirty="0" smtClean="0"/>
              <a:t> </a:t>
            </a:r>
          </a:p>
          <a:p>
            <a:pPr algn="just">
              <a:buFont typeface="Wingdings" panose="05000000000000000000" pitchFamily="2" charset="2"/>
              <a:buChar char="à"/>
            </a:pPr>
            <a:r>
              <a:rPr lang="pt-BR" sz="3600" dirty="0" smtClean="0"/>
              <a:t>Máximo</a:t>
            </a:r>
            <a:r>
              <a:rPr lang="pt-BR" sz="3600" dirty="0"/>
              <a:t>;</a:t>
            </a:r>
            <a:r>
              <a:rPr lang="pt-BR" sz="3600" dirty="0" smtClean="0"/>
              <a:t> </a:t>
            </a:r>
          </a:p>
          <a:p>
            <a:pPr algn="just">
              <a:buFont typeface="Wingdings" panose="05000000000000000000" pitchFamily="2" charset="2"/>
              <a:buChar char="à"/>
            </a:pPr>
            <a:r>
              <a:rPr lang="pt-BR" sz="3600" dirty="0" smtClean="0"/>
              <a:t>condição SE; </a:t>
            </a:r>
          </a:p>
          <a:p>
            <a:pPr algn="just">
              <a:buFont typeface="Wingdings" panose="05000000000000000000" pitchFamily="2" charset="2"/>
              <a:buChar char="à"/>
            </a:pPr>
            <a:r>
              <a:rPr lang="pt-BR" sz="3600" dirty="0" smtClean="0"/>
              <a:t>Média;</a:t>
            </a:r>
          </a:p>
          <a:p>
            <a:pPr algn="just">
              <a:buFont typeface="Wingdings" panose="05000000000000000000" pitchFamily="2" charset="2"/>
              <a:buChar char="à"/>
            </a:pPr>
            <a:r>
              <a:rPr lang="pt-BR" sz="3600" dirty="0" smtClean="0"/>
              <a:t>PROCV</a:t>
            </a:r>
            <a:r>
              <a:rPr lang="pt-BR" sz="3600" dirty="0"/>
              <a:t>.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8238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36635" y="1257299"/>
            <a:ext cx="10018713" cy="3124201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à"/>
            </a:pPr>
            <a:endParaRPr lang="pt-BR" sz="3600" dirty="0" smtClean="0"/>
          </a:p>
          <a:p>
            <a:pPr marL="0" indent="0" algn="just">
              <a:buNone/>
            </a:pPr>
            <a:endParaRPr lang="pt-BR" sz="3600" dirty="0"/>
          </a:p>
          <a:p>
            <a:pPr algn="just">
              <a:buFont typeface="Wingdings" panose="05000000000000000000" pitchFamily="2" charset="2"/>
              <a:buChar char="à"/>
            </a:pPr>
            <a:r>
              <a:rPr lang="pt-BR" sz="3600" dirty="0" smtClean="0"/>
              <a:t>Porém, existem muitas </a:t>
            </a:r>
            <a:r>
              <a:rPr lang="pt-BR" sz="3600" dirty="0"/>
              <a:t>outras fórmulas, mas estas são as que mais cai em concursos públicos. Primeiramente usa-se o sinal de igual (=) antes de qualquer fórmula.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30849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9808" y="2540726"/>
            <a:ext cx="10018713" cy="1752599"/>
          </a:xfrm>
        </p:spPr>
        <p:txBody>
          <a:bodyPr/>
          <a:lstStyle/>
          <a:p>
            <a:r>
              <a:rPr lang="pt-BR" dirty="0" smtClean="0"/>
              <a:t>COMO FAZER PARA </a:t>
            </a:r>
            <a:r>
              <a:rPr lang="pt-BR" dirty="0" smtClean="0">
                <a:solidFill>
                  <a:srgbClr val="FF0000"/>
                </a:solidFill>
              </a:rPr>
              <a:t>NÃO</a:t>
            </a:r>
            <a:r>
              <a:rPr lang="pt-BR" dirty="0" smtClean="0"/>
              <a:t> CALCULAR A FORMULA?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717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987" y="466725"/>
            <a:ext cx="8582025" cy="5924550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4885509" y="2151017"/>
            <a:ext cx="6566262" cy="24384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H="1" flipV="1">
            <a:off x="5866585" y="4398917"/>
            <a:ext cx="5585186" cy="1905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H="1">
            <a:off x="4486276" y="4589417"/>
            <a:ext cx="6965495" cy="46835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27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1486" y="458109"/>
            <a:ext cx="10444383" cy="3382371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 (IESES - 2014) IGP /SC - Auxiliar Pericial -Dada a planilha abaixo, do Microsoft Excel, assinale a alternativa que apresenta a fórmula correta a ser utilizada para calcular o valor total apresentado na célula B7: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6531428" y="3351350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t-BR" sz="4400" dirty="0">
                <a:solidFill>
                  <a:srgbClr val="000000"/>
                </a:solidFill>
                <a:latin typeface="PT Sans"/>
              </a:rPr>
              <a:t>a) =TOTAL(B3+B6)</a:t>
            </a:r>
          </a:p>
          <a:p>
            <a:pPr algn="just"/>
            <a:r>
              <a:rPr lang="pt-BR" sz="4400" dirty="0">
                <a:solidFill>
                  <a:srgbClr val="000000"/>
                </a:solidFill>
                <a:latin typeface="PT Sans"/>
              </a:rPr>
              <a:t>b) </a:t>
            </a:r>
            <a:r>
              <a:rPr lang="pt-BR" sz="4400" dirty="0" smtClean="0">
                <a:solidFill>
                  <a:srgbClr val="000000"/>
                </a:solidFill>
                <a:latin typeface="PT Sans"/>
              </a:rPr>
              <a:t>=soma(B3+B6</a:t>
            </a:r>
            <a:r>
              <a:rPr lang="pt-BR" sz="4400" dirty="0">
                <a:solidFill>
                  <a:srgbClr val="000000"/>
                </a:solidFill>
                <a:latin typeface="PT Sans"/>
              </a:rPr>
              <a:t>)</a:t>
            </a:r>
          </a:p>
          <a:p>
            <a:pPr algn="just"/>
            <a:r>
              <a:rPr lang="pt-BR" sz="4400" dirty="0">
                <a:solidFill>
                  <a:srgbClr val="000000"/>
                </a:solidFill>
                <a:latin typeface="PT Sans"/>
              </a:rPr>
              <a:t>c) =</a:t>
            </a:r>
            <a:r>
              <a:rPr lang="pt-BR" sz="4400" dirty="0" smtClean="0">
                <a:solidFill>
                  <a:srgbClr val="000000"/>
                </a:solidFill>
                <a:latin typeface="PT Sans"/>
              </a:rPr>
              <a:t>SOMA(B3;B6</a:t>
            </a:r>
            <a:r>
              <a:rPr lang="pt-BR" sz="4400" dirty="0">
                <a:solidFill>
                  <a:srgbClr val="000000"/>
                </a:solidFill>
                <a:latin typeface="PT Sans"/>
              </a:rPr>
              <a:t>)</a:t>
            </a:r>
          </a:p>
          <a:p>
            <a:pPr algn="just"/>
            <a:r>
              <a:rPr lang="pt-BR" sz="4400" dirty="0">
                <a:solidFill>
                  <a:srgbClr val="000000"/>
                </a:solidFill>
                <a:latin typeface="PT Sans"/>
              </a:rPr>
              <a:t>d) =SOMA(B3:B6)</a:t>
            </a:r>
            <a:endParaRPr lang="pt-BR" sz="4400" b="0" i="0" dirty="0">
              <a:solidFill>
                <a:srgbClr val="000000"/>
              </a:solidFill>
              <a:effectLst/>
              <a:latin typeface="PT Sans"/>
            </a:endParaRPr>
          </a:p>
        </p:txBody>
      </p:sp>
      <p:pic>
        <p:nvPicPr>
          <p:cNvPr id="7" name="Picture 2" descr="http://www.aprenderexcel.com.br/imagens/noticia/179/1397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327" y="3727268"/>
            <a:ext cx="3773446" cy="313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01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568234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FÓRMULA DA </a:t>
            </a:r>
            <a:r>
              <a:rPr lang="pt-BR" b="1" dirty="0" smtClean="0"/>
              <a:t>ADIÇÃO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27611" y="1874519"/>
            <a:ext cx="10475413" cy="4508864"/>
          </a:xfrm>
        </p:spPr>
        <p:txBody>
          <a:bodyPr>
            <a:noAutofit/>
          </a:bodyPr>
          <a:lstStyle/>
          <a:p>
            <a:r>
              <a:rPr lang="pt-BR" sz="3600" dirty="0" smtClean="0"/>
              <a:t>Temos </a:t>
            </a:r>
            <a:r>
              <a:rPr lang="pt-BR" sz="3600" dirty="0"/>
              <a:t>três formas de somar com a fórmula de soma.</a:t>
            </a:r>
            <a:br>
              <a:rPr lang="pt-BR" sz="3600" dirty="0"/>
            </a:br>
            <a:r>
              <a:rPr lang="pt-BR" sz="3600" dirty="0"/>
              <a:t>=SOMA(X1:Y1)</a:t>
            </a:r>
            <a:br>
              <a:rPr lang="pt-BR" sz="3600" dirty="0"/>
            </a:br>
            <a:r>
              <a:rPr lang="pt-BR" sz="3600" dirty="0"/>
              <a:t>=SOMA(X1;Y1)</a:t>
            </a:r>
            <a:br>
              <a:rPr lang="pt-BR" sz="3600" dirty="0"/>
            </a:br>
            <a:r>
              <a:rPr lang="pt-BR" sz="3600" dirty="0"/>
              <a:t>=</a:t>
            </a:r>
            <a:r>
              <a:rPr lang="pt-BR" sz="3600" dirty="0" smtClean="0"/>
              <a:t>X1+Y1</a:t>
            </a:r>
          </a:p>
          <a:p>
            <a:pPr marL="0" indent="0" algn="just">
              <a:buNone/>
            </a:pPr>
            <a:endParaRPr lang="pt-BR" sz="3600" dirty="0"/>
          </a:p>
          <a:p>
            <a:pPr algn="just"/>
            <a:r>
              <a:rPr lang="pt-BR" sz="3600" dirty="0"/>
              <a:t>Repare que no lugar de X e Y poderia estar qualquer linha ou coluna. No primeiro exemplo os dois pontos (:) o Excel soma valores em um intervalo de </a:t>
            </a:r>
            <a:r>
              <a:rPr lang="pt-BR" sz="3600" dirty="0" smtClean="0"/>
              <a:t>linhas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61824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oma-excel-para-concurs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49" y="447674"/>
            <a:ext cx="9708993" cy="621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000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14425" y="151537"/>
            <a:ext cx="10972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rgbClr val="333333"/>
                </a:solidFill>
                <a:latin typeface="Open Sans" panose="020B0606030504020204" pitchFamily="34" charset="0"/>
              </a:rPr>
              <a:t>No segundo exemplo o ponto e vírgula (;) o Excel soma linhas ou valores específicos. </a:t>
            </a:r>
            <a:r>
              <a:rPr lang="pt-BR" sz="3200" dirty="0" smtClean="0">
                <a:solidFill>
                  <a:srgbClr val="333333"/>
                </a:solidFill>
                <a:latin typeface="Open Sans" panose="020B0606030504020204" pitchFamily="34" charset="0"/>
              </a:rPr>
              <a:t>Linhas </a:t>
            </a:r>
            <a:r>
              <a:rPr lang="pt-BR" sz="3200" dirty="0">
                <a:solidFill>
                  <a:srgbClr val="333333"/>
                </a:solidFill>
                <a:latin typeface="Open Sans" panose="020B0606030504020204" pitchFamily="34" charset="0"/>
              </a:rPr>
              <a:t>salteadas. </a:t>
            </a:r>
            <a:endParaRPr lang="pt-BR" sz="3200" dirty="0" smtClean="0">
              <a:solidFill>
                <a:srgbClr val="333333"/>
              </a:solidFill>
              <a:latin typeface="Open Sans" panose="020B0606030504020204" pitchFamily="34" charset="0"/>
            </a:endParaRPr>
          </a:p>
          <a:p>
            <a:r>
              <a:rPr lang="pt-BR" sz="3200" dirty="0" smtClean="0">
                <a:solidFill>
                  <a:srgbClr val="333333"/>
                </a:solidFill>
                <a:latin typeface="Open Sans" panose="020B0606030504020204" pitchFamily="34" charset="0"/>
              </a:rPr>
              <a:t>Como </a:t>
            </a:r>
            <a:r>
              <a:rPr lang="pt-BR" sz="3200" dirty="0">
                <a:solidFill>
                  <a:srgbClr val="333333"/>
                </a:solidFill>
                <a:latin typeface="Open Sans" panose="020B0606030504020204" pitchFamily="34" charset="0"/>
              </a:rPr>
              <a:t>mostra na imagem abaixo. </a:t>
            </a:r>
            <a:endParaRPr lang="pt-BR" sz="3200" dirty="0"/>
          </a:p>
        </p:txBody>
      </p:sp>
      <p:pic>
        <p:nvPicPr>
          <p:cNvPr id="2052" name="Picture 4" descr="http://www.dicaeinformatica.com.br/wp-content/uploads/2014/06/soma-excel-linha-especif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1721197"/>
            <a:ext cx="7924800" cy="50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3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6324" y="770662"/>
            <a:ext cx="10829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333333"/>
                </a:solidFill>
                <a:latin typeface="Open Sans" panose="020B0606030504020204" pitchFamily="34" charset="0"/>
              </a:rPr>
              <a:t>No terceiro exemplo da formula de soma é um pouco mais trabalhosa pois exige que digite todos os intervalos que queria somar. </a:t>
            </a:r>
            <a:endParaRPr lang="pt-BR" dirty="0"/>
          </a:p>
        </p:txBody>
      </p:sp>
      <p:pic>
        <p:nvPicPr>
          <p:cNvPr id="4098" name="Picture 2" descr="http://www.dicaeinformatica.com.br/wp-content/uploads/2014/06/excel-somar-linha-por-linh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600" y="1502718"/>
            <a:ext cx="8110320" cy="527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90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376016" y="539234"/>
            <a:ext cx="60060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rgbClr val="333333"/>
                </a:solidFill>
                <a:latin typeface="Open Sans" panose="020B0606030504020204" pitchFamily="34" charset="0"/>
              </a:rPr>
              <a:t>FÓRMULA DA MULTIPLICAÇÃO</a:t>
            </a:r>
            <a:endParaRPr lang="pt-BR" sz="3200" dirty="0"/>
          </a:p>
        </p:txBody>
      </p:sp>
      <p:sp>
        <p:nvSpPr>
          <p:cNvPr id="3" name="Retângulo 2"/>
          <p:cNvSpPr/>
          <p:nvPr/>
        </p:nvSpPr>
        <p:spPr>
          <a:xfrm>
            <a:off x="1085850" y="1827937"/>
            <a:ext cx="10744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3200" dirty="0" smtClean="0">
              <a:solidFill>
                <a:srgbClr val="333333"/>
              </a:solidFill>
              <a:latin typeface="Open Sans" panose="020B0606030504020204" pitchFamily="34" charset="0"/>
            </a:endParaRPr>
          </a:p>
          <a:p>
            <a:pPr algn="just"/>
            <a:endParaRPr lang="pt-BR" sz="3200" dirty="0">
              <a:solidFill>
                <a:srgbClr val="333333"/>
              </a:solidFill>
              <a:latin typeface="Open Sans" panose="020B0606030504020204" pitchFamily="34" charset="0"/>
            </a:endParaRPr>
          </a:p>
          <a:p>
            <a:pPr algn="just"/>
            <a:r>
              <a:rPr lang="pt-BR" sz="3200" dirty="0" smtClean="0">
                <a:solidFill>
                  <a:srgbClr val="333333"/>
                </a:solidFill>
                <a:latin typeface="Open Sans" panose="020B0606030504020204" pitchFamily="34" charset="0"/>
              </a:rPr>
              <a:t>Segue </a:t>
            </a:r>
            <a:r>
              <a:rPr lang="pt-BR" sz="3200" dirty="0">
                <a:solidFill>
                  <a:srgbClr val="333333"/>
                </a:solidFill>
                <a:latin typeface="Open Sans" panose="020B0606030504020204" pitchFamily="34" charset="0"/>
              </a:rPr>
              <a:t>a mesma lógica só muda o nome em vez de soma agora é multiplicação. E o + para o sinal do asterisco. =MULT(X1:Y1) = MULT (X1;Y1) =</a:t>
            </a:r>
            <a:r>
              <a:rPr lang="pt-BR" sz="3200" dirty="0" smtClean="0">
                <a:solidFill>
                  <a:srgbClr val="333333"/>
                </a:solidFill>
                <a:latin typeface="Open Sans" panose="020B0606030504020204" pitchFamily="34" charset="0"/>
              </a:rPr>
              <a:t>X1*Y1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71486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xcel-multiplicar-ponto-e-virgu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143" y="1712996"/>
            <a:ext cx="11030857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187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709310" y="748784"/>
            <a:ext cx="43570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smtClean="0">
                <a:solidFill>
                  <a:srgbClr val="333333"/>
                </a:solidFill>
                <a:latin typeface="Open Sans" panose="020B0606030504020204" pitchFamily="34" charset="0"/>
              </a:rPr>
              <a:t>FÓRMULA DA MÉDIA</a:t>
            </a:r>
            <a:endParaRPr lang="pt-BR" sz="3200" b="1" dirty="0"/>
          </a:p>
        </p:txBody>
      </p:sp>
      <p:sp>
        <p:nvSpPr>
          <p:cNvPr id="3" name="Retângulo 2"/>
          <p:cNvSpPr/>
          <p:nvPr/>
        </p:nvSpPr>
        <p:spPr>
          <a:xfrm>
            <a:off x="1114425" y="2270463"/>
            <a:ext cx="10363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solidFill>
                  <a:srgbClr val="333333"/>
                </a:solidFill>
                <a:latin typeface="Open Sans" panose="020B0606030504020204" pitchFamily="34" charset="0"/>
              </a:rPr>
              <a:t>A fórmula da média não tem segredo não precisa somar depois multiplicar igual faz-se na calculadora. </a:t>
            </a:r>
            <a:endParaRPr lang="pt-BR" sz="3600" dirty="0" smtClean="0">
              <a:solidFill>
                <a:srgbClr val="333333"/>
              </a:solidFill>
              <a:latin typeface="Open Sans" panose="020B0606030504020204" pitchFamily="34" charset="0"/>
            </a:endParaRPr>
          </a:p>
          <a:p>
            <a:pPr algn="just"/>
            <a:endParaRPr lang="pt-BR" sz="3600" dirty="0">
              <a:solidFill>
                <a:srgbClr val="333333"/>
              </a:solidFill>
              <a:latin typeface="Open Sans" panose="020B0606030504020204" pitchFamily="34" charset="0"/>
            </a:endParaRPr>
          </a:p>
          <a:p>
            <a:pPr algn="just"/>
            <a:r>
              <a:rPr lang="pt-BR" sz="3600" dirty="0" smtClean="0">
                <a:solidFill>
                  <a:srgbClr val="333333"/>
                </a:solidFill>
                <a:latin typeface="Open Sans" panose="020B0606030504020204" pitchFamily="34" charset="0"/>
              </a:rPr>
              <a:t>=</a:t>
            </a:r>
            <a:r>
              <a:rPr lang="pt-BR" sz="3600" dirty="0">
                <a:solidFill>
                  <a:srgbClr val="333333"/>
                </a:solidFill>
                <a:latin typeface="Open Sans" panose="020B0606030504020204" pitchFamily="34" charset="0"/>
              </a:rPr>
              <a:t>MÉDIA(X1:Y1) </a:t>
            </a:r>
            <a:endParaRPr lang="pt-BR" sz="3600" dirty="0" smtClean="0">
              <a:solidFill>
                <a:srgbClr val="333333"/>
              </a:solidFill>
              <a:latin typeface="Open Sans" panose="020B0606030504020204" pitchFamily="34" charset="0"/>
            </a:endParaRPr>
          </a:p>
          <a:p>
            <a:pPr algn="just"/>
            <a:r>
              <a:rPr lang="pt-BR" sz="3600" dirty="0" smtClean="0">
                <a:solidFill>
                  <a:srgbClr val="333333"/>
                </a:solidFill>
                <a:latin typeface="Open Sans" panose="020B0606030504020204" pitchFamily="34" charset="0"/>
              </a:rPr>
              <a:t>=</a:t>
            </a:r>
            <a:r>
              <a:rPr lang="pt-BR" sz="3600" dirty="0">
                <a:solidFill>
                  <a:srgbClr val="333333"/>
                </a:solidFill>
                <a:latin typeface="Open Sans" panose="020B0606030504020204" pitchFamily="34" charset="0"/>
              </a:rPr>
              <a:t>MÉDIA(X1;Y1) </a:t>
            </a:r>
            <a:endParaRPr lang="pt-BR" sz="3600" dirty="0" smtClean="0">
              <a:solidFill>
                <a:srgbClr val="333333"/>
              </a:solidFill>
              <a:latin typeface="Open Sans" panose="020B0606030504020204" pitchFamily="34" charset="0"/>
            </a:endParaRPr>
          </a:p>
          <a:p>
            <a:pPr algn="just"/>
            <a:r>
              <a:rPr lang="pt-BR" sz="3600" dirty="0" smtClean="0">
                <a:solidFill>
                  <a:srgbClr val="333333"/>
                </a:solidFill>
                <a:latin typeface="Open Sans" panose="020B0606030504020204" pitchFamily="34" charset="0"/>
              </a:rPr>
              <a:t>=</a:t>
            </a:r>
            <a:r>
              <a:rPr lang="pt-BR" sz="3600" dirty="0">
                <a:solidFill>
                  <a:srgbClr val="333333"/>
                </a:solidFill>
                <a:latin typeface="Open Sans" panose="020B0606030504020204" pitchFamily="34" charset="0"/>
              </a:rPr>
              <a:t>SOMA(X1:Y1)/Número de </a:t>
            </a:r>
            <a:r>
              <a:rPr lang="pt-BR" sz="3600" dirty="0" smtClean="0">
                <a:solidFill>
                  <a:srgbClr val="333333"/>
                </a:solidFill>
                <a:latin typeface="Open Sans" panose="020B0606030504020204" pitchFamily="34" charset="0"/>
              </a:rPr>
              <a:t>Colunas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507615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edia-excel-ponto-e-virgu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1757362"/>
            <a:ext cx="11127632" cy="418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895349" y="918686"/>
            <a:ext cx="111537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rgbClr val="333333"/>
                </a:solidFill>
                <a:latin typeface="Open Sans" panose="020B0606030504020204" pitchFamily="34" charset="0"/>
              </a:rPr>
              <a:t>Vamos usar um boletim escolar para dar exemplo da fórmula =MÉDIA(X1:Y1).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792996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66799" y="827812"/>
            <a:ext cx="10868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333333"/>
                </a:solidFill>
                <a:latin typeface="Open Sans" panose="020B0606030504020204" pitchFamily="34" charset="0"/>
              </a:rPr>
              <a:t>Se usar ponto e vírgula podemos tirar a média somente de determinados bimestres</a:t>
            </a:r>
            <a:r>
              <a:rPr lang="pt-BR" sz="2400" dirty="0" smtClean="0">
                <a:solidFill>
                  <a:srgbClr val="333333"/>
                </a:solidFill>
                <a:latin typeface="Open Sans" panose="020B0606030504020204" pitchFamily="34" charset="0"/>
              </a:rPr>
              <a:t>.  </a:t>
            </a:r>
            <a:r>
              <a:rPr lang="pt-BR" sz="2400" dirty="0">
                <a:solidFill>
                  <a:srgbClr val="333333"/>
                </a:solidFill>
                <a:latin typeface="Open Sans" panose="020B0606030504020204" pitchFamily="34" charset="0"/>
              </a:rPr>
              <a:t>Exemplo: =MÉDIA(X1;Y1</a:t>
            </a:r>
            <a:r>
              <a:rPr lang="pt-BR" sz="2400" dirty="0" smtClean="0">
                <a:solidFill>
                  <a:srgbClr val="333333"/>
                </a:solidFill>
                <a:latin typeface="Open Sans" panose="020B0606030504020204" pitchFamily="34" charset="0"/>
              </a:rPr>
              <a:t>)</a:t>
            </a:r>
            <a:endParaRPr lang="pt-BR" sz="2400" dirty="0"/>
          </a:p>
        </p:txBody>
      </p:sp>
      <p:pic>
        <p:nvPicPr>
          <p:cNvPr id="7170" name="Picture 2" descr="excel-media-dois-pon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99" y="1968499"/>
            <a:ext cx="10709417" cy="40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482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38225" y="1266825"/>
            <a:ext cx="103155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solidFill>
                  <a:srgbClr val="333333"/>
                </a:solidFill>
                <a:latin typeface="Open Sans" panose="020B0606030504020204" pitchFamily="34" charset="0"/>
              </a:rPr>
              <a:t>Somando os intervalos e dividindo pela quantidade de colunas. As vezes este último exemplo que viremos a seguir você nunca usará, mas pode cair em concurso em forma de </a:t>
            </a:r>
            <a:r>
              <a:rPr lang="pt-BR" sz="3200" dirty="0" smtClean="0">
                <a:solidFill>
                  <a:srgbClr val="333333"/>
                </a:solidFill>
                <a:latin typeface="Open Sans" panose="020B0606030504020204" pitchFamily="34" charset="0"/>
              </a:rPr>
              <a:t>pegadinha.</a:t>
            </a:r>
          </a:p>
          <a:p>
            <a:pPr algn="just"/>
            <a:endParaRPr lang="pt-BR" sz="3200" dirty="0" smtClean="0">
              <a:solidFill>
                <a:srgbClr val="333333"/>
              </a:solidFill>
              <a:latin typeface="Open Sans" panose="020B0606030504020204" pitchFamily="34" charset="0"/>
            </a:endParaRPr>
          </a:p>
          <a:p>
            <a:pPr algn="just"/>
            <a:endParaRPr lang="pt-BR" sz="3200" dirty="0" smtClean="0">
              <a:solidFill>
                <a:srgbClr val="333333"/>
              </a:solidFill>
              <a:latin typeface="Open Sans" panose="020B0606030504020204" pitchFamily="34" charset="0"/>
            </a:endParaRPr>
          </a:p>
          <a:p>
            <a:pPr algn="just"/>
            <a:r>
              <a:rPr lang="pt-BR" sz="3200" dirty="0" smtClean="0">
                <a:solidFill>
                  <a:srgbClr val="333333"/>
                </a:solidFill>
                <a:latin typeface="Open Sans" panose="020B0606030504020204" pitchFamily="34" charset="0"/>
              </a:rPr>
              <a:t>“</a:t>
            </a:r>
            <a:r>
              <a:rPr lang="pt-BR" sz="3200" dirty="0">
                <a:solidFill>
                  <a:srgbClr val="333333"/>
                </a:solidFill>
                <a:latin typeface="Open Sans" panose="020B0606030504020204" pitchFamily="34" charset="0"/>
              </a:rPr>
              <a:t>Exemplo: Será possível obter o valor da média a partir da formula de soma?” R. Sim. =SOMA(X1:Y1)/Número de </a:t>
            </a:r>
            <a:r>
              <a:rPr lang="pt-BR" sz="3200" dirty="0" smtClean="0">
                <a:solidFill>
                  <a:srgbClr val="333333"/>
                </a:solidFill>
                <a:latin typeface="Open Sans" panose="020B0606030504020204" pitchFamily="34" charset="0"/>
              </a:rPr>
              <a:t>Colunas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052258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819275" y="2295525"/>
            <a:ext cx="83534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/>
              <a:t>FORMULAS DE ESTATÍSTICA: MINIMO E MÁXIMO</a:t>
            </a:r>
          </a:p>
          <a:p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899510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ois-pon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4" y="1000125"/>
            <a:ext cx="11070975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001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494" y="1043237"/>
            <a:ext cx="8925740" cy="5562099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097505" y="215036"/>
            <a:ext cx="7865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/>
              <a:t>Fazer em sala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047318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142968"/>
              </p:ext>
            </p:extLst>
          </p:nvPr>
        </p:nvGraphicFramePr>
        <p:xfrm>
          <a:off x="541422" y="1864895"/>
          <a:ext cx="11650579" cy="43915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7966"/>
                <a:gridCol w="1735192"/>
                <a:gridCol w="1652565"/>
                <a:gridCol w="991538"/>
                <a:gridCol w="991538"/>
                <a:gridCol w="991538"/>
                <a:gridCol w="1425337"/>
                <a:gridCol w="557741"/>
                <a:gridCol w="1797164"/>
              </a:tblGrid>
              <a:tr h="97886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Valor da Hora Extra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>
                          <a:effectLst/>
                        </a:rPr>
                        <a:t>15,00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424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424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HORAS  EXTRAS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68777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FUNCIONARIO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CARGO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SALÁRIO BRUTO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QTDE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Valor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Gratificação 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INSS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SALÁRIO LIQUIDO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424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Loriane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Substituta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>
                          <a:effectLst/>
                        </a:rPr>
                        <a:t>3.500,00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>
                          <a:effectLst/>
                        </a:rPr>
                        <a:t>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424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JOEL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Aux. Serv. Gerais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>
                          <a:effectLst/>
                        </a:rPr>
                        <a:t>1.000,00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424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VANESSA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Aux. Adm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>
                          <a:effectLst/>
                        </a:rPr>
                        <a:t>1.500,00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424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RUAMA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Aux. Adm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>
                          <a:effectLst/>
                        </a:rPr>
                        <a:t>1.500,00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424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ANA PAULA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Aux. Adm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u="none" strike="noStrike">
                          <a:effectLst/>
                        </a:rPr>
                        <a:t>1.500,00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4242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995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2390774" y="942975"/>
            <a:ext cx="6143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u="sng" dirty="0" smtClean="0"/>
              <a:t>CALCULAR EM SALA </a:t>
            </a:r>
            <a:endParaRPr lang="pt-BR" sz="3200" u="sng" dirty="0"/>
          </a:p>
        </p:txBody>
      </p:sp>
    </p:spTree>
    <p:extLst>
      <p:ext uri="{BB962C8B-B14F-4D97-AF65-F5344CB8AC3E}">
        <p14:creationId xmlns:p14="http://schemas.microsoft.com/office/powerpoint/2010/main" val="675838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351234"/>
            <a:ext cx="12192000" cy="61555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4000" b="1" i="0" u="none" strike="noStrike" cap="none" normalizeH="0" baseline="0" dirty="0" smtClean="0">
                <a:ln>
                  <a:noFill/>
                </a:ln>
                <a:solidFill>
                  <a:srgbClr val="1C1C1C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FÓRMULA DA CONDIÇÃO SE</a:t>
            </a:r>
            <a:endParaRPr kumimoji="0" lang="pt-BR" alt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4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A função se retorna um resultado a partir de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4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uma avaliação lógica.</a:t>
            </a:r>
            <a:endParaRPr kumimoji="0" lang="pt-BR" alt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4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Descrição dos argumentos:</a:t>
            </a:r>
            <a:endParaRPr kumimoji="0" lang="pt-BR" alt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Teste lógico: Verifica uma condição estabelecida.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Valor se verdadeiro: Apresenta um resultado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caso a condição estabelecida seja satisfeita.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Valor se falso: Apresenta um resultado caso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 condição estabelecida não seja satisfeita.</a:t>
            </a:r>
          </a:p>
        </p:txBody>
      </p:sp>
    </p:spTree>
    <p:extLst>
      <p:ext uri="{BB962C8B-B14F-4D97-AF65-F5344CB8AC3E}">
        <p14:creationId xmlns:p14="http://schemas.microsoft.com/office/powerpoint/2010/main" val="2435544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xcel-formula-condicao-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63" y="2141621"/>
            <a:ext cx="11130064" cy="394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985211" y="481263"/>
            <a:ext cx="96974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/>
              <a:t>FAZER EM SALA</a:t>
            </a:r>
            <a:endParaRPr lang="pt-BR" sz="4400" b="1" dirty="0"/>
          </a:p>
        </p:txBody>
      </p:sp>
    </p:spTree>
    <p:extLst>
      <p:ext uri="{BB962C8B-B14F-4D97-AF65-F5344CB8AC3E}">
        <p14:creationId xmlns:p14="http://schemas.microsoft.com/office/powerpoint/2010/main" val="4032294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92505" y="362150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>
                <a:solidFill>
                  <a:srgbClr val="FF0000"/>
                </a:solidFill>
              </a:rPr>
              <a:t>FAZER A FORMULA DO DIA DA SEMANA  EM SALA</a:t>
            </a:r>
            <a:endParaRPr lang="pt-BR" sz="40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218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61738" y="2009273"/>
            <a:ext cx="11670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u="sng" dirty="0" smtClean="0">
                <a:solidFill>
                  <a:srgbClr val="FF0000"/>
                </a:solidFill>
              </a:rPr>
              <a:t>TESTAR CONDICIONAIS COM A FORMULA DE BASKHARA</a:t>
            </a:r>
            <a:endParaRPr lang="pt-BR" sz="3600" u="sng" dirty="0">
              <a:solidFill>
                <a:srgbClr val="FF000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673" y="2933183"/>
            <a:ext cx="5938750" cy="364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4272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07694" y="2009274"/>
            <a:ext cx="96733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/>
              <a:t>PROCURA VERTICAL </a:t>
            </a:r>
          </a:p>
          <a:p>
            <a:pPr algn="ctr"/>
            <a:endParaRPr lang="pt-BR" sz="6000" dirty="0"/>
          </a:p>
          <a:p>
            <a:pPr algn="ctr"/>
            <a:r>
              <a:rPr lang="pt-BR" sz="6000" dirty="0" smtClean="0"/>
              <a:t>PROCV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3621768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415" y="445169"/>
            <a:ext cx="11438211" cy="624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6819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BrOffice Calc e Planilhas de Cálculos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56138" y="5876926"/>
            <a:ext cx="5638800" cy="688975"/>
          </a:xfrm>
        </p:spPr>
        <p:txBody>
          <a:bodyPr/>
          <a:lstStyle/>
          <a:p>
            <a:pPr algn="r" eaLnBrk="1" hangingPunct="1"/>
            <a:r>
              <a:rPr lang="pt-BR" altLang="pt-BR" sz="1400" b="1"/>
              <a:t>Por: André Aparecido da Silva </a:t>
            </a:r>
          </a:p>
          <a:p>
            <a:pPr algn="r" eaLnBrk="1" hangingPunct="1"/>
            <a:r>
              <a:rPr lang="pt-BR" altLang="pt-BR" sz="1400" b="1">
                <a:hlinkClick r:id="rId2"/>
              </a:rPr>
              <a:t>anndrepr@yahoo.com.br</a:t>
            </a:r>
            <a:r>
              <a:rPr lang="pt-BR" altLang="pt-BR" sz="1400" b="1"/>
              <a:t> </a:t>
            </a:r>
          </a:p>
        </p:txBody>
      </p:sp>
      <p:pic>
        <p:nvPicPr>
          <p:cNvPr id="5124" name="Picture 5" descr="name_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3141664"/>
            <a:ext cx="39624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74A7E6-7A2B-4B28-9C6C-17E046F074C7}" type="slidenum">
              <a:rPr lang="pt-BR" altLang="pt-BR"/>
              <a:pPr eaLnBrk="1" hangingPunct="1"/>
              <a:t>27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45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O brOffice Calc.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5189" y="1916113"/>
            <a:ext cx="7661275" cy="411480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pt-BR" altLang="pt-BR" smtClean="0"/>
              <a:t>	O BrOffice Calc é uma planilha eletrônica, sendo portanto uma ferramenta para fazer cálculos, analisar informações e dar tratamento a grandes massas de dados. </a:t>
            </a:r>
          </a:p>
        </p:txBody>
      </p:sp>
      <p:sp>
        <p:nvSpPr>
          <p:cNvPr id="6148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C6254CA-AF92-4CA3-B12F-072929D4E581}" type="slidenum">
              <a:rPr lang="pt-BR" altLang="pt-BR"/>
              <a:pPr eaLnBrk="1" hangingPunct="1"/>
              <a:t>28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7247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A tela do programa...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172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CE4CB9F-3012-4056-8868-EDFC16C6AB36}" type="slidenum">
              <a:rPr lang="pt-BR" altLang="pt-BR"/>
              <a:pPr eaLnBrk="1" hangingPunct="1"/>
              <a:t>29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6999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4310" y="14289"/>
            <a:ext cx="10018713" cy="1752599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Detalhando...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4114" y="2060575"/>
            <a:ext cx="7661275" cy="4114800"/>
          </a:xfrm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4079876" y="4149725"/>
            <a:ext cx="30956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400" b="1"/>
              <a:t>Endereço da Célula selecionada</a:t>
            </a: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 flipH="1" flipV="1">
            <a:off x="3359151" y="3284539"/>
            <a:ext cx="1152525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583114" y="3141664"/>
            <a:ext cx="34575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200" b="1"/>
              <a:t>Barra de fórmulas</a:t>
            </a:r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 flipH="1">
            <a:off x="3935413" y="1844676"/>
            <a:ext cx="14398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367214" y="1557338"/>
            <a:ext cx="28082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dirty="0"/>
              <a:t>Barra de menus.</a:t>
            </a:r>
          </a:p>
        </p:txBody>
      </p:sp>
      <p:sp>
        <p:nvSpPr>
          <p:cNvPr id="8201" name="Line 10"/>
          <p:cNvSpPr>
            <a:spLocks noChangeShapeType="1"/>
          </p:cNvSpPr>
          <p:nvPr/>
        </p:nvSpPr>
        <p:spPr bwMode="auto">
          <a:xfrm>
            <a:off x="3432175" y="5805488"/>
            <a:ext cx="215900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202" name="Line 12"/>
          <p:cNvSpPr>
            <a:spLocks noChangeShapeType="1"/>
          </p:cNvSpPr>
          <p:nvPr/>
        </p:nvSpPr>
        <p:spPr bwMode="auto">
          <a:xfrm>
            <a:off x="3935413" y="5734050"/>
            <a:ext cx="1655762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203" name="Line 13"/>
          <p:cNvSpPr>
            <a:spLocks noChangeShapeType="1"/>
          </p:cNvSpPr>
          <p:nvPr/>
        </p:nvSpPr>
        <p:spPr bwMode="auto">
          <a:xfrm>
            <a:off x="4583114" y="5805488"/>
            <a:ext cx="936625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204" name="Text Box 14"/>
          <p:cNvSpPr txBox="1">
            <a:spLocks noChangeArrowheads="1"/>
          </p:cNvSpPr>
          <p:nvPr/>
        </p:nvSpPr>
        <p:spPr bwMode="auto">
          <a:xfrm>
            <a:off x="5664200" y="6453188"/>
            <a:ext cx="32400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Planilhas dentro do arquivo</a:t>
            </a:r>
          </a:p>
        </p:txBody>
      </p:sp>
      <p:sp>
        <p:nvSpPr>
          <p:cNvPr id="8205" name="Line 15"/>
          <p:cNvSpPr>
            <a:spLocks noChangeShapeType="1"/>
          </p:cNvSpPr>
          <p:nvPr/>
        </p:nvSpPr>
        <p:spPr bwMode="auto">
          <a:xfrm flipH="1">
            <a:off x="5159376" y="1844676"/>
            <a:ext cx="2881313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206" name="Text Box 8"/>
          <p:cNvSpPr txBox="1">
            <a:spLocks noChangeArrowheads="1"/>
          </p:cNvSpPr>
          <p:nvPr/>
        </p:nvSpPr>
        <p:spPr bwMode="auto">
          <a:xfrm>
            <a:off x="6672264" y="1484313"/>
            <a:ext cx="3527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Barra de Ferramentas.</a:t>
            </a:r>
          </a:p>
        </p:txBody>
      </p:sp>
      <p:sp>
        <p:nvSpPr>
          <p:cNvPr id="8207" name="Espaço Reservado para Número de Slide 1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94C0077-624A-4281-8E54-B46FAAEE1413}" type="slidenum">
              <a:rPr lang="pt-BR" altLang="pt-BR"/>
              <a:pPr eaLnBrk="1" hangingPunct="1"/>
              <a:t>30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0824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Detalhando a Tela do Calc</a:t>
            </a:r>
          </a:p>
        </p:txBody>
      </p:sp>
      <p:pic>
        <p:nvPicPr>
          <p:cNvPr id="9219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001755"/>
            <a:ext cx="7294562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Line 19"/>
          <p:cNvSpPr>
            <a:spLocks noChangeShapeType="1"/>
          </p:cNvSpPr>
          <p:nvPr/>
        </p:nvSpPr>
        <p:spPr bwMode="auto">
          <a:xfrm>
            <a:off x="3192128" y="2857365"/>
            <a:ext cx="1367839" cy="15747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21" name="Text Box 21"/>
          <p:cNvSpPr txBox="1">
            <a:spLocks noChangeArrowheads="1"/>
          </p:cNvSpPr>
          <p:nvPr/>
        </p:nvSpPr>
        <p:spPr bwMode="auto">
          <a:xfrm>
            <a:off x="2820986" y="4432135"/>
            <a:ext cx="7345362" cy="1338263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/>
              <a:t>Pastas, uma planilha pode conter diversas pastas que facilitam a organização das informações dentro da planilha.</a:t>
            </a:r>
          </a:p>
          <a:p>
            <a:pPr algn="just" eaLnBrk="1" hangingPunct="1">
              <a:spcBef>
                <a:spcPct val="50000"/>
              </a:spcBef>
            </a:pPr>
            <a:r>
              <a:rPr lang="pt-BR" altLang="pt-BR"/>
              <a:t>Por exemplo você pode ter uma planilha de compradores, outra de produtos e uma terceira que contem as vendas efetuadas</a:t>
            </a:r>
          </a:p>
        </p:txBody>
      </p:sp>
      <p:sp>
        <p:nvSpPr>
          <p:cNvPr id="9222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B27544-3FED-46A6-9DDE-F36E2BB9BA90}" type="slidenum">
              <a:rPr lang="pt-BR" altLang="pt-BR"/>
              <a:pPr eaLnBrk="1" hangingPunct="1"/>
              <a:t>31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5676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As linhas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3326" y="1981200"/>
            <a:ext cx="7661275" cy="1087438"/>
          </a:xfrm>
        </p:spPr>
        <p:txBody>
          <a:bodyPr/>
          <a:lstStyle/>
          <a:p>
            <a:pPr eaLnBrk="1" hangingPunct="1"/>
            <a:r>
              <a:rPr lang="pt-BR" altLang="pt-BR" smtClean="0"/>
              <a:t>Todas a linhas são identificadas por números...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3068638"/>
            <a:ext cx="17526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Line 5"/>
          <p:cNvSpPr>
            <a:spLocks noChangeShapeType="1"/>
          </p:cNvSpPr>
          <p:nvPr/>
        </p:nvSpPr>
        <p:spPr bwMode="auto">
          <a:xfrm flipV="1">
            <a:off x="3143251" y="3357564"/>
            <a:ext cx="4105275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3503613" y="5300664"/>
            <a:ext cx="4032250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7464426" y="3141663"/>
            <a:ext cx="25193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Linha 2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7680325" y="5445126"/>
            <a:ext cx="19446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Linha 4</a:t>
            </a:r>
          </a:p>
        </p:txBody>
      </p:sp>
      <p:sp>
        <p:nvSpPr>
          <p:cNvPr id="10249" name="Espaço Reservado para Número de Slide 1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E51B1B2-E430-4954-9FEC-100D078C5CCA}" type="slidenum">
              <a:rPr lang="pt-BR" altLang="pt-BR"/>
              <a:pPr eaLnBrk="1" hangingPunct="1"/>
              <a:t>32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3620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As colunas...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3326" y="1981201"/>
            <a:ext cx="7661275" cy="1160463"/>
          </a:xfrm>
        </p:spPr>
        <p:txBody>
          <a:bodyPr/>
          <a:lstStyle/>
          <a:p>
            <a:pPr eaLnBrk="1" hangingPunct="1"/>
            <a:r>
              <a:rPr lang="pt-BR" altLang="pt-BR" smtClean="0"/>
              <a:t>Todas as colunas são identificadas por letras...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3213101"/>
            <a:ext cx="622935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4151313" y="4941889"/>
            <a:ext cx="4032250" cy="1150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4872039" y="4868863"/>
            <a:ext cx="3311525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8256588" y="5949951"/>
            <a:ext cx="18716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Colunas C e D.</a:t>
            </a:r>
          </a:p>
        </p:txBody>
      </p:sp>
      <p:sp>
        <p:nvSpPr>
          <p:cNvPr id="11272" name="Espaço Reservado para Número de Slide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E48BB3E-4A45-4C2A-B1B1-4A426F4542F1}" type="slidenum">
              <a:rPr lang="pt-BR" altLang="pt-BR"/>
              <a:pPr eaLnBrk="1" hangingPunct="1"/>
              <a:t>33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06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711450" y="955676"/>
            <a:ext cx="6902450" cy="6016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pt-BR" altLang="pt-BR" smtClean="0"/>
              <a:t>As células</a:t>
            </a:r>
            <a:br>
              <a:rPr lang="pt-BR" altLang="pt-BR" smtClean="0"/>
            </a:br>
            <a:endParaRPr lang="pt-BR" altLang="pt-BR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3326" y="1981201"/>
            <a:ext cx="7661275" cy="1160463"/>
          </a:xfrm>
        </p:spPr>
        <p:txBody>
          <a:bodyPr/>
          <a:lstStyle/>
          <a:p>
            <a:pPr eaLnBrk="1" hangingPunct="1"/>
            <a:r>
              <a:rPr lang="pt-BR" altLang="pt-BR" smtClean="0"/>
              <a:t>A junção da linha com a coluna nos dá o endereço da célula.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pt-BR" altLang="pt-BR" smtClean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2997200"/>
            <a:ext cx="622935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847850" y="6092826"/>
            <a:ext cx="8135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/>
              <a:t>Neste caso temos a célula b3, pois estamos na linha 3 e na coluna B </a:t>
            </a:r>
          </a:p>
        </p:txBody>
      </p:sp>
      <p:sp>
        <p:nvSpPr>
          <p:cNvPr id="12294" name="Espaço Reservado para Número de Slide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D8C8864-BBF4-4B41-93D6-E99A502D84A2}" type="slidenum">
              <a:rPr lang="pt-BR" altLang="pt-BR"/>
              <a:pPr eaLnBrk="1" hangingPunct="1"/>
              <a:t>34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4517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As células.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56139" y="1916114"/>
            <a:ext cx="5400675" cy="388937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pt-BR" altLang="pt-BR" sz="2600"/>
              <a:t>   As células serão usadas para inserção dos valores e das formulas.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pt-BR" altLang="pt-BR" sz="260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pt-BR" altLang="pt-BR" sz="2600"/>
              <a:t>	Por exemplo a célula selecionada esta na linha 1 e na coluna 1.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pt-BR" altLang="pt-BR" sz="260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pt-BR" altLang="pt-BR" sz="2600"/>
              <a:t>    Estas referencias serão utilizadas nas fórmulas. 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1844675"/>
            <a:ext cx="25908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Line 5"/>
          <p:cNvSpPr>
            <a:spLocks noChangeShapeType="1"/>
          </p:cNvSpPr>
          <p:nvPr/>
        </p:nvSpPr>
        <p:spPr bwMode="auto">
          <a:xfrm flipV="1">
            <a:off x="2351089" y="1628776"/>
            <a:ext cx="1944687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216276" y="1268414"/>
            <a:ext cx="2303463" cy="376237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Endereço da célula</a:t>
            </a:r>
          </a:p>
        </p:txBody>
      </p:sp>
      <p:sp>
        <p:nvSpPr>
          <p:cNvPr id="13319" name="Espaço Reservado para Número de Slide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53D0401-A106-4783-855B-9EEC29E814FF}" type="slidenum">
              <a:rPr lang="pt-BR" altLang="pt-BR"/>
              <a:pPr eaLnBrk="1" hangingPunct="1"/>
              <a:t>35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4593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Formatando as células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48300" y="1412876"/>
            <a:ext cx="4762500" cy="374491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pt-BR" altLang="pt-BR" smtClean="0"/>
              <a:t>Por definição as células  serão mostradas sem formatações e poderão ser formatadas clicando no menu formatar </a:t>
            </a:r>
            <a:r>
              <a:rPr lang="pt-BR" altLang="pt-BR" smtClean="0">
                <a:sym typeface="Wingdings" panose="05000000000000000000" pitchFamily="2" charset="2"/>
              </a:rPr>
              <a:t> </a:t>
            </a:r>
            <a:r>
              <a:rPr lang="pt-BR" altLang="pt-BR" smtClean="0"/>
              <a:t> células. 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11" y="1930987"/>
            <a:ext cx="341947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EA44A20-BEBA-4B56-A0FC-930810D34CC4}" type="slidenum">
              <a:rPr lang="pt-BR" altLang="pt-BR"/>
              <a:pPr eaLnBrk="1" hangingPunct="1"/>
              <a:t>36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4214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Formatando as células - Números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581525"/>
            <a:ext cx="8229600" cy="1549400"/>
          </a:xfrm>
        </p:spPr>
        <p:txBody>
          <a:bodyPr/>
          <a:lstStyle/>
          <a:p>
            <a:pPr algn="just" eaLnBrk="1" hangingPunct="1"/>
            <a:r>
              <a:rPr lang="pt-BR" altLang="pt-BR" sz="2600"/>
              <a:t>Nesta opção permite formatar as células de modo que mostrem valores como pré-definido. Como datas, valores lógicos ou  valores numéricos. 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1341438"/>
            <a:ext cx="5976938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Line 5"/>
          <p:cNvSpPr>
            <a:spLocks noChangeShapeType="1"/>
          </p:cNvSpPr>
          <p:nvPr/>
        </p:nvSpPr>
        <p:spPr bwMode="auto">
          <a:xfrm flipH="1" flipV="1">
            <a:off x="3648076" y="2420939"/>
            <a:ext cx="5616575" cy="1728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 flipV="1">
            <a:off x="7751764" y="2276476"/>
            <a:ext cx="108108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8688388" y="1844676"/>
            <a:ext cx="1979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Casas decimais</a:t>
            </a:r>
          </a:p>
        </p:txBody>
      </p:sp>
      <p:sp>
        <p:nvSpPr>
          <p:cNvPr id="15368" name="Espaço Reservado para Número de Slide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06BA048-25DD-49AF-8785-0A641C9F21C7}" type="slidenum">
              <a:rPr lang="pt-BR" altLang="pt-BR"/>
              <a:pPr eaLnBrk="1" hangingPunct="1"/>
              <a:t>37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156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0042" y="-114297"/>
            <a:ext cx="9962981" cy="876300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Formatando as células - Fontes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4581525"/>
            <a:ext cx="8435975" cy="1549400"/>
          </a:xfrm>
        </p:spPr>
        <p:txBody>
          <a:bodyPr/>
          <a:lstStyle/>
          <a:p>
            <a:pPr algn="just" eaLnBrk="1" hangingPunct="1"/>
            <a:r>
              <a:rPr lang="pt-BR" altLang="pt-BR" sz="2800"/>
              <a:t>Nesta opção podemos alterar  as configurações da fonte para a célula.</a:t>
            </a:r>
            <a:r>
              <a:rPr lang="pt-BR" altLang="pt-BR" smtClean="0"/>
              <a:t> Tipos, efeitos, cores e tamanhos. </a:t>
            </a:r>
          </a:p>
        </p:txBody>
      </p:sp>
      <p:pic>
        <p:nvPicPr>
          <p:cNvPr id="1638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4" y="908051"/>
            <a:ext cx="5832475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9E321BD-8D8E-42DE-A678-90D6885266D0}" type="slidenum">
              <a:rPr lang="pt-BR" altLang="pt-BR"/>
              <a:pPr eaLnBrk="1" hangingPunct="1"/>
              <a:t>38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0343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08726" y="-216568"/>
            <a:ext cx="10018713" cy="1752599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Formatando as células - Alinhamentos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4581525"/>
            <a:ext cx="8435975" cy="1549400"/>
          </a:xfrm>
        </p:spPr>
        <p:txBody>
          <a:bodyPr/>
          <a:lstStyle/>
          <a:p>
            <a:pPr algn="just" eaLnBrk="1" hangingPunct="1"/>
            <a:r>
              <a:rPr lang="pt-BR" altLang="pt-BR" sz="2800"/>
              <a:t>Na opção alinhamento é possível alterar a orientação do texto, deixando-o na posição vertical ou em outra posição qualquer.</a:t>
            </a:r>
            <a:endParaRPr lang="pt-BR" altLang="pt-BR" smtClean="0"/>
          </a:p>
        </p:txBody>
      </p:sp>
      <p:pic>
        <p:nvPicPr>
          <p:cNvPr id="1843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1125538"/>
            <a:ext cx="6481762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551363F-3361-44B3-8021-8868FA1CBAAC}" type="slidenum">
              <a:rPr lang="pt-BR" altLang="pt-BR"/>
              <a:pPr eaLnBrk="1" hangingPunct="1"/>
              <a:t>39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2549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48326" y="23395"/>
            <a:ext cx="9854697" cy="1029118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Formatando as células - Bordas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4581525"/>
            <a:ext cx="8435975" cy="1549400"/>
          </a:xfrm>
        </p:spPr>
        <p:txBody>
          <a:bodyPr/>
          <a:lstStyle/>
          <a:p>
            <a:pPr algn="just" eaLnBrk="1" hangingPunct="1"/>
            <a:r>
              <a:rPr lang="pt-BR" altLang="pt-BR" sz="2800"/>
              <a:t>Por padrão as células no Calc não tem bordas e com esta opção é possível colocar as bordas e formatá-las como desejado.   </a:t>
            </a:r>
            <a:endParaRPr lang="pt-BR" altLang="pt-BR" smtClean="0"/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1" y="1052513"/>
            <a:ext cx="5832475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063AFF9-AC23-404F-822B-15DE7F0BD697}" type="slidenum">
              <a:rPr lang="pt-BR" altLang="pt-BR"/>
              <a:pPr eaLnBrk="1" hangingPunct="1"/>
              <a:t>40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8778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07022" y="181770"/>
            <a:ext cx="9144834" cy="876300"/>
          </a:xfrm>
        </p:spPr>
        <p:txBody>
          <a:bodyPr/>
          <a:lstStyle/>
          <a:p>
            <a:pPr eaLnBrk="1" hangingPunct="1"/>
            <a:r>
              <a:rPr lang="pt-BR" altLang="pt-BR" sz="3800" dirty="0"/>
              <a:t>Formatando as células – Plano de Fundo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4581526"/>
            <a:ext cx="8435975" cy="13684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pt-BR" altLang="pt-BR" sz="2800"/>
              <a:t>Permite selecionar uma cor a qual será utilizada como plano de fundo para as células selecionadas.    </a:t>
            </a:r>
            <a:endParaRPr lang="pt-BR" altLang="pt-BR" smtClean="0"/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6" y="908051"/>
            <a:ext cx="5038725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2BA150B-928F-43C4-8367-174AA8033CB8}" type="slidenum">
              <a:rPr lang="pt-BR" altLang="pt-BR"/>
              <a:pPr eaLnBrk="1" hangingPunct="1"/>
              <a:t>41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0932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pt-BR" altLang="pt-BR" smtClean="0"/>
              <a:t>Barras de Ferramentas - Padrão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6" y="1700214"/>
            <a:ext cx="8435975" cy="936625"/>
          </a:xfrm>
        </p:spPr>
        <p:txBody>
          <a:bodyPr/>
          <a:lstStyle/>
          <a:p>
            <a:pPr eaLnBrk="1" hangingPunct="1"/>
            <a:r>
              <a:rPr lang="pt-BR" altLang="pt-BR" b="1"/>
              <a:t>Barra de Ferramentas Padrão</a:t>
            </a:r>
            <a:r>
              <a:rPr lang="pt-BR" altLang="pt-BR"/>
              <a:t>: Fornece as ferramentas auxiliares ao desenvolvimento da planilha.</a:t>
            </a:r>
            <a:r>
              <a:rPr lang="pt-BR" altLang="pt-BR" sz="2800"/>
              <a:t>    </a:t>
            </a:r>
          </a:p>
        </p:txBody>
      </p:sp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9" y="2708276"/>
            <a:ext cx="7921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8"/>
          <p:cNvSpPr txBox="1">
            <a:spLocks noChangeArrowheads="1"/>
          </p:cNvSpPr>
          <p:nvPr/>
        </p:nvSpPr>
        <p:spPr bwMode="auto">
          <a:xfrm>
            <a:off x="2063750" y="3357563"/>
            <a:ext cx="77041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Se esta barra não estiver ativa clique em Exibir </a:t>
            </a:r>
            <a:r>
              <a:rPr lang="pt-BR" altLang="pt-BR">
                <a:sym typeface="Wingdings" panose="05000000000000000000" pitchFamily="2" charset="2"/>
              </a:rPr>
              <a:t> Barras de Ferramentas  Padrão.</a:t>
            </a:r>
            <a:endParaRPr lang="pt-BR" altLang="pt-BR"/>
          </a:p>
        </p:txBody>
      </p:sp>
      <p:sp>
        <p:nvSpPr>
          <p:cNvPr id="21510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50084F-3A02-41A0-95F4-2A65C8B0F83E}" type="slidenum">
              <a:rPr lang="pt-BR" altLang="pt-BR"/>
              <a:pPr eaLnBrk="1" hangingPunct="1"/>
              <a:t>42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9580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53887" y="108284"/>
            <a:ext cx="10018713" cy="1752599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Exibindo barras de ferramentas.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75501" y="1268414"/>
            <a:ext cx="3241675" cy="4681537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pt-BR" altLang="pt-BR" sz="2800"/>
              <a:t>    Exibir </a:t>
            </a:r>
            <a:r>
              <a:rPr lang="pt-BR" altLang="pt-BR" sz="2800">
                <a:sym typeface="Wingdings" panose="05000000000000000000" pitchFamily="2" charset="2"/>
              </a:rPr>
              <a:t> Barras de Ferramentas  Padrão.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pt-BR" altLang="pt-BR" sz="2800">
                <a:sym typeface="Wingdings" panose="05000000000000000000" pitchFamily="2" charset="2"/>
              </a:rPr>
              <a:t>	Use este mesmo procedimento para exibir qualquer outra barra de ferramentas.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pt-BR" altLang="pt-BR" sz="2800"/>
              <a:t> </a:t>
            </a:r>
            <a:endParaRPr lang="pt-BR" altLang="pt-BR" smtClean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443" y="1523999"/>
            <a:ext cx="525780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AFD9BBA-F03F-4E42-97AF-900A34FC4AAF}" type="slidenum">
              <a:rPr lang="pt-BR" altLang="pt-BR"/>
              <a:pPr eaLnBrk="1" hangingPunct="1"/>
              <a:t>43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9385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Barras de Ferramentas - Objetos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1" y="1484314"/>
            <a:ext cx="8435975" cy="1368425"/>
          </a:xfrm>
        </p:spPr>
        <p:txBody>
          <a:bodyPr/>
          <a:lstStyle/>
          <a:p>
            <a:pPr eaLnBrk="1" hangingPunct="1"/>
            <a:r>
              <a:rPr lang="pt-BR" altLang="pt-BR" sz="2000" b="1"/>
              <a:t>Barra de Objetos</a:t>
            </a:r>
            <a:r>
              <a:rPr lang="pt-BR" altLang="pt-BR" sz="2000"/>
              <a:t>: Apresenta ícones das tarefas de formatação mais comuns.</a:t>
            </a:r>
            <a:r>
              <a:rPr lang="pt-BR" altLang="pt-BR" sz="2800"/>
              <a:t>   </a:t>
            </a:r>
          </a:p>
        </p:txBody>
      </p:sp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2492376"/>
            <a:ext cx="76327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E69FB16-8372-4433-95AD-158EB6DFC4D8}" type="slidenum">
              <a:rPr lang="pt-BR" altLang="pt-BR"/>
              <a:pPr eaLnBrk="1" hangingPunct="1"/>
              <a:t>44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1984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3789" y="413814"/>
            <a:ext cx="9842665" cy="867818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Barras de Formulas.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0847" y="1418691"/>
            <a:ext cx="8435975" cy="13684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pt-BR" altLang="pt-BR" sz="2100" b="1" dirty="0"/>
              <a:t>Barra de Fórmulas</a:t>
            </a:r>
            <a:r>
              <a:rPr lang="pt-BR" altLang="pt-BR" sz="2100" dirty="0"/>
              <a:t>: Apresenta a identificação da célula ativa ou intervalo de células e o conteúdo da célula, que pode ser um texto, um número ou uma fórmula.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2000" dirty="0"/>
              <a:t>  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2924175"/>
            <a:ext cx="76327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1919289" y="4365626"/>
            <a:ext cx="84359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pt-BR" altLang="pt-BR" sz="2100"/>
              <a:t>     A barra exibe a formula da soma que concatenará os valores contidos no intervalo  nas células D2 a D5  exibindo o resultado na célula D6.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pt-BR" altLang="pt-BR" sz="2000"/>
              <a:t>  </a:t>
            </a:r>
          </a:p>
        </p:txBody>
      </p:sp>
      <p:sp>
        <p:nvSpPr>
          <p:cNvPr id="24582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D51D96-CD85-4C54-B26D-243D044E3CEA}" type="slidenum">
              <a:rPr lang="pt-BR" altLang="pt-BR"/>
              <a:pPr eaLnBrk="1" hangingPunct="1"/>
              <a:t>45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413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pt-BR" altLang="pt-BR" sz="3800" b="1"/>
              <a:t>Selecionando um intervalo de células adjacentes</a:t>
            </a:r>
            <a:br>
              <a:rPr lang="pt-BR" altLang="pt-BR" sz="3800" b="1"/>
            </a:br>
            <a:endParaRPr lang="pt-BR" altLang="pt-BR" sz="3800" b="1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9" y="1773239"/>
            <a:ext cx="8435975" cy="13684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pt-BR" altLang="pt-BR" sz="1900"/>
              <a:t>     Dá-se o nome de intervalo ao espaço compreendido entre duas ou mais células.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pt-BR" altLang="pt-BR" sz="1900"/>
              <a:t>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pt-BR" altLang="pt-BR" sz="1900"/>
              <a:t>     Na tela abaixo, o intervalo </a:t>
            </a:r>
            <a:r>
              <a:rPr lang="pt-BR" altLang="pt-BR" sz="1900" b="1"/>
              <a:t>B3:C7 </a:t>
            </a:r>
            <a:r>
              <a:rPr lang="pt-BR" altLang="pt-BR" sz="1900"/>
              <a:t>representa a coluna </a:t>
            </a:r>
            <a:r>
              <a:rPr lang="pt-BR" altLang="pt-BR" sz="1900" b="1"/>
              <a:t>B </a:t>
            </a:r>
            <a:r>
              <a:rPr lang="pt-BR" altLang="pt-BR" sz="1900"/>
              <a:t>e </a:t>
            </a:r>
            <a:r>
              <a:rPr lang="pt-BR" altLang="pt-BR" sz="1900" b="1"/>
              <a:t>C</a:t>
            </a:r>
            <a:r>
              <a:rPr lang="pt-BR" altLang="pt-BR" sz="1900"/>
              <a:t>, linha </a:t>
            </a:r>
            <a:r>
              <a:rPr lang="pt-BR" altLang="pt-BR" sz="1900" b="1"/>
              <a:t>3 </a:t>
            </a:r>
            <a:r>
              <a:rPr lang="pt-BR" altLang="pt-BR" sz="1900"/>
              <a:t>até </a:t>
            </a:r>
            <a:r>
              <a:rPr lang="pt-BR" altLang="pt-BR" sz="1900" b="1"/>
              <a:t>7</a:t>
            </a:r>
            <a:r>
              <a:rPr lang="pt-BR" altLang="pt-BR" sz="1900"/>
              <a:t>: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3" y="3357564"/>
            <a:ext cx="4895850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DEC174D-E58F-4331-B608-4230E85A1879}" type="slidenum">
              <a:rPr lang="pt-BR" altLang="pt-BR"/>
              <a:pPr eaLnBrk="1" hangingPunct="1"/>
              <a:t>46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0397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pt-BR" altLang="pt-BR" smtClean="0"/>
              <a:t>Selecionado células não adjacentes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9" y="1125539"/>
            <a:ext cx="8137525" cy="1368425"/>
          </a:xfrm>
        </p:spPr>
        <p:txBody>
          <a:bodyPr>
            <a:normAutofit fontScale="55000" lnSpcReduction="20000"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pt-BR" altLang="pt-BR" sz="2000"/>
              <a:t>Posicione o cursor na primeira célula do intervalo e, mantendo o botão esquerdo do mouse pressionado, arraste-o sobre o intervalo desejado.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pt-BR" altLang="pt-BR" sz="2000"/>
          </a:p>
          <a:p>
            <a:pPr algn="just" eaLnBrk="1" hangingPunct="1">
              <a:lnSpc>
                <a:spcPct val="80000"/>
              </a:lnSpc>
            </a:pPr>
            <a:r>
              <a:rPr lang="pt-BR" altLang="pt-BR" sz="2000"/>
              <a:t>A seguir, com tecla </a:t>
            </a:r>
            <a:r>
              <a:rPr lang="pt-BR" altLang="pt-BR" sz="2000" b="1"/>
              <a:t>Ctrl </a:t>
            </a:r>
            <a:r>
              <a:rPr lang="pt-BR" altLang="pt-BR" sz="2000"/>
              <a:t>pressionada, posicione o mouse na primeira célula do próximo intervalo, e repita os passos anteriores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pt-BR" altLang="pt-BR" sz="2000"/>
          </a:p>
          <a:p>
            <a:pPr algn="just" eaLnBrk="1" hangingPunct="1">
              <a:lnSpc>
                <a:spcPct val="80000"/>
              </a:lnSpc>
            </a:pPr>
            <a:r>
              <a:rPr lang="pt-BR" altLang="pt-BR" sz="2000"/>
              <a:t>Em nosso exemplo, o primeiro intervalo compreende as colunas B:C, linha 4 até 7. O segundo intervalo compreende as colunas D:E, linha 9 até 11: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pt-BR" altLang="pt-BR" sz="200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3933825"/>
            <a:ext cx="78486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8B3E6F0-5E5E-46E8-A431-FDB06CD7DE5D}" type="slidenum">
              <a:rPr lang="pt-BR" altLang="pt-BR"/>
              <a:pPr eaLnBrk="1" hangingPunct="1"/>
              <a:t>47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1792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27222" y="336884"/>
            <a:ext cx="10131424" cy="4331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pt-BR" altLang="pt-BR" dirty="0" smtClean="0"/>
              <a:t>Salvando as planilhas</a:t>
            </a:r>
          </a:p>
        </p:txBody>
      </p:sp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1484314"/>
            <a:ext cx="5372100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1484313"/>
            <a:ext cx="196215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Line 8"/>
          <p:cNvSpPr>
            <a:spLocks noChangeShapeType="1"/>
          </p:cNvSpPr>
          <p:nvPr/>
        </p:nvSpPr>
        <p:spPr bwMode="auto">
          <a:xfrm>
            <a:off x="4151314" y="3429001"/>
            <a:ext cx="9366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654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BEE983-CD67-4152-BD3F-6C5BFE4A035A}" type="slidenum">
              <a:rPr lang="pt-BR" altLang="pt-BR"/>
              <a:pPr eaLnBrk="1" hangingPunct="1"/>
              <a:t>48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1889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4310" y="1587"/>
            <a:ext cx="10018713" cy="1752599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Exercício – 01 (Planilha de Produtos)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4510" y="1754186"/>
            <a:ext cx="8435975" cy="13684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pt-BR" altLang="pt-BR" dirty="0"/>
              <a:t>Crie uma planilha com três pastas. Uma terá uma relação de clientes, a outra terá uma relação de produtos e a terceira terá a relação de produtos comprados pelos clientes  </a:t>
            </a:r>
            <a:endParaRPr lang="pt-BR" altLang="pt-BR" sz="2600" dirty="0"/>
          </a:p>
        </p:txBody>
      </p:sp>
      <p:pic>
        <p:nvPicPr>
          <p:cNvPr id="28676" name="Picture 6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2565400"/>
            <a:ext cx="8247062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F08DE2C-FCFC-4473-ABCF-987CCA437488}" type="slidenum">
              <a:rPr lang="pt-BR" altLang="pt-BR"/>
              <a:pPr eaLnBrk="1" hangingPunct="1"/>
              <a:t>49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6045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84310" y="207963"/>
            <a:ext cx="10018713" cy="1752599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Exercício – 01 (Planilha de Clientes)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960562"/>
            <a:ext cx="8137525" cy="7207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pt-BR" altLang="pt-BR" dirty="0"/>
              <a:t>A  planilha cliente terá os campos Nome, sexo, Data de nascimento, idade, Telefone e status  </a:t>
            </a:r>
            <a:endParaRPr lang="pt-BR" altLang="pt-BR" sz="2600" dirty="0"/>
          </a:p>
        </p:txBody>
      </p:sp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2924175"/>
            <a:ext cx="8247062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900DCFA-25AF-41E5-AA8B-C8F8E84CFC72}" type="slidenum">
              <a:rPr lang="pt-BR" altLang="pt-BR"/>
              <a:pPr eaLnBrk="1" hangingPunct="1"/>
              <a:t>50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8936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Tabela Vendas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4" y="1484314"/>
            <a:ext cx="8435975" cy="1368425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pt-BR" altLang="pt-BR" sz="2800"/>
              <a:t>Código do produto, Descrição, quantidade, valor unitário e valor total.   </a:t>
            </a:r>
            <a:endParaRPr lang="pt-BR" altLang="pt-BR" smtClean="0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2781300"/>
            <a:ext cx="7726362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98BB0F8-880F-4A7F-A896-2416CBFC2A61}" type="slidenum">
              <a:rPr lang="pt-BR" altLang="pt-BR"/>
              <a:pPr eaLnBrk="1" hangingPunct="1"/>
              <a:t>51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3083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20516" y="1"/>
            <a:ext cx="9782507" cy="794084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Inserindo funções nas células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819" y="1098582"/>
            <a:ext cx="8435975" cy="2232025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pt-BR" altLang="pt-BR" sz="2000" dirty="0"/>
              <a:t>As funções tornam as planilhas dinâmicas facilitando o trabalho dos usuários.</a:t>
            </a:r>
          </a:p>
          <a:p>
            <a:pPr algn="just" eaLnBrk="1" hangingPunct="1">
              <a:lnSpc>
                <a:spcPct val="80000"/>
              </a:lnSpc>
            </a:pPr>
            <a:endParaRPr lang="pt-BR" altLang="pt-BR" sz="2000" dirty="0"/>
          </a:p>
          <a:p>
            <a:pPr algn="just" eaLnBrk="1" hangingPunct="1">
              <a:lnSpc>
                <a:spcPct val="80000"/>
              </a:lnSpc>
            </a:pPr>
            <a:r>
              <a:rPr lang="pt-BR" altLang="pt-BR" sz="2000" dirty="0"/>
              <a:t>Elas podem ser elaboradas a partir do assistente de funções ou digitadas diretamente na barra de fórmulas.  </a:t>
            </a:r>
          </a:p>
          <a:p>
            <a:pPr algn="just" eaLnBrk="1" hangingPunct="1">
              <a:lnSpc>
                <a:spcPct val="80000"/>
              </a:lnSpc>
            </a:pPr>
            <a:endParaRPr lang="pt-BR" altLang="pt-BR" sz="2000" dirty="0"/>
          </a:p>
          <a:p>
            <a:pPr algn="just" eaLnBrk="1" hangingPunct="1">
              <a:lnSpc>
                <a:spcPct val="80000"/>
              </a:lnSpc>
            </a:pPr>
            <a:r>
              <a:rPr lang="pt-BR" altLang="pt-BR" sz="2000" dirty="0"/>
              <a:t>Inserir </a:t>
            </a:r>
            <a:r>
              <a:rPr lang="pt-BR" altLang="pt-BR" sz="2000" dirty="0">
                <a:sym typeface="Wingdings" panose="05000000000000000000" pitchFamily="2" charset="2"/>
              </a:rPr>
              <a:t> </a:t>
            </a:r>
            <a:r>
              <a:rPr lang="pt-BR" altLang="pt-BR" sz="2000" dirty="0"/>
              <a:t>Funções ou aperte </a:t>
            </a:r>
            <a:r>
              <a:rPr lang="pt-BR" altLang="pt-BR" sz="2000" dirty="0" err="1"/>
              <a:t>Ctrl</a:t>
            </a:r>
            <a:r>
              <a:rPr lang="pt-BR" altLang="pt-BR" sz="2000" dirty="0"/>
              <a:t> + F12  </a:t>
            </a:r>
            <a:endParaRPr lang="pt-BR" altLang="pt-BR" sz="2100" dirty="0"/>
          </a:p>
        </p:txBody>
      </p:sp>
      <p:pic>
        <p:nvPicPr>
          <p:cNvPr id="317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6" y="3284538"/>
            <a:ext cx="33813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F14A4B-AEB9-46CB-A25D-112B68A27204}" type="slidenum">
              <a:rPr lang="pt-BR" altLang="pt-BR"/>
              <a:pPr eaLnBrk="1" hangingPunct="1"/>
              <a:t>52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638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O Assistente de Funções</a:t>
            </a:r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196976"/>
            <a:ext cx="6019800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7"/>
          <p:cNvSpPr txBox="1">
            <a:spLocks noChangeArrowheads="1"/>
          </p:cNvSpPr>
          <p:nvPr/>
        </p:nvSpPr>
        <p:spPr bwMode="auto">
          <a:xfrm>
            <a:off x="7175500" y="5300663"/>
            <a:ext cx="2736850" cy="366712"/>
          </a:xfrm>
          <a:prstGeom prst="rect">
            <a:avLst/>
          </a:pr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Funções Disponíveis</a:t>
            </a:r>
          </a:p>
        </p:txBody>
      </p:sp>
      <p:sp>
        <p:nvSpPr>
          <p:cNvPr id="32773" name="Text Box 9"/>
          <p:cNvSpPr txBox="1">
            <a:spLocks noChangeArrowheads="1"/>
          </p:cNvSpPr>
          <p:nvPr/>
        </p:nvSpPr>
        <p:spPr bwMode="auto">
          <a:xfrm>
            <a:off x="4656138" y="5373688"/>
            <a:ext cx="2303462" cy="366712"/>
          </a:xfrm>
          <a:prstGeom prst="rect">
            <a:avLst/>
          </a:pr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Quadro de fórmulas</a:t>
            </a:r>
          </a:p>
        </p:txBody>
      </p:sp>
      <p:sp>
        <p:nvSpPr>
          <p:cNvPr id="32774" name="Line 11"/>
          <p:cNvSpPr>
            <a:spLocks noChangeShapeType="1"/>
          </p:cNvSpPr>
          <p:nvPr/>
        </p:nvSpPr>
        <p:spPr bwMode="auto">
          <a:xfrm>
            <a:off x="5087939" y="4221163"/>
            <a:ext cx="503237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775" name="Line 12"/>
          <p:cNvSpPr>
            <a:spLocks noChangeShapeType="1"/>
          </p:cNvSpPr>
          <p:nvPr/>
        </p:nvSpPr>
        <p:spPr bwMode="auto">
          <a:xfrm>
            <a:off x="3000376" y="2492376"/>
            <a:ext cx="4824413" cy="2665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776" name="Text Box 13"/>
          <p:cNvSpPr txBox="1">
            <a:spLocks noChangeArrowheads="1"/>
          </p:cNvSpPr>
          <p:nvPr/>
        </p:nvSpPr>
        <p:spPr bwMode="auto">
          <a:xfrm>
            <a:off x="7931151" y="1916113"/>
            <a:ext cx="2486025" cy="366712"/>
          </a:xfrm>
          <a:prstGeom prst="rect">
            <a:avLst/>
          </a:pr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Resultado da Função</a:t>
            </a:r>
          </a:p>
        </p:txBody>
      </p:sp>
      <p:sp>
        <p:nvSpPr>
          <p:cNvPr id="32777" name="Line 14"/>
          <p:cNvSpPr>
            <a:spLocks noChangeShapeType="1"/>
          </p:cNvSpPr>
          <p:nvPr/>
        </p:nvSpPr>
        <p:spPr bwMode="auto">
          <a:xfrm>
            <a:off x="7319963" y="1628776"/>
            <a:ext cx="7921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778" name="Text Box 15"/>
          <p:cNvSpPr txBox="1">
            <a:spLocks noChangeArrowheads="1"/>
          </p:cNvSpPr>
          <p:nvPr/>
        </p:nvSpPr>
        <p:spPr bwMode="auto">
          <a:xfrm>
            <a:off x="7967664" y="3068638"/>
            <a:ext cx="2486025" cy="366712"/>
          </a:xfrm>
          <a:prstGeom prst="rect">
            <a:avLst/>
          </a:pr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Exemplo da função</a:t>
            </a:r>
          </a:p>
        </p:txBody>
      </p:sp>
      <p:sp>
        <p:nvSpPr>
          <p:cNvPr id="32779" name="Line 16"/>
          <p:cNvSpPr>
            <a:spLocks noChangeShapeType="1"/>
          </p:cNvSpPr>
          <p:nvPr/>
        </p:nvSpPr>
        <p:spPr bwMode="auto">
          <a:xfrm>
            <a:off x="5016500" y="2205038"/>
            <a:ext cx="3240088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780" name="Espaço Reservado para Número de Slide 1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1CA271C-EA24-4AE1-BB19-D2347BDAB128}" type="slidenum">
              <a:rPr lang="pt-BR" altLang="pt-BR"/>
              <a:pPr eaLnBrk="1" hangingPunct="1"/>
              <a:t>53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842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455822" y="1"/>
            <a:ext cx="10047202" cy="806116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Inserindo as fórmulas manualmente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7889" y="1187181"/>
            <a:ext cx="8435975" cy="467995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2000" dirty="0"/>
              <a:t>   Clique na barra de formulas e comece a formula com o sinal de igual = (igual) depois digite a formula.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2000" dirty="0" err="1"/>
              <a:t>Ex</a:t>
            </a:r>
            <a:r>
              <a:rPr lang="pt-BR" altLang="pt-BR" sz="2000" dirty="0"/>
              <a:t>: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2000" dirty="0"/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2000" dirty="0"/>
              <a:t>=agora() </a:t>
            </a:r>
            <a:r>
              <a:rPr lang="pt-BR" altLang="pt-BR" sz="2000" dirty="0">
                <a:sym typeface="Wingdings" panose="05000000000000000000" pitchFamily="2" charset="2"/>
              </a:rPr>
              <a:t> retorna a data atual.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2000" dirty="0">
              <a:sym typeface="Wingdings" panose="05000000000000000000" pitchFamily="2" charset="2"/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2000" dirty="0">
                <a:sym typeface="Wingdings" panose="05000000000000000000" pitchFamily="2" charset="2"/>
              </a:rPr>
              <a:t>=a1 + b1  Soma os valores das células a1 e b1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2000" dirty="0">
              <a:sym typeface="Wingdings" panose="05000000000000000000" pitchFamily="2" charset="2"/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2000" dirty="0">
                <a:sym typeface="Wingdings" panose="05000000000000000000" pitchFamily="2" charset="2"/>
              </a:rPr>
              <a:t>=soma(b2:b20) Soma todos os valores contidos nas células entre b2 e b20)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2000" dirty="0">
              <a:sym typeface="Wingdings" panose="05000000000000000000" pitchFamily="2" charset="2"/>
            </a:endParaRP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2000" dirty="0">
                <a:sym typeface="Wingdings" panose="05000000000000000000" pitchFamily="2" charset="2"/>
              </a:rPr>
              <a:t>=soma(b2;b20) Soma somente os valores das células b2 2 b20) </a:t>
            </a:r>
            <a:endParaRPr lang="pt-BR" altLang="pt-BR" sz="2000" dirty="0"/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2000" dirty="0"/>
              <a:t>   </a:t>
            </a:r>
            <a:endParaRPr lang="pt-BR" altLang="pt-BR" sz="2100" dirty="0"/>
          </a:p>
        </p:txBody>
      </p:sp>
      <p:sp>
        <p:nvSpPr>
          <p:cNvPr id="33796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A98592-08A7-45F6-8CC2-F610DC7EA66E}" type="slidenum">
              <a:rPr lang="pt-BR" altLang="pt-BR"/>
              <a:pPr eaLnBrk="1" hangingPunct="1"/>
              <a:t>54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3007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pt-BR" altLang="pt-BR" smtClean="0"/>
              <a:t>Operadores aritméticos </a:t>
            </a:r>
          </a:p>
        </p:txBody>
      </p:sp>
      <p:sp>
        <p:nvSpPr>
          <p:cNvPr id="34819" name="Text Box 84"/>
          <p:cNvSpPr txBox="1">
            <a:spLocks noChangeArrowheads="1"/>
          </p:cNvSpPr>
          <p:nvPr/>
        </p:nvSpPr>
        <p:spPr bwMode="auto">
          <a:xfrm>
            <a:off x="2279650" y="1916113"/>
            <a:ext cx="77041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sz="2400"/>
              <a:t>Para efetuar operações matemáticas básicas, como adição, subtração ou multiplicação, combinar números e produzir resultados numéricos, use estes operadores aritméticos.</a:t>
            </a:r>
            <a:r>
              <a:rPr lang="pt-BR" altLang="pt-BR"/>
              <a:t> </a:t>
            </a:r>
          </a:p>
        </p:txBody>
      </p:sp>
      <p:sp>
        <p:nvSpPr>
          <p:cNvPr id="34820" name="Text Box 85"/>
          <p:cNvSpPr txBox="1">
            <a:spLocks noChangeArrowheads="1"/>
          </p:cNvSpPr>
          <p:nvPr/>
        </p:nvSpPr>
        <p:spPr bwMode="auto">
          <a:xfrm>
            <a:off x="2424114" y="3933825"/>
            <a:ext cx="7704137" cy="457200"/>
          </a:xfrm>
          <a:prstGeom prst="rect">
            <a:avLst/>
          </a:pr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2400"/>
              <a:t>+ - / * ^%</a:t>
            </a:r>
            <a:endParaRPr lang="pt-BR" altLang="pt-BR"/>
          </a:p>
        </p:txBody>
      </p:sp>
      <p:sp>
        <p:nvSpPr>
          <p:cNvPr id="34821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DF1DDA3-39F0-4F9B-8371-294FE94A7324}" type="slidenum">
              <a:rPr lang="pt-BR" altLang="en-US"/>
              <a:pPr eaLnBrk="1" hangingPunct="1"/>
              <a:t>55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95258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Operadores aritméticos </a:t>
            </a:r>
          </a:p>
        </p:txBody>
      </p:sp>
      <p:graphicFrame>
        <p:nvGraphicFramePr>
          <p:cNvPr id="68611" name="Group 3"/>
          <p:cNvGraphicFramePr>
            <a:graphicFrameLocks noGrp="1"/>
          </p:cNvGraphicFramePr>
          <p:nvPr>
            <p:ph idx="1"/>
          </p:nvPr>
        </p:nvGraphicFramePr>
        <p:xfrm>
          <a:off x="1981201" y="1600201"/>
          <a:ext cx="7210425" cy="3475039"/>
        </p:xfrm>
        <a:graphic>
          <a:graphicData uri="http://schemas.openxmlformats.org/drawingml/2006/table">
            <a:tbl>
              <a:tblPr/>
              <a:tblGrid>
                <a:gridCol w="2098675"/>
                <a:gridCol w="2708275"/>
                <a:gridCol w="2403475"/>
              </a:tblGrid>
              <a:tr h="487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Operador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Significado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Exemplo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(mais)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Soma duas ou mais células ou valores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=b2 + b5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(Menos)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Diminui dois valores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=b5 - a3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*(asterisco)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Multiplica 2 valores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=b8 * a9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 (divisão)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Divide dois valores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=b11 / a3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 (porcentagem)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Mostra o percentual de um valor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=30 * (20%)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^(Acento circunflexo)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Exponencial de um valor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=3^4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77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0942646-E385-4D5D-AF9B-63D8445A17B3}" type="slidenum">
              <a:rPr lang="pt-BR" altLang="en-US"/>
              <a:pPr eaLnBrk="1" hangingPunct="1"/>
              <a:t>56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63797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pt-BR" altLang="pt-BR" smtClean="0"/>
              <a:t>Operadores de comparação 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2279650" y="1916113"/>
            <a:ext cx="77041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sz="2400"/>
              <a:t>Você pode comparar dois valores com os operadores a seguir. Quando dois valores são comparados usando esses operadores, o resultado é um valor lógico, VERDADEIRO ou FALSO. 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2424114" y="3933826"/>
            <a:ext cx="7704137" cy="1190625"/>
          </a:xfrm>
          <a:prstGeom prst="rect">
            <a:avLst/>
          </a:pr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/>
              <a:t>= (sinal de igual)Igual a (A1=B1)&gt; (sinal de maior que)Maior que (A1&gt;B1)&lt; (sinal de menor que)Menor que (A1&lt;B1)&gt;= (sinal de maior ou igual a)Maior ou igual a (A1&gt;=B1)&lt;= (sinal de menor ou igual a)Menor ou igual a (A1&lt;=B1)&lt;&gt; (sinal de diferente de)Diferente de (A1&lt;&gt;B1)</a:t>
            </a:r>
          </a:p>
        </p:txBody>
      </p:sp>
      <p:sp>
        <p:nvSpPr>
          <p:cNvPr id="36869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D3EFBD4-365F-4BC3-83B5-8F6053BBA057}" type="slidenum">
              <a:rPr lang="pt-BR" altLang="en-US"/>
              <a:pPr eaLnBrk="1" hangingPunct="1"/>
              <a:t>57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28567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Operadores Lógicos </a:t>
            </a:r>
          </a:p>
        </p:txBody>
      </p:sp>
      <p:graphicFrame>
        <p:nvGraphicFramePr>
          <p:cNvPr id="70696" name="Group 40"/>
          <p:cNvGraphicFramePr>
            <a:graphicFrameLocks noGrp="1"/>
          </p:cNvGraphicFramePr>
          <p:nvPr>
            <p:ph idx="1"/>
          </p:nvPr>
        </p:nvGraphicFramePr>
        <p:xfrm>
          <a:off x="1981201" y="1600200"/>
          <a:ext cx="7210425" cy="3413634"/>
        </p:xfrm>
        <a:graphic>
          <a:graphicData uri="http://schemas.openxmlformats.org/drawingml/2006/table">
            <a:tbl>
              <a:tblPr/>
              <a:tblGrid>
                <a:gridCol w="2098675"/>
                <a:gridCol w="2708275"/>
                <a:gridCol w="2403475"/>
              </a:tblGrid>
              <a:tr h="4875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Operador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Significado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Exemplo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Maior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=b2 &gt; b5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&gt;=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Maior ou igual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=b5 &gt;= a3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Menor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=b8 &lt; a9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&lt;=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Menor ou igual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=b11 &lt;= a3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&lt;&gt;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Diferente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=b3 &lt;&gt; b2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5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Igual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=B1 = b3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25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8B7B997-7986-4A49-B68A-69A28839F195}" type="slidenum">
              <a:rPr lang="pt-BR" altLang="en-US"/>
              <a:pPr eaLnBrk="1" hangingPunct="1"/>
              <a:t>58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13314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Operadores de Referência</a:t>
            </a:r>
          </a:p>
        </p:txBody>
      </p:sp>
      <p:graphicFrame>
        <p:nvGraphicFramePr>
          <p:cNvPr id="44109" name="Group 77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2438400"/>
        </p:xfrm>
        <a:graphic>
          <a:graphicData uri="http://schemas.openxmlformats.org/drawingml/2006/table">
            <a:tbl>
              <a:tblPr/>
              <a:tblGrid>
                <a:gridCol w="2098675"/>
                <a:gridCol w="6130925"/>
              </a:tblGrid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Operador de Referencia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Significado / Exemplo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: (dois-pontos)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Operador de intervalo, que produz uma referência para todas as células entre duas referências, incluindo as duas referências (B5:B15)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, (vírgula)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Operador de união, que combina diversas referências em uma referência (SOMA(B5:B15,D5:D15))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 (espaço)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Operador de interseção, que produz sobre referência a células comuns a duas referências (B7:D7 C6:C8)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32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ECE8B2-9FBC-4B5A-A99B-B356C6A68229}" type="slidenum">
              <a:rPr lang="pt-BR" altLang="en-US"/>
              <a:pPr eaLnBrk="1" hangingPunct="1"/>
              <a:t>59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43418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b="1" smtClean="0"/>
              <a:t>Operador de texto</a:t>
            </a:r>
          </a:p>
        </p:txBody>
      </p:sp>
      <p:graphicFrame>
        <p:nvGraphicFramePr>
          <p:cNvPr id="45113" name="Group 57"/>
          <p:cNvGraphicFramePr>
            <a:graphicFrameLocks noGrp="1"/>
          </p:cNvGraphicFramePr>
          <p:nvPr>
            <p:ph sz="half" idx="2"/>
          </p:nvPr>
        </p:nvGraphicFramePr>
        <p:xfrm>
          <a:off x="2424114" y="1600201"/>
          <a:ext cx="7786687" cy="2682873"/>
        </p:xfrm>
        <a:graphic>
          <a:graphicData uri="http://schemas.openxmlformats.org/drawingml/2006/table">
            <a:tbl>
              <a:tblPr/>
              <a:tblGrid>
                <a:gridCol w="1943100"/>
                <a:gridCol w="5843587"/>
              </a:tblGrid>
              <a:tr h="884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Operador de Texto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Significado / Exemplo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7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&amp; (E comercial)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Conecta, ou concatena, dois</a:t>
                      </a:r>
                      <a:endParaRPr kumimoji="0" lang="pt-BR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7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valores para produzir um valor de</a:t>
                      </a:r>
                      <a:endParaRPr kumimoji="0" lang="pt-B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7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texto contínuo ("mal"&amp;"sucedido")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59" name="Text Box 72"/>
          <p:cNvSpPr txBox="1">
            <a:spLocks noChangeArrowheads="1"/>
          </p:cNvSpPr>
          <p:nvPr/>
        </p:nvSpPr>
        <p:spPr bwMode="auto">
          <a:xfrm>
            <a:off x="2424114" y="4724401"/>
            <a:ext cx="7921625" cy="925513"/>
          </a:xfrm>
          <a:prstGeom prst="rect">
            <a:avLst/>
          </a:prstGeom>
          <a:solidFill>
            <a:srgbClr val="33CCCC"/>
          </a:solidFill>
          <a:ln w="9525">
            <a:solidFill>
              <a:srgbClr val="33CCCC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b="1"/>
              <a:t>Operador de concatenação de texto</a:t>
            </a:r>
            <a:r>
              <a:rPr lang="pt-BR" altLang="pt-BR"/>
              <a:t>      Use o 'E' comercial (&amp;) para associar, ou concatenar, uma ou mais seqüências de caracteres de texto para produzir um único texto. </a:t>
            </a:r>
          </a:p>
        </p:txBody>
      </p:sp>
      <p:sp>
        <p:nvSpPr>
          <p:cNvPr id="39960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0AEDEE4-D06A-478A-ABDB-56438145C15A}" type="slidenum">
              <a:rPr lang="pt-BR" altLang="en-US"/>
              <a:pPr eaLnBrk="1" hangingPunct="1"/>
              <a:t>60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69536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84310" y="-52386"/>
            <a:ext cx="10018713" cy="1752599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Ordem de Execução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1700213"/>
            <a:ext cx="8208962" cy="3744912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pt-BR" altLang="pt-BR" sz="3200" dirty="0"/>
              <a:t>As fórmulas calculam valores segundo uma ordem específica. Uma fórmula no </a:t>
            </a:r>
            <a:r>
              <a:rPr lang="pt-BR" altLang="pt-BR" sz="3200" dirty="0" err="1"/>
              <a:t>Calc</a:t>
            </a:r>
            <a:r>
              <a:rPr lang="pt-BR" altLang="pt-BR" sz="3200" dirty="0"/>
              <a:t> ou Excel sempre começa com um sinal de igual (=).</a:t>
            </a:r>
          </a:p>
          <a:p>
            <a:pPr algn="just" eaLnBrk="1" hangingPunct="1">
              <a:lnSpc>
                <a:spcPct val="80000"/>
              </a:lnSpc>
            </a:pPr>
            <a:endParaRPr lang="pt-BR" altLang="pt-BR" sz="3200" dirty="0"/>
          </a:p>
          <a:p>
            <a:pPr algn="just" eaLnBrk="1" hangingPunct="1">
              <a:lnSpc>
                <a:spcPct val="80000"/>
              </a:lnSpc>
            </a:pPr>
            <a:r>
              <a:rPr lang="pt-BR" altLang="pt-BR" sz="3200" dirty="0"/>
              <a:t> O sinal de igual informa ao programa que os caracteres a seguir constituem uma fórmula. </a:t>
            </a:r>
          </a:p>
          <a:p>
            <a:pPr algn="just" eaLnBrk="1" hangingPunct="1">
              <a:lnSpc>
                <a:spcPct val="80000"/>
              </a:lnSpc>
            </a:pPr>
            <a:endParaRPr lang="pt-BR" altLang="pt-BR" sz="3200" dirty="0"/>
          </a:p>
          <a:p>
            <a:pPr algn="just" eaLnBrk="1" hangingPunct="1">
              <a:lnSpc>
                <a:spcPct val="80000"/>
              </a:lnSpc>
            </a:pPr>
            <a:endParaRPr lang="pt-BR" altLang="pt-BR" sz="3200" dirty="0"/>
          </a:p>
        </p:txBody>
      </p:sp>
      <p:sp>
        <p:nvSpPr>
          <p:cNvPr id="40964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1AC1C66-E855-40B2-BBC5-70E071480966}" type="slidenum">
              <a:rPr lang="pt-BR" altLang="pt-BR"/>
              <a:pPr eaLnBrk="1" hangingPunct="1"/>
              <a:t>61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3643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84310" y="-52386"/>
            <a:ext cx="10018713" cy="1752599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Ordem de Execução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1700213"/>
            <a:ext cx="8208962" cy="3744912"/>
          </a:xfrm>
        </p:spPr>
        <p:txBody>
          <a:bodyPr>
            <a:noAutofit/>
          </a:bodyPr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pt-BR" altLang="pt-BR" sz="3200" dirty="0"/>
          </a:p>
          <a:p>
            <a:pPr algn="just" eaLnBrk="1" hangingPunct="1">
              <a:lnSpc>
                <a:spcPct val="80000"/>
              </a:lnSpc>
            </a:pPr>
            <a:r>
              <a:rPr lang="pt-BR" altLang="pt-BR" sz="3200" dirty="0"/>
              <a:t>Depois do sinal de igual estão os elementos a serem calculados (os operandos), que são separados por operadores de cálculo.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pt-BR" altLang="pt-BR" sz="3200" dirty="0"/>
          </a:p>
          <a:p>
            <a:pPr algn="just" eaLnBrk="1" hangingPunct="1">
              <a:lnSpc>
                <a:spcPct val="80000"/>
              </a:lnSpc>
            </a:pPr>
            <a:r>
              <a:rPr lang="pt-BR" altLang="pt-BR" sz="3200" dirty="0"/>
              <a:t>O </a:t>
            </a:r>
            <a:r>
              <a:rPr lang="pt-BR" altLang="pt-BR" sz="3200" dirty="0" err="1"/>
              <a:t>calc</a:t>
            </a:r>
            <a:r>
              <a:rPr lang="pt-BR" altLang="pt-BR" sz="3200" dirty="0"/>
              <a:t>  calcula a fórmula da esquerda para a direita, de acordo com uma ordem específica para cada operador da fórmula.    </a:t>
            </a:r>
          </a:p>
        </p:txBody>
      </p:sp>
      <p:sp>
        <p:nvSpPr>
          <p:cNvPr id="40964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1AC1C66-E855-40B2-BBC5-70E071480966}" type="slidenum">
              <a:rPr lang="pt-BR" altLang="pt-BR"/>
              <a:pPr eaLnBrk="1" hangingPunct="1"/>
              <a:t>62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1490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PRIMAZIA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7200" dirty="0" smtClean="0"/>
              <a:t>( ); ^; / e *; + e - </a:t>
            </a:r>
            <a:endParaRPr lang="pt-BR" sz="7200" dirty="0"/>
          </a:p>
        </p:txBody>
      </p:sp>
    </p:spTree>
    <p:extLst>
      <p:ext uri="{BB962C8B-B14F-4D97-AF65-F5344CB8AC3E}">
        <p14:creationId xmlns:p14="http://schemas.microsoft.com/office/powerpoint/2010/main" val="24233780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b="1" smtClean="0"/>
              <a:t>Precedência de operadores</a:t>
            </a:r>
            <a:endParaRPr lang="pt-BR" altLang="pt-BR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19288" y="1052513"/>
            <a:ext cx="8147050" cy="175736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pt-BR" altLang="pt-BR" sz="1700"/>
              <a:t>Se você combinar vários operadores em uma única fórmula, o calc executará as operações na ordem mostrada na tabela a seguir.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pt-BR" altLang="pt-BR" sz="1700"/>
          </a:p>
          <a:p>
            <a:pPr algn="just" eaLnBrk="1" hangingPunct="1">
              <a:lnSpc>
                <a:spcPct val="80000"/>
              </a:lnSpc>
            </a:pPr>
            <a:r>
              <a:rPr lang="pt-BR" altLang="pt-BR" sz="1700"/>
              <a:t>Se uma fórmula contiver operadores com a mesma precedência — por exemplo, se uma fórmula contiver um operador de multiplicação e divisão — o calc avaliará os operadores da esquerda para a direita.</a:t>
            </a:r>
            <a:r>
              <a:rPr lang="pt-BR" altLang="pt-BR" sz="1600"/>
              <a:t>   </a:t>
            </a:r>
          </a:p>
        </p:txBody>
      </p:sp>
      <p:graphicFrame>
        <p:nvGraphicFramePr>
          <p:cNvPr id="47209" name="Group 105"/>
          <p:cNvGraphicFramePr>
            <a:graphicFrameLocks noGrp="1"/>
          </p:cNvGraphicFramePr>
          <p:nvPr>
            <p:ph sz="half" idx="2"/>
          </p:nvPr>
        </p:nvGraphicFramePr>
        <p:xfrm>
          <a:off x="2351088" y="2657475"/>
          <a:ext cx="7416800" cy="3146424"/>
        </p:xfrm>
        <a:graphic>
          <a:graphicData uri="http://schemas.openxmlformats.org/drawingml/2006/table">
            <a:tbl>
              <a:tblPr/>
              <a:tblGrid>
                <a:gridCol w="1584325"/>
                <a:gridCol w="5832475"/>
              </a:tblGrid>
              <a:tr h="274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: (dois-pontos) 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Operadores de referência</a:t>
                      </a: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(espaço simples)</a:t>
                      </a: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  <a:endParaRPr kumimoji="0" 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(vírgula)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–</a:t>
                      </a:r>
                      <a:r>
                        <a:rPr kumimoji="0" 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Negação (como em –1)</a:t>
                      </a: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Percentagem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^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Exponencial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* e /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Multiplicação e Divisão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e - 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Adição e Subtração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&amp; 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Conecta duas seqüências de texto (concatenação)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= &lt; &gt; &lt;= &gt;= &lt;&gt; 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Comparação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023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3849CA8-49D2-4CAD-8683-7E75AB4DAD3E}" type="slidenum">
              <a:rPr lang="pt-BR" altLang="en-US"/>
              <a:pPr eaLnBrk="1" hangingPunct="1"/>
              <a:t>64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69547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Atribuindo primazia as operações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1" y="1268414"/>
            <a:ext cx="8435975" cy="4321175"/>
          </a:xfrm>
        </p:spPr>
        <p:txBody>
          <a:bodyPr/>
          <a:lstStyle/>
          <a:p>
            <a:pPr algn="just" eaLnBrk="1" hangingPunct="1"/>
            <a:r>
              <a:rPr lang="pt-BR" altLang="pt-BR" sz="2800"/>
              <a:t>Para dar primazia a uma determinada operação basta inserir parênteses e a mesma será realizada antes das demais.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pt-BR" altLang="pt-BR" sz="2800"/>
          </a:p>
          <a:p>
            <a:pPr algn="just" eaLnBrk="1" hangingPunct="1"/>
            <a:r>
              <a:rPr lang="pt-BR" altLang="pt-BR" smtClean="0"/>
              <a:t>Exemplo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pt-BR" altLang="pt-BR" smtClean="0"/>
              <a:t>= 3 * 2 + 10 = 16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pt-BR" altLang="pt-BR" smtClean="0"/>
              <a:t>= 3 * (2  + 10) = 36</a:t>
            </a:r>
          </a:p>
        </p:txBody>
      </p:sp>
      <p:sp>
        <p:nvSpPr>
          <p:cNvPr id="43012" name="Line 4"/>
          <p:cNvSpPr>
            <a:spLocks noChangeShapeType="1"/>
          </p:cNvSpPr>
          <p:nvPr/>
        </p:nvSpPr>
        <p:spPr bwMode="auto">
          <a:xfrm flipV="1">
            <a:off x="3648075" y="3213101"/>
            <a:ext cx="295275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>
            <a:off x="4151313" y="4724401"/>
            <a:ext cx="295275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6672263" y="2924176"/>
            <a:ext cx="2087562" cy="366713"/>
          </a:xfrm>
          <a:prstGeom prst="rect">
            <a:avLst/>
          </a:pr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Sem parênteses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7175501" y="5157788"/>
            <a:ext cx="2087563" cy="366712"/>
          </a:xfrm>
          <a:prstGeom prst="rect">
            <a:avLst/>
          </a:pr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Com parênteses</a:t>
            </a:r>
          </a:p>
        </p:txBody>
      </p:sp>
      <p:sp>
        <p:nvSpPr>
          <p:cNvPr id="43016" name="Espaço Reservado para Número de Slide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E21592E-7067-4279-81D4-DFE094EAB537}" type="slidenum">
              <a:rPr lang="pt-BR" altLang="pt-BR"/>
              <a:pPr eaLnBrk="1" hangingPunct="1"/>
              <a:t>65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9420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4310" y="-433137"/>
            <a:ext cx="10018713" cy="1752599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Inserindo gráficos na sua planilha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67076" y="1089819"/>
            <a:ext cx="8435975" cy="13684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pt-BR" altLang="pt-BR" sz="2800" dirty="0"/>
              <a:t>Para inserir gráficos na sua planilha basta selecionar os dados que serão mostrados no seu gráfico e clicar no menu inserir </a:t>
            </a:r>
            <a:r>
              <a:rPr lang="pt-BR" altLang="pt-BR" sz="2800" dirty="0">
                <a:sym typeface="Wingdings" panose="05000000000000000000" pitchFamily="2" charset="2"/>
              </a:rPr>
              <a:t> Gráficos</a:t>
            </a:r>
            <a:r>
              <a:rPr lang="pt-BR" altLang="pt-BR" sz="2800" dirty="0"/>
              <a:t>  </a:t>
            </a:r>
            <a:endParaRPr lang="pt-BR" altLang="pt-BR" dirty="0" smtClean="0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2636838"/>
            <a:ext cx="8647112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Line 7"/>
          <p:cNvSpPr>
            <a:spLocks noChangeShapeType="1"/>
          </p:cNvSpPr>
          <p:nvPr/>
        </p:nvSpPr>
        <p:spPr bwMode="auto">
          <a:xfrm>
            <a:off x="3071814" y="5373689"/>
            <a:ext cx="2663825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4038" name="Line 8"/>
          <p:cNvSpPr>
            <a:spLocks noChangeShapeType="1"/>
          </p:cNvSpPr>
          <p:nvPr/>
        </p:nvSpPr>
        <p:spPr bwMode="auto">
          <a:xfrm flipH="1">
            <a:off x="6240464" y="5157789"/>
            <a:ext cx="2016125" cy="1150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4039" name="Text Box 9"/>
          <p:cNvSpPr txBox="1">
            <a:spLocks noChangeArrowheads="1"/>
          </p:cNvSpPr>
          <p:nvPr/>
        </p:nvSpPr>
        <p:spPr bwMode="auto">
          <a:xfrm>
            <a:off x="3503613" y="6308726"/>
            <a:ext cx="4464050" cy="366713"/>
          </a:xfrm>
          <a:prstGeom prst="rect">
            <a:avLst/>
          </a:pr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/>
              <a:t>Área que será mostrada no gráfico</a:t>
            </a:r>
          </a:p>
        </p:txBody>
      </p:sp>
      <p:sp>
        <p:nvSpPr>
          <p:cNvPr id="44040" name="Espaço Reservado para Número de Slide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C6745AE-CA25-4732-BDF5-D592624B8187}" type="slidenum">
              <a:rPr lang="pt-BR" altLang="pt-BR"/>
              <a:pPr eaLnBrk="1" hangingPunct="1"/>
              <a:t>66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2999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Inserir Gráficos</a:t>
            </a:r>
          </a:p>
        </p:txBody>
      </p:sp>
      <p:pic>
        <p:nvPicPr>
          <p:cNvPr id="4505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981076"/>
            <a:ext cx="3829050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Line 6"/>
          <p:cNvSpPr>
            <a:spLocks noChangeShapeType="1"/>
          </p:cNvSpPr>
          <p:nvPr/>
        </p:nvSpPr>
        <p:spPr bwMode="auto">
          <a:xfrm flipV="1">
            <a:off x="4079875" y="1628775"/>
            <a:ext cx="2736850" cy="3600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5061" name="Text Box 7"/>
          <p:cNvSpPr txBox="1">
            <a:spLocks noChangeArrowheads="1"/>
          </p:cNvSpPr>
          <p:nvPr/>
        </p:nvSpPr>
        <p:spPr bwMode="auto">
          <a:xfrm>
            <a:off x="5735638" y="1052513"/>
            <a:ext cx="3313112" cy="366712"/>
          </a:xfrm>
          <a:prstGeom prst="rect">
            <a:avLst/>
          </a:pr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/>
              <a:t>Clique em Inserir Gráficos</a:t>
            </a:r>
          </a:p>
        </p:txBody>
      </p:sp>
      <p:sp>
        <p:nvSpPr>
          <p:cNvPr id="45062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9C2CEB5-8989-4ECA-85F1-C694AFE25952}" type="slidenum">
              <a:rPr lang="pt-BR" altLang="pt-BR"/>
              <a:pPr eaLnBrk="1" hangingPunct="1"/>
              <a:t>67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3150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Inserindo Gráficos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56135" y="1329324"/>
            <a:ext cx="8435975" cy="13684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pt-BR" altLang="pt-BR" sz="2800" dirty="0"/>
              <a:t>Na tela a seguir escolha  tipo de gráfico mais apropriado para a sua planilha e clique em próximo</a:t>
            </a:r>
            <a:endParaRPr lang="pt-BR" altLang="pt-BR" dirty="0" smtClean="0"/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2924175"/>
            <a:ext cx="62865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7B12057-F384-4BA7-87B6-5C1A8F934259}" type="slidenum">
              <a:rPr lang="pt-BR" altLang="pt-BR"/>
              <a:pPr eaLnBrk="1" hangingPunct="1"/>
              <a:t>68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7151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484310" y="0"/>
            <a:ext cx="10018713" cy="1752599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Inserindo gráficos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9" y="1484314"/>
            <a:ext cx="8435975" cy="1584325"/>
          </a:xfrm>
        </p:spPr>
        <p:txBody>
          <a:bodyPr/>
          <a:lstStyle/>
          <a:p>
            <a:pPr algn="just" eaLnBrk="1" hangingPunct="1"/>
            <a:r>
              <a:rPr lang="pt-BR" altLang="pt-BR"/>
              <a:t>A tela mostrada a seguir exibe   as células que serão inseridas no seu gráfico.  Você pode eventualmente mudar, porém, é recomendado que você já faça isto no momento da seleção das células. </a:t>
            </a:r>
            <a:endParaRPr lang="pt-BR" altLang="pt-BR" sz="2600"/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284538"/>
            <a:ext cx="6288088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Line 5"/>
          <p:cNvSpPr>
            <a:spLocks noChangeShapeType="1"/>
          </p:cNvSpPr>
          <p:nvPr/>
        </p:nvSpPr>
        <p:spPr bwMode="auto">
          <a:xfrm flipH="1">
            <a:off x="6888163" y="3068639"/>
            <a:ext cx="2303462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7110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E825649-A8F4-4106-9D4E-ECFB36BB0D75}" type="slidenum">
              <a:rPr lang="pt-BR" altLang="pt-BR"/>
              <a:pPr eaLnBrk="1" hangingPunct="1"/>
              <a:t>69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7217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Inserindo gráficos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9" y="1484314"/>
            <a:ext cx="8435975" cy="1368425"/>
          </a:xfrm>
        </p:spPr>
        <p:txBody>
          <a:bodyPr/>
          <a:lstStyle/>
          <a:p>
            <a:pPr algn="just" eaLnBrk="1" hangingPunct="1"/>
            <a:r>
              <a:rPr lang="pt-BR" altLang="pt-BR" sz="2800"/>
              <a:t>Você poderá ainda configurar as legendas e outros títulos do gráfico     </a:t>
            </a:r>
            <a:endParaRPr lang="pt-BR" altLang="pt-BR" smtClean="0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284538"/>
            <a:ext cx="62865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Line 5"/>
          <p:cNvSpPr>
            <a:spLocks noChangeShapeType="1"/>
          </p:cNvSpPr>
          <p:nvPr/>
        </p:nvSpPr>
        <p:spPr bwMode="auto">
          <a:xfrm flipH="1">
            <a:off x="5591175" y="2492376"/>
            <a:ext cx="1728788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8134" name="Line 6"/>
          <p:cNvSpPr>
            <a:spLocks noChangeShapeType="1"/>
          </p:cNvSpPr>
          <p:nvPr/>
        </p:nvSpPr>
        <p:spPr bwMode="auto">
          <a:xfrm flipH="1">
            <a:off x="6096001" y="2708275"/>
            <a:ext cx="1655763" cy="144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8135" name="Line 7"/>
          <p:cNvSpPr>
            <a:spLocks noChangeShapeType="1"/>
          </p:cNvSpPr>
          <p:nvPr/>
        </p:nvSpPr>
        <p:spPr bwMode="auto">
          <a:xfrm flipH="1">
            <a:off x="6527800" y="2781300"/>
            <a:ext cx="2736850" cy="172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8136" name="Line 8"/>
          <p:cNvSpPr>
            <a:spLocks noChangeShapeType="1"/>
          </p:cNvSpPr>
          <p:nvPr/>
        </p:nvSpPr>
        <p:spPr bwMode="auto">
          <a:xfrm flipH="1">
            <a:off x="6743700" y="2708275"/>
            <a:ext cx="3384550" cy="2089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8137" name="Line 9"/>
          <p:cNvSpPr>
            <a:spLocks noChangeShapeType="1"/>
          </p:cNvSpPr>
          <p:nvPr/>
        </p:nvSpPr>
        <p:spPr bwMode="auto">
          <a:xfrm flipH="1">
            <a:off x="6959600" y="3429001"/>
            <a:ext cx="403225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8138" name="Espaço Reservado para Número de Slide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9D911BB-EA67-44CE-A51F-B8601E260F2E}" type="slidenum">
              <a:rPr lang="pt-BR" altLang="pt-BR"/>
              <a:pPr eaLnBrk="1" hangingPunct="1"/>
              <a:t>70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615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Inserindo gráficos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1" y="1557339"/>
            <a:ext cx="8435975" cy="1368425"/>
          </a:xfrm>
        </p:spPr>
        <p:txBody>
          <a:bodyPr/>
          <a:lstStyle/>
          <a:p>
            <a:pPr algn="just" eaLnBrk="1" hangingPunct="1"/>
            <a:r>
              <a:rPr lang="pt-BR" altLang="pt-BR" sz="2800"/>
              <a:t>Gráfico pronto!!!!!   </a:t>
            </a:r>
            <a:endParaRPr lang="pt-BR" altLang="pt-BR" smtClean="0"/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957389"/>
            <a:ext cx="535305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2565401"/>
            <a:ext cx="7345362" cy="342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8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E8B3FC-21DF-4C82-B268-08949B00A9FB}" type="slidenum">
              <a:rPr lang="pt-BR" altLang="pt-BR"/>
              <a:pPr eaLnBrk="1" hangingPunct="1"/>
              <a:t>71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8687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Inserindo gráficos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6" y="1628776"/>
            <a:ext cx="8435975" cy="1368425"/>
          </a:xfrm>
        </p:spPr>
        <p:txBody>
          <a:bodyPr/>
          <a:lstStyle/>
          <a:p>
            <a:pPr algn="just" eaLnBrk="1" hangingPunct="1"/>
            <a:r>
              <a:rPr lang="pt-BR" altLang="pt-BR" sz="2800"/>
              <a:t>Em barras verticais    </a:t>
            </a:r>
            <a:endParaRPr lang="pt-BR" altLang="pt-BR" smtClean="0"/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565401"/>
            <a:ext cx="7632700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8272F7-6055-471B-B356-A5654989B331}" type="slidenum">
              <a:rPr lang="pt-BR" altLang="pt-BR"/>
              <a:pPr eaLnBrk="1" hangingPunct="1"/>
              <a:t>72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7674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Inserindo gráficos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6" y="1341439"/>
            <a:ext cx="8435975" cy="574675"/>
          </a:xfrm>
        </p:spPr>
        <p:txBody>
          <a:bodyPr/>
          <a:lstStyle/>
          <a:p>
            <a:pPr algn="just" eaLnBrk="1" hangingPunct="1"/>
            <a:r>
              <a:rPr lang="pt-BR" altLang="pt-BR" sz="2800"/>
              <a:t>Gráfico em linhas   </a:t>
            </a:r>
            <a:endParaRPr lang="pt-BR" altLang="pt-BR" smtClean="0"/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2060575"/>
            <a:ext cx="7127875" cy="346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Espaço Reservado para Número de Slid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E19C027-249F-43C2-B617-F46E13853919}" type="slidenum">
              <a:rPr lang="pt-BR" altLang="pt-BR"/>
              <a:pPr eaLnBrk="1" hangingPunct="1"/>
              <a:t>73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0474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42" name="Picture 2" descr="http://jodahome.com/wp-content/uploads/2015/07/apple-android-wallpa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6675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20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clubedosgeeks.com.br/wp-content/uploads/2014/12/Android-Green-Black-Wallpaper-Imag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45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imagenesanimadas.net/Informatica/Virus/virus1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75" y="2816225"/>
            <a:ext cx="3838575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8508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e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2404</TotalTime>
  <Words>2034</Words>
  <Application>Microsoft Office PowerPoint</Application>
  <PresentationFormat>Widescreen</PresentationFormat>
  <Paragraphs>431</Paragraphs>
  <Slides>76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76</vt:i4>
      </vt:variant>
    </vt:vector>
  </HeadingPairs>
  <TitlesOfParts>
    <vt:vector size="83" baseType="lpstr">
      <vt:lpstr>Arial</vt:lpstr>
      <vt:lpstr>Calibri</vt:lpstr>
      <vt:lpstr>Corbel</vt:lpstr>
      <vt:lpstr>Open Sans</vt:lpstr>
      <vt:lpstr>PT Sans</vt:lpstr>
      <vt:lpstr>Wingdings</vt:lpstr>
      <vt:lpstr>Paralaxe</vt:lpstr>
      <vt:lpstr>Excel para concursos</vt:lpstr>
      <vt:lpstr>Apresentação do PowerPoint</vt:lpstr>
      <vt:lpstr>Apresentação do PowerPoint</vt:lpstr>
      <vt:lpstr>COMO FAZER PARA NÃO CALCULAR A FORMULA?</vt:lpstr>
      <vt:lpstr>Apresentação do PowerPoint</vt:lpstr>
      <vt:lpstr> (IESES - 2014) IGP /SC - Auxiliar Pericial -Dada a planilha abaixo, do Microsoft Excel, assinale a alternativa que apresenta a fórmula correta a ser utilizada para calcular o valor total apresentado na célula B7:</vt:lpstr>
      <vt:lpstr>FÓRMULA DA ADIÇÃO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BrOffice Calc e Planilhas de Cálculos</vt:lpstr>
      <vt:lpstr>O brOffice Calc.</vt:lpstr>
      <vt:lpstr>A tela do programa...</vt:lpstr>
      <vt:lpstr>Detalhando...</vt:lpstr>
      <vt:lpstr>Detalhando a Tela do Calc</vt:lpstr>
      <vt:lpstr>As linhas</vt:lpstr>
      <vt:lpstr>As colunas...</vt:lpstr>
      <vt:lpstr>As células </vt:lpstr>
      <vt:lpstr>As células.</vt:lpstr>
      <vt:lpstr>Formatando as células</vt:lpstr>
      <vt:lpstr>Formatando as células - Números</vt:lpstr>
      <vt:lpstr>Formatando as células - Fontes</vt:lpstr>
      <vt:lpstr>Formatando as células - Alinhamentos</vt:lpstr>
      <vt:lpstr>Formatando as células - Bordas</vt:lpstr>
      <vt:lpstr>Formatando as células – Plano de Fundo</vt:lpstr>
      <vt:lpstr>Barras de Ferramentas - Padrão</vt:lpstr>
      <vt:lpstr>Exibindo barras de ferramentas.</vt:lpstr>
      <vt:lpstr>Barras de Ferramentas - Objetos</vt:lpstr>
      <vt:lpstr>Barras de Formulas. </vt:lpstr>
      <vt:lpstr>Selecionando um intervalo de células adjacentes </vt:lpstr>
      <vt:lpstr>Selecionado células não adjacentes</vt:lpstr>
      <vt:lpstr>Salvando as planilhas</vt:lpstr>
      <vt:lpstr>Exercício – 01 (Planilha de Produtos)</vt:lpstr>
      <vt:lpstr>Exercício – 01 (Planilha de Clientes)</vt:lpstr>
      <vt:lpstr>Tabela Vendas</vt:lpstr>
      <vt:lpstr>Inserindo funções nas células</vt:lpstr>
      <vt:lpstr>O Assistente de Funções</vt:lpstr>
      <vt:lpstr>Inserindo as fórmulas manualmente </vt:lpstr>
      <vt:lpstr>Operadores aritméticos </vt:lpstr>
      <vt:lpstr>Operadores aritméticos </vt:lpstr>
      <vt:lpstr>Operadores de comparação </vt:lpstr>
      <vt:lpstr>Operadores Lógicos </vt:lpstr>
      <vt:lpstr>Operadores de Referência</vt:lpstr>
      <vt:lpstr>Operador de texto</vt:lpstr>
      <vt:lpstr>Ordem de Execução</vt:lpstr>
      <vt:lpstr>Ordem de Execução</vt:lpstr>
      <vt:lpstr>PRIMAZIA</vt:lpstr>
      <vt:lpstr>Precedência de operadores</vt:lpstr>
      <vt:lpstr>Atribuindo primazia as operações </vt:lpstr>
      <vt:lpstr>Inserindo gráficos na sua planilha</vt:lpstr>
      <vt:lpstr>Inserir Gráficos</vt:lpstr>
      <vt:lpstr>Inserindo Gráficos</vt:lpstr>
      <vt:lpstr>Inserindo gráficos</vt:lpstr>
      <vt:lpstr>Inserindo gráficos</vt:lpstr>
      <vt:lpstr>Inserindo gráficos</vt:lpstr>
      <vt:lpstr>Inserindo gráficos</vt:lpstr>
      <vt:lpstr>Inserindo gráficos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INFORMÁTICA APLICADA A EDUCAÇÃO</dc:title>
  <dc:creator>Oxnar</dc:creator>
  <cp:lastModifiedBy>Oxnar</cp:lastModifiedBy>
  <cp:revision>74</cp:revision>
  <dcterms:created xsi:type="dcterms:W3CDTF">2015-10-29T01:59:31Z</dcterms:created>
  <dcterms:modified xsi:type="dcterms:W3CDTF">2015-11-09T18:53:28Z</dcterms:modified>
</cp:coreProperties>
</file>