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26"/>
  </p:notesMasterIdLst>
  <p:handoutMasterIdLst>
    <p:handoutMasterId r:id="rId27"/>
  </p:handoutMasterIdLst>
  <p:sldIdLst>
    <p:sldId id="319" r:id="rId3"/>
    <p:sldId id="551" r:id="rId4"/>
    <p:sldId id="569" r:id="rId5"/>
    <p:sldId id="570" r:id="rId6"/>
    <p:sldId id="571" r:id="rId7"/>
    <p:sldId id="568" r:id="rId8"/>
    <p:sldId id="567" r:id="rId9"/>
    <p:sldId id="552" r:id="rId10"/>
    <p:sldId id="553" r:id="rId11"/>
    <p:sldId id="554" r:id="rId12"/>
    <p:sldId id="572" r:id="rId13"/>
    <p:sldId id="555" r:id="rId14"/>
    <p:sldId id="556" r:id="rId15"/>
    <p:sldId id="557" r:id="rId16"/>
    <p:sldId id="558" r:id="rId17"/>
    <p:sldId id="559" r:id="rId18"/>
    <p:sldId id="560" r:id="rId19"/>
    <p:sldId id="561" r:id="rId20"/>
    <p:sldId id="562" r:id="rId21"/>
    <p:sldId id="563" r:id="rId22"/>
    <p:sldId id="564" r:id="rId23"/>
    <p:sldId id="565" r:id="rId24"/>
    <p:sldId id="566" r:id="rId2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8024" autoAdjust="0"/>
  </p:normalViewPr>
  <p:slideViewPr>
    <p:cSldViewPr>
      <p:cViewPr>
        <p:scale>
          <a:sx n="70" d="100"/>
          <a:sy n="70" d="100"/>
        </p:scale>
        <p:origin x="-147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19/10/2015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19/10/2015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19/10/2015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19/10/2015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19/10/2015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19/10/2015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19/10/2015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19/10/2015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19/10/2015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19/10/2015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19/10/2015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19/10/2015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19/10/2015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19/10/2015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19/10/2015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19/10/2015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19/10/2015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19/10/2015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19/10/2015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471" y="926733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19/10/2015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7453" y="3430553"/>
            <a:ext cx="8297863" cy="1066800"/>
          </a:xfrm>
        </p:spPr>
        <p:txBody>
          <a:bodyPr>
            <a:normAutofit fontScale="90000"/>
          </a:bodyPr>
          <a:lstStyle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sz="4000" dirty="0" smtClean="0">
                <a:solidFill>
                  <a:schemeClr val="tx1"/>
                </a:solidFill>
              </a:rPr>
              <a:t> Excel 2007</a:t>
            </a:r>
            <a:r>
              <a:rPr sz="4000" dirty="0" smtClean="0">
                <a:solidFill>
                  <a:schemeClr val="tx1"/>
                </a:solidFill>
              </a:rPr>
              <a:t/>
            </a:r>
            <a:br>
              <a:rPr sz="4000" dirty="0" smtClean="0">
                <a:solidFill>
                  <a:schemeClr val="tx1"/>
                </a:solidFill>
              </a:rPr>
            </a:b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2"/>
            <a:ext cx="6386512" cy="648865"/>
          </a:xfrm>
        </p:spPr>
        <p:txBody>
          <a:bodyPr/>
          <a:lstStyle/>
          <a:p>
            <a:r>
              <a:rPr altLang="pt-BR" dirty="0" smtClean="0"/>
              <a:t>por: André Aparecido da Silva</a:t>
            </a:r>
          </a:p>
          <a:p>
            <a:r>
              <a:rPr lang="pt-BR" altLang="pt-BR" sz="1200" dirty="0" smtClean="0"/>
              <a:t>Disponível em: http://www.oxnar.com.br/2015/unitec </a:t>
            </a:r>
            <a:endParaRPr altLang="pt-BR" sz="1200" dirty="0" smtClean="0"/>
          </a:p>
          <a:p>
            <a:endParaRPr altLang="pt-BR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258" cy="686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8" y="69850"/>
            <a:ext cx="45720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 </a:t>
            </a:r>
            <a:r>
              <a:rPr lang="pt-BR" dirty="0"/>
              <a:t>Excel 2007 faz parte do pacote de programas do Microsoft Office 2007, nova versão do Office 2003. </a:t>
            </a:r>
            <a:r>
              <a:rPr lang="pt-BR" dirty="0" smtClean="0"/>
              <a:t> </a:t>
            </a:r>
            <a:r>
              <a:rPr lang="pt-BR" dirty="0" err="1" smtClean="0"/>
              <a:t>Tambem</a:t>
            </a:r>
            <a:r>
              <a:rPr lang="pt-BR" dirty="0" smtClean="0"/>
              <a:t> temos versões mais novas a 2010, 2013 e na fase beta a versão 2016.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3259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Excel 2003</a:t>
            </a:r>
            <a:endParaRPr lang="pt-BR" dirty="0"/>
          </a:p>
        </p:txBody>
      </p:sp>
      <p:pic>
        <p:nvPicPr>
          <p:cNvPr id="1026" name="Picture 2" descr="http://i.ytimg.com/vi/L1M5OTMbEPc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0748"/>
            <a:ext cx="7596336" cy="569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79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Excel 2007</a:t>
            </a:r>
            <a:endParaRPr lang="pt-BR" dirty="0"/>
          </a:p>
        </p:txBody>
      </p:sp>
      <p:pic>
        <p:nvPicPr>
          <p:cNvPr id="2050" name="Picture 2" descr="http://www.addintools.com/english/menuexcel/images/excel-2007-demo-menus-80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12" y="1196752"/>
            <a:ext cx="7336255" cy="550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61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Excel 2010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8820472" cy="45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0360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..................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É </a:t>
            </a:r>
            <a:r>
              <a:rPr lang="pt-BR" dirty="0"/>
              <a:t>um programa dedicado a criação de planilhas de cálculos, além de fornecer gráficos, função de banco de dados e outros.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Nesta </a:t>
            </a:r>
            <a:r>
              <a:rPr lang="pt-BR" dirty="0"/>
              <a:t>edição possui um novo layout que procura facilitar a localização de seus comandos.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2101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..................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   Contudo</a:t>
            </a:r>
            <a:r>
              <a:rPr lang="pt-BR" dirty="0"/>
              <a:t>, se essa nova interface é mais fácil de usar para novos usuários, ela requer alguma habituação para aqueles que já estavam acostumados com as versões anteriores.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9970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EXCEL 2013</a:t>
            </a:r>
            <a:endParaRPr lang="pt-BR" dirty="0"/>
          </a:p>
        </p:txBody>
      </p:sp>
      <p:pic>
        <p:nvPicPr>
          <p:cNvPr id="4098" name="Picture 2" descr="http://images.techhive.com/images/article/2013/01/charts-100023464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97335"/>
            <a:ext cx="8177867" cy="568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EXCEL 2016</a:t>
            </a:r>
            <a:endParaRPr lang="pt-BR" dirty="0"/>
          </a:p>
        </p:txBody>
      </p:sp>
      <p:pic>
        <p:nvPicPr>
          <p:cNvPr id="5122" name="Picture 2" descr="https://imgnzn-a.akamaized.net/2015/05/04/04173453106131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37" y="1773230"/>
            <a:ext cx="7929463" cy="507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Alternativas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532656"/>
          </a:xfrm>
        </p:spPr>
        <p:txBody>
          <a:bodyPr/>
          <a:lstStyle/>
          <a:p>
            <a:pPr algn="just"/>
            <a:r>
              <a:rPr lang="pt-BR" dirty="0" smtClean="0"/>
              <a:t>Planilha Google</a:t>
            </a:r>
            <a:endParaRPr lang="pt-BR" dirty="0"/>
          </a:p>
        </p:txBody>
      </p:sp>
      <p:pic>
        <p:nvPicPr>
          <p:cNvPr id="6146" name="Picture 2" descr="http://cdn.seomartin.com/wp-content/uploads/2011/07/modo-visualizacao-lista-google-planilh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2" y="2204864"/>
            <a:ext cx="9130410" cy="389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Alternativas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532656"/>
          </a:xfrm>
        </p:spPr>
        <p:txBody>
          <a:bodyPr/>
          <a:lstStyle/>
          <a:p>
            <a:pPr algn="just"/>
            <a:r>
              <a:rPr lang="pt-BR" dirty="0" smtClean="0"/>
              <a:t>Planilha </a:t>
            </a:r>
            <a:r>
              <a:rPr lang="pt-BR" dirty="0" err="1" smtClean="0"/>
              <a:t>LibreOffice</a:t>
            </a:r>
            <a:r>
              <a:rPr lang="pt-BR" dirty="0" smtClean="0"/>
              <a:t> </a:t>
            </a:r>
            <a:r>
              <a:rPr lang="pt-BR" dirty="0" err="1" smtClean="0"/>
              <a:t>Calc</a:t>
            </a:r>
            <a:endParaRPr lang="pt-BR" dirty="0"/>
          </a:p>
        </p:txBody>
      </p:sp>
      <p:pic>
        <p:nvPicPr>
          <p:cNvPr id="7170" name="Picture 2" descr="http://www.mymetasys.com.br/media/catalog/product/cache/1/image/5e06319eda06f020e43594a9c230972d/l/i/libreoffice_cal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32" y="2435655"/>
            <a:ext cx="7547468" cy="442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270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Linhas..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532656"/>
          </a:xfrm>
        </p:spPr>
        <p:txBody>
          <a:bodyPr/>
          <a:lstStyle/>
          <a:p>
            <a:pPr algn="just"/>
            <a:r>
              <a:rPr lang="pt-BR" dirty="0" smtClean="0"/>
              <a:t>Identificadas por números...</a:t>
            </a: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442" y="2955462"/>
            <a:ext cx="7650857" cy="393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H="1">
            <a:off x="1763688" y="2204864"/>
            <a:ext cx="6336704" cy="288032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Conector de seta reta 6"/>
          <p:cNvCxnSpPr/>
          <p:nvPr/>
        </p:nvCxnSpPr>
        <p:spPr bwMode="auto">
          <a:xfrm flipH="1">
            <a:off x="1727943" y="2492896"/>
            <a:ext cx="6336704" cy="288032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Colunas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604664"/>
          </a:xfrm>
        </p:spPr>
        <p:txBody>
          <a:bodyPr/>
          <a:lstStyle/>
          <a:p>
            <a:pPr algn="just"/>
            <a:r>
              <a:rPr lang="pt-BR" dirty="0" smtClean="0"/>
              <a:t>Identificadas por letras.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6876256" cy="313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H="1">
            <a:off x="2051720" y="2204864"/>
            <a:ext cx="5076056" cy="230425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Conector de seta reta 6"/>
          <p:cNvCxnSpPr/>
          <p:nvPr/>
        </p:nvCxnSpPr>
        <p:spPr bwMode="auto">
          <a:xfrm flipH="1" flipV="1">
            <a:off x="2483768" y="4509120"/>
            <a:ext cx="2232248" cy="72008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pastas</a:t>
            </a:r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205936" cy="374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>
            <a:off x="323528" y="4437112"/>
            <a:ext cx="0" cy="64601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ctor reto 7"/>
          <p:cNvCxnSpPr/>
          <p:nvPr/>
        </p:nvCxnSpPr>
        <p:spPr bwMode="auto">
          <a:xfrm>
            <a:off x="2986788" y="4399357"/>
            <a:ext cx="0" cy="64601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Conector reto 8"/>
          <p:cNvCxnSpPr/>
          <p:nvPr/>
        </p:nvCxnSpPr>
        <p:spPr bwMode="auto">
          <a:xfrm>
            <a:off x="323528" y="4437112"/>
            <a:ext cx="266429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ector reto 11"/>
          <p:cNvCxnSpPr/>
          <p:nvPr/>
        </p:nvCxnSpPr>
        <p:spPr bwMode="auto">
          <a:xfrm>
            <a:off x="322492" y="5086988"/>
            <a:ext cx="266429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células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1600200"/>
            <a:ext cx="8000057" cy="1180728"/>
          </a:xfrm>
        </p:spPr>
        <p:txBody>
          <a:bodyPr/>
          <a:lstStyle/>
          <a:p>
            <a:pPr algn="just"/>
            <a:r>
              <a:rPr lang="pt-BR" dirty="0" smtClean="0"/>
              <a:t>   A junção da linha com a coluna forma o endereço da celular.</a:t>
            </a:r>
            <a:endParaRPr lang="pt-B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84984"/>
            <a:ext cx="6693768" cy="305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H="1">
            <a:off x="3131840" y="2636912"/>
            <a:ext cx="4248472" cy="194421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Conector de seta reta 6"/>
          <p:cNvCxnSpPr/>
          <p:nvPr/>
        </p:nvCxnSpPr>
        <p:spPr bwMode="auto">
          <a:xfrm flipH="1">
            <a:off x="1835696" y="2924944"/>
            <a:ext cx="1656184" cy="13321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as </a:t>
            </a:r>
            <a:r>
              <a:rPr lang="pt-BR" dirty="0" err="1" smtClean="0"/>
              <a:t>celulas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180728"/>
          </a:xfrm>
        </p:spPr>
        <p:txBody>
          <a:bodyPr/>
          <a:lstStyle/>
          <a:p>
            <a:pPr algn="just"/>
            <a:r>
              <a:rPr lang="pt-BR" dirty="0" smtClean="0"/>
              <a:t>Selecione as células e  clique com o botão direito sobre as mesmas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93588"/>
            <a:ext cx="6840760" cy="406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H="1">
            <a:off x="3491880" y="3673666"/>
            <a:ext cx="4968552" cy="230425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Formatando os números</a:t>
            </a:r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41" y="1871619"/>
            <a:ext cx="8748464" cy="4986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ALINHAMENTO DAS CELULAS</a:t>
            </a:r>
            <a:endParaRPr lang="pt-B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53422"/>
            <a:ext cx="8124403" cy="482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BORDAS</a:t>
            </a:r>
            <a:endParaRPr lang="pt-B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8532440" cy="512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..................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...................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..................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...................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..................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...................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..................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...................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3662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207</Words>
  <Application>Microsoft Office PowerPoint</Application>
  <PresentationFormat>Apresentação na tela (4:3)</PresentationFormat>
  <Paragraphs>43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23</vt:i4>
      </vt:variant>
    </vt:vector>
  </HeadingPairs>
  <TitlesOfParts>
    <vt:vector size="25" baseType="lpstr">
      <vt:lpstr>ClassicPhotoAlbum</vt:lpstr>
      <vt:lpstr>oxnar0</vt:lpstr>
      <vt:lpstr> Excel 2007 </vt:lpstr>
      <vt:lpstr>INTRODUÇÃO</vt:lpstr>
      <vt:lpstr>Excel 2003</vt:lpstr>
      <vt:lpstr>Excel 2007</vt:lpstr>
      <vt:lpstr>Excel 2010</vt:lpstr>
      <vt:lpstr>..................</vt:lpstr>
      <vt:lpstr>..................</vt:lpstr>
      <vt:lpstr>EXCEL 2013</vt:lpstr>
      <vt:lpstr>EXCEL 2016</vt:lpstr>
      <vt:lpstr>Alternativas</vt:lpstr>
      <vt:lpstr>Alternativas</vt:lpstr>
      <vt:lpstr>Linhas..</vt:lpstr>
      <vt:lpstr>Colunas</vt:lpstr>
      <vt:lpstr>As pastas</vt:lpstr>
      <vt:lpstr>As células</vt:lpstr>
      <vt:lpstr>Formatando as celulas</vt:lpstr>
      <vt:lpstr>Formatando os números</vt:lpstr>
      <vt:lpstr>ALINHAMENTO DAS CELULAS</vt:lpstr>
      <vt:lpstr>BORDAS</vt:lpstr>
      <vt:lpstr>..................</vt:lpstr>
      <vt:lpstr>..................</vt:lpstr>
      <vt:lpstr>..................</vt:lpstr>
      <vt:lpstr>..................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 E SOFTWARE...</dc:title>
  <dc:creator/>
  <cp:lastModifiedBy/>
  <cp:revision>16</cp:revision>
  <dcterms:created xsi:type="dcterms:W3CDTF">2012-03-27T17:27:17Z</dcterms:created>
  <dcterms:modified xsi:type="dcterms:W3CDTF">2015-10-19T20:08:57Z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