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86" r:id="rId3"/>
    <p:sldId id="259" r:id="rId4"/>
    <p:sldId id="288" r:id="rId5"/>
    <p:sldId id="275" r:id="rId6"/>
    <p:sldId id="282" r:id="rId7"/>
    <p:sldId id="283" r:id="rId8"/>
    <p:sldId id="284" r:id="rId9"/>
    <p:sldId id="289" r:id="rId10"/>
    <p:sldId id="260" r:id="rId11"/>
    <p:sldId id="277" r:id="rId12"/>
    <p:sldId id="261" r:id="rId13"/>
    <p:sldId id="278" r:id="rId14"/>
    <p:sldId id="263" r:id="rId15"/>
    <p:sldId id="262" r:id="rId16"/>
    <p:sldId id="264" r:id="rId17"/>
    <p:sldId id="265" r:id="rId18"/>
    <p:sldId id="268" r:id="rId19"/>
    <p:sldId id="266" r:id="rId20"/>
    <p:sldId id="267" r:id="rId21"/>
    <p:sldId id="280" r:id="rId22"/>
    <p:sldId id="269" r:id="rId23"/>
    <p:sldId id="271" r:id="rId24"/>
    <p:sldId id="272" r:id="rId25"/>
    <p:sldId id="273" r:id="rId26"/>
    <p:sldId id="274" r:id="rId27"/>
    <p:sldId id="276" r:id="rId2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1110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9477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2204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817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32473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6731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7693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90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50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5782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5314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6525A-01C4-4658-A2E1-6DE8D803A4FA}" type="datetimeFigureOut">
              <a:rPr lang="pt-BR" smtClean="0"/>
              <a:t>02/08/2015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F22213-D755-470B-ADEC-8EBD9B02218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4470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2565400"/>
            <a:ext cx="7772400" cy="1871663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TRATAMENTO DE </a:t>
            </a:r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ESGOTO SANITÁRIO</a:t>
            </a:r>
            <a:endParaRPr lang="pt-BR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076" name="Subtítulo 4"/>
          <p:cNvSpPr>
            <a:spLocks noGrp="1"/>
          </p:cNvSpPr>
          <p:nvPr>
            <p:ph type="subTitle" idx="1"/>
          </p:nvPr>
        </p:nvSpPr>
        <p:spPr>
          <a:xfrm>
            <a:off x="900113" y="4724400"/>
            <a:ext cx="4895850" cy="1441450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pt-BR" sz="2000" dirty="0"/>
              <a:t>Professor: André Luiz Montanheiro Rocha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pt-BR" sz="2000" dirty="0"/>
              <a:t>Disciplina: Gestão de Recursos Naturais – 2ª</a:t>
            </a:r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pt-BR" sz="2000" i="1" dirty="0"/>
              <a:t>COLÉGIO ESTADUAL PAULO LEMINSKI</a:t>
            </a:r>
            <a:endParaRPr lang="pt-BR" sz="2000" dirty="0"/>
          </a:p>
        </p:txBody>
      </p:sp>
      <p:pic>
        <p:nvPicPr>
          <p:cNvPr id="2" name="Picture 2" descr="http://www.juntacomercial.pr.gov.br/arquivos/Image/governo_est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488950"/>
            <a:ext cx="49688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158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Tratamento de Esgoto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023" y="908720"/>
            <a:ext cx="4993249" cy="5256585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Com as mesmas seriedade e responsabilidade com que trata a água bruta, antes de servi-la a população.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Também se faz necessário a preocupação com o destino do esgoto sanitário, sabendo–se que o despejo “in natura” nos rios tem consequências danosas ao meio ambiente e na saúde da população. Ocasionando enfermidades por meio de transmissão hídrica e a existência de focos de contaminação.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Tratamento de Esgoto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894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9" y="719138"/>
            <a:ext cx="7488882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Tal situação, porém, pode ser corrigida com o tratamento do esgoto sanitário, que contribui para a despoluição dos rios, preservando assim a flora e a fauna.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9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pt-BR" sz="2600" dirty="0" smtClean="0">
              <a:latin typeface="Comic Sans MS" pitchFamily="66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pt-BR" sz="2600" dirty="0"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Tratamento de Esgoto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5122" name="Picture 2" descr="http://www.sabesp.com.br/sabesp/filesmng.nsf/site/tratamento_esgoto.gif/%24File/tratamento_esgoto.gif?OpenEle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861148"/>
            <a:ext cx="5256584" cy="333716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7454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Tratamento preliminar: </a:t>
            </a:r>
            <a:r>
              <a:rPr lang="pt-BR" sz="2600" dirty="0" smtClean="0">
                <a:latin typeface="Comic Sans MS" pitchFamily="66" charset="0"/>
              </a:rPr>
              <a:t>Constituído por processos físicos. Remoção dos materiais em suspensão através da utilização de grades e de crivos grossos, e a separação da água residual das areias a partir da utilização de </a:t>
            </a:r>
            <a:r>
              <a:rPr lang="pt-BR" sz="2600" dirty="0" err="1" smtClean="0">
                <a:latin typeface="Comic Sans MS" pitchFamily="66" charset="0"/>
              </a:rPr>
              <a:t>desaneradores</a:t>
            </a:r>
            <a:r>
              <a:rPr lang="pt-BR" sz="2600" dirty="0" smtClean="0">
                <a:latin typeface="Comic Sans MS" pitchFamily="66" charset="0"/>
              </a:rPr>
              <a:t>.</a:t>
            </a:r>
            <a:endParaRPr lang="pt-BR" sz="2600" dirty="0"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Tratamento de Esgoto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3074" name="Picture 2" descr="http://www.mecatronicaatual.com.br/files/image/efluente_figura_03_1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520" y="3793975"/>
            <a:ext cx="7029888" cy="193928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600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39552" y="719138"/>
            <a:ext cx="7776864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Tratamento primário: </a:t>
            </a:r>
            <a:r>
              <a:rPr lang="pt-BR" sz="2600" dirty="0" smtClean="0">
                <a:latin typeface="Comic Sans MS" pitchFamily="66" charset="0"/>
              </a:rPr>
              <a:t>Constituído por processos </a:t>
            </a:r>
            <a:r>
              <a:rPr lang="pt-BR" sz="2600" dirty="0" err="1" smtClean="0">
                <a:latin typeface="Comic Sans MS" pitchFamily="66" charset="0"/>
              </a:rPr>
              <a:t>físicos-químicos</a:t>
            </a:r>
            <a:r>
              <a:rPr lang="pt-BR" sz="2600" dirty="0" smtClean="0">
                <a:latin typeface="Comic Sans MS" pitchFamily="66" charset="0"/>
              </a:rPr>
              <a:t>. Equalização e neutralização da carga do efluente a partir de um tanque de equalização e adição de produtos químicos. Após esta etapa ocorre a separação de partículas líquidas sólidas através dos processos de floculação e sedimentação.</a:t>
            </a:r>
            <a:endParaRPr lang="pt-BR" sz="2600" dirty="0"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Tratamento de Esgoto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1028" name="Picture 4" descr="http://www.mecatronicaatual.com.br/files/image/efluente_figura_04_1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926928"/>
            <a:ext cx="3034109" cy="216636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ww.manutencaoesuprimentos.com.br/imagens/tanque-de-aeraca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933056"/>
            <a:ext cx="2440998" cy="216636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955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719138"/>
            <a:ext cx="8096002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Tratamento secundário: </a:t>
            </a:r>
            <a:r>
              <a:rPr lang="pt-BR" sz="2600" dirty="0" smtClean="0">
                <a:latin typeface="Comic Sans MS" pitchFamily="66" charset="0"/>
              </a:rPr>
              <a:t>Remoção </a:t>
            </a:r>
            <a:r>
              <a:rPr lang="pt-BR" sz="2600" dirty="0" smtClean="0">
                <a:latin typeface="Comic Sans MS" pitchFamily="66" charset="0"/>
              </a:rPr>
              <a:t>da matéria orgânica por meio de reações bioquímicas. Os processos podem ser aeróbios ou anaeróbios. A base de todo o tratamento biológico é o contato efetivo entre os microrganismos e o material orgânico contido nos </a:t>
            </a:r>
            <a:r>
              <a:rPr lang="pt-BR" sz="2600" dirty="0" smtClean="0">
                <a:latin typeface="Comic Sans MS" pitchFamily="66" charset="0"/>
              </a:rPr>
              <a:t>esgotos.</a:t>
            </a:r>
            <a:endParaRPr lang="pt-BR" sz="2600" dirty="0"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Tratamento de Esgoto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4098" name="Picture 2" descr="http://www.mecatronicaatual.com.br/files/image/efluente_figura_05_1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2991" y="3212976"/>
            <a:ext cx="2975433" cy="2818832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://www.manutencaoesuprimentos.com.br/imagens/tanque-de-aeraca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837720"/>
            <a:ext cx="2029018" cy="1996964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revistatae.com.br/revistas/n13/1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3837719"/>
            <a:ext cx="2151541" cy="199696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1505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Tratamento terciário: </a:t>
            </a:r>
            <a:r>
              <a:rPr lang="pt-BR" sz="2600" dirty="0" smtClean="0">
                <a:latin typeface="Comic Sans MS" pitchFamily="66" charset="0"/>
              </a:rPr>
              <a:t>Pode ser empregado com </a:t>
            </a:r>
            <a:r>
              <a:rPr lang="pt-BR" sz="2600" dirty="0" smtClean="0">
                <a:latin typeface="Comic Sans MS" pitchFamily="66" charset="0"/>
              </a:rPr>
              <a:t>a finalidade </a:t>
            </a:r>
            <a:r>
              <a:rPr lang="pt-BR" sz="2600" dirty="0" smtClean="0">
                <a:latin typeface="Comic Sans MS" pitchFamily="66" charset="0"/>
              </a:rPr>
              <a:t>de remover poluentes residuais em esgotos domésticos antes de sua descarga no corpo receptor ou para recirculação em sistema fechado. Essa operação é também chamada de “polímero”.</a:t>
            </a: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>
              <a:buNone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Tratamento de Esgoto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6146" name="Picture 2" descr="http://www.mecatronicaatual.com.br/files/image/efluente_figura_06_1_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546" y="3573016"/>
            <a:ext cx="6582838" cy="259228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405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9" y="719138"/>
            <a:ext cx="7488882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>
              <a:buNone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Atualmente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 estado do paraná se usa dois sistemas de tratamento do esgoto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coletado.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just" eaLnBrk="1" fontAlgn="auto" hangingPunct="1">
              <a:spcAft>
                <a:spcPts val="0"/>
              </a:spcAft>
              <a:buFont typeface="Wingdings" pitchFamily="2" charset="2"/>
              <a:buChar char="q"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Tratamento de Esgoto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3604" y="1814976"/>
            <a:ext cx="4298836" cy="4525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tângulo 1"/>
          <p:cNvSpPr/>
          <p:nvPr/>
        </p:nvSpPr>
        <p:spPr>
          <a:xfrm>
            <a:off x="683568" y="2492896"/>
            <a:ext cx="3888432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q"/>
              <a:defRPr/>
            </a:pPr>
            <a:r>
              <a:rPr lang="pt-BR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1: </a:t>
            </a:r>
            <a:r>
              <a:rPr lang="pt-BR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Sistema aeróbio</a:t>
            </a:r>
          </a:p>
          <a:p>
            <a:pPr algn="ctr"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(Aeração prolongada em fluxo orbital)</a:t>
            </a:r>
          </a:p>
          <a:p>
            <a:pPr marL="285750" indent="-285750" algn="just">
              <a:buFont typeface="Wingdings" pitchFamily="2" charset="2"/>
              <a:buChar char="q"/>
              <a:defRPr/>
            </a:pPr>
            <a:endParaRPr lang="pt-BR" sz="2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285750" indent="-285750" algn="just">
              <a:buFont typeface="Wingdings" pitchFamily="2" charset="2"/>
              <a:buChar char="q"/>
              <a:defRPr/>
            </a:pPr>
            <a:r>
              <a:rPr lang="pt-BR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2: Sistema anaeróbio</a:t>
            </a:r>
          </a:p>
          <a:p>
            <a:pPr algn="ctr"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(Estabilização de resíduos feita pela ação de microrganismos na ausência de ar)</a:t>
            </a:r>
            <a:endParaRPr lang="pt-B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2795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719138"/>
            <a:ext cx="763284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Ressaltamos que para a instalação de Estações de Tratamento de Esgoto aeróbio, são necessários grandes espaços físicos.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Este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tipo de estação não permite o aproveitamento dos gases gerados e apresentam maior consumo de energia elétrica. </a:t>
            </a: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1) 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891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1) 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1026" name="Picture 2" descr="http://educando.sanepar.com.br/sites/educando.sanepar.com.br/files/content_images/1_4_serie/TRATAMENTO_DE_ESGOTO_PROCESS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361" y="1567815"/>
            <a:ext cx="7311048" cy="421511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368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A) Rede coletora – </a:t>
            </a:r>
            <a:r>
              <a:rPr lang="pt-BR" sz="2600" dirty="0" smtClean="0">
                <a:latin typeface="Comic Sans MS" pitchFamily="66" charset="0"/>
              </a:rPr>
              <a:t>O esgoto é coletado nas casas, prédios, escolas, indústrias e outros imóveis, através de redes coletoras que convergem, por meio de interceptores, até a estação de tratamento.</a:t>
            </a:r>
            <a:endParaRPr lang="pt-BR" sz="2600" dirty="0"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1) 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3074" name="Picture 2" descr="http://www.es.gov.br/Banco%20de%20Imagens/2012/Novembro%202012/cesanliga%C3%A7%C3%A3odeesg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470" y="3212976"/>
            <a:ext cx="4292946" cy="2978304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www.desentupidoramoraes.com.br/wp-content/uploads/2014/07/esgo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43" y="3645024"/>
            <a:ext cx="3173977" cy="254089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879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1) 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4098" name="Picture 2" descr="http://www.parana-online.com.br/media/uploads/2014/outubro/16-10-14/cd21610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7556" y="916628"/>
            <a:ext cx="4504684" cy="5144350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39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B) Estação elevatória – </a:t>
            </a:r>
            <a:r>
              <a:rPr lang="pt-BR" sz="2600" dirty="0" smtClean="0">
                <a:latin typeface="Comic Sans MS" pitchFamily="66" charset="0"/>
              </a:rPr>
              <a:t>Ao chegar à estação de tratamento, o esgoto é elevado por bombas tipo parafuso ou similar.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1) 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192" y="2780928"/>
            <a:ext cx="4514224" cy="26943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http://educando.sanepar.com.br/sites/educando.sanepar.com.br/files/content_images/1_4_serie/ESTACAO_DE_TRATAMENTO_ATUBA_SU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4984"/>
            <a:ext cx="2753575" cy="1770155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211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C) Gradeamento mecânico / </a:t>
            </a:r>
            <a:r>
              <a:rPr lang="pt-BR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desanerador</a:t>
            </a: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–</a:t>
            </a:r>
            <a:r>
              <a:rPr lang="pt-BR" sz="2600" dirty="0" smtClean="0">
                <a:latin typeface="Comic Sans MS" pitchFamily="66" charset="0"/>
              </a:rPr>
              <a:t>Aqui, materiais sólidos e areia que chegam com os esgotos são eliminados, para que o processo de tratamento tenha a continuidade adequada. O material é retirado e lavado para evitar problemas sanitários na disposição dos mesmos.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1) 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072"/>
            <a:ext cx="2390775" cy="18288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77072"/>
            <a:ext cx="2333625" cy="18288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77072"/>
            <a:ext cx="2380561" cy="18288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86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D) Tanques de aeração – </a:t>
            </a:r>
            <a:r>
              <a:rPr lang="pt-BR" sz="2600" dirty="0" smtClean="0">
                <a:latin typeface="Comic Sans MS" pitchFamily="66" charset="0"/>
              </a:rPr>
              <a:t>Nestes tanques, ocorre o processo de introdução de oxigênio na massa líquida. Isso é feito para dar condições ao desenvolvimento dos microrganismos aeróbios, que só vivem em presença de ar e assimilam matéria em grande quantidade no esgoto.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1) 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4077072"/>
            <a:ext cx="2376264" cy="173467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 descr="Resultado de imagem para tanque de aeração esgot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77072"/>
            <a:ext cx="2479271" cy="1728192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734" y="4077072"/>
            <a:ext cx="2437690" cy="173467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94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E) </a:t>
            </a:r>
            <a:r>
              <a:rPr lang="pt-BR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Decantadores</a:t>
            </a: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– </a:t>
            </a:r>
            <a:r>
              <a:rPr lang="pt-BR" sz="2600" dirty="0" smtClean="0">
                <a:latin typeface="Comic Sans MS" pitchFamily="66" charset="0"/>
              </a:rPr>
              <a:t>Nos </a:t>
            </a:r>
            <a:r>
              <a:rPr lang="pt-BR" sz="2600" dirty="0" err="1" smtClean="0">
                <a:latin typeface="Comic Sans MS" pitchFamily="66" charset="0"/>
              </a:rPr>
              <a:t>decantadores</a:t>
            </a:r>
            <a:r>
              <a:rPr lang="pt-BR" sz="2600" dirty="0" smtClean="0">
                <a:latin typeface="Comic Sans MS" pitchFamily="66" charset="0"/>
              </a:rPr>
              <a:t>, o lodo é sedimentado por gravidade e o líquido, já tratado, é coletado na parte superficial através de uma calha, conduzido por um canal, e lançado no rio. Esse líquido está livre de qualquer tipo de substância nociva à flora ou fauna, atendendo o disposto na Resolução CONAMA 20/86. </a:t>
            </a:r>
            <a:endParaRPr lang="pt-BR" sz="2600" dirty="0"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1) 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1026" name="Picture 2" descr="http://alojamientos.us.es/grupotar/master/formacion/edar/temario/tratam2/imagenes/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33056"/>
            <a:ext cx="3528392" cy="2160240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93096"/>
            <a:ext cx="3535388" cy="177347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764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E) </a:t>
            </a:r>
            <a:r>
              <a:rPr lang="pt-BR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Decantadores</a:t>
            </a: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– </a:t>
            </a:r>
            <a:r>
              <a:rPr lang="pt-BR" sz="2600" dirty="0" smtClean="0">
                <a:latin typeface="Comic Sans MS" pitchFamily="66" charset="0"/>
              </a:rPr>
              <a:t>A qualidade desta água apresenta características melhores do que a do próprio rio. Parte desse lodo depositado retorna aos tanques de aeração para assegurar o equilíbrio do processo. A parte excedente é bombeada ao </a:t>
            </a:r>
            <a:r>
              <a:rPr lang="pt-BR" sz="2600" dirty="0" err="1" smtClean="0">
                <a:latin typeface="Comic Sans MS" pitchFamily="66" charset="0"/>
              </a:rPr>
              <a:t>adensador</a:t>
            </a:r>
            <a:r>
              <a:rPr lang="pt-BR" sz="2600" dirty="0" smtClean="0">
                <a:latin typeface="Comic Sans MS" pitchFamily="66" charset="0"/>
              </a:rPr>
              <a:t>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1) 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432" y="3645024"/>
            <a:ext cx="3612322" cy="2450191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6" descr="Sedimentation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9637" y="3645024"/>
            <a:ext cx="3674850" cy="2450191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749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F) </a:t>
            </a:r>
            <a:r>
              <a:rPr lang="pt-BR" sz="28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Adensador</a:t>
            </a: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de Lodo – </a:t>
            </a:r>
            <a:r>
              <a:rPr lang="pt-BR" sz="2600" dirty="0" smtClean="0">
                <a:latin typeface="Comic Sans MS" pitchFamily="66" charset="0"/>
              </a:rPr>
              <a:t>No </a:t>
            </a:r>
            <a:r>
              <a:rPr lang="pt-BR" sz="2600" dirty="0" err="1" smtClean="0">
                <a:latin typeface="Comic Sans MS" pitchFamily="66" charset="0"/>
              </a:rPr>
              <a:t>adensador</a:t>
            </a:r>
            <a:r>
              <a:rPr lang="pt-BR" sz="2600" dirty="0" smtClean="0">
                <a:latin typeface="Comic Sans MS" pitchFamily="66" charset="0"/>
              </a:rPr>
              <a:t>, o lodo é concentrado para facilitar a disposição final do mesmo e depois recalcado para as lagoas ou leitos de secagem.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1) 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2052" name="Picture 4" descr="http://fhengenharia.com/pj_engenharia/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708920"/>
            <a:ext cx="2592288" cy="168030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708920"/>
            <a:ext cx="4037087" cy="1672166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 descr="Campus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581128"/>
            <a:ext cx="3744416" cy="1566228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764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Este tipo de processo é realizado por um RALF (Reator Anaeróbio de lodo Fluidizado), com tecnologia desenvolvida pela Sanepar. Apresenta uma série de vantagens em relação ao sistema aeróbio.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Entre </a:t>
            </a: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elas, de não precisar de outros tipos de energia suplementar, e a produzir biogás, que pode ser utilizado como combustível, além de não requerer amplo espaço físico.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2) </a:t>
            </a: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anaeróbio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77208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</a:t>
            </a: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2) ETE </a:t>
            </a: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-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Sistema anaeróbio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2050" name="Picture 2" descr="http://educando.sanepar.com.br/sites/educando.sanepar.com.br/files/content_images/1_4_serie/IMAGEM_RAL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9844" y="908720"/>
            <a:ext cx="6306492" cy="2802885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61048"/>
            <a:ext cx="6626676" cy="2231694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3409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A) Rede coletora – </a:t>
            </a:r>
            <a:r>
              <a:rPr lang="pt-BR" sz="2600" dirty="0" smtClean="0">
                <a:latin typeface="Comic Sans MS" pitchFamily="66" charset="0"/>
              </a:rPr>
              <a:t>O esgoto é coletado nas casas, prédios, escolas e encaminhado até a Estação de Tratamento de Esgoto (ETE – Ralf) por rede coletoras e interceptores.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2) ETE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- Sistema anaeróbio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5" name="Picture 4" descr="http://www.desentupidoramoraes.com.br/wp-content/uploads/2014/07/esgot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43" y="3284984"/>
            <a:ext cx="3173977" cy="2540893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www.es.gov.br/Banco%20de%20Imagens/2012/Novembro%202012/cesanliga%C3%A7%C3%A3odeesg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068960"/>
            <a:ext cx="4292946" cy="2978304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96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B) Estação elevatória – </a:t>
            </a:r>
            <a:r>
              <a:rPr lang="pt-BR" sz="2600" dirty="0" smtClean="0">
                <a:latin typeface="Comic Sans MS" pitchFamily="66" charset="0"/>
              </a:rPr>
              <a:t>Ao chegar à estação, o esgoto é gradeado para reter sólidos grosseiros. O líquido então é bombeado à ETE por meio de conjuntos </a:t>
            </a:r>
            <a:r>
              <a:rPr lang="pt-BR" sz="2600" dirty="0" err="1" smtClean="0">
                <a:latin typeface="Comic Sans MS" pitchFamily="66" charset="0"/>
              </a:rPr>
              <a:t>motobombas</a:t>
            </a:r>
            <a:r>
              <a:rPr lang="pt-BR" sz="2600" dirty="0" smtClean="0">
                <a:latin typeface="Comic Sans MS" pitchFamily="66" charset="0"/>
              </a:rPr>
              <a:t>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2) ETE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- Sistema anaeróbio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192" y="3068960"/>
            <a:ext cx="4514224" cy="2694300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" descr="http://educando.sanepar.com.br/sites/educando.sanepar.com.br/files/content_images/1_4_serie/ESTACAO_DE_TRATAMENTO_ATUBA_SU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573016"/>
            <a:ext cx="2753575" cy="1770155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59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C) Tratamento preliminar – </a:t>
            </a:r>
            <a:r>
              <a:rPr lang="pt-BR" sz="2600" dirty="0" smtClean="0">
                <a:latin typeface="Comic Sans MS" pitchFamily="66" charset="0"/>
              </a:rPr>
              <a:t>(Gradeamento, </a:t>
            </a:r>
            <a:r>
              <a:rPr lang="pt-BR" sz="2600" dirty="0" err="1" smtClean="0">
                <a:latin typeface="Comic Sans MS" pitchFamily="66" charset="0"/>
              </a:rPr>
              <a:t>Desarenador</a:t>
            </a:r>
            <a:r>
              <a:rPr lang="pt-BR" sz="2600" dirty="0" smtClean="0">
                <a:latin typeface="Comic Sans MS" pitchFamily="66" charset="0"/>
              </a:rPr>
              <a:t> e Medição de Vazão) – Aqui, materiais sólidos que chegam com o esgoto são separados para que o processo de tratamento tenha continuidade adequada. O material retirado é levado por meio de caçambas para o aterro sanitário. 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2) ETE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- Sistema anaeróbio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8" name="Picture 1027" descr="Vazão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3645024"/>
            <a:ext cx="1846808" cy="2376264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207" y="3969060"/>
            <a:ext cx="2244625" cy="205222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4183" y="3933056"/>
            <a:ext cx="2749985" cy="208823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5968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2)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ETE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- Sistema anaeróbio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5" name="Picture 2" descr="http://educando.sanepar.com.br/sites/educando.sanepar.com.br/files/content_images/1_4_serie/IMAGEM_RAL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293096"/>
            <a:ext cx="3218504" cy="1800200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D) Ralf Reator Anaeróbio de Lodo Fluidizado) – </a:t>
            </a:r>
            <a:r>
              <a:rPr lang="pt-BR" sz="2600" dirty="0" smtClean="0">
                <a:latin typeface="Comic Sans MS" pitchFamily="66" charset="0"/>
              </a:rPr>
              <a:t>O líquido sofre tratamento anaeróbio  por meio de um manto de lodo que se forma no fundo do tanque, rico em bactérias. O esgoto, após percorrer este manto, retém e decompõe a matéria orgânica. O esgoto tratado é coletado e enviado à etapa de tratamento final.  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170" name="Picture 2" descr="http://educando.sanepar.com.br/sites/educando.sanepar.com.br/files/content_images/1_4_serie/MODELO_RALF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4293096"/>
            <a:ext cx="2158231" cy="1808247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educando.sanepar.com.br/sites/educando.sanepar.com.br/files/content_images/1_4_serie/MODELO_RALF_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293096"/>
            <a:ext cx="2141192" cy="1808247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74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E) Pós tratamento – </a:t>
            </a:r>
            <a:r>
              <a:rPr lang="pt-BR" sz="2800" dirty="0" smtClean="0">
                <a:latin typeface="Comic Sans MS" pitchFamily="66" charset="0"/>
              </a:rPr>
              <a:t>Recebe o esgoto tratado do RALF e o trata novamente em filtros biológicos ou lagoa de polimento para melhor purificação. Seu efluente pode ser lançado nos rios sem causar danos ao meio ambiente. 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2) ETE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- Sistema anaeróbio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3917530"/>
            <a:ext cx="3864647" cy="210375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Fbiologico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79" y="3933056"/>
            <a:ext cx="3297781" cy="2060557"/>
          </a:xfrm>
          <a:prstGeom prst="rect">
            <a:avLst/>
          </a:prstGeom>
          <a:noFill/>
          <a:ln w="57150" cmpd="thickThin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750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900113" y="719138"/>
            <a:ext cx="7272337" cy="5373687"/>
          </a:xfrm>
        </p:spPr>
        <p:txBody>
          <a:bodyPr rtlCol="0">
            <a:no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1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pt-BR" sz="2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F) Leito de secagem de lodo – </a:t>
            </a:r>
            <a:r>
              <a:rPr lang="pt-BR" sz="2600" dirty="0" smtClean="0">
                <a:latin typeface="Comic Sans MS" pitchFamily="66" charset="0"/>
              </a:rPr>
              <a:t>Recebe o lodo digerido do RALF para secagem natural. O material é depositado no leito de secagem por um período de até 30 dias para secagem.</a:t>
            </a:r>
          </a:p>
          <a:p>
            <a:pPr marL="0" indent="0"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pt-B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099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19138"/>
          </a:xfrm>
          <a:prstGeom prst="rect">
            <a:avLst/>
          </a:prstGeom>
          <a:solidFill>
            <a:srgbClr val="CC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endParaRPr lang="pt-BR" sz="2400">
              <a:latin typeface="Times New Roman" pitchFamily="18" charset="0"/>
            </a:endParaRPr>
          </a:p>
        </p:txBody>
      </p:sp>
      <p:sp>
        <p:nvSpPr>
          <p:cNvPr id="7" name="Rectangle 1"/>
          <p:cNvSpPr txBox="1">
            <a:spLocks noChangeArrowheads="1"/>
          </p:cNvSpPr>
          <p:nvPr/>
        </p:nvSpPr>
        <p:spPr>
          <a:xfrm>
            <a:off x="261938" y="53975"/>
            <a:ext cx="8229600" cy="892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>
            <a:defPPr lvl="0">
              <a:buSzPct val="45000"/>
              <a:buFont typeface="StarSymbol"/>
              <a:buNone/>
              <a:defRPr/>
            </a:defPPr>
            <a:lvl1pPr lvl="0" algn="ctr" rtl="0" hangingPunct="0">
              <a:buSzPct val="45000"/>
              <a:buFont typeface="StarSymbol"/>
              <a:buChar char="●"/>
              <a:tabLst/>
              <a:defRPr lang="pt-BR" sz="4400" b="0" i="0" u="none" strike="noStrike" kern="1200">
                <a:ln>
                  <a:noFill/>
                </a:ln>
                <a:latin typeface="Liberation Sans" pitchFamily="18"/>
              </a:defRPr>
            </a:lvl1pPr>
            <a:lvl2pPr lvl="1">
              <a:buSzPct val="45000"/>
              <a:buFont typeface="StarSymbol"/>
              <a:buChar char="●"/>
              <a:defRPr/>
            </a:lvl2pPr>
            <a:lvl3pPr lvl="2">
              <a:buSzPct val="45000"/>
              <a:buFont typeface="StarSymbol"/>
              <a:buChar char="●"/>
              <a:defRPr/>
            </a:lvl3pPr>
            <a:lvl4pPr lvl="3">
              <a:buSzPct val="45000"/>
              <a:buFont typeface="StarSymbol"/>
              <a:buChar char="●"/>
              <a:defRPr/>
            </a:lvl4pPr>
            <a:lvl5pPr lvl="4">
              <a:buSzPct val="45000"/>
              <a:buFont typeface="StarSymbol"/>
              <a:buChar char="●"/>
              <a:defRPr/>
            </a:lvl5pPr>
            <a:lvl6pPr lvl="5">
              <a:buSzPct val="45000"/>
              <a:buFont typeface="StarSymbol"/>
              <a:buChar char="●"/>
              <a:defRPr/>
            </a:lvl6pPr>
            <a:lvl7pPr lvl="6">
              <a:buSzPct val="45000"/>
              <a:buFont typeface="StarSymbol"/>
              <a:buChar char="●"/>
              <a:defRPr/>
            </a:lvl7pPr>
            <a:lvl8pPr lvl="7">
              <a:buSzPct val="45000"/>
              <a:buFont typeface="StarSymbol"/>
              <a:buChar char="●"/>
              <a:defRPr/>
            </a:lvl8pPr>
            <a:lvl9pPr lvl="8">
              <a:buSzPct val="45000"/>
              <a:buFont typeface="StarSymbol"/>
              <a:buChar char="●"/>
              <a:defRPr/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buFont typeface="StarSymbol"/>
              <a:buNone/>
              <a:tabLst>
                <a:tab pos="0" algn="l"/>
                <a:tab pos="914305" algn="l"/>
                <a:tab pos="1828610" algn="l"/>
                <a:tab pos="2742915" algn="l"/>
                <a:tab pos="3657220" algn="l"/>
                <a:tab pos="4571526" algn="l"/>
                <a:tab pos="5485831" algn="l"/>
                <a:tab pos="6400137" algn="l"/>
                <a:tab pos="7314442" algn="l"/>
                <a:tab pos="8228747" algn="l"/>
                <a:tab pos="9143052" algn="l"/>
                <a:tab pos="10057357" algn="l"/>
              </a:tabLst>
              <a:defRPr/>
            </a:pP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2) ETE </a:t>
            </a:r>
            <a:r>
              <a:rPr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cs typeface="+mn-cs"/>
              </a:rPr>
              <a:t>- Sistema anaeróbio</a:t>
            </a:r>
            <a:endParaRPr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cs typeface="+mn-cs"/>
            </a:endParaRPr>
          </a:p>
        </p:txBody>
      </p:sp>
      <p:pic>
        <p:nvPicPr>
          <p:cNvPr id="5" name="Picture 4" descr="Campus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8853" y="3212976"/>
            <a:ext cx="4777563" cy="2376264"/>
          </a:xfrm>
          <a:prstGeom prst="rect">
            <a:avLst/>
          </a:prstGeom>
          <a:noFill/>
          <a:ln w="57150" cmpd="thinThick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fhengenharia.com/pj_engenharia/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501008"/>
            <a:ext cx="2443021" cy="1831188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2802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</TotalTime>
  <Words>901</Words>
  <Application>Microsoft Office PowerPoint</Application>
  <PresentationFormat>Apresentação na tela (4:3)</PresentationFormat>
  <Paragraphs>116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Tema do Office</vt:lpstr>
      <vt:lpstr>TRATAMENTO DE ESGOTO SANITÁRIO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TRATAMENTODE ESGOTO SANITÁRIO</dc:title>
  <dc:creator>Lenovo</dc:creator>
  <cp:lastModifiedBy>Lenovo</cp:lastModifiedBy>
  <cp:revision>43</cp:revision>
  <dcterms:created xsi:type="dcterms:W3CDTF">2015-07-23T17:53:39Z</dcterms:created>
  <dcterms:modified xsi:type="dcterms:W3CDTF">2015-08-03T01:00:58Z</dcterms:modified>
</cp:coreProperties>
</file>