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259" r:id="rId3"/>
    <p:sldId id="264" r:id="rId4"/>
    <p:sldId id="266" r:id="rId5"/>
    <p:sldId id="282" r:id="rId6"/>
    <p:sldId id="262" r:id="rId7"/>
    <p:sldId id="275" r:id="rId8"/>
    <p:sldId id="286" r:id="rId9"/>
    <p:sldId id="268" r:id="rId10"/>
    <p:sldId id="273" r:id="rId11"/>
    <p:sldId id="277" r:id="rId12"/>
    <p:sldId id="269" r:id="rId13"/>
    <p:sldId id="270" r:id="rId14"/>
    <p:sldId id="278" r:id="rId15"/>
    <p:sldId id="276" r:id="rId16"/>
    <p:sldId id="279" r:id="rId17"/>
    <p:sldId id="284" r:id="rId18"/>
    <p:sldId id="285" r:id="rId19"/>
    <p:sldId id="280" r:id="rId20"/>
    <p:sldId id="283" r:id="rId21"/>
    <p:sldId id="291" r:id="rId22"/>
    <p:sldId id="288" r:id="rId23"/>
    <p:sldId id="287" r:id="rId24"/>
    <p:sldId id="290" r:id="rId25"/>
    <p:sldId id="292" r:id="rId26"/>
    <p:sldId id="295" r:id="rId27"/>
    <p:sldId id="293" r:id="rId28"/>
    <p:sldId id="296" r:id="rId29"/>
    <p:sldId id="297" r:id="rId30"/>
    <p:sldId id="303" r:id="rId31"/>
    <p:sldId id="298" r:id="rId32"/>
    <p:sldId id="300" r:id="rId33"/>
    <p:sldId id="299" r:id="rId34"/>
    <p:sldId id="301" r:id="rId35"/>
    <p:sldId id="302" r:id="rId36"/>
    <p:sldId id="304" r:id="rId37"/>
    <p:sldId id="306" r:id="rId38"/>
    <p:sldId id="305" r:id="rId39"/>
    <p:sldId id="308" r:id="rId40"/>
    <p:sldId id="309" r:id="rId41"/>
    <p:sldId id="311" r:id="rId42"/>
    <p:sldId id="312" r:id="rId43"/>
    <p:sldId id="310" r:id="rId44"/>
    <p:sldId id="313" r:id="rId45"/>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B07E36-FC68-4BF8-BA08-D0057DA636F0}" type="datetimeFigureOut">
              <a:rPr lang="pt-BR" smtClean="0"/>
              <a:t>02/08/2015</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E8105E-E284-4816-AFA1-D074301F5556}" type="slidenum">
              <a:rPr lang="pt-BR" smtClean="0"/>
              <a:t>‹nº›</a:t>
            </a:fld>
            <a:endParaRPr lang="pt-BR"/>
          </a:p>
        </p:txBody>
      </p:sp>
    </p:spTree>
    <p:extLst>
      <p:ext uri="{BB962C8B-B14F-4D97-AF65-F5344CB8AC3E}">
        <p14:creationId xmlns:p14="http://schemas.microsoft.com/office/powerpoint/2010/main" val="2875013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9E8105E-E284-4816-AFA1-D074301F5556}" type="slidenum">
              <a:rPr lang="pt-BR" smtClean="0"/>
              <a:t>14</a:t>
            </a:fld>
            <a:endParaRPr lang="pt-BR"/>
          </a:p>
        </p:txBody>
      </p:sp>
    </p:spTree>
    <p:extLst>
      <p:ext uri="{BB962C8B-B14F-4D97-AF65-F5344CB8AC3E}">
        <p14:creationId xmlns:p14="http://schemas.microsoft.com/office/powerpoint/2010/main" val="3855320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4257906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03001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81328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C7665216-9BB9-4ECF-822C-4C33B696A55D}" type="datetimeFigureOut">
              <a:rPr lang="pt-BR" smtClean="0"/>
              <a:t>02/08/2015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3553763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7665216-9BB9-4ECF-822C-4C33B696A55D}" type="datetimeFigureOut">
              <a:rPr lang="pt-BR" smtClean="0"/>
              <a:t>02/08/2015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454866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C7665216-9BB9-4ECF-822C-4C33B696A55D}" type="datetimeFigureOut">
              <a:rPr lang="pt-BR" smtClean="0"/>
              <a:t>02/08/2015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284836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7665216-9BB9-4ECF-822C-4C33B696A55D}" type="datetimeFigureOut">
              <a:rPr lang="pt-BR" smtClean="0"/>
              <a:t>02/08/2015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2268847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7665216-9BB9-4ECF-822C-4C33B696A55D}" type="datetimeFigureOut">
              <a:rPr lang="pt-BR" smtClean="0"/>
              <a:t>02/08/2015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821663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7665216-9BB9-4ECF-822C-4C33B696A55D}" type="datetimeFigureOut">
              <a:rPr lang="pt-BR" smtClean="0"/>
              <a:t>02/08/2015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936522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169296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BE18E062-7DC0-43B5-B764-491678196814}" type="slidenum">
              <a:rPr lang="pt-BR" smtClean="0"/>
              <a:t>‹nº›</a:t>
            </a:fld>
            <a:endParaRPr lang="pt-BR"/>
          </a:p>
        </p:txBody>
      </p:sp>
    </p:spTree>
    <p:extLst>
      <p:ext uri="{BB962C8B-B14F-4D97-AF65-F5344CB8AC3E}">
        <p14:creationId xmlns:p14="http://schemas.microsoft.com/office/powerpoint/2010/main" val="1800929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65216-9BB9-4ECF-822C-4C33B696A55D}" type="datetimeFigureOut">
              <a:rPr lang="pt-BR" smtClean="0"/>
              <a:t>02/08/2015</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18E062-7DC0-43B5-B764-491678196814}" type="slidenum">
              <a:rPr lang="pt-BR" smtClean="0"/>
              <a:t>‹nº›</a:t>
            </a:fld>
            <a:endParaRPr lang="pt-BR"/>
          </a:p>
        </p:txBody>
      </p:sp>
    </p:spTree>
    <p:extLst>
      <p:ext uri="{BB962C8B-B14F-4D97-AF65-F5344CB8AC3E}">
        <p14:creationId xmlns:p14="http://schemas.microsoft.com/office/powerpoint/2010/main" val="3093816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educando.sanepar.com.br/ensino_fundamental/o-tratamento-da-%C3%A1gua" TargetMode="External"/><Relationship Id="rId2" Type="http://schemas.openxmlformats.org/officeDocument/2006/relationships/hyperlink" Target="http://www.dec.ufcg.edu.br/saneamento/Tratam00.htm?submit=%CDndica+de+Abastecimento"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5650" y="2565400"/>
            <a:ext cx="7772400" cy="1871663"/>
          </a:xfrm>
        </p:spPr>
        <p:txBody>
          <a:bodyPr rtlCol="0">
            <a:normAutofit/>
          </a:bodyPr>
          <a:lstStyle/>
          <a:p>
            <a:pPr fontAlgn="auto">
              <a:spcAft>
                <a:spcPts val="0"/>
              </a:spcAft>
              <a:defRPr/>
            </a:pPr>
            <a:r>
              <a:rPr lang="pt-BR" sz="3600" dirty="0" smtClean="0">
                <a:effectLst>
                  <a:outerShdw blurRad="38100" dist="38100" dir="2700000" algn="tl">
                    <a:srgbClr val="000000">
                      <a:alpha val="43137"/>
                    </a:srgbClr>
                  </a:outerShdw>
                </a:effectLst>
                <a:latin typeface="Arial Black" pitchFamily="34" charset="0"/>
              </a:rPr>
              <a:t>TRATAMENTO DA ÁGUA</a:t>
            </a:r>
            <a:endParaRPr lang="pt-BR" sz="3600" dirty="0">
              <a:effectLst>
                <a:outerShdw blurRad="38100" dist="38100" dir="2700000" algn="tl">
                  <a:srgbClr val="000000">
                    <a:alpha val="43137"/>
                  </a:srgbClr>
                </a:outerShdw>
              </a:effectLst>
              <a:latin typeface="Arial Black" pitchFamily="34" charset="0"/>
            </a:endParaRPr>
          </a:p>
        </p:txBody>
      </p:sp>
      <p:sp>
        <p:nvSpPr>
          <p:cNvPr id="3076" name="Subtítulo 4"/>
          <p:cNvSpPr>
            <a:spLocks noGrp="1"/>
          </p:cNvSpPr>
          <p:nvPr>
            <p:ph type="subTitle" idx="1"/>
          </p:nvPr>
        </p:nvSpPr>
        <p:spPr>
          <a:xfrm>
            <a:off x="900113" y="4724400"/>
            <a:ext cx="4895850" cy="1441450"/>
          </a:xfrm>
        </p:spPr>
        <p:txBody>
          <a:bodyPr rtlCol="0">
            <a:normAutofit/>
          </a:bodyPr>
          <a:lstStyle/>
          <a:p>
            <a:pPr algn="just" fontAlgn="auto">
              <a:spcAft>
                <a:spcPts val="0"/>
              </a:spcAft>
              <a:defRPr/>
            </a:pPr>
            <a:r>
              <a:rPr lang="pt-BR" sz="2000" dirty="0"/>
              <a:t>Professor: André Luiz Montanheiro Rocha</a:t>
            </a:r>
          </a:p>
          <a:p>
            <a:pPr algn="just" fontAlgn="auto">
              <a:spcAft>
                <a:spcPts val="0"/>
              </a:spcAft>
              <a:defRPr/>
            </a:pPr>
            <a:r>
              <a:rPr lang="pt-BR" sz="2000" dirty="0"/>
              <a:t>Disciplina: Gestão de Recursos Naturais – 2ª</a:t>
            </a:r>
          </a:p>
          <a:p>
            <a:pPr algn="just" fontAlgn="auto">
              <a:spcAft>
                <a:spcPts val="0"/>
              </a:spcAft>
              <a:defRPr/>
            </a:pPr>
            <a:r>
              <a:rPr lang="pt-BR" sz="2000" i="1" dirty="0"/>
              <a:t>COLÉGIO ESTADUAL PAULO LEMINSKI</a:t>
            </a:r>
            <a:endParaRPr lang="pt-BR" sz="2000" dirty="0"/>
          </a:p>
        </p:txBody>
      </p:sp>
      <p:pic>
        <p:nvPicPr>
          <p:cNvPr id="2" name="Picture 2" descr="http://www.juntacomercial.pr.gov.br/arquivos/Image/governo_estad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488950"/>
            <a:ext cx="496887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37473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Font typeface="Arial" pitchFamily="34" charset="0"/>
              <a:buNone/>
              <a:defRPr/>
            </a:pPr>
            <a:r>
              <a:rPr lang="pt-BR" sz="2800" dirty="0" smtClean="0">
                <a:effectLst>
                  <a:outerShdw blurRad="38100" dist="38100" dir="2700000" algn="tl">
                    <a:srgbClr val="000000">
                      <a:alpha val="43137"/>
                    </a:srgbClr>
                  </a:outerShdw>
                </a:effectLst>
                <a:latin typeface="Comic Sans MS" pitchFamily="66" charset="0"/>
              </a:rPr>
              <a:t>A </a:t>
            </a:r>
            <a:r>
              <a:rPr lang="pt-BR" sz="2800" dirty="0">
                <a:effectLst>
                  <a:outerShdw blurRad="38100" dist="38100" dir="2700000" algn="tl">
                    <a:srgbClr val="000000">
                      <a:alpha val="43137"/>
                    </a:srgbClr>
                  </a:outerShdw>
                </a:effectLst>
                <a:latin typeface="Comic Sans MS" pitchFamily="66" charset="0"/>
              </a:rPr>
              <a:t>água própria para o </a:t>
            </a:r>
            <a:r>
              <a:rPr lang="pt-BR" sz="2800" dirty="0" smtClean="0">
                <a:effectLst>
                  <a:outerShdw blurRad="38100" dist="38100" dir="2700000" algn="tl">
                    <a:srgbClr val="000000">
                      <a:alpha val="43137"/>
                    </a:srgbClr>
                  </a:outerShdw>
                </a:effectLst>
                <a:latin typeface="Comic Sans MS" pitchFamily="66" charset="0"/>
              </a:rPr>
              <a:t>consumo </a:t>
            </a:r>
            <a:r>
              <a:rPr lang="pt-BR" sz="2800" dirty="0">
                <a:effectLst>
                  <a:outerShdw blurRad="38100" dist="38100" dir="2700000" algn="tl">
                    <a:srgbClr val="000000">
                      <a:alpha val="43137"/>
                    </a:srgbClr>
                  </a:outerShdw>
                </a:effectLst>
                <a:latin typeface="Comic Sans MS" pitchFamily="66" charset="0"/>
              </a:rPr>
              <a:t>deve obedecer certos </a:t>
            </a:r>
            <a:r>
              <a:rPr lang="pt-BR" sz="2800" dirty="0" smtClean="0">
                <a:effectLst>
                  <a:outerShdw blurRad="38100" dist="38100" dir="2700000" algn="tl">
                    <a:srgbClr val="000000">
                      <a:alpha val="43137"/>
                    </a:srgbClr>
                  </a:outerShdw>
                </a:effectLst>
                <a:latin typeface="Comic Sans MS" pitchFamily="66" charset="0"/>
              </a:rPr>
              <a:t>requisitos:</a:t>
            </a:r>
          </a:p>
          <a:p>
            <a:pPr marL="0" indent="0" algn="just" fontAlgn="auto">
              <a:spcAft>
                <a:spcPts val="0"/>
              </a:spcAft>
              <a:buFont typeface="Arial" pitchFamily="34" charset="0"/>
              <a:buNone/>
              <a:defRPr/>
            </a:pPr>
            <a:endParaRPr lang="pt-BR" sz="800" dirty="0" smtClean="0">
              <a:effectLst>
                <a:outerShdw blurRad="38100" dist="38100" dir="2700000" algn="tl">
                  <a:srgbClr val="000000">
                    <a:alpha val="43137"/>
                  </a:srgbClr>
                </a:outerShdw>
              </a:effectLst>
              <a:latin typeface="Comic Sans MS" pitchFamily="66" charset="0"/>
            </a:endParaRPr>
          </a:p>
          <a:p>
            <a:pPr algn="just" fontAlgn="auto">
              <a:spcAft>
                <a:spcPts val="0"/>
              </a:spcAft>
              <a:buFont typeface="Wingdings" pitchFamily="2" charset="2"/>
              <a:buChar char="q"/>
              <a:defRPr/>
            </a:pPr>
            <a:r>
              <a:rPr lang="pt-BR" sz="2600" dirty="0" smtClean="0">
                <a:solidFill>
                  <a:srgbClr val="FF0000"/>
                </a:solidFill>
                <a:effectLst>
                  <a:outerShdw blurRad="38100" dist="38100" dir="2700000" algn="tl">
                    <a:srgbClr val="000000">
                      <a:alpha val="43137"/>
                    </a:srgbClr>
                  </a:outerShdw>
                </a:effectLst>
                <a:latin typeface="Comic Sans MS" pitchFamily="66" charset="0"/>
              </a:rPr>
              <a:t>Organoléptica</a:t>
            </a:r>
            <a:r>
              <a:rPr lang="pt-BR" sz="2600" dirty="0">
                <a:solidFill>
                  <a:srgbClr val="FF0000"/>
                </a:solidFill>
                <a:effectLst>
                  <a:outerShdw blurRad="38100" dist="38100" dir="2700000" algn="tl">
                    <a:srgbClr val="000000">
                      <a:alpha val="43137"/>
                    </a:srgbClr>
                  </a:outerShdw>
                </a:effectLst>
                <a:latin typeface="Comic Sans MS" pitchFamily="66" charset="0"/>
              </a:rPr>
              <a:t>: </a:t>
            </a:r>
            <a:r>
              <a:rPr lang="pt-BR" sz="2600" dirty="0">
                <a:effectLst>
                  <a:outerShdw blurRad="38100" dist="38100" dir="2700000" algn="tl">
                    <a:srgbClr val="000000">
                      <a:alpha val="43137"/>
                    </a:srgbClr>
                  </a:outerShdw>
                </a:effectLst>
                <a:latin typeface="Comic Sans MS" pitchFamily="66" charset="0"/>
              </a:rPr>
              <a:t>não possui odor e sabor objetáveis</a:t>
            </a:r>
            <a:r>
              <a:rPr lang="pt-BR" sz="2600" dirty="0" smtClean="0">
                <a:effectLst>
                  <a:outerShdw blurRad="38100" dist="38100" dir="2700000" algn="tl">
                    <a:srgbClr val="000000">
                      <a:alpha val="43137"/>
                    </a:srgbClr>
                  </a:outerShdw>
                </a:effectLst>
                <a:latin typeface="Comic Sans MS" pitchFamily="66" charset="0"/>
              </a:rPr>
              <a:t>;</a:t>
            </a:r>
          </a:p>
          <a:p>
            <a:pPr algn="just" fontAlgn="auto">
              <a:spcAft>
                <a:spcPts val="0"/>
              </a:spcAft>
              <a:buFont typeface="Wingdings" pitchFamily="2" charset="2"/>
              <a:buChar char="q"/>
              <a:defRPr/>
            </a:pPr>
            <a:r>
              <a:rPr lang="pt-BR" sz="2600" dirty="0" smtClean="0">
                <a:solidFill>
                  <a:srgbClr val="FF0000"/>
                </a:solidFill>
                <a:effectLst>
                  <a:outerShdw blurRad="38100" dist="38100" dir="2700000" algn="tl">
                    <a:srgbClr val="000000">
                      <a:alpha val="43137"/>
                    </a:srgbClr>
                  </a:outerShdw>
                </a:effectLst>
                <a:latin typeface="Comic Sans MS" pitchFamily="66" charset="0"/>
              </a:rPr>
              <a:t>Física</a:t>
            </a:r>
            <a:r>
              <a:rPr lang="pt-BR" sz="2600" dirty="0">
                <a:solidFill>
                  <a:srgbClr val="FF0000"/>
                </a:solidFill>
                <a:effectLst>
                  <a:outerShdw blurRad="38100" dist="38100" dir="2700000" algn="tl">
                    <a:srgbClr val="000000">
                      <a:alpha val="43137"/>
                    </a:srgbClr>
                  </a:outerShdw>
                </a:effectLst>
                <a:latin typeface="Comic Sans MS" pitchFamily="66" charset="0"/>
              </a:rPr>
              <a:t>: </a:t>
            </a:r>
            <a:r>
              <a:rPr lang="pt-BR" sz="2600" dirty="0">
                <a:effectLst>
                  <a:outerShdw blurRad="38100" dist="38100" dir="2700000" algn="tl">
                    <a:srgbClr val="000000">
                      <a:alpha val="43137"/>
                    </a:srgbClr>
                  </a:outerShdw>
                </a:effectLst>
                <a:latin typeface="Comic Sans MS" pitchFamily="66" charset="0"/>
              </a:rPr>
              <a:t>ser de aspecto agradável; não ter cor e turbidez acima do padrão de potabilidade; </a:t>
            </a:r>
            <a:endParaRPr lang="pt-BR" sz="2600" dirty="0" smtClean="0">
              <a:effectLst>
                <a:outerShdw blurRad="38100" dist="38100" dir="2700000" algn="tl">
                  <a:srgbClr val="000000">
                    <a:alpha val="43137"/>
                  </a:srgbClr>
                </a:outerShdw>
              </a:effectLst>
              <a:latin typeface="Comic Sans MS" pitchFamily="66" charset="0"/>
            </a:endParaRPr>
          </a:p>
          <a:p>
            <a:pPr algn="just" fontAlgn="auto">
              <a:spcAft>
                <a:spcPts val="0"/>
              </a:spcAft>
              <a:buFont typeface="Wingdings" pitchFamily="2" charset="2"/>
              <a:buChar char="q"/>
              <a:defRPr/>
            </a:pPr>
            <a:r>
              <a:rPr lang="pt-BR" sz="2600" dirty="0" smtClean="0">
                <a:solidFill>
                  <a:srgbClr val="FF0000"/>
                </a:solidFill>
                <a:effectLst>
                  <a:outerShdw blurRad="38100" dist="38100" dir="2700000" algn="tl">
                    <a:srgbClr val="000000">
                      <a:alpha val="43137"/>
                    </a:srgbClr>
                  </a:outerShdw>
                </a:effectLst>
                <a:latin typeface="Comic Sans MS" pitchFamily="66" charset="0"/>
              </a:rPr>
              <a:t>Química</a:t>
            </a:r>
            <a:r>
              <a:rPr lang="pt-BR" sz="2600" dirty="0">
                <a:solidFill>
                  <a:srgbClr val="FF0000"/>
                </a:solidFill>
                <a:effectLst>
                  <a:outerShdw blurRad="38100" dist="38100" dir="2700000" algn="tl">
                    <a:srgbClr val="000000">
                      <a:alpha val="43137"/>
                    </a:srgbClr>
                  </a:outerShdw>
                </a:effectLst>
                <a:latin typeface="Comic Sans MS" pitchFamily="66" charset="0"/>
              </a:rPr>
              <a:t>: </a:t>
            </a:r>
            <a:r>
              <a:rPr lang="pt-BR" sz="2600" dirty="0">
                <a:effectLst>
                  <a:outerShdw blurRad="38100" dist="38100" dir="2700000" algn="tl">
                    <a:srgbClr val="000000">
                      <a:alpha val="43137"/>
                    </a:srgbClr>
                  </a:outerShdw>
                </a:effectLst>
                <a:latin typeface="Comic Sans MS" pitchFamily="66" charset="0"/>
              </a:rPr>
              <a:t>não conter substâncias nocivas ou tóxicas acima dos limites de tolerância para o homem</a:t>
            </a:r>
            <a:r>
              <a:rPr lang="pt-BR" sz="2600" dirty="0" smtClean="0">
                <a:effectLst>
                  <a:outerShdw blurRad="38100" dist="38100" dir="2700000" algn="tl">
                    <a:srgbClr val="000000">
                      <a:alpha val="43137"/>
                    </a:srgbClr>
                  </a:outerShdw>
                </a:effectLst>
                <a:latin typeface="Comic Sans MS" pitchFamily="66" charset="0"/>
              </a:rPr>
              <a:t>;</a:t>
            </a:r>
          </a:p>
          <a:p>
            <a:pPr algn="just" fontAlgn="auto">
              <a:spcAft>
                <a:spcPts val="0"/>
              </a:spcAft>
              <a:buFont typeface="Wingdings" pitchFamily="2" charset="2"/>
              <a:buChar char="q"/>
              <a:defRPr/>
            </a:pPr>
            <a:r>
              <a:rPr lang="pt-BR" sz="2600" dirty="0" smtClean="0">
                <a:solidFill>
                  <a:srgbClr val="FF0000"/>
                </a:solidFill>
                <a:effectLst>
                  <a:outerShdw blurRad="38100" dist="38100" dir="2700000" algn="tl">
                    <a:srgbClr val="000000">
                      <a:alpha val="43137"/>
                    </a:srgbClr>
                  </a:outerShdw>
                </a:effectLst>
                <a:latin typeface="Comic Sans MS" pitchFamily="66" charset="0"/>
              </a:rPr>
              <a:t>Biológica: </a:t>
            </a:r>
            <a:r>
              <a:rPr lang="pt-BR" sz="2600" dirty="0" smtClean="0">
                <a:effectLst>
                  <a:outerShdw blurRad="38100" dist="38100" dir="2700000" algn="tl">
                    <a:srgbClr val="000000">
                      <a:alpha val="43137"/>
                    </a:srgbClr>
                  </a:outerShdw>
                </a:effectLst>
                <a:latin typeface="Comic Sans MS" pitchFamily="66" charset="0"/>
              </a:rPr>
              <a:t>não </a:t>
            </a:r>
            <a:r>
              <a:rPr lang="pt-BR" sz="2600" dirty="0">
                <a:effectLst>
                  <a:outerShdw blurRad="38100" dist="38100" dir="2700000" algn="tl">
                    <a:srgbClr val="000000">
                      <a:alpha val="43137"/>
                    </a:srgbClr>
                  </a:outerShdw>
                </a:effectLst>
                <a:latin typeface="Comic Sans MS" pitchFamily="66" charset="0"/>
              </a:rPr>
              <a:t>conter germes patogênicos. </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Padrões de potabilidade</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0453919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2800" dirty="0" smtClean="0">
              <a:effectLst>
                <a:outerShdw blurRad="38100" dist="38100" dir="2700000" algn="tl">
                  <a:srgbClr val="000000">
                    <a:alpha val="43137"/>
                  </a:srgbClr>
                </a:outerShdw>
              </a:effectLst>
              <a:latin typeface="Comic Sans MS" pitchFamily="66" charset="0"/>
            </a:endParaRPr>
          </a:p>
          <a:p>
            <a:pPr marL="0" indent="0" algn="just">
              <a:buNone/>
              <a:defRPr/>
            </a:pPr>
            <a:r>
              <a:rPr lang="pt-BR" sz="2800" dirty="0" smtClean="0">
                <a:effectLst>
                  <a:outerShdw blurRad="38100" dist="38100" dir="2700000" algn="tl">
                    <a:srgbClr val="000000">
                      <a:alpha val="43137"/>
                    </a:srgbClr>
                  </a:outerShdw>
                </a:effectLst>
                <a:latin typeface="Comic Sans MS" pitchFamily="66" charset="0"/>
              </a:rPr>
              <a:t>	Para </a:t>
            </a:r>
            <a:r>
              <a:rPr lang="pt-BR" sz="2800" dirty="0">
                <a:effectLst>
                  <a:outerShdw blurRad="38100" dist="38100" dir="2700000" algn="tl">
                    <a:srgbClr val="000000">
                      <a:alpha val="43137"/>
                    </a:srgbClr>
                  </a:outerShdw>
                </a:effectLst>
                <a:latin typeface="Comic Sans MS" pitchFamily="66" charset="0"/>
              </a:rPr>
              <a:t>que a água doce (proveniente de rios, lagos e poços) seja consumível é necessário que seja pura, algo nem sempre garantido a partir de sua fonte natural. </a:t>
            </a:r>
            <a:endParaRPr lang="pt-BR" sz="2800" dirty="0" smtClean="0">
              <a:effectLst>
                <a:outerShdw blurRad="38100" dist="38100" dir="2700000" algn="tl">
                  <a:srgbClr val="000000">
                    <a:alpha val="43137"/>
                  </a:srgbClr>
                </a:outerShdw>
              </a:effectLst>
              <a:latin typeface="Comic Sans MS" pitchFamily="66" charset="0"/>
            </a:endParaRPr>
          </a:p>
          <a:p>
            <a:pPr marL="0" indent="0" algn="just">
              <a:buNone/>
              <a:defRPr/>
            </a:pPr>
            <a:endParaRPr lang="pt-BR" sz="2800" dirty="0" smtClean="0">
              <a:effectLst>
                <a:outerShdw blurRad="38100" dist="38100" dir="2700000" algn="tl">
                  <a:srgbClr val="000000">
                    <a:alpha val="43137"/>
                  </a:srgbClr>
                </a:outerShdw>
              </a:effectLst>
              <a:latin typeface="Comic Sans MS" pitchFamily="66" charset="0"/>
            </a:endParaRPr>
          </a:p>
          <a:p>
            <a:pPr marL="0" indent="0" algn="just">
              <a:buNone/>
              <a:defRPr/>
            </a:pPr>
            <a:r>
              <a:rPr lang="pt-BR" sz="2800" dirty="0" smtClean="0">
                <a:effectLst>
                  <a:outerShdw blurRad="38100" dist="38100" dir="2700000" algn="tl">
                    <a:srgbClr val="000000">
                      <a:alpha val="43137"/>
                    </a:srgbClr>
                  </a:outerShdw>
                </a:effectLst>
                <a:latin typeface="Comic Sans MS" pitchFamily="66" charset="0"/>
              </a:rPr>
              <a:t>	Por </a:t>
            </a:r>
            <a:r>
              <a:rPr lang="pt-BR" sz="2800" dirty="0">
                <a:effectLst>
                  <a:outerShdw blurRad="38100" dist="38100" dir="2700000" algn="tl">
                    <a:srgbClr val="000000">
                      <a:alpha val="43137"/>
                    </a:srgbClr>
                  </a:outerShdw>
                </a:effectLst>
                <a:latin typeface="Comic Sans MS" pitchFamily="66" charset="0"/>
              </a:rPr>
              <a:t>esse motivo, processos de Tratamento de Água foram desenvolvidos pelo homem para a purificação da água destinada ao consumo humano.</a:t>
            </a:r>
            <a:r>
              <a:rPr lang="pt-BR" sz="2800" dirty="0" smtClean="0">
                <a:effectLst>
                  <a:outerShdw blurRad="38100" dist="38100" dir="2700000" algn="tl">
                    <a:srgbClr val="000000">
                      <a:alpha val="43137"/>
                    </a:srgbClr>
                  </a:outerShdw>
                </a:effectLst>
                <a:latin typeface="Comic Sans MS" pitchFamily="66" charset="0"/>
              </a:rPr>
              <a:t> </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Tratamento da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679607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2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effectLst>
                  <a:outerShdw blurRad="38100" dist="38100" dir="2700000" algn="tl">
                    <a:srgbClr val="000000">
                      <a:alpha val="43137"/>
                    </a:srgbClr>
                  </a:outerShdw>
                </a:effectLst>
                <a:latin typeface="Comic Sans MS" pitchFamily="66" charset="0"/>
              </a:rPr>
              <a:t>	O Tratamento de Água é um conjunto de procedimentos físicos e químicos aplicados à água para livrá-la de qualquer tipo de contaminação, evitando a transmissão de doenças. </a:t>
            </a: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effectLst>
                  <a:outerShdw blurRad="38100" dist="38100" dir="2700000" algn="tl">
                    <a:srgbClr val="000000">
                      <a:alpha val="43137"/>
                    </a:srgbClr>
                  </a:outerShdw>
                </a:effectLst>
                <a:latin typeface="Comic Sans MS" pitchFamily="66" charset="0"/>
              </a:rPr>
              <a:t>	Esse tratamento é normalmente realizado nas chamadas Estações de Tratamento de Água (ETA), cumprindo as seguintes etapas:</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Tratamento da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38226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1367210"/>
            <a:ext cx="7272337" cy="4366046"/>
          </a:xfrm>
          <a:solidFill>
            <a:srgbClr val="FFC000"/>
          </a:solidFill>
        </p:spPr>
        <p:txBody>
          <a:bodyPr rtlCol="0">
            <a:noAutofit/>
          </a:bodyPr>
          <a:lstStyle/>
          <a:p>
            <a:pPr marL="0" indent="0" algn="just">
              <a:buNone/>
            </a:pPr>
            <a:r>
              <a:rPr lang="pt-BR" sz="2800" dirty="0" smtClean="0">
                <a:effectLst>
                  <a:outerShdw blurRad="38100" dist="38100" dir="2700000" algn="tl">
                    <a:srgbClr val="000000">
                      <a:alpha val="43137"/>
                    </a:srgbClr>
                  </a:outerShdw>
                </a:effectLst>
                <a:latin typeface="Comic Sans MS" pitchFamily="66" charset="0"/>
              </a:rPr>
              <a:t>As </a:t>
            </a:r>
            <a:r>
              <a:rPr lang="pt-BR" sz="2800" dirty="0" err="1" smtClean="0">
                <a:effectLst>
                  <a:outerShdw blurRad="38100" dist="38100" dir="2700000" algn="tl">
                    <a:srgbClr val="000000">
                      <a:alpha val="43137"/>
                    </a:srgbClr>
                  </a:outerShdw>
                </a:effectLst>
                <a:latin typeface="Comic Sans MS" pitchFamily="66" charset="0"/>
              </a:rPr>
              <a:t>ETA.s</a:t>
            </a:r>
            <a:r>
              <a:rPr lang="pt-BR" sz="2800" dirty="0" smtClean="0">
                <a:effectLst>
                  <a:outerShdw blurRad="38100" dist="38100" dir="2700000" algn="tl">
                    <a:srgbClr val="000000">
                      <a:alpha val="43137"/>
                    </a:srgbClr>
                  </a:outerShdw>
                </a:effectLst>
                <a:latin typeface="Comic Sans MS" pitchFamily="66" charset="0"/>
              </a:rPr>
              <a:t> funcionam  durante 24 horas por dia. O controle da qualidade da água é realizado de hora em hora, através de análise físico-químicas, que apontam se a água distribuída está dentro do padrão de potabilidade exigido pelo ministério da saúde (Portaria MS 2914/12). Além disso, é realizado periodicamente a coleta e controle  da qualidade distribuída nos hidrômetros por amostragem.</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Tratamento da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458265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5" y="823913"/>
            <a:ext cx="7448550" cy="5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93457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4" name="AutoShape 2" descr="http://site.sanepar.com.br/sites/site.sanepar.com.br/files/imprensagaleria/barragemdoriopassauna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5362" name="Picture 2" descr="http://educando.sanepar.com.br/sites/educando.sanepar.com.br/files/content_images/medio/Captacao_Agua_Process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76527"/>
            <a:ext cx="7272808" cy="3108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4371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4" name="AutoShape 2" descr="http://site.sanepar.com.br/sites/site.sanepar.com.br/files/imprensagaleria/barragemdoriopassauna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28674" name="Picture 2" descr="http://www.dec.ufcg.edu.br/saneamento/etagrav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946150"/>
            <a:ext cx="4905375" cy="5114926"/>
          </a:xfrm>
          <a:prstGeom prst="rect">
            <a:avLst/>
          </a:prstGeom>
          <a:noFill/>
          <a:extLst>
            <a:ext uri="{909E8E84-426E-40DD-AFC4-6F175D3DCCD1}">
              <a14:hiddenFill xmlns:a14="http://schemas.microsoft.com/office/drawing/2010/main">
                <a:solidFill>
                  <a:srgbClr val="FFFFFF"/>
                </a:solidFill>
              </a14:hiddenFill>
            </a:ext>
          </a:extLst>
        </p:spPr>
      </p:pic>
      <p:sp>
        <p:nvSpPr>
          <p:cNvPr id="2" name="Retângulo 1"/>
          <p:cNvSpPr/>
          <p:nvPr/>
        </p:nvSpPr>
        <p:spPr>
          <a:xfrm>
            <a:off x="4139952" y="4149080"/>
            <a:ext cx="3958890" cy="1754326"/>
          </a:xfrm>
          <a:prstGeom prst="rect">
            <a:avLst/>
          </a:prstGeom>
        </p:spPr>
        <p:txBody>
          <a:bodyPr wrap="square">
            <a:spAutoFit/>
          </a:bodyPr>
          <a:lstStyle/>
          <a:p>
            <a:pPr algn="ctr"/>
            <a:r>
              <a:rPr lang="pt-BR" b="1" dirty="0">
                <a:latin typeface="Comic Sans MS" pitchFamily="66" charset="0"/>
              </a:rPr>
              <a:t>Esquema do posicionamento das unidades de uma ETA convencional</a:t>
            </a:r>
            <a:r>
              <a:rPr lang="pt-BR" dirty="0">
                <a:latin typeface="Comic Sans MS" pitchFamily="66" charset="0"/>
              </a:rPr>
              <a:t> </a:t>
            </a:r>
            <a:r>
              <a:rPr lang="pt-BR" dirty="0" smtClean="0">
                <a:latin typeface="Comic Sans MS" pitchFamily="66" charset="0"/>
              </a:rPr>
              <a:t/>
            </a:r>
            <a:br>
              <a:rPr lang="pt-BR" dirty="0" smtClean="0">
                <a:latin typeface="Comic Sans MS" pitchFamily="66" charset="0"/>
              </a:rPr>
            </a:br>
            <a:r>
              <a:rPr lang="pt-BR" b="1" dirty="0">
                <a:latin typeface="Comic Sans MS" pitchFamily="66" charset="0"/>
              </a:rPr>
              <a:t>(</a:t>
            </a:r>
            <a:r>
              <a:rPr lang="pt-BR" dirty="0">
                <a:latin typeface="Comic Sans MS" pitchFamily="66" charset="0"/>
              </a:rPr>
              <a:t>percebe-se sua construção em duas etapas com projetos </a:t>
            </a:r>
            <a:r>
              <a:rPr lang="pt-BR" dirty="0" err="1">
                <a:latin typeface="Comic Sans MS" pitchFamily="66" charset="0"/>
              </a:rPr>
              <a:t>indepedentes</a:t>
            </a:r>
            <a:r>
              <a:rPr lang="pt-BR" b="1" dirty="0">
                <a:latin typeface="Comic Sans MS" pitchFamily="66" charset="0"/>
              </a:rPr>
              <a:t>)</a:t>
            </a:r>
            <a:endParaRPr lang="pt-BR" dirty="0">
              <a:latin typeface="Comic Sans MS" pitchFamily="66" charset="0"/>
            </a:endParaRPr>
          </a:p>
        </p:txBody>
      </p:sp>
    </p:spTree>
    <p:extLst>
      <p:ext uri="{BB962C8B-B14F-4D97-AF65-F5344CB8AC3E}">
        <p14:creationId xmlns:p14="http://schemas.microsoft.com/office/powerpoint/2010/main" val="1280289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None/>
              <a:defRPr/>
            </a:pPr>
            <a:r>
              <a:rPr lang="pt-BR" sz="2800" dirty="0" smtClean="0">
                <a:solidFill>
                  <a:srgbClr val="FF0000"/>
                </a:solidFill>
                <a:effectLst>
                  <a:outerShdw blurRad="38100" dist="38100" dir="2700000" algn="tl">
                    <a:srgbClr val="000000">
                      <a:alpha val="43137"/>
                    </a:srgbClr>
                  </a:outerShdw>
                </a:effectLst>
                <a:latin typeface="Comic Sans MS" pitchFamily="66" charset="0"/>
              </a:rPr>
              <a:t>(1) Captação</a:t>
            </a:r>
            <a:r>
              <a:rPr lang="pt-BR" sz="2800" dirty="0">
                <a:solidFill>
                  <a:srgbClr val="FF0000"/>
                </a:solidFill>
                <a:effectLst>
                  <a:outerShdw blurRad="38100" dist="38100" dir="2700000" algn="tl">
                    <a:srgbClr val="000000">
                      <a:alpha val="43137"/>
                    </a:srgbClr>
                  </a:outerShdw>
                </a:effectLst>
                <a:latin typeface="Comic Sans MS" pitchFamily="66" charset="0"/>
              </a:rPr>
              <a:t>: </a:t>
            </a:r>
            <a:r>
              <a:rPr lang="pt-BR" sz="2800" dirty="0">
                <a:effectLst>
                  <a:outerShdw blurRad="38100" dist="38100" dir="2700000" algn="tl">
                    <a:srgbClr val="000000">
                      <a:alpha val="43137"/>
                    </a:srgbClr>
                  </a:outerShdw>
                </a:effectLst>
                <a:latin typeface="Comic Sans MS" pitchFamily="66" charset="0"/>
              </a:rPr>
              <a:t>É o início do processo de produção, </a:t>
            </a:r>
            <a:r>
              <a:rPr lang="pt-BR" sz="2800" dirty="0" smtClean="0">
                <a:effectLst>
                  <a:outerShdw blurRad="38100" dist="38100" dir="2700000" algn="tl">
                    <a:srgbClr val="000000">
                      <a:alpha val="43137"/>
                    </a:srgbClr>
                  </a:outerShdw>
                </a:effectLst>
                <a:latin typeface="Comic Sans MS" pitchFamily="66" charset="0"/>
              </a:rPr>
              <a:t>a água é captada na sua forma natural (bruta) em mananciais (águas superficiais) ou poços subterrâneos, através </a:t>
            </a:r>
            <a:r>
              <a:rPr lang="pt-BR" sz="2800" dirty="0">
                <a:effectLst>
                  <a:outerShdw blurRad="38100" dist="38100" dir="2700000" algn="tl">
                    <a:srgbClr val="000000">
                      <a:alpha val="43137"/>
                    </a:srgbClr>
                  </a:outerShdw>
                </a:effectLst>
                <a:latin typeface="Comic Sans MS" pitchFamily="66" charset="0"/>
              </a:rPr>
              <a:t>de </a:t>
            </a:r>
            <a:r>
              <a:rPr lang="pt-BR" sz="2800" dirty="0" smtClean="0">
                <a:effectLst>
                  <a:outerShdw blurRad="38100" dist="38100" dir="2700000" algn="tl">
                    <a:srgbClr val="000000">
                      <a:alpha val="43137"/>
                    </a:srgbClr>
                  </a:outerShdw>
                </a:effectLst>
                <a:latin typeface="Comic Sans MS" pitchFamily="66" charset="0"/>
              </a:rPr>
              <a:t>conjuntos moto-bombas. </a:t>
            </a:r>
            <a:endParaRPr lang="pt-BR" sz="2800" dirty="0">
              <a:effectLst>
                <a:outerShdw blurRad="38100" dist="38100" dir="2700000" algn="tl">
                  <a:srgbClr val="000000">
                    <a:alpha val="43137"/>
                  </a:srgbClr>
                </a:outerShdw>
              </a:effectLst>
              <a:latin typeface="Comic Sans MS" pitchFamily="66" charset="0"/>
            </a:endParaRPr>
          </a:p>
          <a:p>
            <a:pPr algn="just" fontAlgn="auto">
              <a:spcAft>
                <a:spcPts val="0"/>
              </a:spcAft>
              <a:buFont typeface="Wingdings" pitchFamily="2" charset="2"/>
              <a:buChar char="q"/>
              <a:defRPr/>
            </a:pPr>
            <a:endParaRPr lang="pt-BR" sz="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4" name="AutoShape 2" descr="http://site.sanepar.com.br/sites/site.sanepar.com.br/files/imprensagaleria/barragemdoriopassauna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0" name="Picture 6" descr="http://educando.sanepar.com.br/sites/educando.sanepar.com.br/files/content_images/fundamental/Captacao_Itaip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3524170"/>
            <a:ext cx="3780417" cy="2520280"/>
          </a:xfrm>
          <a:prstGeom prst="rect">
            <a:avLst/>
          </a:prstGeom>
          <a:noFill/>
          <a:extLst>
            <a:ext uri="{909E8E84-426E-40DD-AFC4-6F175D3DCCD1}">
              <a14:hiddenFill xmlns:a14="http://schemas.microsoft.com/office/drawing/2010/main">
                <a:solidFill>
                  <a:srgbClr val="FFFFFF"/>
                </a:solidFill>
              </a14:hiddenFill>
            </a:ext>
          </a:extLst>
        </p:spPr>
      </p:pic>
      <p:pic>
        <p:nvPicPr>
          <p:cNvPr id="615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7" y="3645024"/>
            <a:ext cx="2967713" cy="2399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152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4" name="AutoShape 2" descr="http://site.sanepar.com.br/sites/site.sanepar.com.br/files/imprensagaleria/barragemdoriopassauna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148" name="Picture 4" descr="http://site.sanepar.com.br/sites/site.sanepar.com.br/files/imprensagaleria/barragemdoriopassaun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628800"/>
            <a:ext cx="5976664" cy="4247354"/>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1209835" y="946150"/>
            <a:ext cx="5320687" cy="523220"/>
          </a:xfrm>
          <a:prstGeom prst="rect">
            <a:avLst/>
          </a:prstGeom>
        </p:spPr>
        <p:txBody>
          <a:bodyPr wrap="none">
            <a:spAutoFit/>
          </a:bodyPr>
          <a:lstStyle/>
          <a:p>
            <a:r>
              <a:rPr lang="pt-BR" sz="2800" dirty="0" smtClean="0">
                <a:solidFill>
                  <a:srgbClr val="FF0000"/>
                </a:solidFill>
                <a:effectLst>
                  <a:outerShdw blurRad="38100" dist="38100" dir="2700000" algn="tl">
                    <a:srgbClr val="000000">
                      <a:alpha val="43137"/>
                    </a:srgbClr>
                  </a:outerShdw>
                </a:effectLst>
                <a:latin typeface="Comic Sans MS" pitchFamily="66" charset="0"/>
              </a:rPr>
              <a:t>(1) Captação: </a:t>
            </a:r>
            <a:r>
              <a:rPr lang="pt-BR" sz="2800" dirty="0" smtClean="0">
                <a:effectLst>
                  <a:outerShdw blurRad="38100" dist="38100" dir="2700000" algn="tl">
                    <a:srgbClr val="000000">
                      <a:alpha val="43137"/>
                    </a:srgbClr>
                  </a:outerShdw>
                </a:effectLst>
                <a:latin typeface="Comic Sans MS" pitchFamily="66" charset="0"/>
              </a:rPr>
              <a:t>Água superficiais</a:t>
            </a:r>
            <a:endParaRPr lang="pt-BR" sz="2800" dirty="0"/>
          </a:p>
        </p:txBody>
      </p:sp>
      <p:sp>
        <p:nvSpPr>
          <p:cNvPr id="8" name="Retângulo 7"/>
          <p:cNvSpPr/>
          <p:nvPr/>
        </p:nvSpPr>
        <p:spPr>
          <a:xfrm>
            <a:off x="4902650" y="5876154"/>
            <a:ext cx="2765694" cy="369332"/>
          </a:xfrm>
          <a:prstGeom prst="rect">
            <a:avLst/>
          </a:prstGeom>
        </p:spPr>
        <p:txBody>
          <a:bodyPr wrap="none">
            <a:spAutoFit/>
          </a:bodyPr>
          <a:lstStyle/>
          <a:p>
            <a:r>
              <a:rPr lang="pt-BR" b="1" i="1" dirty="0"/>
              <a:t>Barragem do Rio </a:t>
            </a:r>
            <a:r>
              <a:rPr lang="pt-BR" b="1" i="1" dirty="0" err="1"/>
              <a:t>Passauna</a:t>
            </a:r>
            <a:endParaRPr lang="pt-BR" b="1" i="1" dirty="0"/>
          </a:p>
        </p:txBody>
      </p:sp>
    </p:spTree>
    <p:extLst>
      <p:ext uri="{BB962C8B-B14F-4D97-AF65-F5344CB8AC3E}">
        <p14:creationId xmlns:p14="http://schemas.microsoft.com/office/powerpoint/2010/main" val="421760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4" name="AutoShape 2" descr="http://site.sanepar.com.br/sites/site.sanepar.com.br/files/imprensagaleria/barragemdoriopassauna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5" name="Retângulo 4"/>
          <p:cNvSpPr/>
          <p:nvPr/>
        </p:nvSpPr>
        <p:spPr>
          <a:xfrm>
            <a:off x="1209835" y="946150"/>
            <a:ext cx="5583580" cy="523220"/>
          </a:xfrm>
          <a:prstGeom prst="rect">
            <a:avLst/>
          </a:prstGeom>
        </p:spPr>
        <p:txBody>
          <a:bodyPr wrap="none">
            <a:spAutoFit/>
          </a:bodyPr>
          <a:lstStyle/>
          <a:p>
            <a:r>
              <a:rPr lang="pt-BR" sz="2800" dirty="0" smtClean="0">
                <a:solidFill>
                  <a:srgbClr val="FF0000"/>
                </a:solidFill>
                <a:effectLst>
                  <a:outerShdw blurRad="38100" dist="38100" dir="2700000" algn="tl">
                    <a:srgbClr val="000000">
                      <a:alpha val="43137"/>
                    </a:srgbClr>
                  </a:outerShdw>
                </a:effectLst>
                <a:latin typeface="Comic Sans MS" pitchFamily="66" charset="0"/>
              </a:rPr>
              <a:t>(1) Captação: </a:t>
            </a:r>
            <a:r>
              <a:rPr lang="pt-BR" sz="2800" dirty="0" smtClean="0">
                <a:effectLst>
                  <a:outerShdw blurRad="38100" dist="38100" dir="2700000" algn="tl">
                    <a:srgbClr val="000000">
                      <a:alpha val="43137"/>
                    </a:srgbClr>
                  </a:outerShdw>
                </a:effectLst>
                <a:latin typeface="Comic Sans MS" pitchFamily="66" charset="0"/>
              </a:rPr>
              <a:t>Água subterrâneas</a:t>
            </a:r>
            <a:endParaRPr lang="pt-BR" sz="2800" dirty="0"/>
          </a:p>
        </p:txBody>
      </p:sp>
      <p:pic>
        <p:nvPicPr>
          <p:cNvPr id="22530" name="Picture 2" descr="http://educando.sanepar.com.br/sites/educando.sanepar.com.br/files/content_images/fundamental/Processo_Perfuracao_Poco_Tubul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72816"/>
            <a:ext cx="2915843" cy="4288004"/>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http://educando.sanepar.com.br/sites/educando.sanepar.com.br/files/content_images/fundamental/Poco_de_Operaca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828270"/>
            <a:ext cx="3441652" cy="423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3227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None/>
              <a:defRPr/>
            </a:pPr>
            <a:r>
              <a:rPr lang="pt-BR" sz="2800" dirty="0" smtClean="0">
                <a:solidFill>
                  <a:srgbClr val="FF0000"/>
                </a:solidFill>
                <a:effectLst>
                  <a:outerShdw blurRad="38100" dist="38100" dir="2700000" algn="tl">
                    <a:srgbClr val="000000">
                      <a:alpha val="43137"/>
                    </a:srgbClr>
                  </a:outerShdw>
                </a:effectLst>
                <a:latin typeface="Comic Sans MS" pitchFamily="66" charset="0"/>
              </a:rPr>
              <a:t>(2) Adução: </a:t>
            </a:r>
            <a:r>
              <a:rPr lang="pt-BR" sz="2800" dirty="0" smtClean="0">
                <a:effectLst>
                  <a:outerShdw blurRad="38100" dist="38100" dir="2700000" algn="tl">
                    <a:srgbClr val="000000">
                      <a:alpha val="43137"/>
                    </a:srgbClr>
                  </a:outerShdw>
                </a:effectLst>
                <a:latin typeface="Comic Sans MS" pitchFamily="66" charset="0"/>
              </a:rPr>
              <a:t>É </a:t>
            </a:r>
            <a:r>
              <a:rPr lang="pt-BR" sz="2800" dirty="0">
                <a:effectLst>
                  <a:outerShdw blurRad="38100" dist="38100" dir="2700000" algn="tl">
                    <a:srgbClr val="000000">
                      <a:alpha val="43137"/>
                    </a:srgbClr>
                  </a:outerShdw>
                </a:effectLst>
                <a:latin typeface="Comic Sans MS" pitchFamily="66" charset="0"/>
              </a:rPr>
              <a:t>o transporte da água, por meio de </a:t>
            </a:r>
            <a:r>
              <a:rPr lang="pt-BR" sz="2800" dirty="0" smtClean="0">
                <a:effectLst>
                  <a:outerShdw blurRad="38100" dist="38100" dir="2700000" algn="tl">
                    <a:srgbClr val="000000">
                      <a:alpha val="43137"/>
                    </a:srgbClr>
                  </a:outerShdw>
                </a:effectLst>
                <a:latin typeface="Comic Sans MS" pitchFamily="66" charset="0"/>
              </a:rPr>
              <a:t>adutoras (grandes tubulações), </a:t>
            </a:r>
            <a:r>
              <a:rPr lang="pt-BR" sz="2800" dirty="0">
                <a:effectLst>
                  <a:outerShdw blurRad="38100" dist="38100" dir="2700000" algn="tl">
                    <a:srgbClr val="000000">
                      <a:alpha val="43137"/>
                    </a:srgbClr>
                  </a:outerShdw>
                </a:effectLst>
                <a:latin typeface="Comic Sans MS" pitchFamily="66" charset="0"/>
              </a:rPr>
              <a:t>desde a captação até </a:t>
            </a:r>
            <a:r>
              <a:rPr lang="pt-BR" sz="2800" dirty="0" smtClean="0">
                <a:effectLst>
                  <a:outerShdw blurRad="38100" dist="38100" dir="2700000" algn="tl">
                    <a:srgbClr val="000000">
                      <a:alpha val="43137"/>
                    </a:srgbClr>
                  </a:outerShdw>
                </a:effectLst>
                <a:latin typeface="Comic Sans MS" pitchFamily="66" charset="0"/>
              </a:rPr>
              <a:t>uma </a:t>
            </a:r>
            <a:r>
              <a:rPr lang="pt-BR" sz="2800" dirty="0">
                <a:effectLst>
                  <a:outerShdw blurRad="38100" dist="38100" dir="2700000" algn="tl">
                    <a:srgbClr val="000000">
                      <a:alpha val="43137"/>
                    </a:srgbClr>
                  </a:outerShdw>
                </a:effectLst>
                <a:latin typeface="Comic Sans MS" pitchFamily="66" charset="0"/>
              </a:rPr>
              <a:t>estação de </a:t>
            </a:r>
            <a:r>
              <a:rPr lang="pt-BR" sz="2800" dirty="0" smtClean="0">
                <a:effectLst>
                  <a:outerShdw blurRad="38100" dist="38100" dir="2700000" algn="tl">
                    <a:srgbClr val="000000">
                      <a:alpha val="43137"/>
                    </a:srgbClr>
                  </a:outerShdw>
                </a:effectLst>
                <a:latin typeface="Comic Sans MS" pitchFamily="66" charset="0"/>
              </a:rPr>
              <a:t>tratamento de água. </a:t>
            </a:r>
            <a:endParaRPr lang="pt-BR" sz="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5122" name="Picture 2" descr="http://site.sanepar.com.br/sites/site.sanepar.com.br/files/imprensagaleria/adutoraslinhaverdeike19031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2996952"/>
            <a:ext cx="3824427" cy="273261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educando.sanepar.com.br/sites/educando.sanepar.com.br/files/content_images/fundamental/Captacao_Rio_das_Pomb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3266390"/>
            <a:ext cx="2937955" cy="2206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6899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None/>
              <a:defRPr/>
            </a:pPr>
            <a:r>
              <a:rPr lang="pt-BR" sz="2800" dirty="0" smtClean="0">
                <a:solidFill>
                  <a:srgbClr val="FF0000"/>
                </a:solidFill>
                <a:effectLst>
                  <a:outerShdw blurRad="38100" dist="38100" dir="2700000" algn="tl">
                    <a:srgbClr val="000000">
                      <a:alpha val="43137"/>
                    </a:srgbClr>
                  </a:outerShdw>
                </a:effectLst>
                <a:latin typeface="Comic Sans MS" pitchFamily="66" charset="0"/>
              </a:rPr>
              <a:t>(3) Coagulação: </a:t>
            </a:r>
            <a:r>
              <a:rPr lang="pt-BR" sz="2800" dirty="0">
                <a:effectLst>
                  <a:outerShdw blurRad="38100" dist="38100" dir="2700000" algn="tl">
                    <a:srgbClr val="000000">
                      <a:alpha val="43137"/>
                    </a:srgbClr>
                  </a:outerShdw>
                </a:effectLst>
                <a:latin typeface="Comic Sans MS" pitchFamily="66" charset="0"/>
              </a:rPr>
              <a:t>Transforma as impurezas que se encontram em suspensão fina, ou em solução, em partículas maiores (flocos), para que possam </a:t>
            </a:r>
            <a:r>
              <a:rPr lang="pt-BR" sz="2800" dirty="0" smtClean="0">
                <a:effectLst>
                  <a:outerShdw blurRad="38100" dist="38100" dir="2700000" algn="tl">
                    <a:srgbClr val="000000">
                      <a:alpha val="43137"/>
                    </a:srgbClr>
                  </a:outerShdw>
                </a:effectLst>
                <a:latin typeface="Comic Sans MS" pitchFamily="66" charset="0"/>
              </a:rPr>
              <a:t>ser removidas </a:t>
            </a:r>
            <a:r>
              <a:rPr lang="pt-BR" sz="2800" dirty="0">
                <a:effectLst>
                  <a:outerShdw blurRad="38100" dist="38100" dir="2700000" algn="tl">
                    <a:srgbClr val="000000">
                      <a:alpha val="43137"/>
                    </a:srgbClr>
                  </a:outerShdw>
                </a:effectLst>
                <a:latin typeface="Comic Sans MS" pitchFamily="66" charset="0"/>
              </a:rPr>
              <a:t>por sedimentação e filtração. </a:t>
            </a:r>
            <a:endParaRPr lang="pt-BR" sz="2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None/>
              <a:defRPr/>
            </a:pPr>
            <a:endParaRPr lang="pt-BR" sz="2800" dirty="0" smtClean="0">
              <a:effectLst>
                <a:outerShdw blurRad="38100" dist="38100" dir="2700000" algn="tl">
                  <a:srgbClr val="000000">
                    <a:alpha val="43137"/>
                  </a:srgbClr>
                </a:outerShdw>
              </a:effectLst>
              <a:latin typeface="Comic Sans MS" pitchFamily="66" charset="0"/>
            </a:endParaRPr>
          </a:p>
          <a:p>
            <a:pPr algn="just" fontAlgn="auto">
              <a:spcAft>
                <a:spcPts val="0"/>
              </a:spcAft>
              <a:buFont typeface="Wingdings" pitchFamily="2" charset="2"/>
              <a:buChar char="q"/>
              <a:defRPr/>
            </a:pPr>
            <a:r>
              <a:rPr lang="pt-BR" sz="2800" dirty="0" smtClean="0">
                <a:effectLst>
                  <a:outerShdw blurRad="38100" dist="38100" dir="2700000" algn="tl">
                    <a:srgbClr val="000000">
                      <a:alpha val="43137"/>
                    </a:srgbClr>
                  </a:outerShdw>
                </a:effectLst>
                <a:latin typeface="Comic Sans MS" pitchFamily="66" charset="0"/>
              </a:rPr>
              <a:t> Aplicação coagulantes (sulfato </a:t>
            </a:r>
            <a:r>
              <a:rPr lang="pt-BR" sz="2800" dirty="0">
                <a:effectLst>
                  <a:outerShdw blurRad="38100" dist="38100" dir="2700000" algn="tl">
                    <a:srgbClr val="000000">
                      <a:alpha val="43137"/>
                    </a:srgbClr>
                  </a:outerShdw>
                </a:effectLst>
                <a:latin typeface="Comic Sans MS" pitchFamily="66" charset="0"/>
              </a:rPr>
              <a:t>de alumínio e </a:t>
            </a:r>
            <a:r>
              <a:rPr lang="pt-BR" sz="2800" dirty="0" err="1">
                <a:effectLst>
                  <a:outerShdw blurRad="38100" dist="38100" dir="2700000" algn="tl">
                    <a:srgbClr val="000000">
                      <a:alpha val="43137"/>
                    </a:srgbClr>
                  </a:outerShdw>
                </a:effectLst>
                <a:latin typeface="Comic Sans MS" pitchFamily="66" charset="0"/>
              </a:rPr>
              <a:t>policloreto</a:t>
            </a:r>
            <a:r>
              <a:rPr lang="pt-BR" sz="2800" dirty="0">
                <a:effectLst>
                  <a:outerShdw blurRad="38100" dist="38100" dir="2700000" algn="tl">
                    <a:srgbClr val="000000">
                      <a:alpha val="43137"/>
                    </a:srgbClr>
                  </a:outerShdw>
                </a:effectLst>
                <a:latin typeface="Comic Sans MS" pitchFamily="66" charset="0"/>
              </a:rPr>
              <a:t> de </a:t>
            </a:r>
            <a:r>
              <a:rPr lang="pt-BR" sz="2800" dirty="0" smtClean="0">
                <a:effectLst>
                  <a:outerShdw blurRad="38100" dist="38100" dir="2700000" algn="tl">
                    <a:srgbClr val="000000">
                      <a:alpha val="43137"/>
                    </a:srgbClr>
                  </a:outerShdw>
                </a:effectLst>
                <a:latin typeface="Comic Sans MS" pitchFamily="66" charset="0"/>
              </a:rPr>
              <a:t>alumínio), </a:t>
            </a:r>
            <a:r>
              <a:rPr lang="pt-BR" sz="2800" dirty="0">
                <a:effectLst>
                  <a:outerShdw blurRad="38100" dist="38100" dir="2700000" algn="tl">
                    <a:srgbClr val="000000">
                      <a:alpha val="43137"/>
                    </a:srgbClr>
                  </a:outerShdw>
                </a:effectLst>
                <a:latin typeface="Comic Sans MS" pitchFamily="66" charset="0"/>
              </a:rPr>
              <a:t>que reage com a alcalinidade </a:t>
            </a:r>
            <a:r>
              <a:rPr lang="pt-BR" sz="2800" dirty="0" smtClean="0">
                <a:effectLst>
                  <a:outerShdw blurRad="38100" dist="38100" dir="2700000" algn="tl">
                    <a:srgbClr val="000000">
                      <a:alpha val="43137"/>
                    </a:srgbClr>
                  </a:outerShdw>
                </a:effectLst>
                <a:latin typeface="Comic Sans MS" pitchFamily="66" charset="0"/>
              </a:rPr>
              <a:t>da </a:t>
            </a:r>
            <a:r>
              <a:rPr lang="pt-BR" sz="2800" dirty="0">
                <a:effectLst>
                  <a:outerShdw blurRad="38100" dist="38100" dir="2700000" algn="tl">
                    <a:srgbClr val="000000">
                      <a:alpha val="43137"/>
                    </a:srgbClr>
                  </a:outerShdw>
                </a:effectLst>
                <a:latin typeface="Comic Sans MS" pitchFamily="66" charset="0"/>
              </a:rPr>
              <a:t>água, formando hidróxido de alumínio. </a:t>
            </a:r>
            <a:endParaRPr lang="pt-BR" sz="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557094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fontAlgn="auto">
              <a:spcAft>
                <a:spcPts val="0"/>
              </a:spcAft>
              <a:buNone/>
              <a:defRPr/>
            </a:pPr>
            <a:r>
              <a:rPr lang="pt-BR" sz="2800" dirty="0" smtClean="0">
                <a:solidFill>
                  <a:srgbClr val="FF0000"/>
                </a:solidFill>
                <a:effectLst>
                  <a:outerShdw blurRad="38100" dist="38100" dir="2700000" algn="tl">
                    <a:srgbClr val="000000">
                      <a:alpha val="43137"/>
                    </a:srgbClr>
                  </a:outerShdw>
                </a:effectLst>
                <a:latin typeface="Comic Sans MS" pitchFamily="66" charset="0"/>
              </a:rPr>
              <a:t>(3</a:t>
            </a:r>
            <a:r>
              <a:rPr lang="pt-BR" sz="2800" dirty="0">
                <a:solidFill>
                  <a:srgbClr val="FF0000"/>
                </a:solidFill>
                <a:effectLst>
                  <a:outerShdw blurRad="38100" dist="38100" dir="2700000" algn="tl">
                    <a:srgbClr val="000000">
                      <a:alpha val="43137"/>
                    </a:srgbClr>
                  </a:outerShdw>
                </a:effectLst>
                <a:latin typeface="Comic Sans MS" pitchFamily="66" charset="0"/>
              </a:rPr>
              <a:t>) Coagulação: </a:t>
            </a:r>
            <a:r>
              <a:rPr lang="pt-BR" sz="2800" dirty="0">
                <a:effectLst>
                  <a:outerShdw blurRad="38100" dist="38100" dir="2700000" algn="tl">
                    <a:srgbClr val="000000">
                      <a:alpha val="43137"/>
                    </a:srgbClr>
                  </a:outerShdw>
                </a:effectLst>
                <a:latin typeface="Comic Sans MS" pitchFamily="66" charset="0"/>
              </a:rPr>
              <a:t>Dosador de cal e de coagulante em calha </a:t>
            </a:r>
            <a:r>
              <a:rPr lang="pt-BR" sz="2800" dirty="0" err="1" smtClean="0">
                <a:effectLst>
                  <a:outerShdw blurRad="38100" dist="38100" dir="2700000" algn="tl">
                    <a:srgbClr val="000000">
                      <a:alpha val="43137"/>
                    </a:srgbClr>
                  </a:outerShdw>
                </a:effectLst>
                <a:latin typeface="Comic Sans MS" pitchFamily="66" charset="0"/>
              </a:rPr>
              <a:t>parshal</a:t>
            </a:r>
            <a:r>
              <a:rPr lang="pt-BR" sz="2800" dirty="0" smtClean="0">
                <a:effectLst>
                  <a:outerShdw blurRad="38100" dist="38100" dir="2700000" algn="tl">
                    <a:srgbClr val="000000">
                      <a:alpha val="43137"/>
                    </a:srgbClr>
                  </a:outerShdw>
                </a:effectLst>
                <a:latin typeface="Comic Sans MS" pitchFamily="66" charset="0"/>
              </a:rPr>
              <a:t>. </a:t>
            </a:r>
            <a:endParaRPr lang="pt-BR" sz="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21506" name="Picture 2" descr="http://www.dec.ufcg.edu.br/saneamento/parshal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592" y="2420888"/>
            <a:ext cx="2823328" cy="3029322"/>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http://www.dec.ufcg.edu.br/saneamento/parshall_c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2420888"/>
            <a:ext cx="3950236" cy="3029322"/>
          </a:xfrm>
          <a:prstGeom prst="rect">
            <a:avLst/>
          </a:prstGeom>
          <a:noFill/>
          <a:extLst>
            <a:ext uri="{909E8E84-426E-40DD-AFC4-6F175D3DCCD1}">
              <a14:hiddenFill xmlns:a14="http://schemas.microsoft.com/office/drawing/2010/main">
                <a:solidFill>
                  <a:srgbClr val="FFFFFF"/>
                </a:solidFill>
              </a14:hiddenFill>
            </a:ext>
          </a:extLst>
        </p:spPr>
      </p:pic>
      <p:pic>
        <p:nvPicPr>
          <p:cNvPr id="21510" name="Picture 6" descr="http://www.dec.ufcg.edu.br/saneamento/coagula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0232" y="4274431"/>
            <a:ext cx="1594539" cy="1845531"/>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539552" y="5651956"/>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spTree>
    <p:extLst>
      <p:ext uri="{BB962C8B-B14F-4D97-AF65-F5344CB8AC3E}">
        <p14:creationId xmlns:p14="http://schemas.microsoft.com/office/powerpoint/2010/main" val="3913214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(4) Floculação: </a:t>
            </a:r>
            <a:r>
              <a:rPr lang="pt-BR" sz="2800" dirty="0" smtClean="0">
                <a:effectLst>
                  <a:outerShdw blurRad="38100" dist="38100" dir="2700000" algn="tl">
                    <a:srgbClr val="000000">
                      <a:alpha val="43137"/>
                    </a:srgbClr>
                  </a:outerShdw>
                </a:effectLst>
                <a:latin typeface="Comic Sans MS" pitchFamily="66" charset="0"/>
              </a:rPr>
              <a:t>Após a coagulação, a água é encaminhada a tanques de concreto contendo </a:t>
            </a:r>
            <a:r>
              <a:rPr lang="pt-BR" sz="2800" dirty="0" err="1" smtClean="0">
                <a:effectLst>
                  <a:outerShdw blurRad="38100" dist="38100" dir="2700000" algn="tl">
                    <a:srgbClr val="000000">
                      <a:alpha val="43137"/>
                    </a:srgbClr>
                  </a:outerShdw>
                </a:effectLst>
                <a:latin typeface="Comic Sans MS" pitchFamily="66" charset="0"/>
              </a:rPr>
              <a:t>floculadores</a:t>
            </a:r>
            <a:r>
              <a:rPr lang="pt-BR" sz="2800" dirty="0" smtClean="0">
                <a:effectLst>
                  <a:outerShdw blurRad="38100" dist="38100" dir="2700000" algn="tl">
                    <a:srgbClr val="000000">
                      <a:alpha val="43137"/>
                    </a:srgbClr>
                  </a:outerShdw>
                </a:effectLst>
                <a:latin typeface="Comic Sans MS" pitchFamily="66" charset="0"/>
              </a:rPr>
              <a:t> hidráulicos do tipo “chicanas’’, onde o fluxo da água alterna movimentos horizontais e verticais ao mesmo tempo. Com isso, as partículas sólidas se aglutinam em flocos maiores.</a:t>
            </a:r>
            <a:endParaRPr lang="pt-BR" sz="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7646314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(4) Floculação: </a:t>
            </a:r>
            <a:r>
              <a:rPr lang="pt-BR" sz="2400" dirty="0" err="1" smtClean="0">
                <a:effectLst>
                  <a:outerShdw blurRad="38100" dist="38100" dir="2700000" algn="tl">
                    <a:srgbClr val="000000">
                      <a:alpha val="43137"/>
                    </a:srgbClr>
                  </a:outerShdw>
                </a:effectLst>
                <a:latin typeface="Comic Sans MS" pitchFamily="66" charset="0"/>
              </a:rPr>
              <a:t>Floculador</a:t>
            </a:r>
            <a:r>
              <a:rPr lang="pt-BR" sz="2400" dirty="0" smtClean="0">
                <a:effectLst>
                  <a:outerShdw blurRad="38100" dist="38100" dir="2700000" algn="tl">
                    <a:srgbClr val="000000">
                      <a:alpha val="43137"/>
                    </a:srgbClr>
                  </a:outerShdw>
                </a:effectLst>
                <a:latin typeface="Comic Sans MS" pitchFamily="66" charset="0"/>
              </a:rPr>
              <a:t> em chicanas verticais (seco) vendo-se, á direita o vertedor para medição de vazão.</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19458" name="Picture 2" descr="http://www.dec.ufcg.edu.br/saneamento/chicana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517516"/>
            <a:ext cx="6840760" cy="3143732"/>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1161162"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spTree>
    <p:extLst>
      <p:ext uri="{BB962C8B-B14F-4D97-AF65-F5344CB8AC3E}">
        <p14:creationId xmlns:p14="http://schemas.microsoft.com/office/powerpoint/2010/main" val="2658175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(4) Floculação: </a:t>
            </a:r>
            <a:r>
              <a:rPr lang="pt-BR" sz="2400" dirty="0" err="1" smtClean="0">
                <a:effectLst>
                  <a:outerShdw blurRad="38100" dist="38100" dir="2700000" algn="tl">
                    <a:srgbClr val="000000">
                      <a:alpha val="43137"/>
                    </a:srgbClr>
                  </a:outerShdw>
                </a:effectLst>
                <a:latin typeface="Comic Sans MS" pitchFamily="66" charset="0"/>
              </a:rPr>
              <a:t>Floculador</a:t>
            </a:r>
            <a:r>
              <a:rPr lang="pt-BR" sz="2400" dirty="0" smtClean="0">
                <a:effectLst>
                  <a:outerShdw blurRad="38100" dist="38100" dir="2700000" algn="tl">
                    <a:srgbClr val="000000">
                      <a:alpha val="43137"/>
                    </a:srgbClr>
                  </a:outerShdw>
                </a:effectLst>
                <a:latin typeface="Comic Sans MS" pitchFamily="66" charset="0"/>
              </a:rPr>
              <a:t> mecânico vendo-se as tampas (amarelas), para proteção do motor de acionamento do misturador. </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61162" y="5661248"/>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26626" name="Picture 2" descr="http://www.dec.ufcg.edu.br/saneamento/flocula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492896"/>
            <a:ext cx="7022508"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589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(4) Floculação: </a:t>
            </a:r>
            <a:r>
              <a:rPr lang="pt-BR" sz="2400" dirty="0" smtClean="0">
                <a:effectLst>
                  <a:outerShdw blurRad="38100" dist="38100" dir="2700000" algn="tl">
                    <a:srgbClr val="000000">
                      <a:alpha val="43137"/>
                    </a:srgbClr>
                  </a:outerShdw>
                </a:effectLst>
                <a:latin typeface="Comic Sans MS" pitchFamily="66" charset="0"/>
              </a:rPr>
              <a:t>Corte esquemático de um </a:t>
            </a:r>
            <a:r>
              <a:rPr lang="pt-BR" sz="2400" dirty="0" err="1" smtClean="0">
                <a:effectLst>
                  <a:outerShdw blurRad="38100" dist="38100" dir="2700000" algn="tl">
                    <a:srgbClr val="000000">
                      <a:alpha val="43137"/>
                    </a:srgbClr>
                  </a:outerShdw>
                </a:effectLst>
                <a:latin typeface="Comic Sans MS" pitchFamily="66" charset="0"/>
              </a:rPr>
              <a:t>floculador</a:t>
            </a:r>
            <a:r>
              <a:rPr lang="pt-BR" sz="2400" dirty="0" smtClean="0">
                <a:effectLst>
                  <a:outerShdw blurRad="38100" dist="38100" dir="2700000" algn="tl">
                    <a:srgbClr val="000000">
                      <a:alpha val="43137"/>
                    </a:srgbClr>
                  </a:outerShdw>
                </a:effectLst>
                <a:latin typeface="Comic Sans MS" pitchFamily="66" charset="0"/>
              </a:rPr>
              <a:t> mecanizado.</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61162" y="5661248"/>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27650" name="Picture 2" descr="http://www.dec.ufcg.edu.br/saneamento/flocmec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725" y="2318561"/>
            <a:ext cx="4950547" cy="3126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6756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(5) Decantação: </a:t>
            </a:r>
            <a:r>
              <a:rPr lang="pt-BR" sz="2800" dirty="0" smtClean="0">
                <a:effectLst>
                  <a:outerShdw blurRad="38100" dist="38100" dir="2700000" algn="tl">
                    <a:srgbClr val="000000">
                      <a:alpha val="43137"/>
                    </a:srgbClr>
                  </a:outerShdw>
                </a:effectLst>
                <a:latin typeface="Comic Sans MS" pitchFamily="66" charset="0"/>
              </a:rPr>
              <a:t>A água é distribuída em outros tanques, onde repousa por determinado tempo, sendo processo dinâmico de separação de partículas sólidas da água, aonde os  flocos pesados chegam ao fundo por gravidade, formando uma camada de material sedimentado ou lodo. Esse processo permite uma melhora da aparência e da qualidade sanitária da água, pois cerca de 90% dos sólidos suspensos sedimentam juntamente. </a:t>
            </a:r>
          </a:p>
          <a:p>
            <a:pPr algn="just"/>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10713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algn="just"/>
            <a:r>
              <a:rPr lang="pt-BR" sz="2800" dirty="0" smtClean="0">
                <a:solidFill>
                  <a:srgbClr val="FF0000"/>
                </a:solidFill>
                <a:effectLst>
                  <a:outerShdw blurRad="38100" dist="38100" dir="2700000" algn="tl">
                    <a:srgbClr val="000000">
                      <a:alpha val="43137"/>
                    </a:srgbClr>
                  </a:outerShdw>
                </a:effectLst>
                <a:latin typeface="Comic Sans MS" pitchFamily="66" charset="0"/>
              </a:rPr>
              <a:t>(5) Decantação: </a:t>
            </a:r>
            <a:r>
              <a:rPr lang="pt-BR" sz="2400" dirty="0" err="1" smtClean="0">
                <a:effectLst>
                  <a:outerShdw blurRad="38100" dist="38100" dir="2700000" algn="tl">
                    <a:srgbClr val="000000">
                      <a:alpha val="43137"/>
                    </a:srgbClr>
                  </a:outerShdw>
                </a:effectLst>
                <a:latin typeface="Comic Sans MS" pitchFamily="66" charset="0"/>
              </a:rPr>
              <a:t>Decantador</a:t>
            </a:r>
            <a:r>
              <a:rPr lang="pt-BR" sz="2400" dirty="0" smtClean="0">
                <a:effectLst>
                  <a:outerShdw blurRad="38100" dist="38100" dir="2700000" algn="tl">
                    <a:srgbClr val="000000">
                      <a:alpha val="43137"/>
                    </a:srgbClr>
                  </a:outerShdw>
                </a:effectLst>
                <a:latin typeface="Comic Sans MS" pitchFamily="66" charset="0"/>
              </a:rPr>
              <a:t> convencional de fluxo horizontal. </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23555" name="Picture 3" descr="http://www.dec.ufcg.edu.br/saneamento/decanta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691" y="2127870"/>
            <a:ext cx="6841717" cy="3173338"/>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1161162" y="5517232"/>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spTree>
    <p:extLst>
      <p:ext uri="{BB962C8B-B14F-4D97-AF65-F5344CB8AC3E}">
        <p14:creationId xmlns:p14="http://schemas.microsoft.com/office/powerpoint/2010/main" val="616298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Flotação: </a:t>
            </a:r>
            <a:r>
              <a:rPr lang="pt-BR" sz="2800" dirty="0" smtClean="0">
                <a:effectLst>
                  <a:outerShdw blurRad="38100" dist="38100" dir="2700000" algn="tl">
                    <a:srgbClr val="000000">
                      <a:alpha val="43137"/>
                    </a:srgbClr>
                  </a:outerShdw>
                </a:effectLst>
                <a:latin typeface="Comic Sans MS" pitchFamily="66" charset="0"/>
              </a:rPr>
              <a:t>Em complemento à decantação, neste processo os flocos são levados à superfície do tanque através da introdução de ar pelo fundo do tanque, formando uma camada de lodo que é retirado através de raspagem mecanizadas. É muito eficiente na remoção de algas.</a:t>
            </a:r>
          </a:p>
          <a:p>
            <a:pPr algn="just"/>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831048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algn="just"/>
            <a:r>
              <a:rPr lang="pt-BR" sz="2800" dirty="0" smtClean="0">
                <a:solidFill>
                  <a:srgbClr val="FF0000"/>
                </a:solidFill>
                <a:effectLst>
                  <a:outerShdw blurRad="38100" dist="38100" dir="2700000" algn="tl">
                    <a:srgbClr val="000000">
                      <a:alpha val="43137"/>
                    </a:srgbClr>
                  </a:outerShdw>
                </a:effectLst>
                <a:latin typeface="Comic Sans MS" pitchFamily="66" charset="0"/>
              </a:rPr>
              <a:t>(6) Decantação e Flotação</a:t>
            </a:r>
            <a:r>
              <a:rPr lang="pt-BR" sz="2800" dirty="0">
                <a:solidFill>
                  <a:srgbClr val="FF0000"/>
                </a:solidFill>
                <a:effectLst>
                  <a:outerShdw blurRad="38100" dist="38100" dir="2700000" algn="tl">
                    <a:srgbClr val="000000">
                      <a:alpha val="43137"/>
                    </a:srgbClr>
                  </a:outerShdw>
                </a:effectLst>
                <a:latin typeface="Comic Sans MS" pitchFamily="66" charset="0"/>
              </a:rPr>
              <a:t>: </a:t>
            </a:r>
            <a:r>
              <a:rPr lang="pt-BR" sz="2400" dirty="0" smtClean="0">
                <a:effectLst>
                  <a:outerShdw blurRad="38100" dist="38100" dir="2700000" algn="tl">
                    <a:srgbClr val="000000">
                      <a:alpha val="43137"/>
                    </a:srgbClr>
                  </a:outerShdw>
                </a:effectLst>
                <a:latin typeface="Comic Sans MS" pitchFamily="66" charset="0"/>
              </a:rPr>
              <a:t>Corte esquemático de um </a:t>
            </a:r>
            <a:r>
              <a:rPr lang="pt-BR" sz="2400" dirty="0" err="1" smtClean="0">
                <a:effectLst>
                  <a:outerShdw blurRad="38100" dist="38100" dir="2700000" algn="tl">
                    <a:srgbClr val="000000">
                      <a:alpha val="43137"/>
                    </a:srgbClr>
                  </a:outerShdw>
                </a:effectLst>
                <a:latin typeface="Comic Sans MS" pitchFamily="66" charset="0"/>
              </a:rPr>
              <a:t>decantador</a:t>
            </a:r>
            <a:r>
              <a:rPr lang="pt-BR" sz="2400" dirty="0" smtClean="0">
                <a:effectLst>
                  <a:outerShdw blurRad="38100" dist="38100" dir="2700000" algn="tl">
                    <a:srgbClr val="000000">
                      <a:alpha val="43137"/>
                    </a:srgbClr>
                  </a:outerShdw>
                </a:effectLst>
                <a:latin typeface="Comic Sans MS" pitchFamily="66" charset="0"/>
              </a:rPr>
              <a:t> de placas paralelas</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8" name="Retângulo 7"/>
          <p:cNvSpPr/>
          <p:nvPr/>
        </p:nvSpPr>
        <p:spPr>
          <a:xfrm>
            <a:off x="1161162" y="5517232"/>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30723" name="Picture 3" descr="http://www.dec.ufcg.edu.br/saneamento/decalta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99" y="2348880"/>
            <a:ext cx="6277402" cy="280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0063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algn="just"/>
            <a:r>
              <a:rPr lang="pt-BR" sz="2800" dirty="0" smtClean="0">
                <a:solidFill>
                  <a:srgbClr val="FF0000"/>
                </a:solidFill>
                <a:effectLst>
                  <a:outerShdw blurRad="38100" dist="38100" dir="2700000" algn="tl">
                    <a:srgbClr val="000000">
                      <a:alpha val="43137"/>
                    </a:srgbClr>
                  </a:outerShdw>
                </a:effectLst>
                <a:latin typeface="Comic Sans MS" pitchFamily="66" charset="0"/>
              </a:rPr>
              <a:t>(6</a:t>
            </a:r>
            <a:r>
              <a:rPr lang="pt-BR" sz="2800" dirty="0">
                <a:solidFill>
                  <a:srgbClr val="FF0000"/>
                </a:solidFill>
                <a:effectLst>
                  <a:outerShdw blurRad="38100" dist="38100" dir="2700000" algn="tl">
                    <a:srgbClr val="000000">
                      <a:alpha val="43137"/>
                    </a:srgbClr>
                  </a:outerShdw>
                </a:effectLst>
                <a:latin typeface="Comic Sans MS" pitchFamily="66" charset="0"/>
              </a:rPr>
              <a:t>) </a:t>
            </a:r>
            <a:r>
              <a:rPr lang="pt-BR" sz="2800" dirty="0" smtClean="0">
                <a:solidFill>
                  <a:srgbClr val="FF0000"/>
                </a:solidFill>
                <a:effectLst>
                  <a:outerShdw blurRad="38100" dist="38100" dir="2700000" algn="tl">
                    <a:srgbClr val="000000">
                      <a:alpha val="43137"/>
                    </a:srgbClr>
                  </a:outerShdw>
                </a:effectLst>
                <a:latin typeface="Comic Sans MS" pitchFamily="66" charset="0"/>
              </a:rPr>
              <a:t>Decantação e Flotação: </a:t>
            </a:r>
            <a:r>
              <a:rPr lang="pt-BR" sz="2400" dirty="0" smtClean="0">
                <a:effectLst>
                  <a:outerShdw blurRad="38100" dist="38100" dir="2700000" algn="tl">
                    <a:srgbClr val="000000">
                      <a:alpha val="43137"/>
                    </a:srgbClr>
                  </a:outerShdw>
                </a:effectLst>
                <a:latin typeface="Comic Sans MS" pitchFamily="66" charset="0"/>
              </a:rPr>
              <a:t>Detalhe da calha coletora de água decantada</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8" name="Retângulo 7"/>
          <p:cNvSpPr/>
          <p:nvPr/>
        </p:nvSpPr>
        <p:spPr>
          <a:xfrm>
            <a:off x="1115616" y="5795972"/>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29699" name="Picture 3" descr="http://www.dec.ufcg.edu.br/saneamento/calhade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132856"/>
            <a:ext cx="4939749"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710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smtClean="0">
                <a:effectLst>
                  <a:outerShdw blurRad="38100" dist="38100" dir="2700000" algn="tl">
                    <a:srgbClr val="000000">
                      <a:alpha val="43137"/>
                    </a:srgbClr>
                  </a:outerShdw>
                </a:effectLst>
                <a:latin typeface="Comic Sans MS" pitchFamily="66" charset="0"/>
              </a:rPr>
              <a:t>Consiste </a:t>
            </a:r>
            <a:r>
              <a:rPr lang="pt-BR" sz="2800" dirty="0">
                <a:effectLst>
                  <a:outerShdw blurRad="38100" dist="38100" dir="2700000" algn="tl">
                    <a:srgbClr val="000000">
                      <a:alpha val="43137"/>
                    </a:srgbClr>
                  </a:outerShdw>
                </a:effectLst>
                <a:latin typeface="Comic Sans MS" pitchFamily="66" charset="0"/>
              </a:rPr>
              <a:t>em fazer passar a água através de </a:t>
            </a:r>
            <a:r>
              <a:rPr lang="pt-BR" sz="2800" dirty="0" smtClean="0">
                <a:effectLst>
                  <a:outerShdw blurRad="38100" dist="38100" dir="2700000" algn="tl">
                    <a:srgbClr val="000000">
                      <a:alpha val="43137"/>
                    </a:srgbClr>
                  </a:outerShdw>
                </a:effectLst>
                <a:latin typeface="Comic Sans MS" pitchFamily="66" charset="0"/>
              </a:rPr>
              <a:t>filtros de substâncias porosas, </a:t>
            </a:r>
            <a:r>
              <a:rPr lang="pt-BR" sz="2800" dirty="0">
                <a:effectLst>
                  <a:outerShdw blurRad="38100" dist="38100" dir="2700000" algn="tl">
                    <a:srgbClr val="000000">
                      <a:alpha val="43137"/>
                    </a:srgbClr>
                  </a:outerShdw>
                </a:effectLst>
                <a:latin typeface="Comic Sans MS" pitchFamily="66" charset="0"/>
              </a:rPr>
              <a:t>capazes de reter </a:t>
            </a:r>
            <a:r>
              <a:rPr lang="pt-BR" sz="2800" dirty="0" smtClean="0">
                <a:effectLst>
                  <a:outerShdw blurRad="38100" dist="38100" dir="2700000" algn="tl">
                    <a:srgbClr val="000000">
                      <a:alpha val="43137"/>
                    </a:srgbClr>
                  </a:outerShdw>
                </a:effectLst>
                <a:latin typeface="Comic Sans MS" pitchFamily="66" charset="0"/>
              </a:rPr>
              <a:t>impurezas minúsculas ou flocos </a:t>
            </a:r>
            <a:r>
              <a:rPr lang="pt-BR" sz="2800" dirty="0">
                <a:effectLst>
                  <a:outerShdw blurRad="38100" dist="38100" dir="2700000" algn="tl">
                    <a:srgbClr val="000000">
                      <a:alpha val="43137"/>
                    </a:srgbClr>
                  </a:outerShdw>
                </a:effectLst>
                <a:latin typeface="Comic Sans MS" pitchFamily="66" charset="0"/>
              </a:rPr>
              <a:t>em suspensão </a:t>
            </a:r>
            <a:r>
              <a:rPr lang="pt-BR" sz="2800" dirty="0" smtClean="0">
                <a:effectLst>
                  <a:outerShdw blurRad="38100" dist="38100" dir="2700000" algn="tl">
                    <a:srgbClr val="000000">
                      <a:alpha val="43137"/>
                    </a:srgbClr>
                  </a:outerShdw>
                </a:effectLst>
                <a:latin typeface="Comic Sans MS" pitchFamily="66" charset="0"/>
              </a:rPr>
              <a:t>e demais </a:t>
            </a:r>
            <a:r>
              <a:rPr lang="pt-BR" sz="2800" dirty="0">
                <a:effectLst>
                  <a:outerShdw blurRad="38100" dist="38100" dir="2700000" algn="tl">
                    <a:srgbClr val="000000">
                      <a:alpha val="43137"/>
                    </a:srgbClr>
                  </a:outerShdw>
                </a:effectLst>
                <a:latin typeface="Comic Sans MS" pitchFamily="66" charset="0"/>
              </a:rPr>
              <a:t>materiais que não </a:t>
            </a:r>
            <a:r>
              <a:rPr lang="pt-BR" sz="2800" dirty="0" smtClean="0">
                <a:effectLst>
                  <a:outerShdw blurRad="38100" dist="38100" dir="2700000" algn="tl">
                    <a:srgbClr val="000000">
                      <a:alpha val="43137"/>
                    </a:srgbClr>
                  </a:outerShdw>
                </a:effectLst>
                <a:latin typeface="Comic Sans MS" pitchFamily="66" charset="0"/>
              </a:rPr>
              <a:t>decantaram, concluindo a limpeza física da água. </a:t>
            </a: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a:p>
            <a:pPr algn="just">
              <a:buFont typeface="Wingdings" pitchFamily="2" charset="2"/>
              <a:buChar char="q"/>
            </a:pPr>
            <a:r>
              <a:rPr lang="pt-BR" sz="2800" dirty="0" smtClean="0">
                <a:effectLst>
                  <a:outerShdw blurRad="38100" dist="38100" dir="2700000" algn="tl">
                    <a:srgbClr val="000000">
                      <a:alpha val="43137"/>
                    </a:srgbClr>
                  </a:outerShdw>
                </a:effectLst>
                <a:latin typeface="Comic Sans MS" pitchFamily="66" charset="0"/>
              </a:rPr>
              <a:t> Filtros: (carvão </a:t>
            </a:r>
            <a:r>
              <a:rPr lang="pt-BR" sz="2800" dirty="0">
                <a:effectLst>
                  <a:outerShdw blurRad="38100" dist="38100" dir="2700000" algn="tl">
                    <a:srgbClr val="000000">
                      <a:alpha val="43137"/>
                    </a:srgbClr>
                  </a:outerShdw>
                </a:effectLst>
                <a:latin typeface="Comic Sans MS" pitchFamily="66" charset="0"/>
              </a:rPr>
              <a:t>antracito, areia e seixos ou pedregulhos</a:t>
            </a:r>
            <a:r>
              <a:rPr lang="pt-BR" sz="2800" dirty="0" smtClean="0">
                <a:effectLst>
                  <a:outerShdw blurRad="38100" dist="38100" dir="2700000" algn="tl">
                    <a:srgbClr val="000000">
                      <a:alpha val="43137"/>
                    </a:srgbClr>
                  </a:outerShdw>
                </a:effectLst>
                <a:latin typeface="Comic Sans MS" pitchFamily="66" charset="0"/>
              </a:rPr>
              <a:t>).</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13753143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a:effectLst>
                  <a:outerShdw blurRad="38100" dist="38100" dir="2700000" algn="tl">
                    <a:srgbClr val="000000">
                      <a:alpha val="43137"/>
                    </a:srgbClr>
                  </a:outerShdw>
                </a:effectLst>
                <a:latin typeface="Comic Sans MS" pitchFamily="66" charset="0"/>
              </a:rPr>
              <a:t>Esquema </a:t>
            </a:r>
            <a:r>
              <a:rPr lang="pt-BR" sz="2800" dirty="0" smtClean="0">
                <a:effectLst>
                  <a:outerShdw blurRad="38100" dist="38100" dir="2700000" algn="tl">
                    <a:srgbClr val="000000">
                      <a:alpha val="43137"/>
                    </a:srgbClr>
                  </a:outerShdw>
                </a:effectLst>
                <a:latin typeface="Comic Sans MS" pitchFamily="66" charset="0"/>
              </a:rPr>
              <a:t>vertical </a:t>
            </a:r>
            <a:r>
              <a:rPr lang="pt-BR" sz="2800" dirty="0">
                <a:effectLst>
                  <a:outerShdw blurRad="38100" dist="38100" dir="2700000" algn="tl">
                    <a:srgbClr val="000000">
                      <a:alpha val="43137"/>
                    </a:srgbClr>
                  </a:outerShdw>
                </a:effectLst>
                <a:latin typeface="Comic Sans MS" pitchFamily="66" charset="0"/>
              </a:rPr>
              <a:t>de um filtro </a:t>
            </a:r>
            <a:r>
              <a:rPr lang="pt-BR" sz="2800" dirty="0" smtClean="0">
                <a:effectLst>
                  <a:outerShdw blurRad="38100" dist="38100" dir="2700000" algn="tl">
                    <a:srgbClr val="000000">
                      <a:alpha val="43137"/>
                    </a:srgbClr>
                  </a:outerShdw>
                </a:effectLst>
                <a:latin typeface="Comic Sans MS" pitchFamily="66" charset="0"/>
              </a:rPr>
              <a:t>lento.</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1026" name="Picture 2" descr="http://www.dec.ufcg.edu.br/saneamento/Image00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418" y="2204864"/>
            <a:ext cx="5794902" cy="3456384"/>
          </a:xfrm>
          <a:prstGeom prst="rect">
            <a:avLst/>
          </a:prstGeom>
          <a:noFill/>
          <a:extLst>
            <a:ext uri="{909E8E84-426E-40DD-AFC4-6F175D3DCCD1}">
              <a14:hiddenFill xmlns:a14="http://schemas.microsoft.com/office/drawing/2010/main">
                <a:solidFill>
                  <a:srgbClr val="FFFFFF"/>
                </a:solidFill>
              </a14:hiddenFill>
            </a:ext>
          </a:extLst>
        </p:spPr>
      </p:pic>
      <p:sp>
        <p:nvSpPr>
          <p:cNvPr id="6" name="Retângulo 5"/>
          <p:cNvSpPr/>
          <p:nvPr/>
        </p:nvSpPr>
        <p:spPr>
          <a:xfrm>
            <a:off x="1115616" y="5589240"/>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spTree>
    <p:extLst>
      <p:ext uri="{BB962C8B-B14F-4D97-AF65-F5344CB8AC3E}">
        <p14:creationId xmlns:p14="http://schemas.microsoft.com/office/powerpoint/2010/main" val="12805081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a:effectLst>
                  <a:outerShdw blurRad="38100" dist="38100" dir="2700000" algn="tl">
                    <a:srgbClr val="000000">
                      <a:alpha val="43137"/>
                    </a:srgbClr>
                  </a:outerShdw>
                </a:effectLst>
                <a:latin typeface="Comic Sans MS" pitchFamily="66" charset="0"/>
              </a:rPr>
              <a:t>Esquema </a:t>
            </a:r>
            <a:r>
              <a:rPr lang="pt-BR" sz="2800" dirty="0" smtClean="0">
                <a:effectLst>
                  <a:outerShdw blurRad="38100" dist="38100" dir="2700000" algn="tl">
                    <a:srgbClr val="000000">
                      <a:alpha val="43137"/>
                    </a:srgbClr>
                  </a:outerShdw>
                </a:effectLst>
                <a:latin typeface="Comic Sans MS" pitchFamily="66" charset="0"/>
              </a:rPr>
              <a:t>vertical </a:t>
            </a:r>
            <a:r>
              <a:rPr lang="pt-BR" sz="2800" dirty="0">
                <a:effectLst>
                  <a:outerShdw blurRad="38100" dist="38100" dir="2700000" algn="tl">
                    <a:srgbClr val="000000">
                      <a:alpha val="43137"/>
                    </a:srgbClr>
                  </a:outerShdw>
                </a:effectLst>
                <a:latin typeface="Comic Sans MS" pitchFamily="66" charset="0"/>
              </a:rPr>
              <a:t>de um filtro </a:t>
            </a:r>
            <a:r>
              <a:rPr lang="pt-BR" sz="2800" dirty="0" smtClean="0">
                <a:effectLst>
                  <a:outerShdw blurRad="38100" dist="38100" dir="2700000" algn="tl">
                    <a:srgbClr val="000000">
                      <a:alpha val="43137"/>
                    </a:srgbClr>
                  </a:outerShdw>
                </a:effectLst>
                <a:latin typeface="Comic Sans MS" pitchFamily="66" charset="0"/>
              </a:rPr>
              <a:t>rápido.</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8" name="Picture 2" descr="http://www.dec.ufcg.edu.br/saneamento/Image00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2026070"/>
            <a:ext cx="5832648" cy="3635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60744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a:effectLst>
                  <a:outerShdw blurRad="38100" dist="38100" dir="2700000" algn="tl">
                    <a:srgbClr val="000000">
                      <a:alpha val="43137"/>
                    </a:srgbClr>
                  </a:outerShdw>
                </a:effectLst>
                <a:latin typeface="Comic Sans MS" pitchFamily="66" charset="0"/>
              </a:rPr>
              <a:t>Vista parcial da bateria de </a:t>
            </a:r>
            <a:r>
              <a:rPr lang="pt-BR" sz="2800" dirty="0" smtClean="0">
                <a:effectLst>
                  <a:outerShdw blurRad="38100" dist="38100" dir="2700000" algn="tl">
                    <a:srgbClr val="000000">
                      <a:alpha val="43137"/>
                    </a:srgbClr>
                  </a:outerShdw>
                </a:effectLst>
                <a:latin typeface="Comic Sans MS" pitchFamily="66" charset="0"/>
              </a:rPr>
              <a:t>filtros “rápidos”</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2050" name="Picture 2" descr="http://www.dec.ufcg.edu.br/saneamento/batefi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5" y="2121294"/>
            <a:ext cx="4320480" cy="3467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957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a:effectLst>
                  <a:outerShdw blurRad="38100" dist="38100" dir="2700000" algn="tl">
                    <a:srgbClr val="000000">
                      <a:alpha val="43137"/>
                    </a:srgbClr>
                  </a:outerShdw>
                </a:effectLst>
                <a:latin typeface="Comic Sans MS" pitchFamily="66" charset="0"/>
              </a:rPr>
              <a:t>Lavagem de </a:t>
            </a:r>
            <a:r>
              <a:rPr lang="pt-BR" sz="2800" dirty="0" smtClean="0">
                <a:effectLst>
                  <a:outerShdw blurRad="38100" dist="38100" dir="2700000" algn="tl">
                    <a:srgbClr val="000000">
                      <a:alpha val="43137"/>
                    </a:srgbClr>
                  </a:outerShdw>
                </a:effectLst>
                <a:latin typeface="Comic Sans MS" pitchFamily="66" charset="0"/>
              </a:rPr>
              <a:t>filtros em </a:t>
            </a:r>
            <a:r>
              <a:rPr lang="pt-BR" sz="2800" dirty="0">
                <a:effectLst>
                  <a:outerShdw blurRad="38100" dist="38100" dir="2700000" algn="tl">
                    <a:srgbClr val="000000">
                      <a:alpha val="43137"/>
                    </a:srgbClr>
                  </a:outerShdw>
                </a:effectLst>
                <a:latin typeface="Comic Sans MS" pitchFamily="66" charset="0"/>
              </a:rPr>
              <a:t>pleno </a:t>
            </a:r>
            <a:r>
              <a:rPr lang="pt-BR" sz="2800" dirty="0" smtClean="0">
                <a:effectLst>
                  <a:outerShdw blurRad="38100" dist="38100" dir="2700000" algn="tl">
                    <a:srgbClr val="000000">
                      <a:alpha val="43137"/>
                    </a:srgbClr>
                  </a:outerShdw>
                </a:effectLst>
                <a:latin typeface="Comic Sans MS" pitchFamily="66" charset="0"/>
              </a:rPr>
              <a:t>funcionamento (observar </a:t>
            </a:r>
            <a:r>
              <a:rPr lang="pt-BR" sz="2800" dirty="0">
                <a:effectLst>
                  <a:outerShdw blurRad="38100" dist="38100" dir="2700000" algn="tl">
                    <a:srgbClr val="000000">
                      <a:alpha val="43137"/>
                    </a:srgbClr>
                  </a:outerShdw>
                </a:effectLst>
                <a:latin typeface="Comic Sans MS" pitchFamily="66" charset="0"/>
              </a:rPr>
              <a:t>o funcionamento das calhas coletoras)</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95972"/>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8" name="Picture 2" descr="http://www.dec.ufcg.edu.br/saneamento/lavando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547760"/>
            <a:ext cx="5472608" cy="3257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315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(6) Filtração: </a:t>
            </a:r>
            <a:r>
              <a:rPr lang="pt-BR" sz="2800" dirty="0" smtClean="0">
                <a:effectLst>
                  <a:outerShdw blurRad="38100" dist="38100" dir="2700000" algn="tl">
                    <a:srgbClr val="000000">
                      <a:alpha val="43137"/>
                    </a:srgbClr>
                  </a:outerShdw>
                </a:effectLst>
                <a:latin typeface="Comic Sans MS" pitchFamily="66" charset="0"/>
              </a:rPr>
              <a:t>Filtro </a:t>
            </a:r>
            <a:r>
              <a:rPr lang="pt-BR" sz="2800" dirty="0">
                <a:effectLst>
                  <a:outerShdw blurRad="38100" dist="38100" dir="2700000" algn="tl">
                    <a:srgbClr val="000000">
                      <a:alpha val="43137"/>
                    </a:srgbClr>
                  </a:outerShdw>
                </a:effectLst>
                <a:latin typeface="Comic Sans MS" pitchFamily="66" charset="0"/>
              </a:rPr>
              <a:t>seco onde se vê a malha de tubos do </a:t>
            </a:r>
            <a:r>
              <a:rPr lang="pt-BR" sz="2800" dirty="0" smtClean="0">
                <a:effectLst>
                  <a:outerShdw blurRad="38100" dist="38100" dir="2700000" algn="tl">
                    <a:srgbClr val="000000">
                      <a:alpha val="43137"/>
                    </a:srgbClr>
                  </a:outerShdw>
                </a:effectLst>
                <a:latin typeface="Comic Sans MS" pitchFamily="66" charset="0"/>
              </a:rPr>
              <a:t>sistema </a:t>
            </a:r>
            <a:r>
              <a:rPr lang="pt-BR" sz="2800" dirty="0">
                <a:effectLst>
                  <a:outerShdw blurRad="38100" dist="38100" dir="2700000" algn="tl">
                    <a:srgbClr val="000000">
                      <a:alpha val="43137"/>
                    </a:srgbClr>
                  </a:outerShdw>
                </a:effectLst>
                <a:latin typeface="Comic Sans MS" pitchFamily="66" charset="0"/>
              </a:rPr>
              <a:t>fixo de contracorrente ou lavagem auxiliar</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4098" name="Picture 2" descr="http://www.dec.ufcg.edu.br/saneamento/filtrsec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996" y="2526931"/>
            <a:ext cx="3808006" cy="3173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3151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027559"/>
            <a:ext cx="8234653" cy="477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6799566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(7) Desinfecção: </a:t>
            </a:r>
            <a:r>
              <a:rPr lang="pt-BR" sz="2800" dirty="0" smtClean="0">
                <a:effectLst>
                  <a:outerShdw blurRad="38100" dist="38100" dir="2700000" algn="tl">
                    <a:srgbClr val="000000">
                      <a:alpha val="43137"/>
                    </a:srgbClr>
                  </a:outerShdw>
                </a:effectLst>
                <a:latin typeface="Comic Sans MS" pitchFamily="66" charset="0"/>
              </a:rPr>
              <a:t>Como os processos de purificação anteriores não são considerados totalmente eficazes para a remoção completa dos microrganismos (bactérias e vírus) Nessa </a:t>
            </a:r>
            <a:r>
              <a:rPr lang="pt-BR" sz="2800" dirty="0">
                <a:effectLst>
                  <a:outerShdw blurRad="38100" dist="38100" dir="2700000" algn="tl">
                    <a:srgbClr val="000000">
                      <a:alpha val="43137"/>
                    </a:srgbClr>
                  </a:outerShdw>
                </a:effectLst>
                <a:latin typeface="Comic Sans MS" pitchFamily="66" charset="0"/>
              </a:rPr>
              <a:t>etapa se aplica </a:t>
            </a:r>
            <a:r>
              <a:rPr lang="pt-BR" sz="2800" dirty="0" smtClean="0">
                <a:effectLst>
                  <a:outerShdw blurRad="38100" dist="38100" dir="2700000" algn="tl">
                    <a:srgbClr val="000000">
                      <a:alpha val="43137"/>
                    </a:srgbClr>
                  </a:outerShdw>
                </a:effectLst>
                <a:latin typeface="Comic Sans MS" pitchFamily="66" charset="0"/>
              </a:rPr>
              <a:t>em quantidades suficientes de produtos químicos para </a:t>
            </a:r>
            <a:r>
              <a:rPr lang="pt-BR" sz="2800" dirty="0">
                <a:effectLst>
                  <a:outerShdw blurRad="38100" dist="38100" dir="2700000" algn="tl">
                    <a:srgbClr val="000000">
                      <a:alpha val="43137"/>
                    </a:srgbClr>
                  </a:outerShdw>
                </a:effectLst>
                <a:latin typeface="Comic Sans MS" pitchFamily="66" charset="0"/>
              </a:rPr>
              <a:t>eliminar </a:t>
            </a:r>
            <a:r>
              <a:rPr lang="pt-BR" sz="2800" dirty="0" smtClean="0">
                <a:effectLst>
                  <a:outerShdw blurRad="38100" dist="38100" dir="2700000" algn="tl">
                    <a:srgbClr val="000000">
                      <a:alpha val="43137"/>
                    </a:srgbClr>
                  </a:outerShdw>
                </a:effectLst>
                <a:latin typeface="Comic Sans MS" pitchFamily="66" charset="0"/>
              </a:rPr>
              <a:t>microrganismos, impedindo qualquer contaminação.</a:t>
            </a:r>
          </a:p>
          <a:p>
            <a:pPr marL="0" indent="0" algn="just">
              <a:buNone/>
            </a:pPr>
            <a:endParaRPr lang="pt-BR" sz="2000" dirty="0">
              <a:effectLst>
                <a:outerShdw blurRad="38100" dist="38100" dir="2700000" algn="tl">
                  <a:srgbClr val="000000">
                    <a:alpha val="43137"/>
                  </a:srgbClr>
                </a:outerShdw>
              </a:effectLst>
              <a:latin typeface="Comic Sans MS" pitchFamily="66" charset="0"/>
            </a:endParaRPr>
          </a:p>
          <a:p>
            <a:pPr algn="just">
              <a:buFont typeface="Wingdings" pitchFamily="2" charset="2"/>
              <a:buChar char="q"/>
            </a:pPr>
            <a:r>
              <a:rPr lang="pt-BR" sz="2800" dirty="0" smtClean="0">
                <a:effectLst>
                  <a:outerShdw blurRad="38100" dist="38100" dir="2700000" algn="tl">
                    <a:srgbClr val="000000">
                      <a:alpha val="43137"/>
                    </a:srgbClr>
                  </a:outerShdw>
                </a:effectLst>
                <a:latin typeface="Comic Sans MS" pitchFamily="66" charset="0"/>
              </a:rPr>
              <a:t> Produtos químicos: (cloro </a:t>
            </a:r>
            <a:r>
              <a:rPr lang="pt-BR" sz="2800" dirty="0">
                <a:effectLst>
                  <a:outerShdw blurRad="38100" dist="38100" dir="2700000" algn="tl">
                    <a:srgbClr val="000000">
                      <a:alpha val="43137"/>
                    </a:srgbClr>
                  </a:outerShdw>
                </a:effectLst>
                <a:latin typeface="Comic Sans MS" pitchFamily="66" charset="0"/>
              </a:rPr>
              <a:t>gasoso, hipoclorito de sódio ou ozônio)</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978696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(7) </a:t>
            </a:r>
            <a:r>
              <a:rPr lang="pt-BR" sz="2800" dirty="0">
                <a:solidFill>
                  <a:srgbClr val="FF0000"/>
                </a:solidFill>
                <a:effectLst>
                  <a:outerShdw blurRad="38100" dist="38100" dir="2700000" algn="tl">
                    <a:srgbClr val="000000">
                      <a:alpha val="43137"/>
                    </a:srgbClr>
                  </a:outerShdw>
                </a:effectLst>
                <a:latin typeface="Comic Sans MS" pitchFamily="66" charset="0"/>
              </a:rPr>
              <a:t>Desinfecção</a:t>
            </a:r>
            <a:r>
              <a:rPr lang="pt-BR" sz="2800" dirty="0" smtClean="0">
                <a:solidFill>
                  <a:srgbClr val="FF0000"/>
                </a:solidFill>
                <a:effectLst>
                  <a:outerShdw blurRad="38100" dist="38100" dir="2700000" algn="tl">
                    <a:srgbClr val="000000">
                      <a:alpha val="43137"/>
                    </a:srgbClr>
                  </a:outerShdw>
                </a:effectLst>
                <a:latin typeface="Comic Sans MS" pitchFamily="66" charset="0"/>
              </a:rPr>
              <a:t>: </a:t>
            </a:r>
            <a:r>
              <a:rPr lang="pt-BR" sz="2800" dirty="0">
                <a:effectLst>
                  <a:outerShdw blurRad="38100" dist="38100" dir="2700000" algn="tl">
                    <a:srgbClr val="000000">
                      <a:alpha val="43137"/>
                    </a:srgbClr>
                  </a:outerShdw>
                </a:effectLst>
                <a:latin typeface="Comic Sans MS" pitchFamily="66" charset="0"/>
              </a:rPr>
              <a:t>Esquema típico de um </a:t>
            </a:r>
            <a:r>
              <a:rPr lang="pt-BR" sz="2800" dirty="0" err="1">
                <a:effectLst>
                  <a:outerShdw blurRad="38100" dist="38100" dir="2700000" algn="tl">
                    <a:srgbClr val="000000">
                      <a:alpha val="43137"/>
                    </a:srgbClr>
                  </a:outerShdw>
                </a:effectLst>
                <a:latin typeface="Comic Sans MS" pitchFamily="66" charset="0"/>
              </a:rPr>
              <a:t>clorador</a:t>
            </a:r>
            <a:r>
              <a:rPr lang="pt-BR" sz="2800" dirty="0">
                <a:effectLst>
                  <a:outerShdw blurRad="38100" dist="38100" dir="2700000" algn="tl">
                    <a:srgbClr val="000000">
                      <a:alpha val="43137"/>
                    </a:srgbClr>
                  </a:outerShdw>
                </a:effectLst>
                <a:latin typeface="Comic Sans MS" pitchFamily="66" charset="0"/>
              </a:rPr>
              <a:t> com cloro </a:t>
            </a:r>
            <a:r>
              <a:rPr lang="pt-BR" sz="2800" dirty="0" smtClean="0">
                <a:effectLst>
                  <a:outerShdw blurRad="38100" dist="38100" dir="2700000" algn="tl">
                    <a:srgbClr val="000000">
                      <a:alpha val="43137"/>
                    </a:srgbClr>
                  </a:outerShdw>
                </a:effectLst>
                <a:latin typeface="Comic Sans MS" pitchFamily="66" charset="0"/>
              </a:rPr>
              <a:t>gasoso.</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8194" name="Picture 2" descr="http://www.dec.ufcg.edu.br/saneamento/clorag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075250"/>
            <a:ext cx="5976664" cy="358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49448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(7) Desinfecção: </a:t>
            </a:r>
            <a:r>
              <a:rPr lang="pt-BR" sz="2800" dirty="0">
                <a:effectLst>
                  <a:outerShdw blurRad="38100" dist="38100" dir="2700000" algn="tl">
                    <a:srgbClr val="000000">
                      <a:alpha val="43137"/>
                    </a:srgbClr>
                  </a:outerShdw>
                </a:effectLst>
                <a:latin typeface="Comic Sans MS" pitchFamily="66" charset="0"/>
              </a:rPr>
              <a:t>Balança de cloração para cilindro de cloro gasoso</a:t>
            </a: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1115616" y="5723964"/>
            <a:ext cx="6912767" cy="369332"/>
          </a:xfrm>
          <a:prstGeom prst="rect">
            <a:avLst/>
          </a:prstGeom>
        </p:spPr>
        <p:txBody>
          <a:bodyPr wrap="square">
            <a:spAutoFit/>
          </a:bodyPr>
          <a:lstStyle/>
          <a:p>
            <a:pPr algn="ctr"/>
            <a:r>
              <a:rPr lang="pt-BR" dirty="0" smtClean="0"/>
              <a:t>Fonte: ETA Alto Branco, CAGEPA, Campina Grande. </a:t>
            </a:r>
            <a:endParaRPr lang="pt-BR" b="1" i="1" dirty="0"/>
          </a:p>
        </p:txBody>
      </p:sp>
      <p:pic>
        <p:nvPicPr>
          <p:cNvPr id="8196" name="Picture 4" descr="http://www.dec.ufcg.edu.br/saneamento/balancl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8708" y="2168809"/>
            <a:ext cx="3796059" cy="3353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775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(8) </a:t>
            </a:r>
            <a:r>
              <a:rPr lang="pt-BR" sz="2800" dirty="0" err="1" smtClean="0">
                <a:solidFill>
                  <a:srgbClr val="FF0000"/>
                </a:solidFill>
                <a:effectLst>
                  <a:outerShdw blurRad="38100" dist="38100" dir="2700000" algn="tl">
                    <a:srgbClr val="000000">
                      <a:alpha val="43137"/>
                    </a:srgbClr>
                  </a:outerShdw>
                </a:effectLst>
                <a:latin typeface="Comic Sans MS" pitchFamily="66" charset="0"/>
              </a:rPr>
              <a:t>Fluretação</a:t>
            </a:r>
            <a:r>
              <a:rPr lang="pt-BR" sz="2800" dirty="0" smtClean="0">
                <a:solidFill>
                  <a:srgbClr val="FF0000"/>
                </a:solidFill>
                <a:effectLst>
                  <a:outerShdw blurRad="38100" dist="38100" dir="2700000" algn="tl">
                    <a:srgbClr val="000000">
                      <a:alpha val="43137"/>
                    </a:srgbClr>
                  </a:outerShdw>
                </a:effectLst>
                <a:latin typeface="Comic Sans MS" pitchFamily="66" charset="0"/>
              </a:rPr>
              <a:t>: </a:t>
            </a:r>
            <a:r>
              <a:rPr lang="pt-BR" sz="2800" dirty="0" smtClean="0">
                <a:effectLst>
                  <a:outerShdw blurRad="38100" dist="38100" dir="2700000" algn="tl">
                    <a:srgbClr val="000000">
                      <a:alpha val="43137"/>
                    </a:srgbClr>
                  </a:outerShdw>
                </a:effectLst>
                <a:latin typeface="Comic Sans MS" pitchFamily="66" charset="0"/>
              </a:rPr>
              <a:t>De acordo com padrões da Organização Mundial da Saúde (OMS), à água desinfetada é acrescentado flúor, elemento que ajuda a prevenir a formação de cárie dentária em crianças.</a:t>
            </a:r>
          </a:p>
          <a:p>
            <a:pPr marL="0" indent="0" algn="just">
              <a:buNone/>
            </a:pPr>
            <a:endParaRPr lang="pt-BR" sz="2800" dirty="0" smtClean="0">
              <a:effectLst>
                <a:outerShdw blurRad="38100" dist="38100" dir="2700000" algn="tl">
                  <a:srgbClr val="000000">
                    <a:alpha val="43137"/>
                  </a:srgbClr>
                </a:outerShdw>
              </a:effectLst>
              <a:latin typeface="Comic Sans MS" pitchFamily="66" charset="0"/>
            </a:endParaRPr>
          </a:p>
          <a:p>
            <a:pPr algn="just">
              <a:buFont typeface="Wingdings" pitchFamily="2" charset="2"/>
              <a:buChar char="q"/>
            </a:pPr>
            <a:r>
              <a:rPr lang="pt-BR" sz="2800" dirty="0" smtClean="0">
                <a:effectLst>
                  <a:outerShdw blurRad="38100" dist="38100" dir="2700000" algn="tl">
                    <a:srgbClr val="000000">
                      <a:alpha val="43137"/>
                    </a:srgbClr>
                  </a:outerShdw>
                </a:effectLst>
                <a:latin typeface="Comic Sans MS" pitchFamily="66" charset="0"/>
              </a:rPr>
              <a:t> Produtos químicos: (Ácido </a:t>
            </a:r>
            <a:r>
              <a:rPr lang="pt-BR" sz="2800" dirty="0" err="1" smtClean="0">
                <a:effectLst>
                  <a:outerShdw blurRad="38100" dist="38100" dir="2700000" algn="tl">
                    <a:srgbClr val="000000">
                      <a:alpha val="43137"/>
                    </a:srgbClr>
                  </a:outerShdw>
                </a:effectLst>
                <a:latin typeface="Comic Sans MS" pitchFamily="66" charset="0"/>
              </a:rPr>
              <a:t>fluossilísico</a:t>
            </a:r>
            <a:r>
              <a:rPr lang="pt-BR" sz="2800" dirty="0" smtClean="0">
                <a:effectLst>
                  <a:outerShdw blurRad="38100" dist="38100" dir="2700000" algn="tl">
                    <a:srgbClr val="000000">
                      <a:alpha val="43137"/>
                    </a:srgbClr>
                  </a:outerShdw>
                </a:effectLst>
                <a:latin typeface="Comic Sans MS" pitchFamily="66" charset="0"/>
              </a:rPr>
              <a:t>, </a:t>
            </a:r>
            <a:r>
              <a:rPr lang="pt-BR" sz="2800" dirty="0" err="1" smtClean="0">
                <a:effectLst>
                  <a:outerShdw blurRad="38100" dist="38100" dir="2700000" algn="tl">
                    <a:srgbClr val="000000">
                      <a:alpha val="43137"/>
                    </a:srgbClr>
                  </a:outerShdw>
                </a:effectLst>
                <a:latin typeface="Comic Sans MS" pitchFamily="66" charset="0"/>
              </a:rPr>
              <a:t>fluossilicato</a:t>
            </a:r>
            <a:r>
              <a:rPr lang="pt-BR" sz="2800" dirty="0" smtClean="0">
                <a:effectLst>
                  <a:outerShdw blurRad="38100" dist="38100" dir="2700000" algn="tl">
                    <a:srgbClr val="000000">
                      <a:alpha val="43137"/>
                    </a:srgbClr>
                  </a:outerShdw>
                </a:effectLst>
                <a:latin typeface="Comic Sans MS" pitchFamily="66" charset="0"/>
              </a:rPr>
              <a:t> de sódio, fluoreto de sódio). </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11120947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(8) </a:t>
            </a:r>
            <a:r>
              <a:rPr lang="pt-BR" sz="2800" dirty="0" err="1">
                <a:solidFill>
                  <a:srgbClr val="FF0000"/>
                </a:solidFill>
                <a:effectLst>
                  <a:outerShdw blurRad="38100" dist="38100" dir="2700000" algn="tl">
                    <a:srgbClr val="000000">
                      <a:alpha val="43137"/>
                    </a:srgbClr>
                  </a:outerShdw>
                </a:effectLst>
                <a:latin typeface="Comic Sans MS" pitchFamily="66" charset="0"/>
              </a:rPr>
              <a:t>Fluretação</a:t>
            </a:r>
            <a:r>
              <a:rPr lang="pt-BR" sz="2800" dirty="0">
                <a:solidFill>
                  <a:srgbClr val="FF0000"/>
                </a:solidFill>
                <a:effectLst>
                  <a:outerShdw blurRad="38100" dist="38100" dir="2700000" algn="tl">
                    <a:srgbClr val="000000">
                      <a:alpha val="43137"/>
                    </a:srgbClr>
                  </a:outerShdw>
                </a:effectLst>
                <a:latin typeface="Comic Sans MS" pitchFamily="66" charset="0"/>
              </a:rPr>
              <a:t>:</a:t>
            </a:r>
            <a:r>
              <a:rPr lang="pt-BR" sz="2800" dirty="0" smtClean="0">
                <a:solidFill>
                  <a:srgbClr val="FF0000"/>
                </a:solidFill>
                <a:effectLst>
                  <a:outerShdw blurRad="38100" dist="38100" dir="2700000" algn="tl">
                    <a:srgbClr val="000000">
                      <a:alpha val="43137"/>
                    </a:srgbClr>
                  </a:outerShdw>
                </a:effectLst>
                <a:latin typeface="Comic Sans MS" pitchFamily="66" charset="0"/>
              </a:rPr>
              <a:t> </a:t>
            </a:r>
            <a:r>
              <a:rPr lang="pt-BR" sz="2800" dirty="0">
                <a:effectLst>
                  <a:outerShdw blurRad="38100" dist="38100" dir="2700000" algn="tl">
                    <a:srgbClr val="000000">
                      <a:alpha val="43137"/>
                    </a:srgbClr>
                  </a:outerShdw>
                </a:effectLst>
                <a:latin typeface="Comic Sans MS" pitchFamily="66" charset="0"/>
              </a:rPr>
              <a:t>Cone de saturação ou dosador de </a:t>
            </a:r>
            <a:r>
              <a:rPr lang="pt-BR" sz="2800" dirty="0" smtClean="0">
                <a:effectLst>
                  <a:outerShdw blurRad="38100" dist="38100" dir="2700000" algn="tl">
                    <a:srgbClr val="000000">
                      <a:alpha val="43137"/>
                    </a:srgbClr>
                  </a:outerShdw>
                </a:effectLst>
                <a:latin typeface="Comic Sans MS" pitchFamily="66" charset="0"/>
              </a:rPr>
              <a:t>flúor.</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971600" y="3888503"/>
            <a:ext cx="2952327" cy="646331"/>
          </a:xfrm>
          <a:prstGeom prst="rect">
            <a:avLst/>
          </a:prstGeom>
        </p:spPr>
        <p:txBody>
          <a:bodyPr wrap="square">
            <a:spAutoFit/>
          </a:bodyPr>
          <a:lstStyle/>
          <a:p>
            <a:pPr algn="ctr"/>
            <a:r>
              <a:rPr lang="pt-BR" dirty="0" smtClean="0"/>
              <a:t>Fonte: ETA Alto Branco, CAGEPA, Campina Grande. </a:t>
            </a:r>
            <a:endParaRPr lang="pt-BR" b="1" i="1" dirty="0"/>
          </a:p>
        </p:txBody>
      </p:sp>
      <p:pic>
        <p:nvPicPr>
          <p:cNvPr id="10242" name="Picture 2" descr="http://www.dec.ufcg.edu.br/saneamento/fluor_dosad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844148"/>
            <a:ext cx="3050670" cy="4249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557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(9) </a:t>
            </a:r>
            <a:r>
              <a:rPr lang="pt-BR" sz="2800" dirty="0" err="1" smtClean="0">
                <a:solidFill>
                  <a:srgbClr val="FF0000"/>
                </a:solidFill>
                <a:effectLst>
                  <a:outerShdw blurRad="38100" dist="38100" dir="2700000" algn="tl">
                    <a:srgbClr val="000000">
                      <a:alpha val="43137"/>
                    </a:srgbClr>
                  </a:outerShdw>
                </a:effectLst>
                <a:latin typeface="Comic Sans MS" pitchFamily="66" charset="0"/>
              </a:rPr>
              <a:t>Fosfatização</a:t>
            </a:r>
            <a:r>
              <a:rPr lang="pt-BR" sz="2800" dirty="0" smtClean="0">
                <a:solidFill>
                  <a:srgbClr val="FF0000"/>
                </a:solidFill>
                <a:effectLst>
                  <a:outerShdw blurRad="38100" dist="38100" dir="2700000" algn="tl">
                    <a:srgbClr val="000000">
                      <a:alpha val="43137"/>
                    </a:srgbClr>
                  </a:outerShdw>
                </a:effectLst>
                <a:latin typeface="Comic Sans MS" pitchFamily="66" charset="0"/>
              </a:rPr>
              <a:t>: </a:t>
            </a:r>
            <a:r>
              <a:rPr lang="pt-BR" sz="2800" dirty="0" smtClean="0">
                <a:effectLst>
                  <a:outerShdw blurRad="38100" dist="38100" dir="2700000" algn="tl">
                    <a:srgbClr val="000000">
                      <a:alpha val="43137"/>
                    </a:srgbClr>
                  </a:outerShdw>
                </a:effectLst>
                <a:latin typeface="Comic Sans MS" pitchFamily="66" charset="0"/>
              </a:rPr>
              <a:t>Adição de </a:t>
            </a:r>
            <a:r>
              <a:rPr lang="pt-BR" sz="2800" dirty="0" err="1" smtClean="0">
                <a:effectLst>
                  <a:outerShdw blurRad="38100" dist="38100" dir="2700000" algn="tl">
                    <a:srgbClr val="000000">
                      <a:alpha val="43137"/>
                    </a:srgbClr>
                  </a:outerShdw>
                </a:effectLst>
                <a:latin typeface="Comic Sans MS" pitchFamily="66" charset="0"/>
              </a:rPr>
              <a:t>ortofosfato</a:t>
            </a:r>
            <a:r>
              <a:rPr lang="pt-BR" sz="2800" dirty="0" smtClean="0">
                <a:effectLst>
                  <a:outerShdw blurRad="38100" dist="38100" dir="2700000" algn="tl">
                    <a:srgbClr val="000000">
                      <a:alpha val="43137"/>
                    </a:srgbClr>
                  </a:outerShdw>
                </a:effectLst>
                <a:latin typeface="Comic Sans MS" pitchFamily="66" charset="0"/>
              </a:rPr>
              <a:t> impede a formação da água vermelha ou preta e a incrustação das redes de ferro, removendo as já existentes.</a:t>
            </a: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(10) Correção da acidez: </a:t>
            </a:r>
            <a:r>
              <a:rPr lang="pt-BR" sz="2800" dirty="0" smtClean="0">
                <a:effectLst>
                  <a:outerShdw blurRad="38100" dist="38100" dir="2700000" algn="tl">
                    <a:srgbClr val="000000">
                      <a:alpha val="43137"/>
                    </a:srgbClr>
                  </a:outerShdw>
                </a:effectLst>
                <a:latin typeface="Comic Sans MS" pitchFamily="66" charset="0"/>
              </a:rPr>
              <a:t>Como os processos anteriores ocorreram em meio ácido, é necessário fazer a correção desta acidez. Isto é obtido com a aplicação de cal hidratada, passando a água a ter pH e um sabor agradável.</a:t>
            </a:r>
            <a:endParaRPr lang="pt-BR" sz="2800" dirty="0">
              <a:effectLst>
                <a:outerShdw blurRad="38100" dist="38100" dir="2700000" algn="tl">
                  <a:srgbClr val="000000">
                    <a:alpha val="43137"/>
                  </a:srgbClr>
                </a:outerShdw>
              </a:effectLst>
              <a:latin typeface="Comic Sans MS" pitchFamily="66" charset="0"/>
            </a:endParaRP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6841431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(11) Reservatórios de água tratada: </a:t>
            </a:r>
            <a:r>
              <a:rPr lang="pt-BR" sz="2800" dirty="0">
                <a:effectLst>
                  <a:outerShdw blurRad="38100" dist="38100" dir="2700000" algn="tl">
                    <a:srgbClr val="000000">
                      <a:alpha val="43137"/>
                    </a:srgbClr>
                  </a:outerShdw>
                </a:effectLst>
                <a:latin typeface="Comic Sans MS" pitchFamily="66" charset="0"/>
              </a:rPr>
              <a:t>A água tratada é levada até os reservatórios (acumulação de água </a:t>
            </a:r>
            <a:r>
              <a:rPr lang="pt-BR" sz="2800" dirty="0" smtClean="0">
                <a:effectLst>
                  <a:outerShdw blurRad="38100" dist="38100" dir="2700000" algn="tl">
                    <a:srgbClr val="000000">
                      <a:alpha val="43137"/>
                    </a:srgbClr>
                  </a:outerShdw>
                </a:effectLst>
                <a:latin typeface="Comic Sans MS" pitchFamily="66" charset="0"/>
              </a:rPr>
              <a:t>para </a:t>
            </a:r>
            <a:r>
              <a:rPr lang="pt-BR" sz="2800" dirty="0">
                <a:effectLst>
                  <a:outerShdw blurRad="38100" dist="38100" dir="2700000" algn="tl">
                    <a:srgbClr val="000000">
                      <a:alpha val="43137"/>
                    </a:srgbClr>
                  </a:outerShdw>
                </a:effectLst>
                <a:latin typeface="Comic Sans MS" pitchFamily="66" charset="0"/>
              </a:rPr>
              <a:t>atendimento ao consumo em horários de pico, proporcionando </a:t>
            </a:r>
            <a:r>
              <a:rPr lang="pt-BR" sz="2800" dirty="0" smtClean="0">
                <a:effectLst>
                  <a:outerShdw blurRad="38100" dist="38100" dir="2700000" algn="tl">
                    <a:srgbClr val="000000">
                      <a:alpha val="43137"/>
                    </a:srgbClr>
                  </a:outerShdw>
                </a:effectLst>
                <a:latin typeface="Comic Sans MS" pitchFamily="66" charset="0"/>
              </a:rPr>
              <a:t>o fornecimento </a:t>
            </a:r>
            <a:r>
              <a:rPr lang="pt-BR" sz="2800" dirty="0">
                <a:effectLst>
                  <a:outerShdw blurRad="38100" dist="38100" dir="2700000" algn="tl">
                    <a:srgbClr val="000000">
                      <a:alpha val="43137"/>
                    </a:srgbClr>
                  </a:outerShdw>
                </a:effectLst>
                <a:latin typeface="Comic Sans MS" pitchFamily="66" charset="0"/>
              </a:rPr>
              <a:t>contínuo de água) e de lá distribuída para as casas dos clientes.</a:t>
            </a: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6" name="Picture 2" descr="http://site.sanepar.com.br/sites/site.sanepar.com.br/files/imprensagaleria/relcampolargodsc008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3645024"/>
            <a:ext cx="1584176" cy="23954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ite.sanepar.com.br/sites/site.sanepar.com.br/files/imprensagaleria/crfazendariograndeike21080800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3861048"/>
            <a:ext cx="3241731" cy="2160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05610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(11) </a:t>
            </a:r>
            <a:r>
              <a:rPr lang="pt-BR" sz="2800" dirty="0">
                <a:solidFill>
                  <a:srgbClr val="FF0000"/>
                </a:solidFill>
                <a:effectLst>
                  <a:outerShdw blurRad="38100" dist="38100" dir="2700000" algn="tl">
                    <a:srgbClr val="000000">
                      <a:alpha val="43137"/>
                    </a:srgbClr>
                  </a:outerShdw>
                </a:effectLst>
                <a:latin typeface="Comic Sans MS" pitchFamily="66" charset="0"/>
              </a:rPr>
              <a:t>Reservatórios de água </a:t>
            </a:r>
            <a:r>
              <a:rPr lang="pt-BR" sz="2800" dirty="0" smtClean="0">
                <a:solidFill>
                  <a:srgbClr val="FF0000"/>
                </a:solidFill>
                <a:effectLst>
                  <a:outerShdw blurRad="38100" dist="38100" dir="2700000" algn="tl">
                    <a:srgbClr val="000000">
                      <a:alpha val="43137"/>
                    </a:srgbClr>
                  </a:outerShdw>
                </a:effectLst>
                <a:latin typeface="Comic Sans MS" pitchFamily="66" charset="0"/>
              </a:rPr>
              <a:t>tratada: </a:t>
            </a:r>
            <a:r>
              <a:rPr lang="pt-BR" sz="2800" dirty="0" smtClean="0">
                <a:effectLst>
                  <a:outerShdw blurRad="38100" dist="38100" dir="2700000" algn="tl">
                    <a:srgbClr val="000000">
                      <a:alpha val="43137"/>
                    </a:srgbClr>
                  </a:outerShdw>
                </a:effectLst>
                <a:latin typeface="Comic Sans MS" pitchFamily="66" charset="0"/>
              </a:rPr>
              <a:t> Tipos de reservatórios </a:t>
            </a:r>
            <a:r>
              <a:rPr lang="pt-BR" sz="2800" dirty="0">
                <a:effectLst>
                  <a:outerShdw blurRad="38100" dist="38100" dir="2700000" algn="tl">
                    <a:srgbClr val="000000">
                      <a:alpha val="43137"/>
                    </a:srgbClr>
                  </a:outerShdw>
                </a:effectLst>
                <a:latin typeface="Comic Sans MS" pitchFamily="66" charset="0"/>
              </a:rPr>
              <a:t>em relação ao </a:t>
            </a:r>
            <a:r>
              <a:rPr lang="pt-BR" sz="2800" dirty="0" smtClean="0">
                <a:effectLst>
                  <a:outerShdw blurRad="38100" dist="38100" dir="2700000" algn="tl">
                    <a:srgbClr val="000000">
                      <a:alpha val="43137"/>
                    </a:srgbClr>
                  </a:outerShdw>
                </a:effectLst>
                <a:latin typeface="Comic Sans MS" pitchFamily="66" charset="0"/>
              </a:rPr>
              <a:t>terreno.</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
        <p:nvSpPr>
          <p:cNvPr id="6" name="Retângulo 5"/>
          <p:cNvSpPr/>
          <p:nvPr/>
        </p:nvSpPr>
        <p:spPr>
          <a:xfrm>
            <a:off x="971600" y="3888503"/>
            <a:ext cx="2952327" cy="646331"/>
          </a:xfrm>
          <a:prstGeom prst="rect">
            <a:avLst/>
          </a:prstGeom>
        </p:spPr>
        <p:txBody>
          <a:bodyPr wrap="square">
            <a:spAutoFit/>
          </a:bodyPr>
          <a:lstStyle/>
          <a:p>
            <a:pPr algn="ctr"/>
            <a:r>
              <a:rPr lang="pt-BR" dirty="0" smtClean="0"/>
              <a:t>Fonte: ETA Alto Branco, CAGEPA, Campina Grande. </a:t>
            </a:r>
            <a:endParaRPr lang="pt-BR" b="1" i="1" dirty="0"/>
          </a:p>
        </p:txBody>
      </p:sp>
      <p:pic>
        <p:nvPicPr>
          <p:cNvPr id="11266" name="Picture 2" descr="http://www.dec.ufcg.edu.br/saneamento/Image19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170383"/>
            <a:ext cx="4011165" cy="4001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8258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smtClean="0">
                <a:solidFill>
                  <a:srgbClr val="FF0000"/>
                </a:solidFill>
                <a:effectLst>
                  <a:outerShdw blurRad="38100" dist="38100" dir="2700000" algn="tl">
                    <a:srgbClr val="000000">
                      <a:alpha val="43137"/>
                    </a:srgbClr>
                  </a:outerShdw>
                </a:effectLst>
                <a:latin typeface="Comic Sans MS" pitchFamily="66" charset="0"/>
              </a:rPr>
              <a:t>(12) Rede de distribuição: </a:t>
            </a:r>
            <a:r>
              <a:rPr lang="pt-BR" sz="2800" dirty="0">
                <a:effectLst>
                  <a:outerShdw blurRad="38100" dist="38100" dir="2700000" algn="tl">
                    <a:srgbClr val="000000">
                      <a:alpha val="43137"/>
                    </a:srgbClr>
                  </a:outerShdw>
                </a:effectLst>
                <a:latin typeface="Comic Sans MS" pitchFamily="66" charset="0"/>
              </a:rPr>
              <a:t>É a canalização interligada que proporciona a distribuição de água entre os reservatórios e o domicílio do usuário.</a:t>
            </a:r>
          </a:p>
          <a:p>
            <a:pPr marL="0" indent="0" algn="just">
              <a:buNone/>
            </a:pP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15362" name="Picture 2" descr="https://encrypted-tbn0.gstatic.com/images?q=tbn:ANd9GcRJ3iOGZrTLgn69lhay6_skxWayjpYB0va2LDJW-rl0p3-TzAR_"/>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3198092"/>
            <a:ext cx="3823524" cy="2535164"/>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tvtaroba.com.br/thumb/noticia/1/640/375/126f063d5f4cd228f4f9bf594054e2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481083"/>
            <a:ext cx="3106346" cy="18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8402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r>
              <a:rPr lang="pt-BR" sz="2800" dirty="0">
                <a:solidFill>
                  <a:srgbClr val="FF0000"/>
                </a:solidFill>
                <a:effectLst>
                  <a:outerShdw blurRad="38100" dist="38100" dir="2700000" algn="tl">
                    <a:srgbClr val="000000">
                      <a:alpha val="43137"/>
                    </a:srgbClr>
                  </a:outerShdw>
                </a:effectLst>
                <a:latin typeface="Comic Sans MS" pitchFamily="66" charset="0"/>
              </a:rPr>
              <a:t>(</a:t>
            </a:r>
            <a:r>
              <a:rPr lang="pt-BR" sz="2800" dirty="0" smtClean="0">
                <a:solidFill>
                  <a:srgbClr val="FF0000"/>
                </a:solidFill>
                <a:effectLst>
                  <a:outerShdw blurRad="38100" dist="38100" dir="2700000" algn="tl">
                    <a:srgbClr val="000000">
                      <a:alpha val="43137"/>
                    </a:srgbClr>
                  </a:outerShdw>
                </a:effectLst>
                <a:latin typeface="Comic Sans MS" pitchFamily="66" charset="0"/>
              </a:rPr>
              <a:t>13) </a:t>
            </a:r>
            <a:r>
              <a:rPr lang="pt-BR" sz="2800" dirty="0">
                <a:solidFill>
                  <a:srgbClr val="FF0000"/>
                </a:solidFill>
                <a:effectLst>
                  <a:outerShdw blurRad="38100" dist="38100" dir="2700000" algn="tl">
                    <a:srgbClr val="000000">
                      <a:alpha val="43137"/>
                    </a:srgbClr>
                  </a:outerShdw>
                </a:effectLst>
                <a:latin typeface="Comic Sans MS" pitchFamily="66" charset="0"/>
              </a:rPr>
              <a:t>Controle </a:t>
            </a:r>
            <a:r>
              <a:rPr lang="pt-BR" sz="2800" dirty="0" smtClean="0">
                <a:solidFill>
                  <a:srgbClr val="FF0000"/>
                </a:solidFill>
                <a:effectLst>
                  <a:outerShdw blurRad="38100" dist="38100" dir="2700000" algn="tl">
                    <a:srgbClr val="000000">
                      <a:alpha val="43137"/>
                    </a:srgbClr>
                  </a:outerShdw>
                </a:effectLst>
                <a:latin typeface="Comic Sans MS" pitchFamily="66" charset="0"/>
              </a:rPr>
              <a:t>de qualidade água produzida:</a:t>
            </a:r>
            <a:r>
              <a:rPr lang="pt-BR" sz="2800" dirty="0" smtClean="0">
                <a:effectLst>
                  <a:outerShdw blurRad="38100" dist="38100" dir="2700000" algn="tl">
                    <a:srgbClr val="000000">
                      <a:alpha val="43137"/>
                    </a:srgbClr>
                  </a:outerShdw>
                </a:effectLst>
                <a:latin typeface="Comic Sans MS" pitchFamily="66" charset="0"/>
              </a:rPr>
              <a:t> Segue as diretrizes da Portaria 2914/11 do Ministério da Saúde em relação ao controle e vigilância da qualidade da água para consumo e seu padrão de potabilidade.  </a:t>
            </a:r>
          </a:p>
          <a:p>
            <a:pPr marL="0" indent="0" algn="just">
              <a:buNone/>
            </a:pPr>
            <a:endParaRPr lang="pt-BR" sz="2000" dirty="0">
              <a:effectLst>
                <a:outerShdw blurRad="38100" dist="38100" dir="2700000" algn="tl">
                  <a:srgbClr val="000000">
                    <a:alpha val="43137"/>
                  </a:srgbClr>
                </a:outerShdw>
              </a:effectLst>
              <a:latin typeface="Comic Sans MS" pitchFamily="66" charset="0"/>
            </a:endParaRPr>
          </a:p>
          <a:p>
            <a:pPr algn="just">
              <a:buFont typeface="Wingdings" pitchFamily="2" charset="2"/>
              <a:buChar char="q"/>
            </a:pPr>
            <a:r>
              <a:rPr lang="pt-BR" sz="2800" dirty="0" smtClean="0">
                <a:effectLst>
                  <a:outerShdw blurRad="38100" dist="38100" dir="2700000" algn="tl">
                    <a:srgbClr val="000000">
                      <a:alpha val="43137"/>
                    </a:srgbClr>
                  </a:outerShdw>
                </a:effectLst>
                <a:latin typeface="Comic Sans MS" pitchFamily="66" charset="0"/>
              </a:rPr>
              <a:t> Exames microbiológicos, físicos e químicos que atestam a qualidade da água são realizados de forma sistemática.</a:t>
            </a:r>
            <a:endParaRPr lang="pt-BR" sz="28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spTree>
    <p:extLst>
      <p:ext uri="{BB962C8B-B14F-4D97-AF65-F5344CB8AC3E}">
        <p14:creationId xmlns:p14="http://schemas.microsoft.com/office/powerpoint/2010/main" val="39586663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602" y="1412776"/>
            <a:ext cx="7622814" cy="4098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58682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sz="3600" b="1" dirty="0" smtClean="0">
                <a:effectLst>
                  <a:outerShdw blurRad="38100" dist="38100" dir="2700000" algn="tl">
                    <a:srgbClr val="000000">
                      <a:alpha val="43137"/>
                    </a:srgbClr>
                  </a:outerShdw>
                </a:effectLst>
                <a:latin typeface="Arial Black" pitchFamily="34" charset="0"/>
                <a:cs typeface="+mn-cs"/>
              </a:rPr>
              <a:t>Etapas Tratamento Água</a:t>
            </a:r>
            <a:endParaRPr sz="3600" b="1" dirty="0">
              <a:effectLst>
                <a:outerShdw blurRad="38100" dist="38100" dir="2700000" algn="tl">
                  <a:srgbClr val="000000">
                    <a:alpha val="43137"/>
                  </a:srgbClr>
                </a:outerShdw>
              </a:effectLst>
              <a:latin typeface="Arial Black" pitchFamily="34" charset="0"/>
              <a:cs typeface="+mn-cs"/>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7654255" cy="4063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93880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endParaRPr lang="pt-BR" sz="20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lang="pt-BR" sz="3600" b="1" dirty="0" smtClean="0">
                <a:effectLst>
                  <a:outerShdw blurRad="38100" dist="38100" dir="2700000" algn="tl">
                    <a:srgbClr val="000000">
                      <a:alpha val="43137"/>
                    </a:srgbClr>
                  </a:outerShdw>
                </a:effectLst>
                <a:latin typeface="Arial Black" pitchFamily="34" charset="0"/>
              </a:rPr>
              <a:t>Referências Bibliográficas</a:t>
            </a:r>
            <a:endParaRPr sz="3600" b="1" dirty="0">
              <a:effectLst>
                <a:outerShdw blurRad="38100" dist="38100" dir="2700000" algn="tl">
                  <a:srgbClr val="000000">
                    <a:alpha val="43137"/>
                  </a:srgbClr>
                </a:outerShdw>
              </a:effectLst>
              <a:latin typeface="Arial Black" pitchFamily="34" charset="0"/>
              <a:cs typeface="+mn-cs"/>
            </a:endParaRPr>
          </a:p>
        </p:txBody>
      </p:sp>
      <p:sp>
        <p:nvSpPr>
          <p:cNvPr id="2" name="AutoShape 2" descr="http://site.sanepar.com.br/sites/site.sanepar.com.br/files/imprensagaleria/labetatibagi379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4" descr="http://site.sanepar.com.br/sites/site.sanepar.com.br/files/imprensagaleria/labetatibagi379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0" name="Espaço Reservado para Conteúdo 2"/>
          <p:cNvSpPr txBox="1">
            <a:spLocks/>
          </p:cNvSpPr>
          <p:nvPr/>
        </p:nvSpPr>
        <p:spPr>
          <a:xfrm>
            <a:off x="1052513" y="871538"/>
            <a:ext cx="6903863" cy="537368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a:buFont typeface="Wingdings" pitchFamily="2" charset="2"/>
              <a:buChar char="q"/>
            </a:pPr>
            <a:r>
              <a:rPr lang="pt-BR" sz="2800" dirty="0" smtClean="0">
                <a:hlinkClick r:id="rId2"/>
              </a:rPr>
              <a:t>http</a:t>
            </a:r>
            <a:r>
              <a:rPr lang="pt-BR" sz="2800" dirty="0">
                <a:hlinkClick r:id="rId2"/>
              </a:rPr>
              <a:t>://www.dec.ufcg.edu.br/saneamento/Tratam00.htm?submit=%CDndica+de+Abastecimento</a:t>
            </a:r>
            <a:endParaRPr lang="pt-BR" sz="2800" dirty="0"/>
          </a:p>
          <a:p>
            <a:endParaRPr lang="pt-BR" sz="2800" dirty="0"/>
          </a:p>
          <a:p>
            <a:pPr>
              <a:buFont typeface="Wingdings" pitchFamily="2" charset="2"/>
              <a:buChar char="q"/>
            </a:pPr>
            <a:r>
              <a:rPr lang="pt-BR" sz="2800" dirty="0" smtClean="0">
                <a:hlinkClick r:id="rId3"/>
              </a:rPr>
              <a:t>http</a:t>
            </a:r>
            <a:r>
              <a:rPr lang="pt-BR" sz="2800" dirty="0">
                <a:hlinkClick r:id="rId3"/>
              </a:rPr>
              <a:t>://educando.sanepar.com.br/ensino_fundamental/o-tratamento-da-%C3%A1gua</a:t>
            </a:r>
            <a:endParaRPr lang="pt-BR" sz="2800" dirty="0"/>
          </a:p>
          <a:p>
            <a:pPr marL="0" indent="0" algn="just">
              <a:buFont typeface="Arial" pitchFamily="34" charset="0"/>
              <a:buNone/>
            </a:pPr>
            <a:endParaRPr lang="pt-BR" sz="2800" dirty="0">
              <a:effectLst>
                <a:outerShdw blurRad="38100" dist="38100" dir="2700000" algn="tl">
                  <a:srgbClr val="000000">
                    <a:alpha val="43137"/>
                  </a:srgbClr>
                </a:outerShdw>
              </a:effectLst>
              <a:latin typeface="Comic Sans MS" pitchFamily="66" charset="0"/>
            </a:endParaRPr>
          </a:p>
        </p:txBody>
      </p:sp>
    </p:spTree>
    <p:extLst>
      <p:ext uri="{BB962C8B-B14F-4D97-AF65-F5344CB8AC3E}">
        <p14:creationId xmlns:p14="http://schemas.microsoft.com/office/powerpoint/2010/main" val="1607317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00113" y="719138"/>
            <a:ext cx="7272337" cy="5373687"/>
          </a:xfrm>
        </p:spPr>
        <p:txBody>
          <a:bodyPr rtlCol="0">
            <a:noAutofit/>
          </a:bodyPr>
          <a:lstStyle/>
          <a:p>
            <a:pPr marL="0" indent="0" algn="just" fontAlgn="auto">
              <a:spcAft>
                <a:spcPts val="0"/>
              </a:spcAf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a:p>
            <a:pPr marL="0" indent="0" algn="just">
              <a:buNone/>
            </a:pPr>
            <a:endParaRPr lang="pt-BR" sz="2000" dirty="0" smtClean="0">
              <a:effectLst>
                <a:outerShdw blurRad="38100" dist="38100" dir="2700000" algn="tl">
                  <a:srgbClr val="000000">
                    <a:alpha val="43137"/>
                  </a:srgbClr>
                </a:outerShdw>
              </a:effectLst>
              <a:latin typeface="Comic Sans MS" pitchFamily="66" charset="0"/>
            </a:endParaRPr>
          </a:p>
          <a:p>
            <a:pPr marL="0" indent="0" algn="just">
              <a:buNone/>
            </a:pPr>
            <a:endParaRPr lang="pt-BR" sz="2000" dirty="0">
              <a:effectLst>
                <a:outerShdw blurRad="38100" dist="38100" dir="2700000" algn="tl">
                  <a:srgbClr val="000000">
                    <a:alpha val="43137"/>
                  </a:srgbClr>
                </a:outerShdw>
              </a:effectLst>
              <a:latin typeface="Comic Sans MS" pitchFamily="66" charset="0"/>
            </a:endParaRPr>
          </a:p>
        </p:txBody>
      </p:sp>
      <p:sp>
        <p:nvSpPr>
          <p:cNvPr id="4099" name="Text Box 2"/>
          <p:cNvSpPr txBox="1">
            <a:spLocks noChangeArrowheads="1"/>
          </p:cNvSpPr>
          <p:nvPr/>
        </p:nvSpPr>
        <p:spPr bwMode="auto">
          <a:xfrm>
            <a:off x="0" y="0"/>
            <a:ext cx="9144000" cy="719138"/>
          </a:xfrm>
          <a:prstGeom prst="rect">
            <a:avLst/>
          </a:prstGeom>
          <a:solidFill>
            <a:srgbClr val="CC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a:p>
            <a:pPr eaLnBrk="0" hangingPunct="0">
              <a:spcBef>
                <a:spcPct val="50000"/>
              </a:spcBef>
            </a:pPr>
            <a:endParaRPr lang="pt-BR" sz="2400" dirty="0">
              <a:latin typeface="Times New Roman" pitchFamily="18" charset="0"/>
            </a:endParaRPr>
          </a:p>
        </p:txBody>
      </p:sp>
      <p:sp>
        <p:nvSpPr>
          <p:cNvPr id="7" name="Rectangle 1"/>
          <p:cNvSpPr txBox="1">
            <a:spLocks noChangeArrowheads="1"/>
          </p:cNvSpPr>
          <p:nvPr/>
        </p:nvSpPr>
        <p:spPr>
          <a:xfrm>
            <a:off x="261938" y="53975"/>
            <a:ext cx="8229600" cy="892175"/>
          </a:xfrm>
          <a:prstGeom prst="rect">
            <a:avLst/>
          </a:prstGeom>
          <a:noFill/>
          <a:ln>
            <a:noFill/>
          </a:ln>
        </p:spPr>
        <p:txBody>
          <a:bodyPr lIns="0" tIns="0" rIns="0" bIns="0" anchor="ctr"/>
          <a:lstStyle>
            <a:defPPr lvl="0">
              <a:buSzPct val="45000"/>
              <a:buFont typeface="StarSymbol"/>
              <a:buNone/>
              <a:defRPr/>
            </a:defPPr>
            <a:lvl1pPr lvl="0" algn="ctr" rtl="0" hangingPunct="0">
              <a:buSzPct val="45000"/>
              <a:buFont typeface="StarSymbol"/>
              <a:buChar char="●"/>
              <a:tabLst/>
              <a:defRPr lang="pt-BR" sz="4400" b="0" i="0" u="none" strike="noStrike" kern="1200">
                <a:ln>
                  <a:noFill/>
                </a:ln>
                <a:latin typeface="Liberation Sans" pitchFamily="18"/>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fontAlgn="auto">
              <a:spcBef>
                <a:spcPts val="0"/>
              </a:spcBef>
              <a:spcAft>
                <a:spcPts val="0"/>
              </a:spcAft>
              <a:buFont typeface="StarSymbol"/>
              <a:buNone/>
              <a:tabLst>
                <a:tab pos="0" algn="l"/>
                <a:tab pos="914305" algn="l"/>
                <a:tab pos="1828610" algn="l"/>
                <a:tab pos="2742915" algn="l"/>
                <a:tab pos="3657220" algn="l"/>
                <a:tab pos="4571526" algn="l"/>
                <a:tab pos="5485831" algn="l"/>
                <a:tab pos="6400137" algn="l"/>
                <a:tab pos="7314442" algn="l"/>
                <a:tab pos="8228747" algn="l"/>
                <a:tab pos="9143052" algn="l"/>
                <a:tab pos="10057357" algn="l"/>
              </a:tabLst>
              <a:defRPr/>
            </a:pPr>
            <a:r>
              <a:rPr lang="pt-BR" sz="3600" b="1" dirty="0" smtClean="0">
                <a:effectLst>
                  <a:outerShdw blurRad="38100" dist="38100" dir="2700000" algn="tl">
                    <a:srgbClr val="000000">
                      <a:alpha val="43137"/>
                    </a:srgbClr>
                  </a:outerShdw>
                </a:effectLst>
                <a:latin typeface="Arial Black" pitchFamily="34" charset="0"/>
              </a:rPr>
              <a:t>Reflexão</a:t>
            </a:r>
            <a:endParaRPr sz="3600" b="1" dirty="0">
              <a:effectLst>
                <a:outerShdw blurRad="38100" dist="38100" dir="2700000" algn="tl">
                  <a:srgbClr val="000000">
                    <a:alpha val="43137"/>
                  </a:srgbClr>
                </a:outerShdw>
              </a:effectLst>
              <a:latin typeface="Arial Black" pitchFamily="34" charset="0"/>
              <a:cs typeface="+mn-cs"/>
            </a:endParaRPr>
          </a:p>
        </p:txBody>
      </p:sp>
      <p:sp>
        <p:nvSpPr>
          <p:cNvPr id="2" name="AutoShape 2" descr="http://site.sanepar.com.br/sites/site.sanepar.com.br/files/imprensagaleria/labetatibagi379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4" name="AutoShape 4" descr="http://site.sanepar.com.br/sites/site.sanepar.com.br/files/imprensagaleria/labetatibagi379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0" name="Espaço Reservado para Conteúdo 2"/>
          <p:cNvSpPr txBox="1">
            <a:spLocks/>
          </p:cNvSpPr>
          <p:nvPr/>
        </p:nvSpPr>
        <p:spPr>
          <a:xfrm>
            <a:off x="1052513" y="871538"/>
            <a:ext cx="7272337" cy="537368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defRPr/>
            </a:pPr>
            <a:endParaRPr lang="pt-BR" sz="1800" dirty="0" smtClean="0">
              <a:effectLst>
                <a:outerShdw blurRad="38100" dist="38100" dir="2700000" algn="tl">
                  <a:srgbClr val="000000">
                    <a:alpha val="43137"/>
                  </a:srgbClr>
                </a:outerShdw>
              </a:effectLst>
              <a:latin typeface="Comic Sans MS" pitchFamily="66" charset="0"/>
            </a:endParaRPr>
          </a:p>
        </p:txBody>
      </p:sp>
      <p:sp>
        <p:nvSpPr>
          <p:cNvPr id="5" name="Retângulo 4"/>
          <p:cNvSpPr/>
          <p:nvPr/>
        </p:nvSpPr>
        <p:spPr>
          <a:xfrm>
            <a:off x="1052513" y="1700808"/>
            <a:ext cx="6975871" cy="1815882"/>
          </a:xfrm>
          <a:prstGeom prst="rect">
            <a:avLst/>
          </a:prstGeom>
          <a:solidFill>
            <a:schemeClr val="accent2"/>
          </a:solidFill>
        </p:spPr>
        <p:txBody>
          <a:bodyPr wrap="square">
            <a:spAutoFit/>
          </a:bodyPr>
          <a:lstStyle/>
          <a:p>
            <a:pPr algn="ctr"/>
            <a:r>
              <a:rPr lang="pt-BR" sz="2800" dirty="0">
                <a:latin typeface="Comic Sans MS" pitchFamily="66" charset="0"/>
              </a:rPr>
              <a:t>Use tudo o que você tem para conseguir a compreensão. Ame a sabedoria, e ela o tornará importante; abrace-a e você será respeitado (</a:t>
            </a:r>
            <a:r>
              <a:rPr lang="pt-BR" sz="2800" dirty="0" err="1">
                <a:latin typeface="Comic Sans MS" pitchFamily="66" charset="0"/>
              </a:rPr>
              <a:t>Pv</a:t>
            </a:r>
            <a:r>
              <a:rPr lang="pt-BR" sz="2800" dirty="0">
                <a:latin typeface="Comic Sans MS" pitchFamily="66" charset="0"/>
              </a:rPr>
              <a:t> 4:7-8).</a:t>
            </a:r>
          </a:p>
        </p:txBody>
      </p:sp>
    </p:spTree>
    <p:extLst>
      <p:ext uri="{BB962C8B-B14F-4D97-AF65-F5344CB8AC3E}">
        <p14:creationId xmlns:p14="http://schemas.microsoft.com/office/powerpoint/2010/main" val="1853234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TotalTime>
  <Words>1437</Words>
  <Application>Microsoft Office PowerPoint</Application>
  <PresentationFormat>Apresentação na tela (4:3)</PresentationFormat>
  <Paragraphs>201</Paragraphs>
  <Slides>44</Slides>
  <Notes>1</Notes>
  <HiddenSlides>0</HiddenSlides>
  <MMClips>0</MMClips>
  <ScaleCrop>false</ScaleCrop>
  <HeadingPairs>
    <vt:vector size="4" baseType="variant">
      <vt:variant>
        <vt:lpstr>Tema</vt:lpstr>
      </vt:variant>
      <vt:variant>
        <vt:i4>1</vt:i4>
      </vt:variant>
      <vt:variant>
        <vt:lpstr>Títulos de slides</vt:lpstr>
      </vt:variant>
      <vt:variant>
        <vt:i4>44</vt:i4>
      </vt:variant>
    </vt:vector>
  </HeadingPairs>
  <TitlesOfParts>
    <vt:vector size="45" baseType="lpstr">
      <vt:lpstr>Tema do Office</vt:lpstr>
      <vt:lpstr>TRATAMENTO DA ÁGUA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TRATAMENTO DA ÁGUA</dc:title>
  <dc:creator>Lenovo</dc:creator>
  <cp:lastModifiedBy>Lenovo</cp:lastModifiedBy>
  <cp:revision>37</cp:revision>
  <dcterms:created xsi:type="dcterms:W3CDTF">2015-07-18T14:32:35Z</dcterms:created>
  <dcterms:modified xsi:type="dcterms:W3CDTF">2015-08-02T18:51:39Z</dcterms:modified>
</cp:coreProperties>
</file>