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8" r:id="rId2"/>
    <p:sldId id="259" r:id="rId3"/>
    <p:sldId id="335" r:id="rId4"/>
    <p:sldId id="336" r:id="rId5"/>
    <p:sldId id="296" r:id="rId6"/>
    <p:sldId id="260" r:id="rId7"/>
    <p:sldId id="298" r:id="rId8"/>
    <p:sldId id="337" r:id="rId9"/>
    <p:sldId id="338" r:id="rId10"/>
    <p:sldId id="300" r:id="rId11"/>
    <p:sldId id="316" r:id="rId12"/>
    <p:sldId id="301" r:id="rId13"/>
    <p:sldId id="317" r:id="rId14"/>
    <p:sldId id="320" r:id="rId15"/>
    <p:sldId id="318" r:id="rId16"/>
    <p:sldId id="319" r:id="rId17"/>
    <p:sldId id="302" r:id="rId18"/>
    <p:sldId id="303" r:id="rId19"/>
    <p:sldId id="328" r:id="rId20"/>
    <p:sldId id="304" r:id="rId21"/>
    <p:sldId id="329" r:id="rId22"/>
    <p:sldId id="330" r:id="rId23"/>
    <p:sldId id="332" r:id="rId24"/>
    <p:sldId id="333" r:id="rId25"/>
    <p:sldId id="334" r:id="rId26"/>
    <p:sldId id="331" r:id="rId27"/>
    <p:sldId id="322" r:id="rId28"/>
    <p:sldId id="339" r:id="rId29"/>
    <p:sldId id="340" r:id="rId30"/>
    <p:sldId id="323" r:id="rId31"/>
    <p:sldId id="324" r:id="rId32"/>
    <p:sldId id="325" r:id="rId33"/>
    <p:sldId id="326" r:id="rId34"/>
    <p:sldId id="341" r:id="rId35"/>
    <p:sldId id="327" r:id="rId36"/>
    <p:sldId id="305" r:id="rId37"/>
    <p:sldId id="343" r:id="rId38"/>
    <p:sldId id="344" r:id="rId39"/>
    <p:sldId id="345" r:id="rId40"/>
    <p:sldId id="346" r:id="rId41"/>
    <p:sldId id="347" r:id="rId42"/>
    <p:sldId id="348" r:id="rId43"/>
    <p:sldId id="349" r:id="rId44"/>
    <p:sldId id="350" r:id="rId45"/>
    <p:sldId id="352" r:id="rId46"/>
    <p:sldId id="364" r:id="rId47"/>
    <p:sldId id="353" r:id="rId48"/>
    <p:sldId id="366" r:id="rId49"/>
    <p:sldId id="365" r:id="rId50"/>
    <p:sldId id="354" r:id="rId51"/>
    <p:sldId id="306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0000"/>
    <a:srgbClr val="FFFFFF"/>
    <a:srgbClr val="EAEAEA"/>
    <a:srgbClr val="77777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85" autoAdjust="0"/>
    <p:restoredTop sz="94660"/>
  </p:normalViewPr>
  <p:slideViewPr>
    <p:cSldViewPr>
      <p:cViewPr varScale="1">
        <p:scale>
          <a:sx n="73" d="100"/>
          <a:sy n="73" d="100"/>
        </p:scale>
        <p:origin x="-159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3AF1DD2-B116-43B2-9040-20C7F14383F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DE09B-E9D5-4B1F-B3D8-13F19D95B11C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Prof. André </a:t>
            </a:r>
            <a:r>
              <a:rPr lang="en-US" err="1"/>
              <a:t>Aparecido</a:t>
            </a:r>
            <a:r>
              <a:rPr lang="en-US"/>
              <a:t> </a:t>
            </a:r>
            <a:r>
              <a:rPr lang="en-US" err="1"/>
              <a:t>da</a:t>
            </a:r>
            <a:r>
              <a:rPr lang="en-US"/>
              <a:t> Silva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663B9-67FE-4ACC-ADE3-F18F473CFF6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FF685-E115-4769-AEE9-40FD7895BF8C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EDA8A-2767-4D56-94DE-3346571AF96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0E442-CD20-4412-A079-49AE8A9EC868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1593D-D4D2-4762-AA11-7489D70C54F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CD820-FCC4-43E1-AE11-9721328D30DD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F1120-D09E-481C-AAEA-55DF00C47FC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3BF53-6D6F-4BFD-9CEA-3A226A1CAFE4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868FE-FFA8-44AD-B5C6-14D5CB5C185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8695C-2B35-4824-8B9A-5B1DD3A49A1E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51E35-10CD-4532-8931-0041E5CCB2F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46691-4CF3-4096-9912-86CEECD09DF9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D3442-0B50-4582-98BB-F27F7670C0C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2C04D-BD85-4419-84D5-EF1323DBF51D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276A4-8C32-4F50-8C00-2E5FC63C9C7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78D27-4354-4F78-A105-733FC8E35184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EFDE5-5DE7-4862-961D-9D42253A1C6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E790-2228-4EE2-A8F1-DDC8164F6B5D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BADA3-AD0A-4B54-855A-2B235717AF0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915150" y="381000"/>
            <a:ext cx="2076450" cy="57150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6076950" cy="57150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763FC-C88D-486A-B42A-D32E7B427854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65B09-9463-4214-9246-A1F94665911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6934200" cy="12192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3516-E17F-439F-ADB7-92BAB424338A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324600"/>
            <a:ext cx="4038600" cy="381000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Prof. André </a:t>
            </a:r>
            <a:r>
              <a:rPr lang="en-US" err="1"/>
              <a:t>Aparecido</a:t>
            </a:r>
            <a:r>
              <a:rPr lang="en-US"/>
              <a:t> </a:t>
            </a:r>
            <a:r>
              <a:rPr lang="en-US" err="1"/>
              <a:t>da</a:t>
            </a:r>
            <a:r>
              <a:rPr lang="en-US"/>
              <a:t> Silva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8434C-9D88-438E-B3AB-6286094893B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381000"/>
            <a:ext cx="6934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text styles</a:t>
            </a:r>
          </a:p>
          <a:p>
            <a:pPr lvl="1"/>
            <a:r>
              <a:rPr lang="en-US" altLang="pt-BR" smtClean="0"/>
              <a:t>Second level</a:t>
            </a:r>
          </a:p>
          <a:p>
            <a:pPr lvl="2"/>
            <a:r>
              <a:rPr lang="en-US" altLang="pt-BR" smtClean="0"/>
              <a:t>Third level</a:t>
            </a:r>
          </a:p>
          <a:p>
            <a:pPr lvl="3"/>
            <a:r>
              <a:rPr lang="en-US" altLang="pt-BR" smtClean="0"/>
              <a:t>Fourth level</a:t>
            </a:r>
          </a:p>
          <a:p>
            <a:pPr lvl="4"/>
            <a:r>
              <a:rPr lang="en-US" altLang="pt-B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fld id="{6B9FE49F-E997-47A3-A0FC-E33B3DCC4AB7}" type="datetime1">
              <a:rPr lang="en-US"/>
              <a:pPr>
                <a:defRPr/>
              </a:pPr>
              <a:t>4/17/2015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2484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0C1BBA41-791B-4D7F-8132-9FD7CFFECD1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0" y="1752600"/>
            <a:ext cx="9144000" cy="0"/>
          </a:xfrm>
          <a:prstGeom prst="line">
            <a:avLst/>
          </a:prstGeom>
          <a:noFill/>
          <a:ln w="25400">
            <a:solidFill>
              <a:srgbClr val="77777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32" name="Text Box 12"/>
          <p:cNvSpPr txBox="1">
            <a:spLocks noChangeArrowheads="1"/>
          </p:cNvSpPr>
          <p:nvPr/>
        </p:nvSpPr>
        <p:spPr bwMode="auto">
          <a:xfrm>
            <a:off x="8248650" y="3810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1"/>
                </a:solidFill>
              </a:rPr>
              <a:t>XP</a:t>
            </a:r>
          </a:p>
        </p:txBody>
      </p:sp>
      <p:pic>
        <p:nvPicPr>
          <p:cNvPr id="1033" name="Picture 20" descr="word200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438400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6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Aulas</a:t>
            </a:r>
            <a:r>
              <a:rPr lang="en-US"/>
              <a:t> de </a:t>
            </a:r>
            <a:r>
              <a:rPr lang="en-US" err="1"/>
              <a:t>Informática</a:t>
            </a:r>
            <a:r>
              <a:rPr lang="en-US"/>
              <a:t> – </a:t>
            </a:r>
            <a:r>
              <a:rPr lang="en-US" err="1"/>
              <a:t>prof</a:t>
            </a:r>
            <a:r>
              <a:rPr lang="en-US"/>
              <a:t>. André </a:t>
            </a:r>
            <a:r>
              <a:rPr lang="en-US" err="1"/>
              <a:t>Aparecido</a:t>
            </a:r>
            <a:r>
              <a:rPr lang="en-US"/>
              <a:t> </a:t>
            </a:r>
            <a:r>
              <a:rPr lang="en-US" err="1"/>
              <a:t>da</a:t>
            </a:r>
            <a:r>
              <a:rPr lang="en-US"/>
              <a:t> Silva</a:t>
            </a:r>
          </a:p>
          <a:p>
            <a:pPr>
              <a:defRPr/>
            </a:pPr>
            <a:r>
              <a:rPr lang="en-US"/>
              <a:t>E-mail</a:t>
            </a:r>
            <a:r>
              <a:rPr lang="en-US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051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052D8-56F0-416B-B2CF-C57432BCCB1E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Microsoft Office Word 2007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Criando ou editando um documento no MS-Word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AF79BE-E058-48D1-AB39-CC9C5D57F97C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Microsoft Word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pt-BR" sz="3200" smtClean="0"/>
              <a:t>É o processador de textos mais conhecido e utilizado do mundo.</a:t>
            </a:r>
          </a:p>
          <a:p>
            <a:pPr eaLnBrk="1" hangingPunct="1">
              <a:buFontTx/>
              <a:buNone/>
            </a:pPr>
            <a:endParaRPr lang="en-US" altLang="pt-BR" sz="3200" smtClean="0"/>
          </a:p>
          <a:p>
            <a:pPr algn="just" eaLnBrk="1" hangingPunct="1"/>
            <a:r>
              <a:rPr lang="en-US" altLang="pt-BR" sz="3200" smtClean="0"/>
              <a:t>A nova interface é agradável, com comandos e funções facilmente acessíveis, 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8C68A7-1CC3-4804-9A4B-A00514B59B82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2438400" y="457200"/>
            <a:ext cx="678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t-PT" sz="3200" b="1" kern="0" dirty="0">
                <a:solidFill>
                  <a:schemeClr val="tx2"/>
                </a:solidFill>
                <a:latin typeface="Arial" charset="0"/>
                <a:ea typeface="+mj-ea"/>
              </a:rPr>
              <a:t>O que é um processador de texto?</a:t>
            </a:r>
          </a:p>
        </p:txBody>
      </p:sp>
      <p:sp>
        <p:nvSpPr>
          <p:cNvPr id="6149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2249488"/>
            <a:ext cx="8229600" cy="4324350"/>
          </a:xfrm>
        </p:spPr>
        <p:txBody>
          <a:bodyPr/>
          <a:lstStyle/>
          <a:p>
            <a:pPr algn="just" eaLnBrk="1" hangingPunct="1"/>
            <a:r>
              <a:rPr lang="pt-PT" altLang="pt-BR" smtClean="0">
                <a:latin typeface="Arial" charset="0"/>
                <a:cs typeface="Arial" charset="0"/>
              </a:rPr>
              <a:t>É uma ferramenta que permite produzir documentos diversos, utilizando diferentes estilos, com integração de:</a:t>
            </a:r>
          </a:p>
          <a:p>
            <a:pPr lvl="1" algn="just" eaLnBrk="1" hangingPunct="1"/>
            <a:r>
              <a:rPr lang="pt-PT" altLang="pt-BR" smtClean="0">
                <a:latin typeface="Arial" charset="0"/>
                <a:cs typeface="Arial" charset="0"/>
              </a:rPr>
              <a:t> imagens e outros objectos.</a:t>
            </a:r>
          </a:p>
          <a:p>
            <a:pPr algn="just" eaLnBrk="1" hangingPunct="1"/>
            <a:endParaRPr lang="pt-PT" altLang="pt-BR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pt-PT" altLang="pt-BR" smtClean="0">
                <a:latin typeface="Arial" charset="0"/>
                <a:cs typeface="Arial" charset="0"/>
              </a:rPr>
              <a:t>Podem ainda ser integrados elementos de outras aplicações tais como as bases de dados, folhas de cálculo, programas de edição de imagens,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7F63C8-C69A-45A2-9DE0-6E3DE2D2494D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2438400" y="457200"/>
            <a:ext cx="678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t-PT" sz="3200" b="1" kern="0" dirty="0">
                <a:solidFill>
                  <a:schemeClr val="tx2"/>
                </a:solidFill>
                <a:latin typeface="Arial" charset="0"/>
                <a:ea typeface="+mj-ea"/>
              </a:rPr>
              <a:t>O que é um processador de texto?</a:t>
            </a:r>
          </a:p>
        </p:txBody>
      </p:sp>
      <p:sp>
        <p:nvSpPr>
          <p:cNvPr id="7173" name="Marcador de Posição de Conteúdo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324350"/>
          </a:xfrm>
        </p:spPr>
        <p:txBody>
          <a:bodyPr/>
          <a:lstStyle/>
          <a:p>
            <a:pPr algn="just" eaLnBrk="1" hangingPunct="1"/>
            <a:r>
              <a:rPr lang="pt-PT" altLang="pt-BR" smtClean="0">
                <a:latin typeface="Arial" charset="0"/>
                <a:cs typeface="Arial" charset="0"/>
              </a:rPr>
              <a:t>Permite que os textos produzidos sejam editados como documentos de outras aplicações (páginas de Internet ou apresentações) ou sejam enviados para ferramentas de comunicação como o e-mail.</a:t>
            </a:r>
          </a:p>
          <a:p>
            <a:pPr algn="just" eaLnBrk="1" hangingPunct="1"/>
            <a:endParaRPr lang="pt-PT" altLang="pt-BR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pt-PT" altLang="pt-BR" smtClean="0">
                <a:latin typeface="Arial" charset="0"/>
                <a:cs typeface="Arial" charset="0"/>
              </a:rPr>
              <a:t>Permite produzir relatórios, posters, jornais, revistas, desdobráveis, catálogos, livros, etc.</a:t>
            </a:r>
          </a:p>
          <a:p>
            <a:pPr algn="just" eaLnBrk="1" hangingPunct="1"/>
            <a:r>
              <a:rPr lang="pt-PT" altLang="pt-BR" smtClean="0">
                <a:latin typeface="Arial" charset="0"/>
                <a:cs typeface="Arial" charset="0"/>
              </a:rPr>
              <a:t>O processador de texto que iremos estudar é o Microsoft Word 2010.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EB46C0-0FB9-464F-B85B-B187976773D4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Interface do Programa</a:t>
            </a:r>
          </a:p>
        </p:txBody>
      </p:sp>
      <p:sp>
        <p:nvSpPr>
          <p:cNvPr id="8196" name="AutoShape 4"/>
          <p:cNvSpPr>
            <a:spLocks noChangeAspect="1" noChangeArrowheads="1"/>
          </p:cNvSpPr>
          <p:nvPr/>
        </p:nvSpPr>
        <p:spPr bwMode="auto">
          <a:xfrm>
            <a:off x="728663" y="2986088"/>
            <a:ext cx="76866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 altLang="pt-BR"/>
          </a:p>
        </p:txBody>
      </p:sp>
      <p:pic>
        <p:nvPicPr>
          <p:cNvPr id="8197" name="Picture 7" descr="Interface word 2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81200"/>
            <a:ext cx="7772400" cy="419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1B00C-3842-422C-9BD9-FDE37EB92774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Conhecendo o word 2007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pt-BR" sz="2000" smtClean="0"/>
              <a:t>As funções são acessadas através de guias e controles deslizantes:</a:t>
            </a:r>
          </a:p>
        </p:txBody>
      </p:sp>
      <p:pic>
        <p:nvPicPr>
          <p:cNvPr id="9221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667000"/>
            <a:ext cx="88011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04800" y="41148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000" kern="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000" kern="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  <a:cs typeface="+mn-cs"/>
              </a:rPr>
              <a:t>É </a:t>
            </a:r>
            <a:r>
              <a:rPr lang="en-US" sz="2000" kern="0" dirty="0" err="1">
                <a:latin typeface="+mn-lt"/>
                <a:cs typeface="+mn-cs"/>
              </a:rPr>
              <a:t>possível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aumentar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ou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diminuir</a:t>
            </a:r>
            <a:r>
              <a:rPr lang="en-US" sz="2000" kern="0" dirty="0">
                <a:latin typeface="+mn-lt"/>
                <a:cs typeface="+mn-cs"/>
              </a:rPr>
              <a:t> as </a:t>
            </a:r>
            <a:r>
              <a:rPr lang="en-US" sz="2000" kern="0" dirty="0" err="1">
                <a:latin typeface="+mn-lt"/>
                <a:cs typeface="+mn-cs"/>
              </a:rPr>
              <a:t>telas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através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da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guia</a:t>
            </a:r>
            <a:r>
              <a:rPr lang="en-US" sz="2000" kern="0" dirty="0">
                <a:latin typeface="+mn-lt"/>
                <a:cs typeface="+mn-cs"/>
              </a:rPr>
              <a:t> zoom.</a:t>
            </a:r>
          </a:p>
        </p:txBody>
      </p:sp>
      <p:pic>
        <p:nvPicPr>
          <p:cNvPr id="9223" name="Picture 10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5638800"/>
            <a:ext cx="2759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E9BEE9-7861-4893-B200-0711B2F1D83B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A área de trabalho do word 2007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8382000" cy="1676400"/>
          </a:xfrm>
        </p:spPr>
        <p:txBody>
          <a:bodyPr/>
          <a:lstStyle/>
          <a:p>
            <a:pPr algn="just" eaLnBrk="1" hangingPunct="1"/>
            <a:r>
              <a:rPr lang="pt-BR" altLang="pt-BR" sz="2000" smtClean="0"/>
              <a:t>É apresentada de forma extremamente diferenciada das versões anteriores do programa.  Para dar um exemplo, pode-se observar a aplicação das propriedades subscrito  e sobrescrito  sem a  abertura de nenhum menu no programa.</a:t>
            </a:r>
            <a:endParaRPr lang="en-US" altLang="pt-BR" sz="2000" smtClean="0"/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0"/>
            <a:ext cx="783748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1CCF0-0D00-494F-87C6-8C215B45CA3D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2514600" y="304800"/>
            <a:ext cx="6400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t-P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Exemplo de alguns comandos</a:t>
            </a:r>
          </a:p>
        </p:txBody>
      </p:sp>
      <p:sp>
        <p:nvSpPr>
          <p:cNvPr id="11269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2249488"/>
            <a:ext cx="8229600" cy="4324350"/>
          </a:xfrm>
        </p:spPr>
        <p:txBody>
          <a:bodyPr/>
          <a:lstStyle/>
          <a:p>
            <a:r>
              <a:rPr lang="pt-PT" altLang="pt-BR" smtClean="0"/>
              <a:t>Ctrl+c  - Copia</a:t>
            </a:r>
          </a:p>
          <a:p>
            <a:r>
              <a:rPr lang="pt-PT" altLang="pt-BR" smtClean="0"/>
              <a:t>Ctrl+v  - Cola</a:t>
            </a:r>
          </a:p>
          <a:p>
            <a:r>
              <a:rPr lang="pt-PT" altLang="pt-BR" smtClean="0"/>
              <a:t>Ctrl+b   - Grava o arquivo</a:t>
            </a:r>
          </a:p>
          <a:p>
            <a:r>
              <a:rPr lang="pt-PT" altLang="pt-BR" smtClean="0"/>
              <a:t>Ctrl+s   - Deixa o texto sublinhado</a:t>
            </a:r>
          </a:p>
          <a:p>
            <a:r>
              <a:rPr lang="pt-PT" altLang="pt-BR" smtClean="0"/>
              <a:t>Ctrl+p   - Imprime</a:t>
            </a:r>
          </a:p>
          <a:p>
            <a:r>
              <a:rPr lang="pt-PT" altLang="pt-BR" smtClean="0"/>
              <a:t>Ctrl+n   - Coloca o texto a negrito</a:t>
            </a:r>
          </a:p>
          <a:p>
            <a:r>
              <a:rPr lang="pt-PT" altLang="pt-BR" smtClean="0"/>
              <a:t>Ctrl+j    - Justifica o texto</a:t>
            </a:r>
          </a:p>
          <a:p>
            <a:pPr lvl="1"/>
            <a:r>
              <a:rPr lang="pt-PT" altLang="pt-BR" smtClean="0"/>
              <a:t>Entre outros (…)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64492-CEC4-48FE-A1FD-1F057C14C677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2514600" y="304800"/>
            <a:ext cx="6400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t-P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Exemplo de alguns comandos</a:t>
            </a:r>
          </a:p>
        </p:txBody>
      </p:sp>
      <p:sp>
        <p:nvSpPr>
          <p:cNvPr id="1229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2249488"/>
            <a:ext cx="8229600" cy="4324350"/>
          </a:xfrm>
        </p:spPr>
        <p:txBody>
          <a:bodyPr/>
          <a:lstStyle/>
          <a:p>
            <a:r>
              <a:rPr lang="pt-PT" altLang="pt-BR" smtClean="0"/>
              <a:t>Ctrl+z  - Desfaz a ultima ação executada. </a:t>
            </a:r>
          </a:p>
          <a:p>
            <a:r>
              <a:rPr lang="pt-PT" altLang="pt-BR" smtClean="0"/>
              <a:t>Ctrl+L – Localiza uma palavra no texto.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915F4F-B94E-4F07-81B1-920B12B55EC4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botão Office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8382000" cy="1676400"/>
          </a:xfrm>
        </p:spPr>
        <p:txBody>
          <a:bodyPr/>
          <a:lstStyle/>
          <a:p>
            <a:pPr algn="just" eaLnBrk="1" hangingPunct="1"/>
            <a:r>
              <a:rPr lang="pt-BR" altLang="pt-BR" sz="2000" smtClean="0"/>
              <a:t>Na versão 2007 o acesso aos comandos referentes ao menu arquivo foi substituído pelo botão do Office. Ao manter o  ponteiro por alguns instantes sobre o botão do Office, aparece a descrição, conforme figura abaixo:</a:t>
            </a:r>
            <a:endParaRPr lang="en-US" altLang="pt-BR" sz="2000" smtClean="0"/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352800"/>
            <a:ext cx="87439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4428F-C6CC-4136-BADF-F60F533BD14E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botão Office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81200"/>
            <a:ext cx="87439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Espaço Reservado para Texto 6"/>
          <p:cNvSpPr>
            <a:spLocks noGrp="1"/>
          </p:cNvSpPr>
          <p:nvPr>
            <p:ph type="body" sz="half" idx="1"/>
          </p:nvPr>
        </p:nvSpPr>
        <p:spPr>
          <a:xfrm>
            <a:off x="914400" y="4572000"/>
            <a:ext cx="7543800" cy="1219200"/>
          </a:xfrm>
        </p:spPr>
        <p:txBody>
          <a:bodyPr/>
          <a:lstStyle/>
          <a:p>
            <a:pPr algn="just" eaLnBrk="1" hangingPunct="1"/>
            <a:r>
              <a:rPr lang="pt-BR" altLang="pt-BR" smtClean="0"/>
              <a:t>Clicando-se no botão do Office, é exibida uma janela contendo várias opções de comandos, bem como a lista dos arquivos abertos recentemente.</a:t>
            </a: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071A66-0EFE-4AFF-93D6-B9BFC1CBB2C5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Opções do Botão Office</a:t>
            </a: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981200"/>
            <a:ext cx="49530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DC43F-12B9-4ADC-A9B8-1D2EABE8576D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botão Office</a:t>
            </a:r>
          </a:p>
        </p:txBody>
      </p:sp>
      <p:sp>
        <p:nvSpPr>
          <p:cNvPr id="16388" name="CaixaDeTexto 6"/>
          <p:cNvSpPr txBox="1">
            <a:spLocks noChangeArrowheads="1"/>
          </p:cNvSpPr>
          <p:nvPr/>
        </p:nvSpPr>
        <p:spPr bwMode="auto">
          <a:xfrm>
            <a:off x="609600" y="2057400"/>
            <a:ext cx="76962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°  Novo ;  </a:t>
            </a:r>
          </a:p>
          <a:p>
            <a:r>
              <a:rPr lang="pt-BR" altLang="pt-BR"/>
              <a:t>°  Abrir; </a:t>
            </a:r>
          </a:p>
          <a:p>
            <a:r>
              <a:rPr lang="pt-BR" altLang="pt-BR"/>
              <a:t>°  Salvar; </a:t>
            </a:r>
          </a:p>
          <a:p>
            <a:r>
              <a:rPr lang="pt-BR" altLang="pt-BR"/>
              <a:t>°  Salvar Como; </a:t>
            </a:r>
          </a:p>
          <a:p>
            <a:r>
              <a:rPr lang="pt-BR" altLang="pt-BR"/>
              <a:t>° Imprimir; </a:t>
            </a:r>
          </a:p>
          <a:p>
            <a:r>
              <a:rPr lang="pt-BR" altLang="pt-BR"/>
              <a:t>° Preparar; </a:t>
            </a:r>
          </a:p>
          <a:p>
            <a:r>
              <a:rPr lang="pt-BR" altLang="pt-BR"/>
              <a:t>° Enviar; </a:t>
            </a:r>
          </a:p>
          <a:p>
            <a:r>
              <a:rPr lang="pt-BR" altLang="pt-BR"/>
              <a:t>° Publicar </a:t>
            </a:r>
          </a:p>
          <a:p>
            <a:r>
              <a:rPr lang="pt-BR" altLang="pt-BR"/>
              <a:t>° Fechar...  </a:t>
            </a: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3DE92-4DAF-4089-AE40-24B6911CC4F4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Comandos do Botão Office</a:t>
            </a:r>
          </a:p>
        </p:txBody>
      </p:sp>
      <p:sp>
        <p:nvSpPr>
          <p:cNvPr id="17412" name="CaixaDeTexto 6"/>
          <p:cNvSpPr txBox="1">
            <a:spLocks noChangeArrowheads="1"/>
          </p:cNvSpPr>
          <p:nvPr/>
        </p:nvSpPr>
        <p:spPr bwMode="auto">
          <a:xfrm>
            <a:off x="609600" y="2057400"/>
            <a:ext cx="76962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°  Novo ; </a:t>
            </a:r>
          </a:p>
          <a:p>
            <a:r>
              <a:rPr lang="pt-BR" altLang="pt-BR"/>
              <a:t>°  Abrir; </a:t>
            </a:r>
          </a:p>
          <a:p>
            <a:r>
              <a:rPr lang="pt-BR" altLang="pt-BR"/>
              <a:t>°  Salvar; </a:t>
            </a:r>
          </a:p>
          <a:p>
            <a:r>
              <a:rPr lang="pt-BR" altLang="pt-BR"/>
              <a:t>°  Salvar Como; </a:t>
            </a:r>
          </a:p>
          <a:p>
            <a:r>
              <a:rPr lang="pt-BR" altLang="pt-BR"/>
              <a:t>° Imprimir; </a:t>
            </a:r>
          </a:p>
          <a:p>
            <a:r>
              <a:rPr lang="pt-BR" altLang="pt-BR"/>
              <a:t>° Preparar; </a:t>
            </a:r>
          </a:p>
          <a:p>
            <a:r>
              <a:rPr lang="pt-BR" altLang="pt-BR"/>
              <a:t>° Enviar; </a:t>
            </a:r>
          </a:p>
          <a:p>
            <a:r>
              <a:rPr lang="pt-BR" altLang="pt-BR"/>
              <a:t>° Publicar </a:t>
            </a:r>
          </a:p>
          <a:p>
            <a:r>
              <a:rPr lang="pt-BR" altLang="pt-BR"/>
              <a:t>° Fechar...  </a:t>
            </a: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981200"/>
            <a:ext cx="53244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126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FE9C93-A41A-446E-AF99-7BFEFF38D731}" type="slidenum">
              <a:rPr lang="en-US" smtClean="0"/>
              <a:pPr>
                <a:defRPr/>
              </a:pPr>
              <a:t>15</a:t>
            </a:fld>
            <a:endParaRPr lang="en-US" smtClean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Comando Novo</a:t>
            </a:r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828800"/>
            <a:ext cx="6172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CaixaDeTexto 7"/>
          <p:cNvSpPr txBox="1">
            <a:spLocks noChangeArrowheads="1"/>
          </p:cNvSpPr>
          <p:nvPr/>
        </p:nvSpPr>
        <p:spPr bwMode="auto">
          <a:xfrm>
            <a:off x="228600" y="5334000"/>
            <a:ext cx="8305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Através deste é possível criar documentos em branco ou a partir de modelo...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2291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1EF5E-C5F2-4D6B-87BF-41F4663FB86E}" type="slidenum">
              <a:rPr lang="en-US" smtClean="0"/>
              <a:pPr>
                <a:defRPr/>
              </a:pPr>
              <a:t>16</a:t>
            </a:fld>
            <a:endParaRPr lang="en-US" smtClean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Exemplo de criação de documentos com base em modelo</a:t>
            </a: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05000"/>
            <a:ext cx="6477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D6F-8C9A-4521-A941-1B5F89B52513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documento escolhido</a:t>
            </a:r>
          </a:p>
        </p:txBody>
      </p:sp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5257800" cy="466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433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740A68-B6AC-4443-B5CE-30A4D5EDCBC5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Modelo cartão de visitas </a:t>
            </a:r>
          </a:p>
        </p:txBody>
      </p:sp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752600"/>
            <a:ext cx="5867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6FDEFF-87F1-4B07-9FC6-1AE334FDCB0B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Mais modelos…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37369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438400"/>
            <a:ext cx="42735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513C01-408D-487B-A6F7-12A551F19105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Itens do botão Office…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3557" name="CaixaDeTexto 9"/>
          <p:cNvSpPr txBox="1">
            <a:spLocks noChangeArrowheads="1"/>
          </p:cNvSpPr>
          <p:nvPr/>
        </p:nvSpPr>
        <p:spPr bwMode="auto">
          <a:xfrm>
            <a:off x="609600" y="1981200"/>
            <a:ext cx="79248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 b="1"/>
              <a:t>Novo: </a:t>
            </a:r>
            <a:r>
              <a:rPr lang="pt-BR" altLang="pt-BR"/>
              <a:t>Esse comando permite a abertura de um novo documento; alternativamente pode-se usar o atalho Ctrl + N. </a:t>
            </a:r>
          </a:p>
          <a:p>
            <a:pPr algn="just"/>
            <a:endParaRPr lang="pt-BR" altLang="pt-BR"/>
          </a:p>
          <a:p>
            <a:pPr algn="just"/>
            <a:endParaRPr lang="pt-BR" altLang="pt-BR" b="1"/>
          </a:p>
          <a:p>
            <a:pPr algn="just"/>
            <a:endParaRPr lang="pt-BR" altLang="pt-BR" b="1"/>
          </a:p>
          <a:p>
            <a:pPr algn="just"/>
            <a:r>
              <a:rPr lang="pt-BR" altLang="pt-BR" b="1"/>
              <a:t>Imprimir:</a:t>
            </a:r>
            <a:r>
              <a:rPr lang="pt-BR" altLang="pt-BR"/>
              <a:t> Abre a janela de impressão para as configurações de  página, seleção e propriedades de impressora, quantidade de  cópias, orientação do papel e outros atributos. </a:t>
            </a:r>
          </a:p>
          <a:p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1D5D20-32B1-4AB5-AD0D-0DDC62CEA224}" type="slidenum">
              <a:rPr lang="en-US" smtClean="0"/>
              <a:pPr>
                <a:defRPr/>
              </a:pPr>
              <a:t>21</a:t>
            </a:fld>
            <a:endParaRPr lang="en-US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Itens do botão Office…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4581" name="CaixaDeTexto 9"/>
          <p:cNvSpPr txBox="1">
            <a:spLocks noChangeArrowheads="1"/>
          </p:cNvSpPr>
          <p:nvPr/>
        </p:nvSpPr>
        <p:spPr bwMode="auto">
          <a:xfrm>
            <a:off x="838200" y="1981200"/>
            <a:ext cx="77724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 b="1"/>
              <a:t>Preparar: </a:t>
            </a:r>
            <a:r>
              <a:rPr lang="pt-BR" altLang="pt-BR"/>
              <a:t>apresenta uma lista com várias opções para a aplicação de propriedades ao documento, como acionar a checagem de compatibilidade de arquivos, verificação de erros no documento, encriptação, definição e restrição de permissões para acesso para leitura, cópia, impressão etc. </a:t>
            </a:r>
          </a:p>
          <a:p>
            <a:pPr algn="just"/>
            <a:endParaRPr lang="pt-BR" altLang="pt-BR"/>
          </a:p>
          <a:p>
            <a:pPr algn="just"/>
            <a:endParaRPr lang="pt-BR" altLang="pt-BR"/>
          </a:p>
          <a:p>
            <a:pPr algn="just"/>
            <a:r>
              <a:rPr lang="pt-BR" altLang="pt-BR" b="1"/>
              <a:t>Enviar: </a:t>
            </a:r>
            <a:r>
              <a:rPr lang="pt-BR" altLang="pt-BR"/>
              <a:t>apresenta opções para envio do documento, via email </a:t>
            </a:r>
          </a:p>
          <a:p>
            <a:pPr algn="just"/>
            <a:r>
              <a:rPr lang="pt-BR" altLang="pt-BR"/>
              <a:t>ou por fax.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29D996-843B-43A0-A176-7AE2F936BCD2}" type="slidenum">
              <a:rPr lang="en-US" smtClean="0"/>
              <a:pPr>
                <a:defRPr/>
              </a:pPr>
              <a:t>22</a:t>
            </a:fld>
            <a:endParaRPr lang="en-US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Itens do botão Office…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5605" name="CaixaDeTexto 9"/>
          <p:cNvSpPr txBox="1">
            <a:spLocks noChangeArrowheads="1"/>
          </p:cNvSpPr>
          <p:nvPr/>
        </p:nvSpPr>
        <p:spPr bwMode="auto">
          <a:xfrm>
            <a:off x="685800" y="1828800"/>
            <a:ext cx="79248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 b="1"/>
              <a:t>Fechar:</a:t>
            </a:r>
            <a:r>
              <a:rPr lang="pt-BR" altLang="pt-BR"/>
              <a:t> encerra a sessão de trabalho.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 b="1"/>
              <a:t>Opções do Word:</a:t>
            </a:r>
            <a:r>
              <a:rPr lang="pt-BR" altLang="pt-BR"/>
              <a:t> permite acessar as opções do programa  para alteração de modos de exibição, idioma-padrão, modificação do esquema de cores da área de trabalho, configurações de salvamento manual / automático, modificação e implementação de teclas de atalho, gerenciamento de plug-ins e diversos outros parâmetros.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 b="1"/>
              <a:t>Sair do Word:</a:t>
            </a:r>
            <a:r>
              <a:rPr lang="pt-BR" altLang="pt-BR"/>
              <a:t> encerra a sessão de trabalho e fecha o programa. </a:t>
            </a:r>
          </a:p>
          <a:p>
            <a:pPr algn="just"/>
            <a:endParaRPr lang="pt-BR" altLang="pt-BR"/>
          </a:p>
          <a:p>
            <a:pPr algn="just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5BE09-5ADE-490F-9790-19AECC488D74}" type="slidenum">
              <a:rPr lang="en-US" smtClean="0"/>
              <a:pPr>
                <a:defRPr/>
              </a:pPr>
              <a:t>23</a:t>
            </a:fld>
            <a:endParaRPr lang="en-US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Barra de ferramentas de acesso rápido ou Quick Access Toolbar 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6629" name="CaixaDeTexto 9"/>
          <p:cNvSpPr txBox="1">
            <a:spLocks noChangeArrowheads="1"/>
          </p:cNvSpPr>
          <p:nvPr/>
        </p:nvSpPr>
        <p:spPr bwMode="auto">
          <a:xfrm>
            <a:off x="838200" y="1981200"/>
            <a:ext cx="77724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Armazena botões de atalho por padrão, trazendo os comandos </a:t>
            </a:r>
          </a:p>
          <a:p>
            <a:pPr algn="just"/>
            <a:r>
              <a:rPr lang="pt-BR" altLang="pt-BR"/>
              <a:t>para salvar, desfazer e refazer ações. A barra possui um pequeno botão de seta que, quando aberto, permite a inserção /  supressão de botões para personalização da barra (figura abaixo).</a:t>
            </a:r>
          </a:p>
        </p:txBody>
      </p:sp>
      <p:pic>
        <p:nvPicPr>
          <p:cNvPr id="266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4114800"/>
            <a:ext cx="38369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8E0D73-9EF9-468B-91CA-229FBDAD5F1C}" type="slidenum">
              <a:rPr lang="en-US" smtClean="0"/>
              <a:pPr>
                <a:defRPr/>
              </a:pPr>
              <a:t>24</a:t>
            </a:fld>
            <a:endParaRPr 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Barra de ferramentas de acesso rápido ou Quick Access Toolbar 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7653" name="CaixaDeTexto 9"/>
          <p:cNvSpPr txBox="1">
            <a:spLocks noChangeArrowheads="1"/>
          </p:cNvSpPr>
          <p:nvPr/>
        </p:nvSpPr>
        <p:spPr bwMode="auto">
          <a:xfrm>
            <a:off x="838200" y="1828800"/>
            <a:ext cx="7772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Para personalizar a barra de ferramentas de acesso rápido, basta clicar para marcar / desmarcar as opções contidas na lista (fig. abaixo)</a:t>
            </a:r>
          </a:p>
        </p:txBody>
      </p:sp>
      <p:pic>
        <p:nvPicPr>
          <p:cNvPr id="276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048000"/>
            <a:ext cx="743902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53BB3-7D4B-4DBF-A5CB-9C4C2227C530}" type="slidenum">
              <a:rPr lang="en-US" smtClean="0"/>
              <a:pPr>
                <a:defRPr/>
              </a:pPr>
              <a:t>25</a:t>
            </a:fld>
            <a:endParaRPr lang="en-US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Salvando documentos no Word 2007 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8677" name="CaixaDeTexto 9"/>
          <p:cNvSpPr txBox="1">
            <a:spLocks noChangeArrowheads="1"/>
          </p:cNvSpPr>
          <p:nvPr/>
        </p:nvSpPr>
        <p:spPr bwMode="auto">
          <a:xfrm>
            <a:off x="838200" y="1828800"/>
            <a:ext cx="7772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Para salvar um arquivo no Word 2007, clique no botão Office e em seguida escolha a opção Salvar Como. (fig. abaixo) </a:t>
            </a:r>
          </a:p>
        </p:txBody>
      </p:sp>
      <p:pic>
        <p:nvPicPr>
          <p:cNvPr id="2867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819400"/>
            <a:ext cx="5181600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9728CC-EC1B-49CB-9623-46E95D36B7BC}" type="slidenum">
              <a:rPr lang="en-US" smtClean="0"/>
              <a:pPr>
                <a:defRPr/>
              </a:pPr>
              <a:t>26</a:t>
            </a:fld>
            <a:endParaRPr lang="en-US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Padrão de portabilidade.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9701" name="CaixaDeTexto 9"/>
          <p:cNvSpPr txBox="1">
            <a:spLocks noChangeArrowheads="1"/>
          </p:cNvSpPr>
          <p:nvPr/>
        </p:nvSpPr>
        <p:spPr bwMode="auto">
          <a:xfrm>
            <a:off x="609600" y="1981200"/>
            <a:ext cx="79248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Vale lembrar que nesta nova versão do Word (bem como em outros aplicativos do Pacote Office) a extensão padrão do arquivo salvo foi modificada. Em versões anteriores o arquivo </a:t>
            </a:r>
          </a:p>
          <a:p>
            <a:pPr algn="just"/>
            <a:r>
              <a:rPr lang="pt-BR" altLang="pt-BR"/>
              <a:t>tinha a extensão *.doc; no Word 2007 a extensão passa a ser </a:t>
            </a:r>
          </a:p>
          <a:p>
            <a:pPr algn="just"/>
            <a:r>
              <a:rPr lang="pt-BR" altLang="pt-BR"/>
              <a:t>*.docx.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Esta mudança foi necessária para adequação a novos modelos de portabilidade de documentos como o xml.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95CDA-3B9A-4E1B-AF08-AE93A18F927A}" type="slidenum">
              <a:rPr lang="en-US" smtClean="0"/>
              <a:pPr>
                <a:defRPr/>
              </a:pPr>
              <a:t>27</a:t>
            </a:fld>
            <a:endParaRPr lang="en-US" smtClean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Formatação de fontes: tipo e tamanho.</a:t>
            </a:r>
            <a:br>
              <a:rPr lang="pt-BR" altLang="pt-BR" smtClean="0"/>
            </a:br>
            <a:endParaRPr lang="en-US" altLang="pt-BR" smtClean="0"/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30725" name="CaixaDeTexto 4"/>
          <p:cNvSpPr txBox="1">
            <a:spLocks noChangeArrowheads="1"/>
          </p:cNvSpPr>
          <p:nvPr/>
        </p:nvSpPr>
        <p:spPr bwMode="auto">
          <a:xfrm>
            <a:off x="685800" y="1752600"/>
            <a:ext cx="8458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Para alterar o tipo e o tamanho da fonte, siga esses passos:</a:t>
            </a:r>
          </a:p>
          <a:p>
            <a:r>
              <a:rPr lang="pt-BR" altLang="pt-BR"/>
              <a:t>a) Selecione o texto cuja fonte deve ser alterada.</a:t>
            </a:r>
          </a:p>
          <a:p>
            <a:r>
              <a:rPr lang="pt-BR" altLang="pt-BR"/>
              <a:t>b) Na guia início temos a subguia Fonte, como mostra abaixo</a:t>
            </a: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819400"/>
            <a:ext cx="3962400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ector de seta reta 9"/>
          <p:cNvCxnSpPr/>
          <p:nvPr/>
        </p:nvCxnSpPr>
        <p:spPr>
          <a:xfrm flipV="1">
            <a:off x="914400" y="3276600"/>
            <a:ext cx="2819400" cy="1981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8" name="CaixaDeTexto 10"/>
          <p:cNvSpPr txBox="1">
            <a:spLocks noChangeArrowheads="1"/>
          </p:cNvSpPr>
          <p:nvPr/>
        </p:nvSpPr>
        <p:spPr bwMode="auto">
          <a:xfrm>
            <a:off x="0" y="56388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altLang="pt-BR"/>
              <a:t>Para o nosso trabalho a fonte a ser usada é Arial ou Times New Roman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9EC9F-E4EE-4D72-9D66-3335D765ADC2}" type="slidenum">
              <a:rPr lang="en-US" smtClean="0"/>
              <a:pPr>
                <a:defRPr/>
              </a:pPr>
              <a:t>28</a:t>
            </a:fld>
            <a:endParaRPr lang="en-US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57200"/>
            <a:ext cx="7010400" cy="1219200"/>
          </a:xfrm>
        </p:spPr>
        <p:txBody>
          <a:bodyPr/>
          <a:lstStyle/>
          <a:p>
            <a:pPr eaLnBrk="1" hangingPunct="1"/>
            <a:r>
              <a:rPr lang="pt-BR" altLang="pt-BR" smtClean="0"/>
              <a:t>Formatação de fontes: tipo e tamanho.</a:t>
            </a:r>
            <a:br>
              <a:rPr lang="pt-BR" altLang="pt-BR" smtClean="0"/>
            </a:br>
            <a:endParaRPr lang="en-US" altLang="pt-BR" smtClean="0"/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31749" name="CaixaDeTexto 4"/>
          <p:cNvSpPr txBox="1">
            <a:spLocks noChangeArrowheads="1"/>
          </p:cNvSpPr>
          <p:nvPr/>
        </p:nvSpPr>
        <p:spPr bwMode="auto">
          <a:xfrm>
            <a:off x="609600" y="20574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Clique no menu e selecione o tipo de fonte a ser aplicado no texto, conforme a figura abaixo</a:t>
            </a:r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895600"/>
            <a:ext cx="5105400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ector de seta reta 9"/>
          <p:cNvCxnSpPr/>
          <p:nvPr/>
        </p:nvCxnSpPr>
        <p:spPr>
          <a:xfrm rot="10800000">
            <a:off x="3200400" y="3352800"/>
            <a:ext cx="4876800" cy="2057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27F9A8-C152-430D-B4D7-29CB2F0EFBDB}" type="slidenum">
              <a:rPr lang="en-US" smtClean="0"/>
              <a:pPr>
                <a:defRPr/>
              </a:pPr>
              <a:t>29</a:t>
            </a:fld>
            <a:endParaRPr 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57200"/>
            <a:ext cx="7010400" cy="1219200"/>
          </a:xfrm>
        </p:spPr>
        <p:txBody>
          <a:bodyPr/>
          <a:lstStyle/>
          <a:p>
            <a:pPr eaLnBrk="1" hangingPunct="1"/>
            <a:r>
              <a:rPr lang="pt-BR" altLang="pt-BR" smtClean="0"/>
              <a:t>Formatação de fontes: tipo e tamanho.</a:t>
            </a:r>
            <a:br>
              <a:rPr lang="pt-BR" altLang="pt-BR" smtClean="0"/>
            </a:br>
            <a:endParaRPr lang="en-US" altLang="pt-BR" smtClean="0"/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32773" name="CaixaDeTexto 4"/>
          <p:cNvSpPr txBox="1">
            <a:spLocks noChangeArrowheads="1"/>
          </p:cNvSpPr>
          <p:nvPr/>
        </p:nvSpPr>
        <p:spPr bwMode="auto">
          <a:xfrm>
            <a:off x="685800" y="1752600"/>
            <a:ext cx="8458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O tamanho da fonte também será escolhido pelo mesmo processo:</a:t>
            </a:r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590800"/>
            <a:ext cx="43434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ector de seta reta 9"/>
          <p:cNvCxnSpPr/>
          <p:nvPr/>
        </p:nvCxnSpPr>
        <p:spPr>
          <a:xfrm flipV="1">
            <a:off x="533400" y="3200400"/>
            <a:ext cx="3962400" cy="2362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6" name="CaixaDeTexto 11"/>
          <p:cNvSpPr txBox="1">
            <a:spLocks noChangeArrowheads="1"/>
          </p:cNvSpPr>
          <p:nvPr/>
        </p:nvSpPr>
        <p:spPr bwMode="auto">
          <a:xfrm>
            <a:off x="0" y="56388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altLang="pt-BR"/>
              <a:t>Para o nosso trabalho usaremos a fonte 12 para o texto.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CB252C-C29E-46B9-8379-DC06801712B2}" type="slidenum">
              <a:rPr lang="en-US" smtClean="0"/>
              <a:pPr>
                <a:defRPr/>
              </a:pPr>
              <a:t>30</a:t>
            </a:fld>
            <a:endParaRPr lang="en-US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Estilos de documentos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33797" name="Retângulo 4"/>
          <p:cNvSpPr>
            <a:spLocks noChangeArrowheads="1"/>
          </p:cNvSpPr>
          <p:nvPr/>
        </p:nvSpPr>
        <p:spPr bwMode="auto">
          <a:xfrm>
            <a:off x="762000" y="1905000"/>
            <a:ext cx="76200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São denominados Estilos as propriedades das fontes quando</a:t>
            </a:r>
          </a:p>
          <a:p>
            <a:pPr algn="just"/>
            <a:r>
              <a:rPr lang="pt-BR" altLang="pt-BR"/>
              <a:t>apresentadas em negrito, itálico e sublinhado.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No Word 2007 os botões para aplicação de estilos estão disponíveis na guia Início, subguia Fonte. São eles:</a:t>
            </a:r>
          </a:p>
        </p:txBody>
      </p:sp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4038600"/>
            <a:ext cx="59626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30427-E205-4B26-A14E-CDC4824811E5}" type="slidenum">
              <a:rPr lang="en-US" smtClean="0"/>
              <a:pPr>
                <a:defRPr/>
              </a:pPr>
              <a:t>31</a:t>
            </a:fld>
            <a:endParaRPr lang="en-US" smtClean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Formatação de fontes: realce e cor</a:t>
            </a:r>
            <a:endParaRPr lang="en-US" altLang="pt-BR" smtClean="0"/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34821" name="Retângulo 4"/>
          <p:cNvSpPr>
            <a:spLocks noChangeArrowheads="1"/>
          </p:cNvSpPr>
          <p:nvPr/>
        </p:nvSpPr>
        <p:spPr bwMode="auto">
          <a:xfrm>
            <a:off x="533400" y="1720850"/>
            <a:ext cx="83058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Determinadas partes do texto podem ser destacadas através do realce de texto. A cor do realce pode ser especificada através do menu desdobrável do botão Cor do Realce de Texto.                                 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Basta selecionar a parte do texto a ser destacada e clicar no referido  botão</a:t>
            </a:r>
          </a:p>
        </p:txBody>
      </p:sp>
      <p:pic>
        <p:nvPicPr>
          <p:cNvPr id="3482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038600"/>
            <a:ext cx="770731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5CC8AE-B12C-4462-A7A8-63C1AE211293}" type="slidenum">
              <a:rPr lang="en-US" smtClean="0"/>
              <a:pPr>
                <a:defRPr/>
              </a:pPr>
              <a:t>32</a:t>
            </a:fld>
            <a:endParaRPr lang="en-US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Cor da fonte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35845" name="Retângulo 4"/>
          <p:cNvSpPr>
            <a:spLocks noChangeArrowheads="1"/>
          </p:cNvSpPr>
          <p:nvPr/>
        </p:nvSpPr>
        <p:spPr bwMode="auto">
          <a:xfrm>
            <a:off x="685800" y="1752600"/>
            <a:ext cx="7924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O menu desdobrável do botão apresenta a paleta de cores; basta clicar sobre qualquer uma das opções para aplicar o estilo aos caracteres selecionados</a:t>
            </a:r>
          </a:p>
        </p:txBody>
      </p:sp>
      <p:pic>
        <p:nvPicPr>
          <p:cNvPr id="3584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86200"/>
            <a:ext cx="7696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147764-2353-4B22-9949-BF969D7A5F5E}" type="slidenum">
              <a:rPr lang="en-US" smtClean="0"/>
              <a:pPr>
                <a:defRPr/>
              </a:pPr>
              <a:t>33</a:t>
            </a:fld>
            <a:endParaRPr lang="en-US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Formatação de fontes: caixa e tamanho (botões)...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752600"/>
            <a:ext cx="5561013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10089-EE11-4353-9FB6-DFD0D7A3734A}" type="slidenum">
              <a:rPr lang="en-US" smtClean="0"/>
              <a:pPr>
                <a:defRPr/>
              </a:pPr>
              <a:t>34</a:t>
            </a:fld>
            <a:endParaRPr lang="en-US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Formatação de fontes: caixa e tamanho (botões)...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37893" name="Retângulo 4"/>
          <p:cNvSpPr>
            <a:spLocks noChangeArrowheads="1"/>
          </p:cNvSpPr>
          <p:nvPr/>
        </p:nvSpPr>
        <p:spPr bwMode="auto">
          <a:xfrm>
            <a:off x="533400" y="2362200"/>
            <a:ext cx="8229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· Primeira letra da sentença em maiúsculo: aplica a primeira letra maiúscula para uma sentença, atribuindo letras maiúsculas para o restante da frase. 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· Minúscula: aplica letras minúsculas para todo o trecho selecionado.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· Maiúsculas: aplica letras maiúsculas para todo o trecho selecionado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0E08CC-AFD0-4FCD-B0AC-1B1431AC63F3}" type="slidenum">
              <a:rPr lang="en-US" smtClean="0"/>
              <a:pPr>
                <a:defRPr/>
              </a:pPr>
              <a:t>35</a:t>
            </a:fld>
            <a:endParaRPr lang="en-US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Alterar fonte através do Menu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905000"/>
            <a:ext cx="5410200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2C7F1-2477-4549-8C7A-E83751A7D3A5}" type="slidenum">
              <a:rPr lang="en-US" smtClean="0"/>
              <a:pPr>
                <a:defRPr/>
              </a:pPr>
              <a:t>36</a:t>
            </a:fld>
            <a:endParaRPr lang="en-US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Alinhamento do texto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76400"/>
            <a:ext cx="8382000" cy="2743200"/>
          </a:xfrm>
        </p:spPr>
        <p:txBody>
          <a:bodyPr/>
          <a:lstStyle/>
          <a:p>
            <a:pPr algn="just"/>
            <a:r>
              <a:rPr lang="pt-BR" altLang="pt-BR" sz="2000" smtClean="0"/>
              <a:t>Ao contrário do ajuste da distância entre caracteres ou outros atributos de formatação e determinação da disposição do texto, o alinhamento é um parâmetro alterado freqüentemente, sendo comum, por exemplo, a disposição de títulos em alinhamento central. </a:t>
            </a:r>
          </a:p>
          <a:p>
            <a:pPr algn="just"/>
            <a:endParaRPr lang="pt-BR" altLang="pt-BR" sz="2000" smtClean="0"/>
          </a:p>
          <a:p>
            <a:pPr algn="just"/>
            <a:r>
              <a:rPr lang="pt-BR" altLang="pt-BR" sz="2000" smtClean="0"/>
              <a:t>O alinhamento pode ser realizado através dos respectivos botões na subguia parágrafo (Figura abaixo)</a:t>
            </a:r>
            <a:endParaRPr lang="en-US" altLang="pt-BR" sz="2000" smtClean="0"/>
          </a:p>
        </p:txBody>
      </p:sp>
      <p:pic>
        <p:nvPicPr>
          <p:cNvPr id="3994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267200"/>
            <a:ext cx="752475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ector de seta reta 8"/>
          <p:cNvCxnSpPr/>
          <p:nvPr/>
        </p:nvCxnSpPr>
        <p:spPr>
          <a:xfrm flipV="1">
            <a:off x="1219200" y="5181600"/>
            <a:ext cx="2590800" cy="1524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808AD-955D-42CB-A27C-B1FC059D5BA8}" type="slidenum">
              <a:rPr lang="en-US" smtClean="0"/>
              <a:pPr>
                <a:defRPr/>
              </a:pPr>
              <a:t>37</a:t>
            </a:fld>
            <a:endParaRPr lang="en-US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Alinhamento do texto</a:t>
            </a:r>
          </a:p>
        </p:txBody>
      </p: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438400"/>
            <a:ext cx="540067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CaixaDeTexto 10"/>
          <p:cNvSpPr txBox="1">
            <a:spLocks noChangeArrowheads="1"/>
          </p:cNvSpPr>
          <p:nvPr/>
        </p:nvSpPr>
        <p:spPr bwMode="auto">
          <a:xfrm>
            <a:off x="228600" y="5334000"/>
            <a:ext cx="861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No nosso trabalho usaremos o alinhamento justificado para o texto.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377E35-B28B-4E2A-AF06-10E529ADEAB0}" type="slidenum">
              <a:rPr lang="en-US" smtClean="0"/>
              <a:pPr>
                <a:defRPr/>
              </a:pPr>
              <a:t>38</a:t>
            </a:fld>
            <a:endParaRPr lang="en-US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Espaçamento entre linhas</a:t>
            </a:r>
            <a:endParaRPr lang="en-US" altLang="pt-BR" smtClean="0"/>
          </a:p>
        </p:txBody>
      </p:sp>
      <p:sp>
        <p:nvSpPr>
          <p:cNvPr id="41989" name="CaixaDeTexto 10"/>
          <p:cNvSpPr txBox="1">
            <a:spLocks noChangeArrowheads="1"/>
          </p:cNvSpPr>
          <p:nvPr/>
        </p:nvSpPr>
        <p:spPr bwMode="auto">
          <a:xfrm>
            <a:off x="304800" y="5867400"/>
            <a:ext cx="861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No nosso trabalho usaremos o espaçamento 1,5 para o texto.</a:t>
            </a:r>
          </a:p>
        </p:txBody>
      </p:sp>
      <p:sp>
        <p:nvSpPr>
          <p:cNvPr id="41990" name="Retângulo 6"/>
          <p:cNvSpPr>
            <a:spLocks noChangeArrowheads="1"/>
          </p:cNvSpPr>
          <p:nvPr/>
        </p:nvSpPr>
        <p:spPr bwMode="auto">
          <a:xfrm>
            <a:off x="762000" y="1981200"/>
            <a:ext cx="8077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O espaçamento entre as linhas do texto, também chamado simplesmente de entrelinha, providencia o aumento ou diminuição do espaço em branco entre cada uma das linhas em valores predefinidos, permitindo maior harmonia do texto.</a:t>
            </a:r>
          </a:p>
        </p:txBody>
      </p:sp>
      <p:pic>
        <p:nvPicPr>
          <p:cNvPr id="419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657600"/>
            <a:ext cx="64770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31A1A-4AD2-4464-8AB0-3DEB29CF6351}" type="slidenum">
              <a:rPr lang="en-US" smtClean="0"/>
              <a:pPr>
                <a:defRPr/>
              </a:pPr>
              <a:t>39</a:t>
            </a:fld>
            <a:endParaRPr lang="en-US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Espaçamento entre linhas</a:t>
            </a:r>
            <a:endParaRPr lang="en-US" altLang="pt-BR" smtClean="0"/>
          </a:p>
        </p:txBody>
      </p:sp>
      <p:sp>
        <p:nvSpPr>
          <p:cNvPr id="43013" name="CaixaDeTexto 10"/>
          <p:cNvSpPr txBox="1">
            <a:spLocks noChangeArrowheads="1"/>
          </p:cNvSpPr>
          <p:nvPr/>
        </p:nvSpPr>
        <p:spPr bwMode="auto">
          <a:xfrm>
            <a:off x="228600" y="4267200"/>
            <a:ext cx="8610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Ao clicar sobre o botão Espaçamento entre linhas, um menu será exibido com as principais opções para aplicação do espaço. 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O item Opções de espaçamento de linhas permite a abertura da caixa de diálogos Parágrafo. </a:t>
            </a:r>
          </a:p>
        </p:txBody>
      </p:sp>
      <p:pic>
        <p:nvPicPr>
          <p:cNvPr id="430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28800"/>
            <a:ext cx="64770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B19FB-D3C8-4553-85D9-7A94AB34857E}" type="slidenum">
              <a:rPr lang="en-US" smtClean="0"/>
              <a:pPr>
                <a:defRPr/>
              </a:pPr>
              <a:t>40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Sombreamento</a:t>
            </a:r>
            <a:endParaRPr lang="en-US" altLang="pt-BR" smtClean="0"/>
          </a:p>
        </p:txBody>
      </p:sp>
      <p:sp>
        <p:nvSpPr>
          <p:cNvPr id="44037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Em adição à ferramenta de realce da subguia Fonte, o Word 2007 apresenta a opção Sombreamento para o destaque de trechos do texto a partir da colocação do segundo plano, com cores definidas pelo usuário. </a:t>
            </a:r>
          </a:p>
          <a:p>
            <a:pPr algn="just"/>
            <a:endParaRPr lang="pt-BR" altLang="pt-BR"/>
          </a:p>
        </p:txBody>
      </p:sp>
      <p:pic>
        <p:nvPicPr>
          <p:cNvPr id="440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163" y="3429000"/>
            <a:ext cx="5151437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9DF9B-D946-43BA-9A2D-FEBD3610C965}" type="slidenum">
              <a:rPr lang="en-US" smtClean="0"/>
              <a:pPr>
                <a:defRPr/>
              </a:pPr>
              <a:t>41</a:t>
            </a:fld>
            <a:endParaRPr lang="en-US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Sombreamento</a:t>
            </a:r>
            <a:endParaRPr lang="en-US" altLang="pt-BR" smtClean="0"/>
          </a:p>
        </p:txBody>
      </p:sp>
      <p:sp>
        <p:nvSpPr>
          <p:cNvPr id="45061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Uma paleta de cores, semelhante à usada para a aplicação das cores de caracteres, é visualizada ao ser clicada a seta do botão sombreamento, como mostra a figura abaixo</a:t>
            </a:r>
          </a:p>
        </p:txBody>
      </p:sp>
      <p:pic>
        <p:nvPicPr>
          <p:cNvPr id="4506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048000"/>
            <a:ext cx="6172200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676877-8DEE-41AA-A76A-A6139A6DAE43}" type="slidenum">
              <a:rPr lang="en-US" smtClean="0"/>
              <a:pPr>
                <a:defRPr/>
              </a:pPr>
              <a:t>42</a:t>
            </a:fld>
            <a:endParaRPr lang="en-US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Bordas</a:t>
            </a:r>
            <a:endParaRPr lang="en-US" altLang="pt-BR" smtClean="0"/>
          </a:p>
        </p:txBody>
      </p:sp>
      <p:sp>
        <p:nvSpPr>
          <p:cNvPr id="46085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Bordas podem ser aplicadas a determinados trechos selecionados do texto para destaque de áreas importantes.</a:t>
            </a:r>
          </a:p>
        </p:txBody>
      </p:sp>
      <p:pic>
        <p:nvPicPr>
          <p:cNvPr id="460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895600"/>
            <a:ext cx="639921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A2666-BC33-4F8D-8022-14AEC4D57E69}" type="slidenum">
              <a:rPr lang="en-US" smtClean="0"/>
              <a:pPr>
                <a:defRPr/>
              </a:pPr>
              <a:t>43</a:t>
            </a:fld>
            <a:endParaRPr lang="en-US" smtClean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Bordas</a:t>
            </a:r>
            <a:endParaRPr lang="en-US" altLang="pt-BR" smtClean="0"/>
          </a:p>
        </p:txBody>
      </p:sp>
      <p:sp>
        <p:nvSpPr>
          <p:cNvPr id="47109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Também é possível aplicar bordas em páginas, usando simples linhas de diversas espessuras, bem como efeitos de cor, sombreamento e até mesmo a utilização de figuras para a composição de bordas artísticas.</a:t>
            </a:r>
          </a:p>
          <a:p>
            <a:pPr algn="just"/>
            <a:endParaRPr lang="pt-BR" altLang="pt-BR"/>
          </a:p>
        </p:txBody>
      </p:sp>
      <p:pic>
        <p:nvPicPr>
          <p:cNvPr id="471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429000"/>
            <a:ext cx="6248400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93D89B-1DBD-476C-A2B9-1C4700008772}" type="slidenum">
              <a:rPr lang="en-US" smtClean="0"/>
              <a:pPr>
                <a:defRPr/>
              </a:pPr>
              <a:t>44</a:t>
            </a:fld>
            <a:endParaRPr lang="en-US" smtClean="0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Bordas</a:t>
            </a:r>
            <a:endParaRPr lang="en-US" altLang="pt-BR" smtClean="0"/>
          </a:p>
        </p:txBody>
      </p:sp>
      <p:sp>
        <p:nvSpPr>
          <p:cNvPr id="48133" name="Retângulo 6"/>
          <p:cNvSpPr>
            <a:spLocks noChangeArrowheads="1"/>
          </p:cNvSpPr>
          <p:nvPr/>
        </p:nvSpPr>
        <p:spPr bwMode="auto">
          <a:xfrm>
            <a:off x="533400" y="2133600"/>
            <a:ext cx="8077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pt-BR" altLang="pt-BR"/>
          </a:p>
          <a:p>
            <a:pPr algn="just"/>
            <a:r>
              <a:rPr lang="pt-BR" altLang="pt-BR"/>
              <a:t>Para aplicar uma borda a uma parte selecionada do texto, basta abrir o menu da seta do botão borda, denominado por padrão quando há ausência de uma borda e em seguida sobre a opção de borda correspondente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5AD1BE-37C9-408D-A9E9-26AA70BEC5EC}" type="slidenum">
              <a:rPr lang="en-US" smtClean="0"/>
              <a:pPr>
                <a:defRPr/>
              </a:pPr>
              <a:t>45</a:t>
            </a:fld>
            <a:endParaRPr lang="en-US" smtClean="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Localização e substituição</a:t>
            </a:r>
            <a:endParaRPr lang="en-US" altLang="pt-BR" smtClean="0"/>
          </a:p>
        </p:txBody>
      </p:sp>
      <p:sp>
        <p:nvSpPr>
          <p:cNvPr id="49157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pt-BR" altLang="pt-BR"/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Localizar uma palavra, trecho ou parte de um documento através</a:t>
            </a:r>
          </a:p>
          <a:p>
            <a:pPr algn="just"/>
            <a:r>
              <a:rPr lang="pt-BR" altLang="pt-BR"/>
              <a:t>do Word é muito fácil. Através da caixa Localizar e Substituir é possível não apenas localizar, mas também substituir conteúdos em uma única operação. A caixa é aberta através das teclas de atalho Ctrl + F ou simplesmente se pressionando a tecla &lt;F5&gt;.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86686D-CAF8-421A-BF53-113CE295D5EF}" type="slidenum">
              <a:rPr lang="en-US" smtClean="0"/>
              <a:pPr>
                <a:defRPr/>
              </a:pPr>
              <a:t>46</a:t>
            </a:fld>
            <a:endParaRPr lang="en-US" smtClean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Localização e substituição</a:t>
            </a:r>
            <a:endParaRPr lang="en-US" altLang="pt-BR" smtClean="0"/>
          </a:p>
        </p:txBody>
      </p:sp>
      <p:sp>
        <p:nvSpPr>
          <p:cNvPr id="50181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Ao abrir a caixa (ctrl + l), basta digitar o conteúdo a ser encontrado no campo Localizar e clicar em Realce de Leitura e Localizar em, selecionando a opção Documento</a:t>
            </a:r>
          </a:p>
        </p:txBody>
      </p:sp>
      <p:pic>
        <p:nvPicPr>
          <p:cNvPr id="501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429000"/>
            <a:ext cx="6248400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1A8D5-88A1-427B-9D99-4E6DE50A014D}" type="slidenum">
              <a:rPr lang="en-US" smtClean="0"/>
              <a:pPr>
                <a:defRPr/>
              </a:pPr>
              <a:t>47</a:t>
            </a:fld>
            <a:endParaRPr lang="en-US" smtClean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Inserindo Capas e folha de rosto</a:t>
            </a:r>
            <a:endParaRPr lang="en-US" altLang="pt-BR" smtClean="0"/>
          </a:p>
        </p:txBody>
      </p:sp>
      <p:sp>
        <p:nvSpPr>
          <p:cNvPr id="51205" name="Retângulo 6"/>
          <p:cNvSpPr>
            <a:spLocks noChangeArrowheads="1"/>
          </p:cNvSpPr>
          <p:nvPr/>
        </p:nvSpPr>
        <p:spPr bwMode="auto">
          <a:xfrm>
            <a:off x="457200" y="2895600"/>
            <a:ext cx="8077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Interessante recurso adicionado à versão 2007, a inserção de capas possibilita a criação de uma página específica para um documento que contenha ornamentos gráficos editáveis e espaços especiais destinados à inserção de títulos e subtítulos. </a:t>
            </a:r>
          </a:p>
          <a:p>
            <a:pPr algn="just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FBBA08-063A-48E4-95E5-2AC6672C0AE1}" type="slidenum">
              <a:rPr lang="en-US" smtClean="0"/>
              <a:pPr>
                <a:defRPr/>
              </a:pPr>
              <a:t>48</a:t>
            </a:fld>
            <a:endParaRPr lang="en-US" smtClean="0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Para inserir uma capa no documento:</a:t>
            </a:r>
            <a:endParaRPr lang="en-US" altLang="pt-BR" smtClean="0"/>
          </a:p>
        </p:txBody>
      </p:sp>
      <p:sp>
        <p:nvSpPr>
          <p:cNvPr id="52229" name="Retângulo 6"/>
          <p:cNvSpPr>
            <a:spLocks noChangeArrowheads="1"/>
          </p:cNvSpPr>
          <p:nvPr/>
        </p:nvSpPr>
        <p:spPr bwMode="auto">
          <a:xfrm>
            <a:off x="457200" y="2438400"/>
            <a:ext cx="80772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a) Inicie um novo documento ou abra um documento pronto;</a:t>
            </a:r>
          </a:p>
          <a:p>
            <a:endParaRPr lang="pt-BR" altLang="pt-BR"/>
          </a:p>
          <a:p>
            <a:r>
              <a:rPr lang="pt-BR" altLang="pt-BR"/>
              <a:t>b) Clique na guia Inserir, subguia Páginas;</a:t>
            </a:r>
          </a:p>
          <a:p>
            <a:endParaRPr lang="pt-BR" altLang="pt-BR"/>
          </a:p>
          <a:p>
            <a:r>
              <a:rPr lang="pt-BR" altLang="pt-BR"/>
              <a:t>c) Escolha a opção Folha de Rosto;</a:t>
            </a:r>
          </a:p>
          <a:p>
            <a:endParaRPr lang="pt-BR" altLang="pt-BR"/>
          </a:p>
          <a:p>
            <a:r>
              <a:rPr lang="pt-BR" altLang="pt-BR"/>
              <a:t>d) Será exibida a galeria de Folhas de Rosto, como mostra a figura a seguir . Depois clique sobre a opção desejada.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C6EDE-A476-4521-A18D-6A5EC45A62F1}" type="slidenum">
              <a:rPr lang="en-US" smtClean="0"/>
              <a:pPr>
                <a:defRPr/>
              </a:pPr>
              <a:t>49</a:t>
            </a:fld>
            <a:endParaRPr lang="en-US" smtClean="0"/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Inserindo Capas e folha de rosto</a:t>
            </a:r>
            <a:endParaRPr lang="en-US" altLang="pt-BR" smtClean="0"/>
          </a:p>
        </p:txBody>
      </p:sp>
      <p:pic>
        <p:nvPicPr>
          <p:cNvPr id="5325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828800"/>
            <a:ext cx="77803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57090-B443-47D5-9EA1-25C6A00D7DCC}" type="slidenum">
              <a:rPr lang="en-US" smtClean="0"/>
              <a:pPr>
                <a:defRPr/>
              </a:pPr>
              <a:t>50</a:t>
            </a:fld>
            <a:endParaRPr lang="en-US" smtClean="0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Inserção de páginas em branco</a:t>
            </a:r>
            <a:endParaRPr lang="en-US" altLang="pt-BR" smtClean="0"/>
          </a:p>
        </p:txBody>
      </p:sp>
      <p:sp>
        <p:nvSpPr>
          <p:cNvPr id="54277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Se durante a composição do documento, uma página em branco for necessária, a maneira mais fácil e rápida é clicar sobre a opção Página em Branco, na subguia Páginas da guia Inserir...</a:t>
            </a:r>
          </a:p>
        </p:txBody>
      </p:sp>
      <p:pic>
        <p:nvPicPr>
          <p:cNvPr id="542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971800"/>
            <a:ext cx="4876800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7411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0BD00-57F0-4FCF-9B05-7F6728C99806}" type="slidenum">
              <a:rPr lang="en-US" smtClean="0"/>
              <a:pPr>
                <a:defRPr/>
              </a:pPr>
              <a:t>51</a:t>
            </a:fld>
            <a:endParaRPr lang="en-US" smtClean="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Quer aprender???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8382000" cy="1676400"/>
          </a:xfrm>
        </p:spPr>
        <p:txBody>
          <a:bodyPr/>
          <a:lstStyle/>
          <a:p>
            <a:pPr algn="just" eaLnBrk="1" hangingPunct="1"/>
            <a:r>
              <a:rPr lang="pt-BR" altLang="pt-BR" sz="2000" smtClean="0"/>
              <a:t>A Microsoft disponibiliza gratuitamente treinamentos do pacote Office bem como dos seus demais produtos. Caso tenha interesse visite o link abaixo:  </a:t>
            </a:r>
            <a:endParaRPr lang="en-US" altLang="pt-BR" sz="200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800" y="37338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  <a:defRPr/>
            </a:pP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http://</a:t>
            </a: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office.microsoft.com/pt-br/training/default.</a:t>
            </a:r>
            <a:r>
              <a:rPr lang="pt-B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aspx</a:t>
            </a: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 </a:t>
            </a:r>
            <a:endParaRPr lang="pt-B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3009</TotalTime>
  <Words>2321</Words>
  <Application>Microsoft Office PowerPoint</Application>
  <PresentationFormat>Apresentação na tela (4:3)</PresentationFormat>
  <Paragraphs>325</Paragraphs>
  <Slides>51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51</vt:i4>
      </vt:variant>
    </vt:vector>
  </HeadingPairs>
  <TitlesOfParts>
    <vt:vector size="54" baseType="lpstr">
      <vt:lpstr>Times New Roman</vt:lpstr>
      <vt:lpstr>Arial</vt:lpstr>
      <vt:lpstr>Default Design</vt:lpstr>
      <vt:lpstr>Microsoft Office Word 2007</vt:lpstr>
      <vt:lpstr>O Microsoft Word</vt:lpstr>
      <vt:lpstr>Slide 3</vt:lpstr>
      <vt:lpstr>Slide 4</vt:lpstr>
      <vt:lpstr>Interface do Programa</vt:lpstr>
      <vt:lpstr>Conhecendo o word 2007</vt:lpstr>
      <vt:lpstr>A área de trabalho do word 2007</vt:lpstr>
      <vt:lpstr>Slide 8</vt:lpstr>
      <vt:lpstr>Slide 9</vt:lpstr>
      <vt:lpstr>O botão Office</vt:lpstr>
      <vt:lpstr>O botão Office</vt:lpstr>
      <vt:lpstr>Opções do Botão Office</vt:lpstr>
      <vt:lpstr>O botão Office</vt:lpstr>
      <vt:lpstr>Comandos do Botão Office</vt:lpstr>
      <vt:lpstr>Comando Novo</vt:lpstr>
      <vt:lpstr>Exemplo de criação de documentos com base em modelo</vt:lpstr>
      <vt:lpstr>O documento escolhido</vt:lpstr>
      <vt:lpstr>Modelo cartão de visitas </vt:lpstr>
      <vt:lpstr>Mais modelos…</vt:lpstr>
      <vt:lpstr>Itens do botão Office…</vt:lpstr>
      <vt:lpstr>Itens do botão Office…</vt:lpstr>
      <vt:lpstr>Itens do botão Office…</vt:lpstr>
      <vt:lpstr>Barra de ferramentas de acesso rápido ou Quick Access Toolbar </vt:lpstr>
      <vt:lpstr>Barra de ferramentas de acesso rápido ou Quick Access Toolbar </vt:lpstr>
      <vt:lpstr>Salvando documentos no Word 2007 </vt:lpstr>
      <vt:lpstr>Padrão de portabilidade.</vt:lpstr>
      <vt:lpstr>Formatação de fontes: tipo e tamanho. </vt:lpstr>
      <vt:lpstr>Formatação de fontes: tipo e tamanho. </vt:lpstr>
      <vt:lpstr>Formatação de fontes: tipo e tamanho. </vt:lpstr>
      <vt:lpstr>Estilos de documentos</vt:lpstr>
      <vt:lpstr>Formatação de fontes: realce e cor</vt:lpstr>
      <vt:lpstr>Cor da fonte</vt:lpstr>
      <vt:lpstr>Formatação de fontes: caixa e tamanho (botões)...</vt:lpstr>
      <vt:lpstr>Formatação de fontes: caixa e tamanho (botões)...</vt:lpstr>
      <vt:lpstr>Alterar fonte através do Menu</vt:lpstr>
      <vt:lpstr>Alinhamento do texto</vt:lpstr>
      <vt:lpstr>Alinhamento do texto</vt:lpstr>
      <vt:lpstr>Espaçamento entre linhas</vt:lpstr>
      <vt:lpstr>Espaçamento entre linhas</vt:lpstr>
      <vt:lpstr>Sombreamento</vt:lpstr>
      <vt:lpstr>Sombreamento</vt:lpstr>
      <vt:lpstr>Bordas</vt:lpstr>
      <vt:lpstr>Bordas</vt:lpstr>
      <vt:lpstr>Bordas</vt:lpstr>
      <vt:lpstr>Localização e substituição</vt:lpstr>
      <vt:lpstr>Localização e substituição</vt:lpstr>
      <vt:lpstr>Inserindo Capas e folha de rosto</vt:lpstr>
      <vt:lpstr>Para inserir uma capa no documento:</vt:lpstr>
      <vt:lpstr>Inserindo Capas e folha de rosto</vt:lpstr>
      <vt:lpstr>Inserção de páginas em branco</vt:lpstr>
      <vt:lpstr>Quer aprender???</vt:lpstr>
    </vt:vector>
  </TitlesOfParts>
  <Company>Course Technology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Course Technology</dc:creator>
  <cp:lastModifiedBy>Andre Silva</cp:lastModifiedBy>
  <cp:revision>98</cp:revision>
  <dcterms:created xsi:type="dcterms:W3CDTF">2001-08-29T21:35:42Z</dcterms:created>
  <dcterms:modified xsi:type="dcterms:W3CDTF">2015-04-17T20:30:30Z</dcterms:modified>
</cp:coreProperties>
</file>