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8" r:id="rId2"/>
    <p:sldId id="269" r:id="rId3"/>
    <p:sldId id="316" r:id="rId4"/>
    <p:sldId id="270" r:id="rId5"/>
    <p:sldId id="317" r:id="rId6"/>
    <p:sldId id="318" r:id="rId7"/>
    <p:sldId id="272" r:id="rId8"/>
    <p:sldId id="273" r:id="rId9"/>
    <p:sldId id="315" r:id="rId10"/>
    <p:sldId id="276" r:id="rId11"/>
    <p:sldId id="275" r:id="rId12"/>
    <p:sldId id="278" r:id="rId13"/>
    <p:sldId id="319" r:id="rId14"/>
    <p:sldId id="320" r:id="rId15"/>
    <p:sldId id="321" r:id="rId16"/>
    <p:sldId id="280" r:id="rId17"/>
    <p:sldId id="322" r:id="rId18"/>
    <p:sldId id="285" r:id="rId19"/>
    <p:sldId id="306" r:id="rId20"/>
    <p:sldId id="284" r:id="rId21"/>
    <p:sldId id="324" r:id="rId22"/>
    <p:sldId id="325" r:id="rId23"/>
    <p:sldId id="286" r:id="rId24"/>
    <p:sldId id="326" r:id="rId25"/>
    <p:sldId id="327" r:id="rId26"/>
    <p:sldId id="287" r:id="rId27"/>
    <p:sldId id="289" r:id="rId28"/>
    <p:sldId id="328" r:id="rId29"/>
    <p:sldId id="308" r:id="rId30"/>
    <p:sldId id="290" r:id="rId31"/>
    <p:sldId id="291" r:id="rId32"/>
    <p:sldId id="292" r:id="rId33"/>
    <p:sldId id="294" r:id="rId34"/>
    <p:sldId id="295" r:id="rId35"/>
    <p:sldId id="297" r:id="rId36"/>
    <p:sldId id="298" r:id="rId37"/>
    <p:sldId id="299" r:id="rId38"/>
    <p:sldId id="300" r:id="rId39"/>
    <p:sldId id="301" r:id="rId40"/>
    <p:sldId id="302" r:id="rId41"/>
    <p:sldId id="303" r:id="rId42"/>
    <p:sldId id="304" r:id="rId43"/>
    <p:sldId id="305" r:id="rId44"/>
    <p:sldId id="281" r:id="rId45"/>
    <p:sldId id="310" r:id="rId46"/>
    <p:sldId id="311" r:id="rId47"/>
    <p:sldId id="313" r:id="rId48"/>
    <p:sldId id="312" r:id="rId49"/>
    <p:sldId id="314" r:id="rId50"/>
    <p:sldId id="309" r:id="rId51"/>
    <p:sldId id="274" r:id="rId52"/>
    <p:sldId id="307" r:id="rId53"/>
    <p:sldId id="329" r:id="rId54"/>
    <p:sldId id="330" r:id="rId55"/>
    <p:sldId id="331" r:id="rId56"/>
    <p:sldId id="332" r:id="rId57"/>
    <p:sldId id="333" r:id="rId58"/>
    <p:sldId id="334" r:id="rId59"/>
    <p:sldId id="335" r:id="rId60"/>
    <p:sldId id="336" r:id="rId61"/>
    <p:sldId id="337" r:id="rId62"/>
    <p:sldId id="338" r:id="rId63"/>
    <p:sldId id="339" r:id="rId64"/>
    <p:sldId id="341" r:id="rId65"/>
    <p:sldId id="342" r:id="rId66"/>
    <p:sldId id="343" r:id="rId67"/>
    <p:sldId id="344" r:id="rId68"/>
    <p:sldId id="345" r:id="rId69"/>
    <p:sldId id="346" r:id="rId70"/>
    <p:sldId id="347" r:id="rId71"/>
    <p:sldId id="323" r:id="rId7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iam von Zuben" initials="MV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660"/>
  </p:normalViewPr>
  <p:slideViewPr>
    <p:cSldViewPr>
      <p:cViewPr varScale="1">
        <p:scale>
          <a:sx n="110" d="100"/>
          <a:sy n="110" d="100"/>
        </p:scale>
        <p:origin x="94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2-10-18T16:07:23.482" idx="1">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2-10-18T16:07:23.482"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89CA9E-8CC6-4E4E-9E81-A8DD4E4FEB05}" type="datetimeFigureOut">
              <a:rPr lang="pt-BR" smtClean="0"/>
              <a:t>10/08/2017</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98EEBC-24D2-4904-A460-FA7523AE98E3}" type="slidenum">
              <a:rPr lang="pt-BR" smtClean="0"/>
              <a:t>‹nº›</a:t>
            </a:fld>
            <a:endParaRPr lang="pt-BR"/>
          </a:p>
        </p:txBody>
      </p:sp>
    </p:spTree>
    <p:extLst>
      <p:ext uri="{BB962C8B-B14F-4D97-AF65-F5344CB8AC3E}">
        <p14:creationId xmlns:p14="http://schemas.microsoft.com/office/powerpoint/2010/main" val="3366417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698EEBC-24D2-4904-A460-FA7523AE98E3}" type="slidenum">
              <a:rPr lang="pt-BR" smtClean="0"/>
              <a:t>19</a:t>
            </a:fld>
            <a:endParaRPr lang="pt-BR"/>
          </a:p>
        </p:txBody>
      </p:sp>
    </p:spTree>
    <p:extLst>
      <p:ext uri="{BB962C8B-B14F-4D97-AF65-F5344CB8AC3E}">
        <p14:creationId xmlns:p14="http://schemas.microsoft.com/office/powerpoint/2010/main" val="3141413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de correio eletrônico e:</a:t>
            </a:r>
          </a:p>
          <a:p>
            <a:pPr marL="628650" lvl="1" indent="-171450">
              <a:buFontTx/>
              <a:buChar char="•"/>
            </a:pPr>
            <a:r>
              <a:rPr lang="pt-BR" altLang="pt-BR" smtClean="0"/>
              <a:t>ler seus </a:t>
            </a:r>
            <a:r>
              <a:rPr lang="pt-BR" altLang="pt-BR" i="1" smtClean="0"/>
              <a:t>e-mails;</a:t>
            </a:r>
            <a:endParaRPr lang="pt-BR" altLang="pt-BR" smtClean="0"/>
          </a:p>
          <a:p>
            <a:pPr marL="628650" lvl="1" indent="-171450">
              <a:buFontTx/>
              <a:buChar char="•"/>
            </a:pPr>
            <a:r>
              <a:rPr lang="pt-BR" altLang="pt-BR" smtClean="0"/>
              <a:t>furtar sua lista de contatos;</a:t>
            </a:r>
          </a:p>
          <a:p>
            <a:pPr marL="628650" lvl="1" indent="-171450">
              <a:buFontTx/>
              <a:buChar char="•"/>
            </a:pPr>
            <a:r>
              <a:rPr lang="pt-BR" altLang="pt-BR" smtClean="0"/>
              <a:t>enviar mensagens em seu nome, contendo </a:t>
            </a:r>
            <a:r>
              <a:rPr lang="pt-BR" altLang="pt-BR" i="1" smtClean="0"/>
              <a:t>spam</a:t>
            </a:r>
            <a:r>
              <a:rPr lang="pt-BR" altLang="pt-BR" smtClean="0"/>
              <a:t>, boatos, </a:t>
            </a:r>
            <a:r>
              <a:rPr lang="pt-BR" altLang="pt-BR" i="1" smtClean="0"/>
              <a:t>phishing</a:t>
            </a:r>
            <a:r>
              <a:rPr lang="pt-BR" altLang="pt-BR" smtClean="0"/>
              <a:t> e códigos maliciosos;</a:t>
            </a:r>
          </a:p>
          <a:p>
            <a:pPr marL="628650" lvl="1" indent="-171450">
              <a:buFontTx/>
              <a:buChar char="•"/>
            </a:pPr>
            <a:r>
              <a:rPr lang="pt-BR" altLang="pt-BR" smtClean="0"/>
              <a:t>pedir o reenvio de senhas de outras contas para este endereço de </a:t>
            </a:r>
            <a:r>
              <a:rPr lang="pt-BR" altLang="pt-BR" i="1" smtClean="0"/>
              <a:t>e-mail</a:t>
            </a:r>
            <a:r>
              <a:rPr lang="pt-BR" altLang="pt-BR" smtClean="0"/>
              <a:t> (e assim conseguir acesso a elas);</a:t>
            </a:r>
          </a:p>
          <a:p>
            <a:pPr marL="628650" lvl="1" indent="-171450">
              <a:buFontTx/>
              <a:buChar char="•"/>
            </a:pPr>
            <a:r>
              <a:rPr lang="pt-BR" altLang="pt-BR" smtClean="0"/>
              <a:t>trocar sua senha, dificultando que você acesse novamente sua conta.</a:t>
            </a: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E746713-A3EC-47E5-97D6-B83D84DCEF26}" type="slidenum">
              <a:rPr lang="en-US" altLang="pt-BR" sz="1200"/>
              <a:pPr eaLnBrk="1" hangingPunct="1"/>
              <a:t>23</a:t>
            </a:fld>
            <a:endParaRPr lang="en-US" altLang="pt-BR" sz="1200"/>
          </a:p>
        </p:txBody>
      </p:sp>
      <p:sp>
        <p:nvSpPr>
          <p:cNvPr id="2765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2765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4206690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de correio eletrônico e:</a:t>
            </a:r>
          </a:p>
          <a:p>
            <a:pPr marL="628650" lvl="1" indent="-171450">
              <a:buFontTx/>
              <a:buChar char="•"/>
            </a:pPr>
            <a:r>
              <a:rPr lang="pt-BR" altLang="pt-BR" smtClean="0"/>
              <a:t>ler seus </a:t>
            </a:r>
            <a:r>
              <a:rPr lang="pt-BR" altLang="pt-BR" i="1" smtClean="0"/>
              <a:t>e-mails;</a:t>
            </a:r>
            <a:endParaRPr lang="pt-BR" altLang="pt-BR" smtClean="0"/>
          </a:p>
          <a:p>
            <a:pPr marL="628650" lvl="1" indent="-171450">
              <a:buFontTx/>
              <a:buChar char="•"/>
            </a:pPr>
            <a:r>
              <a:rPr lang="pt-BR" altLang="pt-BR" smtClean="0"/>
              <a:t>furtar sua lista de contatos;</a:t>
            </a:r>
          </a:p>
          <a:p>
            <a:pPr marL="628650" lvl="1" indent="-171450">
              <a:buFontTx/>
              <a:buChar char="•"/>
            </a:pPr>
            <a:r>
              <a:rPr lang="pt-BR" altLang="pt-BR" smtClean="0"/>
              <a:t>enviar mensagens em seu nome, contendo </a:t>
            </a:r>
            <a:r>
              <a:rPr lang="pt-BR" altLang="pt-BR" i="1" smtClean="0"/>
              <a:t>spam</a:t>
            </a:r>
            <a:r>
              <a:rPr lang="pt-BR" altLang="pt-BR" smtClean="0"/>
              <a:t>, boatos, </a:t>
            </a:r>
            <a:r>
              <a:rPr lang="pt-BR" altLang="pt-BR" i="1" smtClean="0"/>
              <a:t>phishing</a:t>
            </a:r>
            <a:r>
              <a:rPr lang="pt-BR" altLang="pt-BR" smtClean="0"/>
              <a:t> e códigos maliciosos;</a:t>
            </a:r>
          </a:p>
          <a:p>
            <a:pPr marL="628650" lvl="1" indent="-171450">
              <a:buFontTx/>
              <a:buChar char="•"/>
            </a:pPr>
            <a:r>
              <a:rPr lang="pt-BR" altLang="pt-BR" smtClean="0"/>
              <a:t>pedir o reenvio de senhas de outras contas para este endereço de </a:t>
            </a:r>
            <a:r>
              <a:rPr lang="pt-BR" altLang="pt-BR" i="1" smtClean="0"/>
              <a:t>e-mail</a:t>
            </a:r>
            <a:r>
              <a:rPr lang="pt-BR" altLang="pt-BR" smtClean="0"/>
              <a:t> (e assim conseguir acesso a elas);</a:t>
            </a:r>
          </a:p>
          <a:p>
            <a:pPr marL="628650" lvl="1" indent="-171450">
              <a:buFontTx/>
              <a:buChar char="•"/>
            </a:pPr>
            <a:r>
              <a:rPr lang="pt-BR" altLang="pt-BR" smtClean="0"/>
              <a:t>trocar sua senha, dificultando que você acesse novamente sua conta.</a:t>
            </a: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E746713-A3EC-47E5-97D6-B83D84DCEF26}" type="slidenum">
              <a:rPr lang="en-US" altLang="pt-BR" sz="1200"/>
              <a:pPr eaLnBrk="1" hangingPunct="1"/>
              <a:t>24</a:t>
            </a:fld>
            <a:endParaRPr lang="en-US" altLang="pt-BR" sz="1200"/>
          </a:p>
        </p:txBody>
      </p:sp>
      <p:sp>
        <p:nvSpPr>
          <p:cNvPr id="2765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2765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314602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de correio eletrônico e:</a:t>
            </a:r>
          </a:p>
          <a:p>
            <a:pPr marL="628650" lvl="1" indent="-171450">
              <a:buFontTx/>
              <a:buChar char="•"/>
            </a:pPr>
            <a:r>
              <a:rPr lang="pt-BR" altLang="pt-BR" smtClean="0"/>
              <a:t>ler seus </a:t>
            </a:r>
            <a:r>
              <a:rPr lang="pt-BR" altLang="pt-BR" i="1" smtClean="0"/>
              <a:t>e-mails;</a:t>
            </a:r>
            <a:endParaRPr lang="pt-BR" altLang="pt-BR" smtClean="0"/>
          </a:p>
          <a:p>
            <a:pPr marL="628650" lvl="1" indent="-171450">
              <a:buFontTx/>
              <a:buChar char="•"/>
            </a:pPr>
            <a:r>
              <a:rPr lang="pt-BR" altLang="pt-BR" smtClean="0"/>
              <a:t>furtar sua lista de contatos;</a:t>
            </a:r>
          </a:p>
          <a:p>
            <a:pPr marL="628650" lvl="1" indent="-171450">
              <a:buFontTx/>
              <a:buChar char="•"/>
            </a:pPr>
            <a:r>
              <a:rPr lang="pt-BR" altLang="pt-BR" smtClean="0"/>
              <a:t>enviar mensagens em seu nome, contendo </a:t>
            </a:r>
            <a:r>
              <a:rPr lang="pt-BR" altLang="pt-BR" i="1" smtClean="0"/>
              <a:t>spam</a:t>
            </a:r>
            <a:r>
              <a:rPr lang="pt-BR" altLang="pt-BR" smtClean="0"/>
              <a:t>, boatos, </a:t>
            </a:r>
            <a:r>
              <a:rPr lang="pt-BR" altLang="pt-BR" i="1" smtClean="0"/>
              <a:t>phishing</a:t>
            </a:r>
            <a:r>
              <a:rPr lang="pt-BR" altLang="pt-BR" smtClean="0"/>
              <a:t> e códigos maliciosos;</a:t>
            </a:r>
          </a:p>
          <a:p>
            <a:pPr marL="628650" lvl="1" indent="-171450">
              <a:buFontTx/>
              <a:buChar char="•"/>
            </a:pPr>
            <a:r>
              <a:rPr lang="pt-BR" altLang="pt-BR" smtClean="0"/>
              <a:t>pedir o reenvio de senhas de outras contas para este endereço de </a:t>
            </a:r>
            <a:r>
              <a:rPr lang="pt-BR" altLang="pt-BR" i="1" smtClean="0"/>
              <a:t>e-mail</a:t>
            </a:r>
            <a:r>
              <a:rPr lang="pt-BR" altLang="pt-BR" smtClean="0"/>
              <a:t> (e assim conseguir acesso a elas);</a:t>
            </a:r>
          </a:p>
          <a:p>
            <a:pPr marL="628650" lvl="1" indent="-171450">
              <a:buFontTx/>
              <a:buChar char="•"/>
            </a:pPr>
            <a:r>
              <a:rPr lang="pt-BR" altLang="pt-BR" smtClean="0"/>
              <a:t>trocar sua senha, dificultando que você acesse novamente sua conta.</a:t>
            </a: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E746713-A3EC-47E5-97D6-B83D84DCEF26}" type="slidenum">
              <a:rPr lang="en-US" altLang="pt-BR" sz="1200"/>
              <a:pPr eaLnBrk="1" hangingPunct="1"/>
              <a:t>25</a:t>
            </a:fld>
            <a:endParaRPr lang="en-US" altLang="pt-BR" sz="1200"/>
          </a:p>
        </p:txBody>
      </p:sp>
      <p:sp>
        <p:nvSpPr>
          <p:cNvPr id="2765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2765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342582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o seu computador e :</a:t>
            </a:r>
          </a:p>
          <a:p>
            <a:pPr marL="628650" lvl="1" indent="-171450">
              <a:buFontTx/>
              <a:buChar char="•"/>
            </a:pPr>
            <a:r>
              <a:rPr lang="pt-BR" altLang="pt-BR" smtClean="0"/>
              <a:t>obter informações sensíveis nele armazenadas, como senhas e números de cartões de crédito;</a:t>
            </a:r>
          </a:p>
          <a:p>
            <a:pPr marL="628650" lvl="1" indent="-171450">
              <a:buFontTx/>
              <a:buChar char="•"/>
            </a:pPr>
            <a:r>
              <a:rPr lang="pt-BR" altLang="pt-BR" smtClean="0"/>
              <a:t>apagar seus arquivos;</a:t>
            </a:r>
          </a:p>
          <a:p>
            <a:pPr marL="628650" lvl="1" indent="-171450">
              <a:buFontTx/>
              <a:buChar char="•"/>
            </a:pPr>
            <a:r>
              <a:rPr lang="pt-BR" altLang="pt-BR" smtClean="0"/>
              <a:t>instalar códigos e serviços maliciosos;</a:t>
            </a:r>
          </a:p>
          <a:p>
            <a:pPr marL="628650" lvl="1" indent="-171450">
              <a:buFontTx/>
              <a:buChar char="•"/>
            </a:pPr>
            <a:r>
              <a:rPr lang="pt-BR" altLang="pt-BR" smtClean="0"/>
              <a:t>utilizar o seu computador para esconder a real identidade desta pessoa (o invasor) e, então, desferir ataques contra computadores de terceiros;</a:t>
            </a:r>
          </a:p>
          <a:p>
            <a:pPr marL="628650" lvl="1" indent="-171450">
              <a:buFontTx/>
              <a:buChar char="•"/>
            </a:pPr>
            <a:r>
              <a:rPr lang="pt-BR" altLang="pt-BR" smtClean="0"/>
              <a:t>trocar sua senha, dificultando que você o acesse novamente.</a:t>
            </a:r>
          </a:p>
          <a:p>
            <a:pPr marL="628650" lvl="1" indent="-171450"/>
            <a:endParaRPr lang="pt-BR" altLang="pt-BR" smtClean="0"/>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01CF4D2-6A49-48D3-B0DD-42CFCBA44643}" type="slidenum">
              <a:rPr lang="en-US" altLang="pt-BR" sz="1200"/>
              <a:pPr eaLnBrk="1" hangingPunct="1"/>
              <a:t>26</a:t>
            </a:fld>
            <a:endParaRPr lang="en-US" altLang="pt-BR" sz="1200"/>
          </a:p>
        </p:txBody>
      </p:sp>
      <p:sp>
        <p:nvSpPr>
          <p:cNvPr id="2970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2970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031367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bancária e verificar o seu saldo e extrato;</a:t>
            </a:r>
            <a:br>
              <a:rPr lang="pt-BR" altLang="pt-BR" smtClean="0"/>
            </a:br>
            <a:endParaRPr lang="pt-BR" altLang="pt-BR" smtClean="0"/>
          </a:p>
          <a:p>
            <a:pPr>
              <a:buFontTx/>
              <a:buChar char="•"/>
            </a:pPr>
            <a:r>
              <a:rPr lang="pt-BR" altLang="pt-BR" smtClean="0"/>
              <a:t>acessar o seu </a:t>
            </a:r>
            <a:r>
              <a:rPr lang="pt-BR" altLang="pt-BR" i="1" smtClean="0"/>
              <a:t>site</a:t>
            </a:r>
            <a:r>
              <a:rPr lang="pt-BR" altLang="pt-BR" smtClean="0"/>
              <a:t> de comércio eletrônico e:</a:t>
            </a:r>
          </a:p>
          <a:p>
            <a:pPr marL="628650" lvl="1" indent="-171450">
              <a:buFontTx/>
              <a:buChar char="•"/>
            </a:pPr>
            <a:r>
              <a:rPr lang="pt-BR" altLang="pt-BR" smtClean="0"/>
              <a:t>fazer compras em seu nome;</a:t>
            </a:r>
          </a:p>
          <a:p>
            <a:pPr marL="628650" lvl="1" indent="-171450">
              <a:buFontTx/>
              <a:buChar char="•"/>
            </a:pPr>
            <a:r>
              <a:rPr lang="pt-BR" altLang="pt-BR" smtClean="0"/>
              <a:t>alterar as informações de cadastro;</a:t>
            </a:r>
          </a:p>
          <a:p>
            <a:pPr marL="628650" lvl="1" indent="-171450">
              <a:buFontTx/>
              <a:buChar char="•"/>
            </a:pPr>
            <a:r>
              <a:rPr lang="pt-BR" altLang="pt-BR" smtClean="0"/>
              <a:t>verificar informações sobre suas compras anteriores.</a:t>
            </a:r>
          </a:p>
          <a:p>
            <a:pPr>
              <a:buFontTx/>
              <a:buChar char="•"/>
            </a:pPr>
            <a:r>
              <a:rPr lang="pt-BR" altLang="pt-BR" smtClean="0"/>
              <a:t>acessar o seu dispositivo móvel e:</a:t>
            </a:r>
          </a:p>
          <a:p>
            <a:pPr marL="628650" lvl="1" indent="-171450">
              <a:buFontTx/>
              <a:buChar char="•"/>
            </a:pPr>
            <a:r>
              <a:rPr lang="pt-BR" altLang="pt-BR" smtClean="0"/>
              <a:t>furtar sua lista de contatos e suas mensagens;</a:t>
            </a:r>
          </a:p>
          <a:p>
            <a:pPr marL="628650" lvl="1" indent="-171450">
              <a:buFontTx/>
              <a:buChar char="•"/>
            </a:pPr>
            <a:r>
              <a:rPr lang="pt-BR" altLang="pt-BR" smtClean="0"/>
              <a:t>acessar e/ou copiar fotos e vídeos;</a:t>
            </a:r>
          </a:p>
          <a:p>
            <a:pPr marL="628650" lvl="1" indent="-171450">
              <a:buFontTx/>
              <a:buChar char="•"/>
            </a:pPr>
            <a:r>
              <a:rPr lang="pt-BR" altLang="pt-BR" smtClean="0"/>
              <a:t>bloquear o acesso ao dispositivo;</a:t>
            </a:r>
          </a:p>
          <a:p>
            <a:pPr marL="628650" lvl="1" indent="-171450">
              <a:buFontTx/>
              <a:buChar char="•"/>
            </a:pPr>
            <a:r>
              <a:rPr lang="pt-BR" altLang="pt-BR" smtClean="0"/>
              <a:t>apagar completamente os dados nele armazenados.</a:t>
            </a:r>
          </a:p>
          <a:p>
            <a:endParaRPr lang="pt-BR" altLang="pt-BR" smtClean="0"/>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BF94577-0874-4CA0-9F76-223C82E24521}" type="slidenum">
              <a:rPr lang="en-US" altLang="pt-BR" sz="1200"/>
              <a:pPr eaLnBrk="1" hangingPunct="1"/>
              <a:t>27</a:t>
            </a:fld>
            <a:endParaRPr lang="en-US" altLang="pt-BR" sz="1200"/>
          </a:p>
        </p:txBody>
      </p:sp>
      <p:sp>
        <p:nvSpPr>
          <p:cNvPr id="3379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379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05972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bancária e verificar o seu saldo e extrato;</a:t>
            </a:r>
            <a:br>
              <a:rPr lang="pt-BR" altLang="pt-BR" smtClean="0"/>
            </a:br>
            <a:endParaRPr lang="pt-BR" altLang="pt-BR" smtClean="0"/>
          </a:p>
          <a:p>
            <a:pPr>
              <a:buFontTx/>
              <a:buChar char="•"/>
            </a:pPr>
            <a:r>
              <a:rPr lang="pt-BR" altLang="pt-BR" smtClean="0"/>
              <a:t>acessar o seu </a:t>
            </a:r>
            <a:r>
              <a:rPr lang="pt-BR" altLang="pt-BR" i="1" smtClean="0"/>
              <a:t>site</a:t>
            </a:r>
            <a:r>
              <a:rPr lang="pt-BR" altLang="pt-BR" smtClean="0"/>
              <a:t> de comércio eletrônico e:</a:t>
            </a:r>
          </a:p>
          <a:p>
            <a:pPr marL="628650" lvl="1" indent="-171450">
              <a:buFontTx/>
              <a:buChar char="•"/>
            </a:pPr>
            <a:r>
              <a:rPr lang="pt-BR" altLang="pt-BR" smtClean="0"/>
              <a:t>fazer compras em seu nome;</a:t>
            </a:r>
          </a:p>
          <a:p>
            <a:pPr marL="628650" lvl="1" indent="-171450">
              <a:buFontTx/>
              <a:buChar char="•"/>
            </a:pPr>
            <a:r>
              <a:rPr lang="pt-BR" altLang="pt-BR" smtClean="0"/>
              <a:t>alterar as informações de cadastro;</a:t>
            </a:r>
          </a:p>
          <a:p>
            <a:pPr marL="628650" lvl="1" indent="-171450">
              <a:buFontTx/>
              <a:buChar char="•"/>
            </a:pPr>
            <a:r>
              <a:rPr lang="pt-BR" altLang="pt-BR" smtClean="0"/>
              <a:t>verificar informações sobre suas compras anteriores.</a:t>
            </a:r>
          </a:p>
          <a:p>
            <a:pPr>
              <a:buFontTx/>
              <a:buChar char="•"/>
            </a:pPr>
            <a:r>
              <a:rPr lang="pt-BR" altLang="pt-BR" smtClean="0"/>
              <a:t>acessar o seu dispositivo móvel e:</a:t>
            </a:r>
          </a:p>
          <a:p>
            <a:pPr marL="628650" lvl="1" indent="-171450">
              <a:buFontTx/>
              <a:buChar char="•"/>
            </a:pPr>
            <a:r>
              <a:rPr lang="pt-BR" altLang="pt-BR" smtClean="0"/>
              <a:t>furtar sua lista de contatos e suas mensagens;</a:t>
            </a:r>
          </a:p>
          <a:p>
            <a:pPr marL="628650" lvl="1" indent="-171450">
              <a:buFontTx/>
              <a:buChar char="•"/>
            </a:pPr>
            <a:r>
              <a:rPr lang="pt-BR" altLang="pt-BR" smtClean="0"/>
              <a:t>acessar e/ou copiar fotos e vídeos;</a:t>
            </a:r>
          </a:p>
          <a:p>
            <a:pPr marL="628650" lvl="1" indent="-171450">
              <a:buFontTx/>
              <a:buChar char="•"/>
            </a:pPr>
            <a:r>
              <a:rPr lang="pt-BR" altLang="pt-BR" smtClean="0"/>
              <a:t>bloquear o acesso ao dispositivo;</a:t>
            </a:r>
          </a:p>
          <a:p>
            <a:pPr marL="628650" lvl="1" indent="-171450">
              <a:buFontTx/>
              <a:buChar char="•"/>
            </a:pPr>
            <a:r>
              <a:rPr lang="pt-BR" altLang="pt-BR" smtClean="0"/>
              <a:t>apagar completamente os dados nele armazenados.</a:t>
            </a:r>
          </a:p>
          <a:p>
            <a:endParaRPr lang="pt-BR" altLang="pt-BR" smtClean="0"/>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BF94577-0874-4CA0-9F76-223C82E24521}" type="slidenum">
              <a:rPr lang="en-US" altLang="pt-BR" sz="1200"/>
              <a:pPr eaLnBrk="1" hangingPunct="1"/>
              <a:t>28</a:t>
            </a:fld>
            <a:endParaRPr lang="en-US" altLang="pt-BR" sz="1200"/>
          </a:p>
        </p:txBody>
      </p:sp>
      <p:sp>
        <p:nvSpPr>
          <p:cNvPr id="3379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379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438719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Autofit/>
          </a:bodyPr>
          <a:lstStyle/>
          <a:p>
            <a:pPr algn="just"/>
            <a:r>
              <a:rPr lang="pt-BR" altLang="pt-BR" b="1" smtClean="0">
                <a:ea typeface="MS Mincho" panose="02020609040205080304" pitchFamily="49" charset="-128"/>
              </a:rPr>
              <a:t>Riscos principais:</a:t>
            </a:r>
            <a:r>
              <a:rPr lang="pt-BR" altLang="pt-BR" smtClean="0">
                <a:ea typeface="MS Mincho" panose="02020609040205080304" pitchFamily="49" charset="-128"/>
              </a:rPr>
              <a:t> </a:t>
            </a:r>
          </a:p>
          <a:p>
            <a:r>
              <a:rPr lang="pt-BR" altLang="pt-BR" smtClean="0"/>
              <a:t>Se uma outra pessoa souber a sua conta de usuário e tiver acesso à sua senha ela poderá usá-las para se passar por você na Internet e realizar ações em seu nome, como:</a:t>
            </a:r>
          </a:p>
          <a:p>
            <a:endParaRPr lang="pt-BR" altLang="pt-BR" smtClean="0"/>
          </a:p>
          <a:p>
            <a:pPr>
              <a:buFontTx/>
              <a:buChar char="•"/>
            </a:pPr>
            <a:r>
              <a:rPr lang="pt-BR" altLang="pt-BR" smtClean="0"/>
              <a:t>acessar a sua conta bancária e verificar o seu saldo e extrato;</a:t>
            </a:r>
            <a:br>
              <a:rPr lang="pt-BR" altLang="pt-BR" smtClean="0"/>
            </a:br>
            <a:endParaRPr lang="pt-BR" altLang="pt-BR" smtClean="0"/>
          </a:p>
          <a:p>
            <a:pPr>
              <a:buFontTx/>
              <a:buChar char="•"/>
            </a:pPr>
            <a:r>
              <a:rPr lang="pt-BR" altLang="pt-BR" smtClean="0"/>
              <a:t>acessar o seu </a:t>
            </a:r>
            <a:r>
              <a:rPr lang="pt-BR" altLang="pt-BR" i="1" smtClean="0"/>
              <a:t>site</a:t>
            </a:r>
            <a:r>
              <a:rPr lang="pt-BR" altLang="pt-BR" smtClean="0"/>
              <a:t> de comércio eletrônico e:</a:t>
            </a:r>
          </a:p>
          <a:p>
            <a:pPr marL="628650" lvl="1" indent="-171450">
              <a:buFontTx/>
              <a:buChar char="•"/>
            </a:pPr>
            <a:r>
              <a:rPr lang="pt-BR" altLang="pt-BR" smtClean="0"/>
              <a:t>fazer compras em seu nome;</a:t>
            </a:r>
          </a:p>
          <a:p>
            <a:pPr marL="628650" lvl="1" indent="-171450">
              <a:buFontTx/>
              <a:buChar char="•"/>
            </a:pPr>
            <a:r>
              <a:rPr lang="pt-BR" altLang="pt-BR" smtClean="0"/>
              <a:t>alterar as informações de cadastro;</a:t>
            </a:r>
          </a:p>
          <a:p>
            <a:pPr marL="628650" lvl="1" indent="-171450">
              <a:buFontTx/>
              <a:buChar char="•"/>
            </a:pPr>
            <a:r>
              <a:rPr lang="pt-BR" altLang="pt-BR" smtClean="0"/>
              <a:t>verificar informações sobre suas compras anteriores.</a:t>
            </a:r>
          </a:p>
          <a:p>
            <a:pPr>
              <a:buFontTx/>
              <a:buChar char="•"/>
            </a:pPr>
            <a:r>
              <a:rPr lang="pt-BR" altLang="pt-BR" smtClean="0"/>
              <a:t>acessar o seu dispositivo móvel e:</a:t>
            </a:r>
          </a:p>
          <a:p>
            <a:pPr marL="628650" lvl="1" indent="-171450">
              <a:buFontTx/>
              <a:buChar char="•"/>
            </a:pPr>
            <a:r>
              <a:rPr lang="pt-BR" altLang="pt-BR" smtClean="0"/>
              <a:t>furtar sua lista de contatos e suas mensagens;</a:t>
            </a:r>
          </a:p>
          <a:p>
            <a:pPr marL="628650" lvl="1" indent="-171450">
              <a:buFontTx/>
              <a:buChar char="•"/>
            </a:pPr>
            <a:r>
              <a:rPr lang="pt-BR" altLang="pt-BR" smtClean="0"/>
              <a:t>acessar e/ou copiar fotos e vídeos;</a:t>
            </a:r>
          </a:p>
          <a:p>
            <a:pPr marL="628650" lvl="1" indent="-171450">
              <a:buFontTx/>
              <a:buChar char="•"/>
            </a:pPr>
            <a:r>
              <a:rPr lang="pt-BR" altLang="pt-BR" smtClean="0"/>
              <a:t>bloquear o acesso ao dispositivo;</a:t>
            </a:r>
          </a:p>
          <a:p>
            <a:pPr marL="628650" lvl="1" indent="-171450">
              <a:buFontTx/>
              <a:buChar char="•"/>
            </a:pPr>
            <a:r>
              <a:rPr lang="pt-BR" altLang="pt-BR" smtClean="0"/>
              <a:t>apagar completamente os dados nele armazenados.</a:t>
            </a:r>
          </a:p>
          <a:p>
            <a:endParaRPr lang="pt-BR" altLang="pt-BR" smtClean="0"/>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BF94577-0874-4CA0-9F76-223C82E24521}" type="slidenum">
              <a:rPr lang="en-US" altLang="pt-BR" sz="1200"/>
              <a:pPr eaLnBrk="1" hangingPunct="1"/>
              <a:t>29</a:t>
            </a:fld>
            <a:endParaRPr lang="en-US" altLang="pt-BR" sz="1200"/>
          </a:p>
        </p:txBody>
      </p:sp>
      <p:sp>
        <p:nvSpPr>
          <p:cNvPr id="3379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379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82793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pt-BR" altLang="pt-BR" b="1" smtClean="0"/>
              <a:t>Cuidados a serem tomados:</a:t>
            </a:r>
            <a:endParaRPr lang="pt-BR" altLang="pt-BR" smtClean="0"/>
          </a:p>
          <a:p>
            <a:pPr algn="just"/>
            <a:r>
              <a:rPr lang="pt-BR" altLang="pt-BR" smtClean="0"/>
              <a:t>Nos próximos </a:t>
            </a:r>
            <a:r>
              <a:rPr lang="pt-BR" altLang="pt-BR" i="1" smtClean="0"/>
              <a:t>slides</a:t>
            </a:r>
            <a:r>
              <a:rPr lang="pt-BR" altLang="pt-BR" smtClean="0"/>
              <a:t> são apresentados alguns dos principais cuidados que devem ser tomados relacionados a senhas.</a:t>
            </a:r>
          </a:p>
          <a:p>
            <a:endParaRPr lang="en-US" altLang="pt-BR" smtClean="0"/>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132FBBB-1994-4317-A709-485A892D5308}" type="slidenum">
              <a:rPr lang="en-US" altLang="pt-BR" sz="1200"/>
              <a:pPr eaLnBrk="1" hangingPunct="1"/>
              <a:t>30</a:t>
            </a:fld>
            <a:endParaRPr lang="en-US" altLang="pt-BR" sz="1200"/>
          </a:p>
        </p:txBody>
      </p:sp>
      <p:sp>
        <p:nvSpPr>
          <p:cNvPr id="3584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584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940445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lgn="just"/>
            <a:r>
              <a:rPr lang="en-US" altLang="pt-BR" b="1" smtClean="0"/>
              <a:t>Elaboração de senhas:</a:t>
            </a:r>
            <a:endParaRPr lang="en-US" altLang="pt-BR" smtClean="0"/>
          </a:p>
          <a:p>
            <a:r>
              <a:rPr lang="pt-BR" altLang="pt-BR" smtClean="0"/>
              <a:t>Uma senha boa, bem elaborada, é aquela que é difícil de ser descoberta (forte) e fácil de ser lembrada. Não convém que você crie uma senha forte se, quando for usá-la, não conseguir recordá-la. Também não convém que você crie uma senha fácil de ser lembrada se ela puder ser facilmente descoberta por um atacante.</a:t>
            </a:r>
            <a:br>
              <a:rPr lang="pt-BR" altLang="pt-BR" smtClean="0"/>
            </a:br>
            <a:endParaRPr lang="pt-BR" altLang="pt-BR" smtClean="0"/>
          </a:p>
          <a:p>
            <a:r>
              <a:rPr lang="pt-BR" altLang="pt-BR" smtClean="0"/>
              <a:t>Alguns elementos que você </a:t>
            </a:r>
            <a:r>
              <a:rPr lang="pt-BR" altLang="pt-BR" b="1" smtClean="0"/>
              <a:t>não deve</a:t>
            </a:r>
            <a:r>
              <a:rPr lang="pt-BR" altLang="pt-BR" smtClean="0"/>
              <a:t> usar na elaboração de suas senhas são:</a:t>
            </a:r>
          </a:p>
          <a:p>
            <a:pPr>
              <a:buFontTx/>
              <a:buChar char="•"/>
            </a:pPr>
            <a:r>
              <a:rPr lang="pt-BR" altLang="pt-BR" b="1" smtClean="0"/>
              <a:t>Qualquer tipo de dado pessoal:</a:t>
            </a:r>
            <a:r>
              <a:rPr lang="pt-BR" altLang="pt-BR" smtClean="0"/>
              <a:t> evite nomes, sobrenomes, contas de usuário, números de documentos, placas de carros, números de telefones e datas (estes dados podem ser facilmente obtidos e usados por pessoas que queiram tentar se autenticar como você).</a:t>
            </a:r>
          </a:p>
          <a:p>
            <a:pPr>
              <a:buFontTx/>
              <a:buChar char="•"/>
            </a:pPr>
            <a:r>
              <a:rPr lang="pt-BR" altLang="pt-BR" b="1" smtClean="0"/>
              <a:t>Sequências de teclado:</a:t>
            </a:r>
            <a:r>
              <a:rPr lang="pt-BR" altLang="pt-BR" smtClean="0"/>
              <a:t> evite senhas associadas à proximidade entre os caracteres no teclado, como “</a:t>
            </a:r>
            <a:r>
              <a:rPr lang="pt-BR" altLang="ja-JP" smtClean="0"/>
              <a:t>1qaz2wsx</a:t>
            </a:r>
            <a:r>
              <a:rPr lang="pt-BR" altLang="pt-BR" smtClean="0"/>
              <a:t>”</a:t>
            </a:r>
            <a:r>
              <a:rPr lang="pt-BR" altLang="ja-JP" smtClean="0"/>
              <a:t> e </a:t>
            </a:r>
            <a:r>
              <a:rPr lang="pt-BR" altLang="pt-BR" smtClean="0"/>
              <a:t>“</a:t>
            </a:r>
            <a:r>
              <a:rPr lang="pt-BR" altLang="ja-JP" smtClean="0"/>
              <a:t>QwerTAsdfG</a:t>
            </a:r>
            <a:r>
              <a:rPr lang="pt-BR" altLang="pt-BR" smtClean="0"/>
              <a:t>”</a:t>
            </a:r>
            <a:r>
              <a:rPr lang="pt-BR" altLang="ja-JP" smtClean="0"/>
              <a:t>, pois são bastante conhecidas e podem ser facilmente observadas ao serem digitadas.</a:t>
            </a:r>
          </a:p>
          <a:p>
            <a:pPr>
              <a:buFontTx/>
              <a:buChar char="•"/>
            </a:pPr>
            <a:r>
              <a:rPr lang="pt-BR" altLang="pt-BR" b="1" smtClean="0"/>
              <a:t>Palavras que façam parte de listas:</a:t>
            </a:r>
            <a:r>
              <a:rPr lang="pt-BR" altLang="pt-BR" smtClean="0"/>
              <a:t> evite palavras presentes em listas publicamente conhecidas, como nomes de músicas, times de futebol, personagens de filmes, dicionários de diferentes idiomas, etc. Existem programas que tentam descobrir senhas combinando e testando estas palavras e que, portanto, não devem ser usadas.</a:t>
            </a:r>
          </a:p>
          <a:p>
            <a:endParaRPr lang="pt-BR" altLang="pt-BR" smtClean="0"/>
          </a:p>
          <a:p>
            <a:pPr algn="just"/>
            <a:endParaRPr lang="en-US" altLang="pt-BR" smtClean="0"/>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82AB16A-7DF1-482C-99F4-5504CD8C3F82}" type="slidenum">
              <a:rPr lang="en-US" altLang="pt-BR" sz="1200"/>
              <a:pPr eaLnBrk="1" hangingPunct="1"/>
              <a:t>31</a:t>
            </a:fld>
            <a:endParaRPr lang="en-US" altLang="pt-BR" sz="1200"/>
          </a:p>
        </p:txBody>
      </p:sp>
      <p:sp>
        <p:nvSpPr>
          <p:cNvPr id="3789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789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3708422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lgn="just"/>
            <a:r>
              <a:rPr lang="en-US" altLang="pt-BR" b="1" smtClean="0"/>
              <a:t>Elaboração de senhas:</a:t>
            </a:r>
            <a:endParaRPr lang="en-US" altLang="pt-BR" smtClean="0"/>
          </a:p>
          <a:p>
            <a:r>
              <a:rPr lang="pt-BR" altLang="pt-BR" smtClean="0"/>
              <a:t>Alguns elementos que você </a:t>
            </a:r>
            <a:r>
              <a:rPr lang="pt-BR" altLang="pt-BR" b="1" smtClean="0"/>
              <a:t>deve</a:t>
            </a:r>
            <a:r>
              <a:rPr lang="pt-BR" altLang="pt-BR" smtClean="0"/>
              <a:t> usar na elaboração de suas senhas são:</a:t>
            </a:r>
          </a:p>
          <a:p>
            <a:pPr>
              <a:buFontTx/>
              <a:buChar char="•"/>
            </a:pPr>
            <a:r>
              <a:rPr lang="pt-BR" altLang="pt-BR" b="1" smtClean="0"/>
              <a:t>Números aleatórios:</a:t>
            </a:r>
            <a:r>
              <a:rPr lang="pt-BR" altLang="pt-BR" smtClean="0"/>
              <a:t> quanto mais ao acaso forem os números usados melhor, principalmente em sistemas que aceitem </a:t>
            </a:r>
            <a:r>
              <a:rPr lang="pt-BR" altLang="pt-BR" b="1" smtClean="0"/>
              <a:t>exclusivamente</a:t>
            </a:r>
            <a:r>
              <a:rPr lang="pt-BR" altLang="pt-BR" smtClean="0"/>
              <a:t> caracteres numéricos.</a:t>
            </a:r>
          </a:p>
          <a:p>
            <a:pPr>
              <a:buFontTx/>
              <a:buChar char="•"/>
            </a:pPr>
            <a:r>
              <a:rPr lang="pt-BR" altLang="pt-BR" b="1" smtClean="0"/>
              <a:t>Grande quantidade de caracteres:</a:t>
            </a:r>
            <a:r>
              <a:rPr lang="pt-BR" altLang="pt-BR" smtClean="0"/>
              <a:t> quanto mais longa for a senha mais difícil será descobri-la. Apesar de senhas longas parecerem, a princípio, difíceis de serem digitadas, com o uso frequente elas acabam sendo digitadas facilmente.</a:t>
            </a:r>
          </a:p>
          <a:p>
            <a:pPr>
              <a:buFontTx/>
              <a:buChar char="•"/>
            </a:pPr>
            <a:r>
              <a:rPr lang="pt-BR" altLang="pt-BR" b="1" smtClean="0"/>
              <a:t>Diferentes tipos de caracteres:</a:t>
            </a:r>
            <a:r>
              <a:rPr lang="pt-BR" altLang="pt-BR" smtClean="0"/>
              <a:t> quanto mais “</a:t>
            </a:r>
            <a:r>
              <a:rPr lang="pt-BR" altLang="ja-JP" smtClean="0"/>
              <a:t>bagunçada</a:t>
            </a:r>
            <a:r>
              <a:rPr lang="pt-BR" altLang="pt-BR" smtClean="0"/>
              <a:t>”</a:t>
            </a:r>
            <a:r>
              <a:rPr lang="pt-BR" altLang="ja-JP" smtClean="0"/>
              <a:t> for a senha mais difícil será descobri-la. Procure misturar caracteres, como números, sinais de pontuação e letras maiúsculas e minúsculas. O uso de sinais de pontuação pode dificultar bastante que a senha seja descoberta, sem necessariamente torná-la difícil de ser lembrada.</a:t>
            </a:r>
          </a:p>
          <a:p>
            <a:endParaRPr lang="pt-BR" altLang="pt-BR" smtClean="0"/>
          </a:p>
          <a:p>
            <a:pPr algn="just"/>
            <a:endParaRPr lang="en-US" altLang="pt-BR"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478A9E0-1D4F-4D36-A337-869CB827AD98}" type="slidenum">
              <a:rPr lang="en-US" altLang="pt-BR" sz="1200"/>
              <a:pPr eaLnBrk="1" hangingPunct="1"/>
              <a:t>32</a:t>
            </a:fld>
            <a:endParaRPr lang="en-US" altLang="pt-BR" sz="1200"/>
          </a:p>
        </p:txBody>
      </p:sp>
      <p:sp>
        <p:nvSpPr>
          <p:cNvPr id="3994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3994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827552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lgn="just"/>
            <a:r>
              <a:rPr lang="en-US" altLang="pt-BR" b="1" smtClean="0"/>
              <a:t>Uso de senhas:</a:t>
            </a:r>
            <a:endParaRPr lang="en-US" altLang="pt-BR" smtClean="0"/>
          </a:p>
          <a:p>
            <a:pPr>
              <a:buFontTx/>
              <a:buChar char="•"/>
            </a:pPr>
            <a:r>
              <a:rPr lang="pt-BR" altLang="pt-BR" b="1" smtClean="0"/>
              <a:t>Não exponha suas senhas</a:t>
            </a:r>
          </a:p>
          <a:p>
            <a:pPr marL="628650" lvl="1" indent="-171450">
              <a:buFontTx/>
              <a:buChar char="•"/>
            </a:pPr>
            <a:r>
              <a:rPr lang="pt-BR" altLang="pt-BR" smtClean="0"/>
              <a:t>certifique-se de não estar sendo observado ao digitá-las;</a:t>
            </a:r>
          </a:p>
          <a:p>
            <a:pPr marL="628650" lvl="1" indent="-171450">
              <a:buFontTx/>
              <a:buChar char="•"/>
            </a:pPr>
            <a:r>
              <a:rPr lang="pt-BR" altLang="pt-BR" smtClean="0"/>
              <a:t>não as deixem anotadas em locais onde outros possam ver um papel sobre sua mesa ou colado em seu monitor;</a:t>
            </a:r>
          </a:p>
          <a:p>
            <a:pPr marL="628650" lvl="1" indent="-171450">
              <a:buFontTx/>
              <a:buChar char="•"/>
            </a:pPr>
            <a:r>
              <a:rPr lang="pt-BR" altLang="pt-BR" smtClean="0"/>
              <a:t>evite digitá-las em computadores e dispositivos móveis de terceiros.</a:t>
            </a:r>
          </a:p>
          <a:p>
            <a:pPr>
              <a:buFontTx/>
              <a:buChar char="•"/>
            </a:pPr>
            <a:r>
              <a:rPr lang="pt-BR" altLang="pt-BR" b="1" smtClean="0"/>
              <a:t>Não forneça suas senhas para outras pessoas</a:t>
            </a:r>
          </a:p>
          <a:p>
            <a:pPr marL="628650" lvl="1" indent="-171450">
              <a:buFontTx/>
              <a:buChar char="•"/>
            </a:pPr>
            <a:r>
              <a:rPr lang="pt-BR" altLang="pt-BR" smtClean="0"/>
              <a:t>cuidado com </a:t>
            </a:r>
            <a:r>
              <a:rPr lang="pt-BR" altLang="pt-BR" i="1" smtClean="0"/>
              <a:t>e-mails</a:t>
            </a:r>
            <a:r>
              <a:rPr lang="pt-BR" altLang="pt-BR" smtClean="0"/>
              <a:t>/telefonemas pedindo dados pessoais.</a:t>
            </a:r>
          </a:p>
          <a:p>
            <a:pPr>
              <a:buFontTx/>
              <a:buChar char="•"/>
            </a:pPr>
            <a:r>
              <a:rPr lang="pt-BR" altLang="pt-BR" b="1" smtClean="0"/>
              <a:t>Use conexões seguras sempre que o acesso envolver senhas</a:t>
            </a:r>
          </a:p>
          <a:p>
            <a:pPr algn="just"/>
            <a:endParaRPr lang="en-US" altLang="pt-BR" smtClean="0"/>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19FD991-ED3E-46C6-9F6E-970BB6BC02ED}" type="slidenum">
              <a:rPr lang="en-US" altLang="pt-BR" sz="1200"/>
              <a:pPr eaLnBrk="1" hangingPunct="1"/>
              <a:t>33</a:t>
            </a:fld>
            <a:endParaRPr lang="en-US" altLang="pt-BR" sz="1200"/>
          </a:p>
        </p:txBody>
      </p:sp>
      <p:sp>
        <p:nvSpPr>
          <p:cNvPr id="4403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4403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11624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lgn="just"/>
            <a:r>
              <a:rPr lang="en-US" altLang="pt-BR" b="1" smtClean="0"/>
              <a:t>Uso de senhas:</a:t>
            </a:r>
            <a:endParaRPr lang="en-US" altLang="pt-BR" smtClean="0"/>
          </a:p>
          <a:p>
            <a:pPr>
              <a:buFontTx/>
              <a:buChar char="•"/>
            </a:pPr>
            <a:r>
              <a:rPr lang="pt-BR" altLang="pt-BR" b="1" smtClean="0"/>
              <a:t> </a:t>
            </a:r>
            <a:r>
              <a:rPr lang="en-US" altLang="pt-BR" b="1" smtClean="0"/>
              <a:t>Evite:</a:t>
            </a:r>
          </a:p>
          <a:p>
            <a:pPr marL="628650" lvl="1" indent="-171450">
              <a:buFontTx/>
              <a:buChar char="•"/>
            </a:pPr>
            <a:r>
              <a:rPr lang="pt-BR" altLang="pt-BR" smtClean="0"/>
              <a:t>salvar as suas senhas no navegador </a:t>
            </a:r>
            <a:r>
              <a:rPr lang="pt-BR" altLang="pt-BR" i="1" smtClean="0"/>
              <a:t>Web;</a:t>
            </a:r>
            <a:endParaRPr lang="en-US" altLang="pt-BR" smtClean="0"/>
          </a:p>
          <a:p>
            <a:pPr marL="628650" lvl="1" indent="-171450">
              <a:buFontTx/>
              <a:buChar char="•"/>
            </a:pPr>
            <a:r>
              <a:rPr lang="pt-BR" altLang="pt-BR" smtClean="0"/>
              <a:t>usar opções, como "Lembre-se de mim"  e  "Continuar conectado”;</a:t>
            </a:r>
            <a:endParaRPr lang="en-US" altLang="pt-BR" smtClean="0"/>
          </a:p>
          <a:p>
            <a:pPr marL="628650" lvl="1" indent="-171450">
              <a:buFontTx/>
              <a:buChar char="•"/>
            </a:pPr>
            <a:r>
              <a:rPr lang="pt-BR" altLang="pt-BR" smtClean="0"/>
              <a:t>usar a mesma senha para todos os serviços que acessa (basta ao atacante conseguir uma senha para ser capaz de acessar as demais contas onde ela seja usada).</a:t>
            </a:r>
          </a:p>
          <a:p>
            <a:pPr lvl="2"/>
            <a:endParaRPr lang="en-US" altLang="pt-BR" smtClean="0"/>
          </a:p>
          <a:p>
            <a:pPr>
              <a:buFontTx/>
              <a:buChar char="•"/>
            </a:pPr>
            <a:r>
              <a:rPr lang="pt-BR" altLang="pt-BR" b="1" smtClean="0"/>
              <a:t>Não use senhas de acesso profissional para acessar assuntos pessoais (e vice-versa). </a:t>
            </a:r>
            <a:r>
              <a:rPr lang="pt-BR" altLang="pt-BR" smtClean="0"/>
              <a:t>Respeite os contextos.</a:t>
            </a:r>
            <a:endParaRPr lang="en-US" altLang="pt-BR" smtClean="0"/>
          </a:p>
          <a:p>
            <a:pPr algn="just"/>
            <a:endParaRPr lang="en-US" altLang="pt-BR" smtClean="0"/>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A240104-768E-4BDA-9837-660D64322F37}" type="slidenum">
              <a:rPr lang="en-US" altLang="pt-BR" sz="1200"/>
              <a:pPr eaLnBrk="1" hangingPunct="1"/>
              <a:t>34</a:t>
            </a:fld>
            <a:endParaRPr lang="en-US" altLang="pt-BR" sz="1200"/>
          </a:p>
        </p:txBody>
      </p:sp>
      <p:sp>
        <p:nvSpPr>
          <p:cNvPr id="4608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4608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914811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lgn="just"/>
            <a:r>
              <a:rPr lang="pt-BR" altLang="pt-BR" b="1" smtClean="0"/>
              <a:t>Alteração de senhas:</a:t>
            </a:r>
            <a:endParaRPr lang="en-US" altLang="pt-BR" smtClean="0"/>
          </a:p>
          <a:p>
            <a:r>
              <a:rPr lang="pt-BR" altLang="pt-BR" smtClean="0"/>
              <a:t>Você deve alterar a sua senha:</a:t>
            </a:r>
          </a:p>
          <a:p>
            <a:pPr>
              <a:buFontTx/>
              <a:buChar char="•"/>
            </a:pPr>
            <a:r>
              <a:rPr lang="pt-BR" altLang="pt-BR" b="1" smtClean="0"/>
              <a:t>Imediatamente: </a:t>
            </a:r>
            <a:r>
              <a:rPr lang="pt-BR" altLang="pt-BR" smtClean="0"/>
              <a:t>sempre que desconfiar que ela pode ter sido descoberta ou que o computador no qual você a utilizou pode ter sido invadido ou infectado.</a:t>
            </a:r>
          </a:p>
          <a:p>
            <a:pPr>
              <a:buFontTx/>
              <a:buChar char="•"/>
            </a:pPr>
            <a:r>
              <a:rPr lang="pt-BR" altLang="pt-BR" b="1" smtClean="0"/>
              <a:t>Rapidamente: </a:t>
            </a:r>
            <a:endParaRPr lang="pt-BR" altLang="pt-BR" smtClean="0"/>
          </a:p>
          <a:p>
            <a:pPr marL="628650" lvl="1" indent="-171450">
              <a:buFontTx/>
              <a:buChar char="•"/>
            </a:pPr>
            <a:r>
              <a:rPr lang="pt-BR" altLang="pt-BR" smtClean="0"/>
              <a:t>se um computador onde a senha esteja armazenada seja furtado/perdido;</a:t>
            </a:r>
          </a:p>
          <a:p>
            <a:pPr marL="628650" lvl="1" indent="-171450">
              <a:buFontTx/>
              <a:buChar char="•"/>
            </a:pPr>
            <a:r>
              <a:rPr lang="pt-BR" altLang="pt-BR" smtClean="0"/>
              <a:t>se usar um padrão para a formação de senhas e desconfiar que uma delas tenha sido descoberta (tanto o padrão como todas as senhas elaboradas com ele devem ser trocadas pois, com base na senha descoberta, um atacante pode conseguir inferir as demais);</a:t>
            </a:r>
          </a:p>
          <a:p>
            <a:pPr marL="628650" lvl="1" indent="-171450">
              <a:buFontTx/>
              <a:buChar char="•"/>
            </a:pPr>
            <a:r>
              <a:rPr lang="pt-BR" altLang="pt-BR" smtClean="0"/>
              <a:t>se usar uma mesma senha em mais de um lugar e desconfiar que ela tenha sido descoberta em algum deles (esta senha deve ser alterada em todos os lugares nos quais é usada);</a:t>
            </a:r>
          </a:p>
          <a:p>
            <a:pPr marL="628650" lvl="1" indent="-171450">
              <a:buFontTx/>
              <a:buChar char="•"/>
            </a:pPr>
            <a:r>
              <a:rPr lang="pt-BR" altLang="pt-BR" smtClean="0"/>
              <a:t>ao adquirir equipamentos acessíveis via rede, como roteadores Wi-Fi e e </a:t>
            </a:r>
            <a:r>
              <a:rPr lang="pt-BR" altLang="pt-BR" i="1" smtClean="0"/>
              <a:t>modems </a:t>
            </a:r>
            <a:r>
              <a:rPr lang="pt-BR" altLang="pt-BR" smtClean="0"/>
              <a:t>ADSL (muitos destes equipamentos são configurados de fábrica com senha padrão, facilmente obtida na Internet  e por isto, se possível, deve ser alterada).</a:t>
            </a:r>
          </a:p>
          <a:p>
            <a:pPr>
              <a:buFontTx/>
              <a:buChar char="•"/>
            </a:pPr>
            <a:r>
              <a:rPr lang="pt-BR" altLang="pt-BR" b="1" smtClean="0"/>
              <a:t>Regularmente</a:t>
            </a:r>
            <a:r>
              <a:rPr lang="pt-BR" altLang="pt-BR" smtClean="0"/>
              <a:t>:  nos demais casos, como forma de assegurar a confidencialidade.</a:t>
            </a:r>
            <a:endParaRPr lang="en-US" altLang="pt-BR" smtClean="0"/>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7E46C45-037B-4546-802A-B54E33A93F35}" type="slidenum">
              <a:rPr lang="en-US" altLang="pt-BR" sz="1200"/>
              <a:pPr eaLnBrk="1" hangingPunct="1"/>
              <a:t>35</a:t>
            </a:fld>
            <a:endParaRPr lang="en-US" altLang="pt-BR" sz="1200"/>
          </a:p>
        </p:txBody>
      </p:sp>
      <p:sp>
        <p:nvSpPr>
          <p:cNvPr id="5018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018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229372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p:cNvSpPr>
            <a:spLocks noGrp="1"/>
          </p:cNvSpPr>
          <p:nvPr>
            <p:ph type="body" idx="1"/>
          </p:nvPr>
        </p:nvSpPr>
        <p:spPr bwMode="auto">
          <a:xfrm>
            <a:off x="685800" y="4343400"/>
            <a:ext cx="5551488" cy="41148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lgn="just"/>
            <a:r>
              <a:rPr lang="pt-BR" altLang="pt-BR" b="1" smtClean="0"/>
              <a:t>Recuperação de senhas:</a:t>
            </a:r>
          </a:p>
          <a:p>
            <a:r>
              <a:rPr lang="pt-BR" altLang="pt-BR" smtClean="0"/>
              <a:t>Mesmo que você tenha tomado cuidados para elaborar a sua senha e usado mecanismos de gerenciamento, podem ocorrer casos de você perdê-la. Para restabelecer o acesso perdido, alguns sistemas disponibilizam recursos como:</a:t>
            </a:r>
          </a:p>
          <a:p>
            <a:pPr>
              <a:buFontTx/>
              <a:buChar char="•"/>
            </a:pPr>
            <a:r>
              <a:rPr lang="pt-BR" altLang="pt-BR" smtClean="0"/>
              <a:t>permitir que você responda a uma pergunta previamente determinada;</a:t>
            </a:r>
          </a:p>
          <a:p>
            <a:pPr>
              <a:buFontTx/>
              <a:buChar char="•"/>
            </a:pPr>
            <a:r>
              <a:rPr lang="pt-BR" altLang="pt-BR" smtClean="0"/>
              <a:t>enviar a senha (atual ou nova) para o </a:t>
            </a:r>
            <a:r>
              <a:rPr lang="pt-BR" altLang="pt-BR" i="1" smtClean="0"/>
              <a:t>e-mail</a:t>
            </a:r>
            <a:r>
              <a:rPr lang="pt-BR" altLang="pt-BR" smtClean="0"/>
              <a:t> de recuperação previamente definido;</a:t>
            </a:r>
          </a:p>
          <a:p>
            <a:pPr>
              <a:buFontTx/>
              <a:buChar char="•"/>
            </a:pPr>
            <a:r>
              <a:rPr lang="pt-BR" altLang="pt-BR" smtClean="0"/>
              <a:t>confirmar suas informações cadastrais, como data de aniversário, país de origem, nome da mãe, números de documentos, etc;</a:t>
            </a:r>
          </a:p>
          <a:p>
            <a:pPr>
              <a:buFontTx/>
              <a:buChar char="•"/>
            </a:pPr>
            <a:r>
              <a:rPr lang="pt-BR" altLang="pt-BR" smtClean="0"/>
              <a:t>apresentar uma dica de segurança previamente cadastrada;</a:t>
            </a:r>
          </a:p>
          <a:p>
            <a:pPr>
              <a:buFontTx/>
              <a:buChar char="•"/>
            </a:pPr>
            <a:r>
              <a:rPr lang="pt-BR" altLang="pt-BR" smtClean="0"/>
              <a:t>enviar por mensagem de texto para um número de celular previamente cadastrado.</a:t>
            </a:r>
          </a:p>
          <a:p>
            <a:r>
              <a:rPr lang="pt-BR" altLang="pt-BR" b="1" smtClean="0"/>
              <a:t>Ao usar perguntas de segurança:</a:t>
            </a:r>
          </a:p>
          <a:p>
            <a:pPr>
              <a:buFontTx/>
              <a:buChar char="•"/>
            </a:pPr>
            <a:r>
              <a:rPr lang="pt-BR" altLang="pt-BR" smtClean="0"/>
              <a:t>evite cadastrar questões que possam ser facilmente descobertas, como o nome do seu cachorro ou da sua mãe;</a:t>
            </a:r>
          </a:p>
          <a:p>
            <a:pPr>
              <a:buFontTx/>
              <a:buChar char="•"/>
            </a:pPr>
            <a:r>
              <a:rPr lang="pt-BR" altLang="pt-BR" smtClean="0"/>
              <a:t>procure criar suas próprias perguntas e, de preferência, com respostas falsas. Exemplo: caso você tenha medo de altura, pode criar a pergunta "Qual seu esporte favorito?" e colocar como resposta "paraquedismo" ou "alpinismo”.</a:t>
            </a:r>
            <a:endParaRPr lang="pt-BR" altLang="pt-BR" b="1" smtClean="0"/>
          </a:p>
          <a:p>
            <a:pPr algn="just"/>
            <a:endParaRPr lang="pt-BR" altLang="pt-BR" smtClean="0"/>
          </a:p>
        </p:txBody>
      </p:sp>
      <p:sp>
        <p:nvSpPr>
          <p:cNvPr id="522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84EFA67-D5C4-42BF-A192-AF1194855F7B}" type="slidenum">
              <a:rPr lang="en-US" altLang="pt-BR" sz="1200"/>
              <a:pPr eaLnBrk="1" hangingPunct="1"/>
              <a:t>36</a:t>
            </a:fld>
            <a:endParaRPr lang="en-US" altLang="pt-BR" sz="1200"/>
          </a:p>
        </p:txBody>
      </p:sp>
      <p:sp>
        <p:nvSpPr>
          <p:cNvPr id="52228"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2229"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6977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Notes Placeholder 2"/>
          <p:cNvSpPr>
            <a:spLocks noGrp="1"/>
          </p:cNvSpPr>
          <p:nvPr>
            <p:ph type="body" idx="1"/>
          </p:nvPr>
        </p:nvSpPr>
        <p:spPr bwMode="auto">
          <a:xfrm>
            <a:off x="685800" y="4343400"/>
            <a:ext cx="5622925" cy="41148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pt-BR" altLang="pt-BR" b="1" smtClean="0"/>
              <a:t>Recuperação de senhas:</a:t>
            </a:r>
            <a:endParaRPr lang="pt-BR" altLang="pt-BR" smtClean="0"/>
          </a:p>
          <a:p>
            <a:pPr>
              <a:buFontTx/>
              <a:buChar char="•"/>
            </a:pPr>
            <a:r>
              <a:rPr lang="en-US" altLang="pt-BR" b="1" smtClean="0"/>
              <a:t>A</a:t>
            </a:r>
            <a:r>
              <a:rPr lang="pt-BR" altLang="pt-BR" b="1" smtClean="0"/>
              <a:t>o usar dicas de segurança, </a:t>
            </a:r>
            <a:r>
              <a:rPr lang="pt-BR" altLang="pt-BR" smtClean="0"/>
              <a:t>escolha aquelas que sejam vagas o suficiente para que ninguém consiga descobri-las e claras o bastante para que você consiga entendê-las. Exemplo: se usar a senha “</a:t>
            </a:r>
            <a:r>
              <a:rPr lang="pt-BR" altLang="ja-JP" smtClean="0"/>
              <a:t>SS0l, asstrr0-rrei d0 SSisstema SS0larr</a:t>
            </a:r>
            <a:r>
              <a:rPr lang="pt-BR" altLang="pt-BR" smtClean="0"/>
              <a:t>”</a:t>
            </a:r>
            <a:r>
              <a:rPr lang="pt-BR" altLang="ja-JP" smtClean="0"/>
              <a:t>, cadastre a dica </a:t>
            </a:r>
            <a:r>
              <a:rPr lang="pt-BR" altLang="pt-BR" smtClean="0"/>
              <a:t>“</a:t>
            </a:r>
            <a:r>
              <a:rPr lang="pt-BR" altLang="ja-JP" smtClean="0"/>
              <a:t>Uma das notas musicais</a:t>
            </a:r>
            <a:r>
              <a:rPr lang="pt-BR" altLang="pt-BR" smtClean="0"/>
              <a:t>”</a:t>
            </a:r>
            <a:r>
              <a:rPr lang="pt-BR" altLang="ja-JP" smtClean="0"/>
              <a:t>, isso o fará se lembrar de </a:t>
            </a:r>
            <a:r>
              <a:rPr lang="pt-BR" altLang="pt-BR" smtClean="0"/>
              <a:t>“</a:t>
            </a:r>
            <a:r>
              <a:rPr lang="pt-BR" altLang="ja-JP" smtClean="0"/>
              <a:t>Sol</a:t>
            </a:r>
            <a:r>
              <a:rPr lang="pt-BR" altLang="pt-BR" smtClean="0"/>
              <a:t>”</a:t>
            </a:r>
            <a:r>
              <a:rPr lang="pt-BR" altLang="ja-JP" smtClean="0"/>
              <a:t> e se recordar da senha.</a:t>
            </a:r>
            <a:endParaRPr lang="pt-BR" altLang="ja-JP" sz="2000" smtClean="0"/>
          </a:p>
          <a:p>
            <a:pPr>
              <a:buFontTx/>
              <a:buChar char="•"/>
            </a:pPr>
            <a:r>
              <a:rPr lang="pt-BR" altLang="pt-BR" b="1" smtClean="0"/>
              <a:t> </a:t>
            </a:r>
            <a:r>
              <a:rPr lang="en-US" altLang="pt-BR" b="1" smtClean="0"/>
              <a:t>A</a:t>
            </a:r>
            <a:r>
              <a:rPr lang="pt-BR" altLang="pt-BR" b="1" smtClean="0"/>
              <a:t>o solicitar o envio de suas senhas por </a:t>
            </a:r>
            <a:r>
              <a:rPr lang="pt-BR" altLang="pt-BR" b="1" i="1" smtClean="0"/>
              <a:t>e-mail</a:t>
            </a:r>
            <a:r>
              <a:rPr lang="pt-BR" altLang="pt-BR" b="1" smtClean="0"/>
              <a:t>:</a:t>
            </a:r>
            <a:endParaRPr lang="en-US" altLang="pt-BR" b="1" smtClean="0"/>
          </a:p>
          <a:p>
            <a:pPr marL="628650" lvl="1" indent="-171450">
              <a:buFontTx/>
              <a:buChar char="•"/>
            </a:pPr>
            <a:r>
              <a:rPr lang="pt-BR" altLang="pt-BR" smtClean="0"/>
              <a:t>procure alterá-las o mais rápido possível. Muitos sistemas enviam as senhas em texto claro, ou seja, sem nenhum tipo de criptografia e elas podem ser obtidas caso alguém tenha acesso à sua conta de </a:t>
            </a:r>
            <a:r>
              <a:rPr lang="pt-BR" altLang="pt-BR" i="1" smtClean="0"/>
              <a:t>e-mail</a:t>
            </a:r>
            <a:r>
              <a:rPr lang="pt-BR" altLang="pt-BR" smtClean="0"/>
              <a:t> ou use </a:t>
            </a:r>
            <a:r>
              <a:rPr lang="pt-BR" altLang="pt-BR" i="1" smtClean="0"/>
              <a:t>sniffers</a:t>
            </a:r>
            <a:r>
              <a:rPr lang="pt-BR" altLang="pt-BR" smtClean="0"/>
              <a:t>;</a:t>
            </a:r>
          </a:p>
          <a:p>
            <a:pPr marL="628650" lvl="1" indent="-171450">
              <a:buFontTx/>
              <a:buChar char="•"/>
            </a:pPr>
            <a:r>
              <a:rPr lang="pt-BR" altLang="pt-BR" smtClean="0"/>
              <a:t>certifique-se de cadastrar um </a:t>
            </a:r>
            <a:r>
              <a:rPr lang="pt-BR" altLang="pt-BR" i="1" smtClean="0"/>
              <a:t>e-mail</a:t>
            </a:r>
            <a:r>
              <a:rPr lang="pt-BR" altLang="pt-BR" smtClean="0"/>
              <a:t> de recuperação que você acesse regularmente para não esquecer a senha desta conta também;</a:t>
            </a:r>
          </a:p>
          <a:p>
            <a:pPr marL="628650" lvl="1" indent="-171450">
              <a:buFontTx/>
              <a:buChar char="•"/>
            </a:pPr>
            <a:r>
              <a:rPr lang="pt-BR" altLang="pt-BR" smtClean="0"/>
              <a:t>procure não depender de programas gerenciadores de senhas para acessar o </a:t>
            </a:r>
            <a:r>
              <a:rPr lang="pt-BR" altLang="pt-BR" i="1" smtClean="0"/>
              <a:t>e-mail</a:t>
            </a:r>
            <a:r>
              <a:rPr lang="pt-BR" altLang="pt-BR" smtClean="0"/>
              <a:t> de recuperação (caso você esqueça sua chave mestra ou, por algum outro motivo, não tenha mais acesso às suas senhas, o acesso ao </a:t>
            </a:r>
            <a:r>
              <a:rPr lang="pt-BR" altLang="pt-BR" i="1" smtClean="0"/>
              <a:t>e-mail</a:t>
            </a:r>
            <a:r>
              <a:rPr lang="pt-BR" altLang="pt-BR" smtClean="0"/>
              <a:t> de recuperação pode ser a única forma de restabelecer os acessos perdidos);</a:t>
            </a:r>
          </a:p>
          <a:p>
            <a:pPr marL="628650" lvl="1" indent="-171450">
              <a:buFontTx/>
              <a:buChar char="•"/>
            </a:pPr>
            <a:r>
              <a:rPr lang="pt-BR" altLang="pt-BR" smtClean="0"/>
              <a:t>preste muita atenção ao cadastrar o </a:t>
            </a:r>
            <a:r>
              <a:rPr lang="pt-BR" altLang="pt-BR" i="1" smtClean="0"/>
              <a:t>e-mail</a:t>
            </a:r>
            <a:r>
              <a:rPr lang="pt-BR" altLang="pt-BR" smtClean="0"/>
              <a:t> de recuperação para não digitar um endereço que seja inválido ou pertencente a outra pessoa. Para evitar isto, muitos </a:t>
            </a:r>
            <a:r>
              <a:rPr lang="pt-BR" altLang="pt-BR" i="1" smtClean="0"/>
              <a:t>sites</a:t>
            </a:r>
            <a:r>
              <a:rPr lang="pt-BR" altLang="pt-BR" smtClean="0"/>
              <a:t> enviam uma mensagem de confirmação assim que o cadastro é realizado. Tenha certeza de recebê-la e de que as eventuais instruções de verificação tenham sido executadas.</a:t>
            </a:r>
          </a:p>
          <a:p>
            <a:pPr marL="628650" lvl="1" indent="-171450">
              <a:buFontTx/>
              <a:buChar char="•"/>
            </a:pPr>
            <a:endParaRPr lang="en-US" altLang="pt-BR" b="1" smtClean="0"/>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534959C-053D-41AE-8179-4E75F6EA7F58}" type="slidenum">
              <a:rPr lang="en-US" altLang="pt-BR" sz="1200"/>
              <a:pPr eaLnBrk="1" hangingPunct="1"/>
              <a:t>37</a:t>
            </a:fld>
            <a:endParaRPr lang="en-US" altLang="pt-BR" sz="1200"/>
          </a:p>
        </p:txBody>
      </p:sp>
      <p:sp>
        <p:nvSpPr>
          <p:cNvPr id="5427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427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762623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2"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pt-BR" altLang="pt-BR" b="1" i="1" smtClean="0"/>
              <a:t>Phishing</a:t>
            </a:r>
            <a:r>
              <a:rPr lang="pt-BR" altLang="pt-BR" b="1" smtClean="0"/>
              <a:t> e códigos maliciosos:</a:t>
            </a:r>
          </a:p>
          <a:p>
            <a:pPr>
              <a:buFontTx/>
              <a:buChar char="•"/>
            </a:pPr>
            <a:r>
              <a:rPr lang="pt-BR" altLang="pt-BR" b="1" smtClean="0"/>
              <a:t>Desconfie de mensagens recebidas:  </a:t>
            </a:r>
            <a:r>
              <a:rPr lang="pt-BR" altLang="pt-BR" smtClean="0"/>
              <a:t>não considere que uma mensagem é confiável com base na confiança que você deposita em seu remetente, pois ela pode ter sido enviada de contas invadidas, de perfis falsos ou pode ter sido forjada.</a:t>
            </a:r>
            <a:endParaRPr lang="pt-BR" altLang="pt-BR" b="1" smtClean="0"/>
          </a:p>
          <a:p>
            <a:pPr>
              <a:buFontTx/>
              <a:buChar char="•"/>
            </a:pPr>
            <a:r>
              <a:rPr lang="pt-BR" altLang="pt-BR" b="1" smtClean="0"/>
              <a:t>Evite clicar/seguir </a:t>
            </a:r>
            <a:r>
              <a:rPr lang="pt-BR" altLang="pt-BR" b="1" i="1" smtClean="0"/>
              <a:t>links</a:t>
            </a:r>
            <a:r>
              <a:rPr lang="pt-BR" altLang="pt-BR" b="1" smtClean="0"/>
              <a:t> recebidos via mensagens eletrônicas: </a:t>
            </a:r>
            <a:r>
              <a:rPr lang="pt-BR" altLang="pt-BR" smtClean="0"/>
              <a:t>procure digitar a URL diretamente no navegador. </a:t>
            </a:r>
            <a:endParaRPr lang="pt-BR" altLang="pt-BR" b="1" smtClean="0"/>
          </a:p>
          <a:p>
            <a:pPr>
              <a:buFontTx/>
              <a:buChar char="•"/>
            </a:pPr>
            <a:r>
              <a:rPr lang="pt-BR" altLang="pt-BR" b="1" smtClean="0"/>
              <a:t>Evite usar </a:t>
            </a:r>
            <a:r>
              <a:rPr lang="pt-BR" altLang="pt-BR" b="1" i="1" smtClean="0"/>
              <a:t>sites</a:t>
            </a:r>
            <a:r>
              <a:rPr lang="pt-BR" altLang="pt-BR" b="1" smtClean="0"/>
              <a:t> de busca para acessar serviços que requeiram senhas</a:t>
            </a:r>
            <a:r>
              <a:rPr lang="pt-BR" altLang="pt-BR" smtClean="0"/>
              <a:t>, como seu </a:t>
            </a:r>
            <a:r>
              <a:rPr lang="pt-BR" altLang="pt-BR" i="1" smtClean="0"/>
              <a:t>Webmail</a:t>
            </a:r>
            <a:r>
              <a:rPr lang="pt-BR" altLang="pt-BR" smtClean="0"/>
              <a:t> e sua rede social.</a:t>
            </a:r>
            <a:endParaRPr lang="en-US" altLang="pt-BR" smtClean="0"/>
          </a:p>
          <a:p>
            <a:pPr>
              <a:buFontTx/>
              <a:buChar char="•"/>
            </a:pPr>
            <a:r>
              <a:rPr lang="pt-BR" altLang="pt-BR" b="1" smtClean="0"/>
              <a:t>Seja cuidadoso ao acessar </a:t>
            </a:r>
            <a:r>
              <a:rPr lang="pt-BR" altLang="pt-BR" b="1" i="1" smtClean="0"/>
              <a:t>links</a:t>
            </a:r>
            <a:r>
              <a:rPr lang="pt-BR" altLang="pt-BR" b="1" smtClean="0"/>
              <a:t> reduzidos</a:t>
            </a:r>
            <a:r>
              <a:rPr lang="pt-BR" altLang="pt-BR" smtClean="0"/>
              <a:t>: Use complementos que permitam expandir o </a:t>
            </a:r>
            <a:r>
              <a:rPr lang="pt-BR" altLang="pt-BR" i="1" smtClean="0"/>
              <a:t>link</a:t>
            </a:r>
            <a:r>
              <a:rPr lang="en-US" altLang="pt-BR" smtClean="0"/>
              <a:t> antes de clicar sobre ele</a:t>
            </a:r>
            <a:endParaRPr lang="pt-BR" altLang="pt-BR" smtClean="0"/>
          </a:p>
          <a:p>
            <a:pPr>
              <a:buFontTx/>
              <a:buChar char="•"/>
            </a:pPr>
            <a:endParaRPr lang="pt-BR" altLang="pt-BR" b="1" smtClean="0"/>
          </a:p>
          <a:p>
            <a:pPr>
              <a:buFontTx/>
              <a:buChar char="•"/>
            </a:pPr>
            <a:endParaRPr lang="pt-BR" altLang="pt-BR" b="1" smtClean="0"/>
          </a:p>
          <a:p>
            <a:endParaRPr lang="pt-BR" altLang="pt-BR" smtClean="0"/>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1BCC63B-E3E7-40F8-AA00-C9DDD2F39F17}" type="slidenum">
              <a:rPr lang="en-US" altLang="pt-BR" sz="1200"/>
              <a:pPr eaLnBrk="1" hangingPunct="1"/>
              <a:t>38</a:t>
            </a:fld>
            <a:endParaRPr lang="en-US" altLang="pt-BR" sz="1200"/>
          </a:p>
        </p:txBody>
      </p:sp>
      <p:sp>
        <p:nvSpPr>
          <p:cNvPr id="5632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632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891333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pt-BR" altLang="pt-BR" b="1" smtClean="0"/>
              <a:t>Privacidade:</a:t>
            </a:r>
            <a:endParaRPr lang="pt-BR" altLang="pt-BR" smtClean="0"/>
          </a:p>
          <a:p>
            <a:pPr>
              <a:buFontTx/>
              <a:buChar char="•"/>
            </a:pPr>
            <a:r>
              <a:rPr lang="pt-BR" altLang="pt-BR" b="1" smtClean="0"/>
              <a:t>Procure reduzir a quantidade de informações que possam ser coletadas sobre você</a:t>
            </a:r>
            <a:r>
              <a:rPr lang="pt-BR" altLang="pt-BR" smtClean="0"/>
              <a:t>. Elas podem ser usadas para adivinhar as suas senhas.</a:t>
            </a:r>
          </a:p>
          <a:p>
            <a:pPr lvl="1"/>
            <a:endParaRPr lang="pt-BR" altLang="pt-BR" smtClean="0"/>
          </a:p>
          <a:p>
            <a:pPr>
              <a:buFontTx/>
              <a:buChar char="•"/>
            </a:pPr>
            <a:r>
              <a:rPr lang="pt-BR" altLang="pt-BR" b="1" smtClean="0"/>
              <a:t>Seja cuidadoso com as informações que você disponibiliza em </a:t>
            </a:r>
            <a:r>
              <a:rPr lang="pt-BR" altLang="pt-BR" b="1" i="1" smtClean="0"/>
              <a:t>blogs</a:t>
            </a:r>
            <a:r>
              <a:rPr lang="pt-BR" altLang="pt-BR" b="1" smtClean="0"/>
              <a:t> e redes sociais</a:t>
            </a:r>
            <a:r>
              <a:rPr lang="pt-BR" altLang="pt-BR" smtClean="0"/>
              <a:t>. Elas podem ser usadas por invasores para tentar:</a:t>
            </a:r>
          </a:p>
          <a:p>
            <a:pPr lvl="1">
              <a:buFontTx/>
              <a:buChar char="•"/>
            </a:pPr>
            <a:r>
              <a:rPr lang="pt-BR" altLang="pt-BR" smtClean="0"/>
              <a:t>confirmar os seus dados cadastrais;</a:t>
            </a:r>
          </a:p>
          <a:p>
            <a:pPr lvl="1">
              <a:buFontTx/>
              <a:buChar char="•"/>
            </a:pPr>
            <a:r>
              <a:rPr lang="pt-BR" altLang="pt-BR" smtClean="0"/>
              <a:t>descobrir dicas de segurança;</a:t>
            </a:r>
          </a:p>
          <a:p>
            <a:pPr lvl="1">
              <a:buFontTx/>
              <a:buChar char="•"/>
            </a:pPr>
            <a:r>
              <a:rPr lang="pt-BR" altLang="pt-BR" smtClean="0"/>
              <a:t>responder perguntas de segurança.</a:t>
            </a:r>
          </a:p>
          <a:p>
            <a:endParaRPr lang="pt-BR" altLang="pt-BR" smtClean="0"/>
          </a:p>
          <a:p>
            <a:pPr algn="just"/>
            <a:endParaRPr lang="en-US" altLang="pt-BR" smtClean="0"/>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F742475-14E0-4D85-908E-6A55B0FD161C}" type="slidenum">
              <a:rPr lang="en-US" altLang="pt-BR" sz="1200"/>
              <a:pPr eaLnBrk="1" hangingPunct="1"/>
              <a:t>39</a:t>
            </a:fld>
            <a:endParaRPr lang="en-US" altLang="pt-BR" sz="1200"/>
          </a:p>
        </p:txBody>
      </p:sp>
      <p:sp>
        <p:nvSpPr>
          <p:cNvPr id="58372"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58373"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591648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normAutofit/>
          </a:bodyPr>
          <a:lstStyle/>
          <a:p>
            <a:r>
              <a:rPr lang="pt-BR" altLang="pt-BR" b="1" smtClean="0">
                <a:ea typeface="MS Mincho" panose="02020609040205080304" pitchFamily="49" charset="-128"/>
              </a:rPr>
              <a:t>Computador:</a:t>
            </a:r>
            <a:r>
              <a:rPr lang="pt-BR" altLang="pt-BR" smtClean="0">
                <a:ea typeface="MS Mincho" panose="02020609040205080304" pitchFamily="49" charset="-128"/>
              </a:rPr>
              <a:t> </a:t>
            </a:r>
          </a:p>
          <a:p>
            <a:pPr>
              <a:buFontTx/>
              <a:buChar char="•"/>
            </a:pPr>
            <a:r>
              <a:rPr lang="pt-BR" altLang="pt-BR" smtClean="0"/>
              <a:t>mantenha os programas instalados com as versões mais recentes;</a:t>
            </a:r>
          </a:p>
          <a:p>
            <a:pPr>
              <a:buFontTx/>
              <a:buChar char="•"/>
            </a:pPr>
            <a:r>
              <a:rPr lang="pt-BR" altLang="pt-BR" smtClean="0"/>
              <a:t>remova programas que você não utiliza mais. Programas não usados tendem a ser esquecidos e a ficar com versões antigas (e potencialmente vulneráveis); </a:t>
            </a:r>
          </a:p>
          <a:p>
            <a:pPr>
              <a:buFontTx/>
              <a:buChar char="•"/>
            </a:pPr>
            <a:r>
              <a:rPr lang="pt-BR" altLang="pt-BR" smtClean="0"/>
              <a:t>remova as versões antigas;</a:t>
            </a:r>
          </a:p>
          <a:p>
            <a:pPr>
              <a:buFontTx/>
              <a:buChar char="•"/>
            </a:pPr>
            <a:r>
              <a:rPr lang="pt-BR" altLang="pt-BR" smtClean="0"/>
              <a:t>tenha o hábito de verificar a existência de novas versões, por meio de opções disponibilizadas pelos próprios programas ou acessando diretamente os </a:t>
            </a:r>
            <a:r>
              <a:rPr lang="pt-BR" altLang="pt-BR" i="1" smtClean="0"/>
              <a:t>sites</a:t>
            </a:r>
            <a:r>
              <a:rPr lang="pt-BR" altLang="pt-BR" smtClean="0"/>
              <a:t> dos fabricantes;</a:t>
            </a:r>
          </a:p>
          <a:p>
            <a:pPr>
              <a:buFontTx/>
              <a:buChar char="•"/>
            </a:pPr>
            <a:r>
              <a:rPr lang="pt-BR" altLang="pt-BR" smtClean="0"/>
              <a:t>mantenha os programas instalados com todas as atualizações aplicadas;</a:t>
            </a:r>
          </a:p>
          <a:p>
            <a:pPr>
              <a:buFontTx/>
              <a:buChar char="•"/>
            </a:pPr>
            <a:r>
              <a:rPr lang="pt-BR" altLang="pt-BR" smtClean="0"/>
              <a:t>configure, quando possível, para que os programas sejam atualizados automaticamente; </a:t>
            </a:r>
          </a:p>
          <a:p>
            <a:pPr>
              <a:buFontTx/>
              <a:buChar char="•"/>
            </a:pPr>
            <a:r>
              <a:rPr lang="pt-BR" altLang="pt-BR" smtClean="0"/>
              <a:t>programe as atualizações automáticas para serem baixadas e aplicadas em horários em que seu computador esteja ligado e conectado à Internet;</a:t>
            </a:r>
          </a:p>
          <a:p>
            <a:pPr>
              <a:buFontTx/>
              <a:buChar char="•"/>
            </a:pPr>
            <a:r>
              <a:rPr lang="pt-BR" altLang="pt-BR" smtClean="0"/>
              <a:t>use mecanismos de segurança, como programas </a:t>
            </a:r>
            <a:r>
              <a:rPr lang="pt-BR" altLang="pt-BR" i="1" smtClean="0"/>
              <a:t>antispam</a:t>
            </a:r>
            <a:r>
              <a:rPr lang="pt-BR" altLang="pt-BR" smtClean="0"/>
              <a:t>, </a:t>
            </a:r>
            <a:r>
              <a:rPr lang="pt-BR" altLang="pt-BR" i="1" smtClean="0"/>
              <a:t>antimalware</a:t>
            </a:r>
            <a:r>
              <a:rPr lang="pt-BR" altLang="pt-BR" smtClean="0"/>
              <a:t> e </a:t>
            </a:r>
            <a:r>
              <a:rPr lang="pt-BR" altLang="pt-BR" i="1" smtClean="0"/>
              <a:t>firewall</a:t>
            </a:r>
            <a:r>
              <a:rPr lang="pt-BR" altLang="pt-BR" smtClean="0"/>
              <a:t> pessoal, e assegure-se de mantê-los atualizados.</a:t>
            </a:r>
          </a:p>
        </p:txBody>
      </p:sp>
      <p:sp>
        <p:nvSpPr>
          <p:cNvPr id="604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F11C658-393F-4D35-8126-0C480D84AF2A}" type="slidenum">
              <a:rPr lang="en-US" altLang="pt-BR" sz="1200"/>
              <a:pPr eaLnBrk="1" hangingPunct="1"/>
              <a:t>40</a:t>
            </a:fld>
            <a:endParaRPr lang="en-US" altLang="pt-BR" sz="1200"/>
          </a:p>
        </p:txBody>
      </p:sp>
      <p:sp>
        <p:nvSpPr>
          <p:cNvPr id="60420"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0421"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99674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6"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pt-BR" altLang="pt-BR" b="1" smtClean="0">
                <a:ea typeface="MS Mincho" panose="02020609040205080304" pitchFamily="49" charset="-128"/>
              </a:rPr>
              <a:t>Computador:</a:t>
            </a:r>
            <a:r>
              <a:rPr lang="pt-BR" altLang="pt-BR" smtClean="0">
                <a:ea typeface="MS Mincho" panose="02020609040205080304" pitchFamily="49" charset="-128"/>
              </a:rPr>
              <a:t> </a:t>
            </a:r>
            <a:endParaRPr lang="pt-BR" altLang="pt-BR" smtClean="0"/>
          </a:p>
          <a:p>
            <a:pPr>
              <a:buFontTx/>
              <a:buChar char="•"/>
            </a:pPr>
            <a:r>
              <a:rPr lang="pt-BR" altLang="pt-BR" smtClean="0"/>
              <a:t>nunca compartilhe a senha de administrador;</a:t>
            </a:r>
          </a:p>
          <a:p>
            <a:pPr>
              <a:buFontTx/>
              <a:buChar char="•"/>
            </a:pPr>
            <a:r>
              <a:rPr lang="pt-BR" altLang="pt-BR" smtClean="0"/>
              <a:t>crie uma conta padrão e a utilize para a realização de suas tarefas rotineiras;</a:t>
            </a:r>
          </a:p>
          <a:p>
            <a:pPr>
              <a:buFontTx/>
              <a:buChar char="•"/>
            </a:pPr>
            <a:r>
              <a:rPr lang="pt-BR" altLang="pt-BR" smtClean="0"/>
              <a:t>utilize a conta de administrador apenas o mínimo necessário;</a:t>
            </a:r>
          </a:p>
          <a:p>
            <a:pPr>
              <a:buFontTx/>
              <a:buChar char="•"/>
            </a:pPr>
            <a:r>
              <a:rPr lang="pt-BR" altLang="pt-BR" smtClean="0"/>
              <a:t>use a opção de "executar como administrador" quando necessitar de privilégios administrativos;</a:t>
            </a:r>
          </a:p>
          <a:p>
            <a:pPr>
              <a:buFontTx/>
              <a:buChar char="•"/>
            </a:pPr>
            <a:r>
              <a:rPr lang="pt-BR" altLang="pt-BR" smtClean="0"/>
              <a:t>crie tantas contas padrão quantas forem as pessoas que utilizem o seu computador;</a:t>
            </a:r>
          </a:p>
          <a:p>
            <a:pPr>
              <a:buFontTx/>
              <a:buChar char="•"/>
            </a:pPr>
            <a:r>
              <a:rPr lang="pt-BR" altLang="pt-BR" smtClean="0"/>
              <a:t>assegure que todas as contas existentes em seu computador tenham senha;</a:t>
            </a:r>
          </a:p>
          <a:p>
            <a:pPr>
              <a:buFontTx/>
              <a:buChar char="•"/>
            </a:pPr>
            <a:r>
              <a:rPr lang="pt-BR" altLang="pt-BR" smtClean="0"/>
              <a:t>assegure que o seu computador esteja configurado para solicitar a conta de usuário e a senha na tela inicial;</a:t>
            </a:r>
          </a:p>
          <a:p>
            <a:pPr>
              <a:buFontTx/>
              <a:buChar char="•"/>
            </a:pPr>
            <a:r>
              <a:rPr lang="pt-BR" altLang="pt-BR" smtClean="0"/>
              <a:t>assegure que a opção de </a:t>
            </a:r>
            <a:r>
              <a:rPr lang="pt-BR" altLang="pt-BR" i="1" smtClean="0"/>
              <a:t>login</a:t>
            </a:r>
            <a:r>
              <a:rPr lang="pt-BR" altLang="pt-BR" smtClean="0"/>
              <a:t> (inicio de sessão) automático esteja desabilitada;</a:t>
            </a:r>
          </a:p>
          <a:p>
            <a:pPr>
              <a:buFontTx/>
              <a:buChar char="•"/>
            </a:pPr>
            <a:r>
              <a:rPr lang="pt-BR" altLang="pt-BR" smtClean="0"/>
              <a:t>não crie e não permita o uso de contas compartilhadas, cada conta deve ser acessada apenas por uma pessoa (assim é possível rastrear as ações realizadas por cada um e detectar uso indevido);</a:t>
            </a:r>
          </a:p>
          <a:p>
            <a:pPr>
              <a:buFontTx/>
              <a:buChar char="•"/>
            </a:pPr>
            <a:r>
              <a:rPr lang="pt-BR" altLang="pt-BR" smtClean="0"/>
              <a:t>crie tantas contas com privilégio de administrador quantas forem as pessoas que usem o seu computador e que necessitem destes privilégios.</a:t>
            </a:r>
          </a:p>
          <a:p>
            <a:endParaRPr lang="pt-BR" altLang="pt-BR" smtClean="0"/>
          </a:p>
        </p:txBody>
      </p:sp>
      <p:sp>
        <p:nvSpPr>
          <p:cNvPr id="624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7757338-ECCC-422A-88B6-F52BF794E07D}" type="slidenum">
              <a:rPr lang="en-US" altLang="pt-BR" sz="1200"/>
              <a:pPr eaLnBrk="1" hangingPunct="1"/>
              <a:t>41</a:t>
            </a:fld>
            <a:endParaRPr lang="en-US" altLang="pt-BR" sz="1200"/>
          </a:p>
        </p:txBody>
      </p:sp>
      <p:sp>
        <p:nvSpPr>
          <p:cNvPr id="62468"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2469"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2306305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pt-BR" altLang="pt-BR" b="1" smtClean="0"/>
              <a:t>Dispositivos móveis:</a:t>
            </a:r>
            <a:endParaRPr lang="pt-BR" altLang="pt-BR" smtClean="0"/>
          </a:p>
          <a:p>
            <a:pPr eaLnBrk="1" hangingPunct="1">
              <a:buFontTx/>
              <a:buChar char="•"/>
            </a:pPr>
            <a:r>
              <a:rPr lang="pt-BR" altLang="pt-BR" smtClean="0"/>
              <a:t>Cadastre uma senha de acesso que seja bem elaborada. Se possível, configure-o para aceitar senhas complexas (alfanuméricas).</a:t>
            </a:r>
          </a:p>
          <a:p>
            <a:pPr eaLnBrk="1" hangingPunct="1">
              <a:buFontTx/>
              <a:buChar char="•"/>
            </a:pPr>
            <a:r>
              <a:rPr lang="pt-BR" altLang="pt-BR" smtClean="0"/>
              <a:t>Em caso de perda ou furto altere as senhas que possam estar nele armazenadas.</a:t>
            </a:r>
          </a:p>
          <a:p>
            <a:endParaRPr lang="pt-BR" altLang="pt-BR" smtClean="0"/>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A395ABB-CD4D-41E3-87BD-4B5FCDBDAD99}" type="slidenum">
              <a:rPr lang="en-US" altLang="pt-BR" sz="1200"/>
              <a:pPr eaLnBrk="1" hangingPunct="1"/>
              <a:t>42</a:t>
            </a:fld>
            <a:endParaRPr lang="en-US" altLang="pt-BR" sz="1200"/>
          </a:p>
        </p:txBody>
      </p:sp>
      <p:sp>
        <p:nvSpPr>
          <p:cNvPr id="64516"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4517"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3954588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2"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pt-BR" altLang="pt-BR" b="1" smtClean="0"/>
              <a:t>Computadores de terceiros:</a:t>
            </a:r>
            <a:endParaRPr lang="pt-BR" altLang="pt-BR" smtClean="0"/>
          </a:p>
          <a:p>
            <a:pPr>
              <a:buFontTx/>
              <a:buChar char="•"/>
            </a:pPr>
            <a:r>
              <a:rPr lang="pt-BR" altLang="pt-BR" smtClean="0"/>
              <a:t>Certifique-se de fechar a sua sessão (</a:t>
            </a:r>
            <a:r>
              <a:rPr lang="pt-BR" altLang="pt-BR" i="1" smtClean="0"/>
              <a:t>logout</a:t>
            </a:r>
            <a:r>
              <a:rPr lang="pt-BR" altLang="pt-BR" smtClean="0"/>
              <a:t>) ao acessar </a:t>
            </a:r>
            <a:r>
              <a:rPr lang="pt-BR" altLang="pt-BR" i="1" smtClean="0"/>
              <a:t>sites</a:t>
            </a:r>
            <a:r>
              <a:rPr lang="pt-BR" altLang="pt-BR" smtClean="0"/>
              <a:t> que requeiram o uso de senhas.</a:t>
            </a:r>
            <a:endParaRPr lang="en-US" altLang="pt-BR" smtClean="0"/>
          </a:p>
          <a:p>
            <a:pPr>
              <a:buFontTx/>
              <a:buChar char="•"/>
            </a:pPr>
            <a:r>
              <a:rPr lang="pt-BR" altLang="pt-BR" smtClean="0"/>
              <a:t>Procure, sempre que possível, utilizar opções de navegação anônima.</a:t>
            </a:r>
            <a:endParaRPr lang="en-US" altLang="pt-BR" smtClean="0"/>
          </a:p>
          <a:p>
            <a:pPr>
              <a:buFontTx/>
              <a:buChar char="•"/>
            </a:pPr>
            <a:r>
              <a:rPr lang="pt-BR" altLang="pt-BR" smtClean="0"/>
              <a:t>Evite efetuar transações bancárias e comerciais.</a:t>
            </a:r>
            <a:endParaRPr lang="en-US" altLang="pt-BR" smtClean="0"/>
          </a:p>
          <a:p>
            <a:pPr>
              <a:buFontTx/>
              <a:buChar char="•"/>
            </a:pPr>
            <a:r>
              <a:rPr lang="pt-BR" altLang="pt-BR" smtClean="0"/>
              <a:t>Ao retornar ao seu computador, procure alterar as senhas que, por ventura, você tenha utilizado. </a:t>
            </a: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B3ACA06-3367-4A3F-8DEB-2EECE1714F7D}" type="slidenum">
              <a:rPr lang="en-US" altLang="pt-BR" sz="1200"/>
              <a:pPr eaLnBrk="1" hangingPunct="1"/>
              <a:t>43</a:t>
            </a:fld>
            <a:endParaRPr lang="en-US" altLang="pt-BR" sz="1200"/>
          </a:p>
        </p:txBody>
      </p:sp>
      <p:sp>
        <p:nvSpPr>
          <p:cNvPr id="6656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smtClean="0"/>
              <a:t>http://cartilha.cert.br/fasciculos/</a:t>
            </a:r>
          </a:p>
        </p:txBody>
      </p:sp>
      <p:sp>
        <p:nvSpPr>
          <p:cNvPr id="66565" name="Header Placeholder 2"/>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pt-BR" sz="1200"/>
              <a:t>Segurança em Senhas</a:t>
            </a:r>
          </a:p>
        </p:txBody>
      </p:sp>
    </p:spTree>
    <p:extLst>
      <p:ext uri="{BB962C8B-B14F-4D97-AF65-F5344CB8AC3E}">
        <p14:creationId xmlns:p14="http://schemas.microsoft.com/office/powerpoint/2010/main" val="1383397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563A2441-0F47-4CE9-A58C-597A3B9AAD32}" type="datetime1">
              <a:rPr lang="pt-BR" smtClean="0"/>
              <a:t>10/08/2017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639497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024" y="116632"/>
            <a:ext cx="9144000" cy="684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A355A6B-365D-402C-AC02-85641F62A521}" type="datetime1">
              <a:rPr lang="pt-BR" smtClean="0"/>
              <a:t>10/08/2017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273570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196342A7-4BA7-4D0E-B6BA-AF249AB0533A}" type="datetime1">
              <a:rPr lang="pt-BR" smtClean="0"/>
              <a:t>10/08/2017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690715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066DDA25-0960-44D3-85B8-0A71166FCAB2}" type="datetime1">
              <a:rPr lang="pt-BR" smtClean="0"/>
              <a:t>10/08/2017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07296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E80E97B-D807-4705-AE98-50E122ECCB80}" type="datetime1">
              <a:rPr lang="pt-BR" smtClean="0"/>
              <a:t>10/08/2017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913714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3C58F83D-25E0-4F59-A05F-53E7D2F0D320}" type="datetime1">
              <a:rPr lang="pt-BR" smtClean="0"/>
              <a:t>10/08/2017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5776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8093"/>
            <a:ext cx="9144000" cy="684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Data 1"/>
          <p:cNvSpPr>
            <a:spLocks noGrp="1"/>
          </p:cNvSpPr>
          <p:nvPr>
            <p:ph type="dt" sz="half" idx="10"/>
          </p:nvPr>
        </p:nvSpPr>
        <p:spPr/>
        <p:txBody>
          <a:bodyPr/>
          <a:lstStyle/>
          <a:p>
            <a:fld id="{C5E985AB-C644-41BA-B17D-62FF05305D71}" type="datetime1">
              <a:rPr lang="pt-BR" smtClean="0"/>
              <a:t>10/08/2017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‹nº›</a:t>
            </a:fld>
            <a:endParaRPr lang="pt-BR"/>
          </a:p>
        </p:txBody>
      </p:sp>
      <p:cxnSp>
        <p:nvCxnSpPr>
          <p:cNvPr id="7" name="Conector reto 6"/>
          <p:cNvCxnSpPr/>
          <p:nvPr userDrawn="1"/>
        </p:nvCxnSpPr>
        <p:spPr>
          <a:xfrm>
            <a:off x="0" y="6381328"/>
            <a:ext cx="916833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2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479252-209C-4D08-AC6E-6A0EB6DADFA6}" type="datetime1">
              <a:rPr lang="pt-BR" smtClean="0"/>
              <a:t>10/08/2017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45150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0E016EB7-7E99-4E4D-B08D-95A8B8DFF149}" type="datetime1">
              <a:rPr lang="pt-BR" smtClean="0"/>
              <a:t>10/08/2017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573555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32DE4F6-6B62-4A81-9B40-85056A4690A1}" type="datetime1">
              <a:rPr lang="pt-BR" smtClean="0"/>
              <a:t>10/08/2017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175598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6303E2D6-60E5-46F6-B662-54344DD1CF03}" type="datetime1">
              <a:rPr lang="pt-BR" smtClean="0"/>
              <a:t>10/08/2017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797695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5"/>
            <a:ext cx="7772400" cy="1224136"/>
          </a:xfrm>
        </p:spPr>
        <p:txBody>
          <a:bodyPr anchor="ctr">
            <a:normAutofit/>
          </a:bodyPr>
          <a:lstStyle>
            <a:lvl1pPr algn="ctr">
              <a:defRPr sz="2800">
                <a:latin typeface="Arial Black"/>
                <a:cs typeface="Arial Black"/>
              </a:defRPr>
            </a:lvl1pPr>
          </a:lstStyle>
          <a:p>
            <a:r>
              <a:rPr lang="x-none" dirty="0" smtClean="0"/>
              <a:t>Click to edit Master title style</a:t>
            </a:r>
            <a:endParaRPr lang="en-US" dirty="0"/>
          </a:p>
        </p:txBody>
      </p:sp>
      <p:sp>
        <p:nvSpPr>
          <p:cNvPr id="10" name="Picture Placeholder 2"/>
          <p:cNvSpPr>
            <a:spLocks noGrp="1"/>
          </p:cNvSpPr>
          <p:nvPr>
            <p:ph type="pic" idx="13"/>
          </p:nvPr>
        </p:nvSpPr>
        <p:spPr>
          <a:xfrm>
            <a:off x="1792288" y="2780928"/>
            <a:ext cx="5486400" cy="273630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Date Placeholder 3"/>
          <p:cNvSpPr>
            <a:spLocks noGrp="1"/>
          </p:cNvSpPr>
          <p:nvPr>
            <p:ph type="dt" sz="half" idx="14"/>
          </p:nvPr>
        </p:nvSpPr>
        <p:spPr/>
        <p:txBody>
          <a:bodyPr/>
          <a:lstStyle>
            <a:lvl1pPr>
              <a:defRPr/>
            </a:lvl1pPr>
          </a:lstStyle>
          <a:p>
            <a:fld id="{562478BA-4E41-4480-AC3B-42E318F771E0}" type="datetime1">
              <a:rPr lang="en-US" altLang="pt-BR"/>
              <a:pPr/>
              <a:t>8/10/2017</a:t>
            </a:fld>
            <a:endParaRPr lang="en-US" altLang="pt-BR"/>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fld id="{F1951048-2B7A-43DF-BC66-72E390BE3E0D}" type="slidenum">
              <a:rPr lang="en-US" altLang="pt-BR"/>
              <a:pPr/>
              <a:t>‹nº›</a:t>
            </a:fld>
            <a:endParaRPr lang="en-US" altLang="pt-BR"/>
          </a:p>
        </p:txBody>
      </p:sp>
    </p:spTree>
    <p:extLst>
      <p:ext uri="{BB962C8B-B14F-4D97-AF65-F5344CB8AC3E}">
        <p14:creationId xmlns:p14="http://schemas.microsoft.com/office/powerpoint/2010/main" val="1857580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2ADC7-2BF3-4F26-A222-9DAA9B242039}" type="datetime1">
              <a:rPr lang="pt-BR" smtClean="0"/>
              <a:t>10/08/2017</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D4E52-C0D4-492B-A170-0B98928D9E9A}" type="slidenum">
              <a:rPr lang="pt-BR" smtClean="0"/>
              <a:t>‹nº›</a:t>
            </a:fld>
            <a:endParaRPr lang="pt-BR"/>
          </a:p>
        </p:txBody>
      </p:sp>
    </p:spTree>
    <p:extLst>
      <p:ext uri="{BB962C8B-B14F-4D97-AF65-F5344CB8AC3E}">
        <p14:creationId xmlns:p14="http://schemas.microsoft.com/office/powerpoint/2010/main" val="3363166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xnar.com.br/aulas"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www.grupoorion.com.br/index.php?fuse=produtosServicos.cellsafe"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Resultado de imagem para segurança w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1779"/>
            <a:ext cx="6868304" cy="6868304"/>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1043608" y="2132856"/>
            <a:ext cx="7772400" cy="1470025"/>
          </a:xfrm>
        </p:spPr>
        <p:txBody>
          <a:bodyPr/>
          <a:lstStyle/>
          <a:p>
            <a:r>
              <a:rPr lang="pt-BR" dirty="0" smtClean="0"/>
              <a:t>SEGURANÇA NA INFORMÁTICA</a:t>
            </a:r>
            <a:endParaRPr lang="pt-BR" dirty="0"/>
          </a:p>
        </p:txBody>
      </p:sp>
      <p:sp>
        <p:nvSpPr>
          <p:cNvPr id="3" name="Subtítulo 2"/>
          <p:cNvSpPr>
            <a:spLocks noGrp="1"/>
          </p:cNvSpPr>
          <p:nvPr>
            <p:ph type="subTitle" idx="1"/>
          </p:nvPr>
        </p:nvSpPr>
        <p:spPr>
          <a:xfrm>
            <a:off x="1371600" y="5013176"/>
            <a:ext cx="6400800" cy="625624"/>
          </a:xfrm>
        </p:spPr>
        <p:txBody>
          <a:bodyPr>
            <a:normAutofit lnSpcReduction="10000"/>
          </a:bodyPr>
          <a:lstStyle/>
          <a:p>
            <a:r>
              <a:rPr lang="pt-BR" sz="1600" dirty="0" smtClean="0">
                <a:solidFill>
                  <a:schemeClr val="tx1"/>
                </a:solidFill>
              </a:rPr>
              <a:t>Prof. André Aparecido da Silva</a:t>
            </a:r>
          </a:p>
          <a:p>
            <a:r>
              <a:rPr lang="pt-BR" sz="1600" dirty="0" smtClean="0">
                <a:solidFill>
                  <a:schemeClr val="tx1"/>
                </a:solidFill>
              </a:rPr>
              <a:t>Disponível em: </a:t>
            </a:r>
            <a:r>
              <a:rPr lang="pt-BR" sz="1600" dirty="0" smtClean="0">
                <a:solidFill>
                  <a:schemeClr val="tx1"/>
                </a:solidFill>
                <a:hlinkClick r:id="rId3"/>
              </a:rPr>
              <a:t>http://</a:t>
            </a:r>
            <a:r>
              <a:rPr lang="pt-BR" sz="1600" dirty="0" smtClean="0">
                <a:solidFill>
                  <a:schemeClr val="tx1"/>
                </a:solidFill>
                <a:hlinkClick r:id="rId3"/>
              </a:rPr>
              <a:t>www.oxnar.com.br/aulas</a:t>
            </a:r>
            <a:r>
              <a:rPr lang="pt-BR" sz="1600" dirty="0" smtClean="0">
                <a:solidFill>
                  <a:schemeClr val="tx1"/>
                </a:solidFill>
              </a:rPr>
              <a:t>   </a:t>
            </a:r>
            <a:endParaRPr lang="pt-BR" sz="1600" dirty="0">
              <a:solidFill>
                <a:schemeClr val="tx1"/>
              </a:solidFill>
            </a:endParaRPr>
          </a:p>
        </p:txBody>
      </p:sp>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1</a:t>
            </a:fld>
            <a:endParaRPr lang="pt-BR"/>
          </a:p>
        </p:txBody>
      </p:sp>
    </p:spTree>
    <p:extLst>
      <p:ext uri="{BB962C8B-B14F-4D97-AF65-F5344CB8AC3E}">
        <p14:creationId xmlns:p14="http://schemas.microsoft.com/office/powerpoint/2010/main" val="2856163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a:t>
            </a:fld>
            <a:endParaRPr lang="pt-BR"/>
          </a:p>
        </p:txBody>
      </p:sp>
      <p:sp>
        <p:nvSpPr>
          <p:cNvPr id="4" name="Retângulo 3"/>
          <p:cNvSpPr/>
          <p:nvPr/>
        </p:nvSpPr>
        <p:spPr>
          <a:xfrm>
            <a:off x="935596" y="1988840"/>
            <a:ext cx="7272808" cy="1938992"/>
          </a:xfrm>
          <a:prstGeom prst="rect">
            <a:avLst/>
          </a:prstGeom>
        </p:spPr>
        <p:txBody>
          <a:bodyPr wrap="square">
            <a:spAutoFit/>
          </a:bodyPr>
          <a:lstStyle/>
          <a:p>
            <a:pPr algn="just"/>
            <a:r>
              <a:rPr lang="pt-BR" sz="4000" dirty="0"/>
              <a:t>Hoje em dia a informação é o bem mais valioso de uma empresa/Cliente.</a:t>
            </a:r>
          </a:p>
        </p:txBody>
      </p:sp>
    </p:spTree>
    <p:extLst>
      <p:ext uri="{BB962C8B-B14F-4D97-AF65-F5344CB8AC3E}">
        <p14:creationId xmlns:p14="http://schemas.microsoft.com/office/powerpoint/2010/main" val="3415363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a:t>
            </a:fld>
            <a:endParaRPr lang="pt-BR"/>
          </a:p>
        </p:txBody>
      </p:sp>
      <p:sp>
        <p:nvSpPr>
          <p:cNvPr id="4" name="Rectangle 2"/>
          <p:cNvSpPr txBox="1">
            <a:spLocks noChangeArrowheads="1"/>
          </p:cNvSpPr>
          <p:nvPr/>
        </p:nvSpPr>
        <p:spPr>
          <a:xfrm>
            <a:off x="578294" y="214313"/>
            <a:ext cx="8365681" cy="91043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altLang="pt-BR" dirty="0" smtClean="0"/>
              <a:t>Dado x Informação</a:t>
            </a:r>
            <a:endParaRPr lang="pt-BR" altLang="pt-BR" dirty="0"/>
          </a:p>
        </p:txBody>
      </p:sp>
      <p:sp>
        <p:nvSpPr>
          <p:cNvPr id="5" name="Rectangle 3"/>
          <p:cNvSpPr txBox="1">
            <a:spLocks noChangeArrowheads="1"/>
          </p:cNvSpPr>
          <p:nvPr/>
        </p:nvSpPr>
        <p:spPr>
          <a:xfrm>
            <a:off x="611560" y="2017713"/>
            <a:ext cx="8343528" cy="4114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altLang="pt-BR" smtClean="0"/>
              <a:t>DADO: fatos em forma primária</a:t>
            </a:r>
          </a:p>
          <a:p>
            <a:pPr lvl="1"/>
            <a:r>
              <a:rPr lang="pt-BR" altLang="pt-BR" smtClean="0"/>
              <a:t>Ex: nome, saldo bancário, ...</a:t>
            </a:r>
          </a:p>
          <a:p>
            <a:pPr lvl="1"/>
            <a:endParaRPr lang="pt-BR" altLang="pt-BR" smtClean="0"/>
          </a:p>
          <a:p>
            <a:r>
              <a:rPr lang="pt-BR" altLang="pt-BR" smtClean="0"/>
              <a:t>INFORMAÇÃO: estruturas significantes com a intenção de gerar conhecimento no indivíduo e seu espaço</a:t>
            </a:r>
          </a:p>
          <a:p>
            <a:pPr lvl="1"/>
            <a:r>
              <a:rPr lang="pt-BR" altLang="pt-BR" smtClean="0"/>
              <a:t>Ex: </a:t>
            </a:r>
            <a:r>
              <a:rPr lang="pt-BR" altLang="pt-BR" b="1" smtClean="0"/>
              <a:t>João</a:t>
            </a:r>
            <a:r>
              <a:rPr lang="pt-BR" altLang="pt-BR" smtClean="0"/>
              <a:t> tem </a:t>
            </a:r>
            <a:r>
              <a:rPr lang="pt-BR" altLang="pt-BR" b="1" smtClean="0"/>
              <a:t>R$ 10 de saldo</a:t>
            </a:r>
            <a:r>
              <a:rPr lang="pt-BR" altLang="pt-BR" smtClean="0"/>
              <a:t> em sua conta; portanto </a:t>
            </a:r>
            <a:r>
              <a:rPr lang="pt-BR" altLang="pt-BR" u="sng" smtClean="0"/>
              <a:t>pode sacar</a:t>
            </a:r>
            <a:r>
              <a:rPr lang="pt-BR" altLang="pt-BR" smtClean="0"/>
              <a:t> este dinheiro.</a:t>
            </a:r>
            <a:endParaRPr lang="pt-BR" altLang="pt-BR" dirty="0"/>
          </a:p>
        </p:txBody>
      </p:sp>
    </p:spTree>
    <p:extLst>
      <p:ext uri="{BB962C8B-B14F-4D97-AF65-F5344CB8AC3E}">
        <p14:creationId xmlns:p14="http://schemas.microsoft.com/office/powerpoint/2010/main" val="20487629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a:t>
            </a:fld>
            <a:endParaRPr lang="pt-BR"/>
          </a:p>
        </p:txBody>
      </p:sp>
      <p:sp>
        <p:nvSpPr>
          <p:cNvPr id="4" name="Retângulo 3"/>
          <p:cNvSpPr/>
          <p:nvPr/>
        </p:nvSpPr>
        <p:spPr>
          <a:xfrm>
            <a:off x="790882" y="1340768"/>
            <a:ext cx="7920880" cy="3970318"/>
          </a:xfrm>
          <a:prstGeom prst="rect">
            <a:avLst/>
          </a:prstGeom>
        </p:spPr>
        <p:txBody>
          <a:bodyPr wrap="square">
            <a:spAutoFit/>
          </a:bodyPr>
          <a:lstStyle/>
          <a:p>
            <a:pPr algn="just"/>
            <a:r>
              <a:rPr lang="pt-BR" sz="3600" dirty="0">
                <a:solidFill>
                  <a:srgbClr val="222222"/>
                </a:solidFill>
                <a:latin typeface="arial" panose="020B0604020202020204" pitchFamily="34" charset="0"/>
              </a:rPr>
              <a:t>C</a:t>
            </a:r>
            <a:r>
              <a:rPr lang="pt-BR" sz="3600" dirty="0" smtClean="0">
                <a:solidFill>
                  <a:srgbClr val="222222"/>
                </a:solidFill>
                <a:latin typeface="arial" panose="020B0604020202020204" pitchFamily="34" charset="0"/>
              </a:rPr>
              <a:t>ompreende </a:t>
            </a:r>
            <a:r>
              <a:rPr lang="pt-BR" sz="3600" dirty="0">
                <a:solidFill>
                  <a:srgbClr val="222222"/>
                </a:solidFill>
                <a:latin typeface="arial" panose="020B0604020202020204" pitchFamily="34" charset="0"/>
              </a:rPr>
              <a:t>um conjunto de medidas que visam proteger e preservar </a:t>
            </a:r>
            <a:r>
              <a:rPr lang="pt-BR" sz="3600" b="1" dirty="0">
                <a:solidFill>
                  <a:srgbClr val="222222"/>
                </a:solidFill>
                <a:latin typeface="arial" panose="020B0604020202020204" pitchFamily="34" charset="0"/>
              </a:rPr>
              <a:t>informações</a:t>
            </a:r>
            <a:r>
              <a:rPr lang="pt-BR" sz="3600" dirty="0">
                <a:solidFill>
                  <a:srgbClr val="222222"/>
                </a:solidFill>
                <a:latin typeface="arial" panose="020B0604020202020204" pitchFamily="34" charset="0"/>
              </a:rPr>
              <a:t> e sistemas de </a:t>
            </a:r>
            <a:r>
              <a:rPr lang="pt-BR" sz="3600" b="1" dirty="0">
                <a:solidFill>
                  <a:srgbClr val="222222"/>
                </a:solidFill>
                <a:latin typeface="arial" panose="020B0604020202020204" pitchFamily="34" charset="0"/>
              </a:rPr>
              <a:t>informações</a:t>
            </a:r>
            <a:r>
              <a:rPr lang="pt-BR" sz="3600" dirty="0">
                <a:solidFill>
                  <a:srgbClr val="222222"/>
                </a:solidFill>
                <a:latin typeface="arial" panose="020B0604020202020204" pitchFamily="34" charset="0"/>
              </a:rPr>
              <a:t>, assegurando-lhes integridade, disponibilidade, não repúdio, autenticidade e confidencialidade.</a:t>
            </a:r>
            <a:endParaRPr lang="pt-BR" sz="3600" dirty="0"/>
          </a:p>
        </p:txBody>
      </p:sp>
      <p:sp>
        <p:nvSpPr>
          <p:cNvPr id="5" name="Retângulo 4"/>
          <p:cNvSpPr/>
          <p:nvPr/>
        </p:nvSpPr>
        <p:spPr>
          <a:xfrm>
            <a:off x="899592" y="404664"/>
            <a:ext cx="5955476" cy="646331"/>
          </a:xfrm>
          <a:prstGeom prst="rect">
            <a:avLst/>
          </a:prstGeom>
        </p:spPr>
        <p:txBody>
          <a:bodyPr wrap="none">
            <a:spAutoFit/>
          </a:bodyPr>
          <a:lstStyle/>
          <a:p>
            <a:r>
              <a:rPr lang="pt-BR" sz="3600" b="1" dirty="0">
                <a:solidFill>
                  <a:srgbClr val="C00000"/>
                </a:solidFill>
                <a:latin typeface="arial" panose="020B0604020202020204" pitchFamily="34" charset="0"/>
              </a:rPr>
              <a:t>Segurança da informação</a:t>
            </a:r>
            <a:r>
              <a:rPr lang="pt-BR" sz="3600" dirty="0">
                <a:solidFill>
                  <a:srgbClr val="C00000"/>
                </a:solidFill>
                <a:latin typeface="arial" panose="020B0604020202020204" pitchFamily="34" charset="0"/>
              </a:rPr>
              <a:t> </a:t>
            </a:r>
            <a:endParaRPr lang="pt-BR" sz="3600" dirty="0">
              <a:solidFill>
                <a:srgbClr val="C00000"/>
              </a:solidFill>
            </a:endParaRPr>
          </a:p>
        </p:txBody>
      </p:sp>
    </p:spTree>
    <p:extLst>
      <p:ext uri="{BB962C8B-B14F-4D97-AF65-F5344CB8AC3E}">
        <p14:creationId xmlns:p14="http://schemas.microsoft.com/office/powerpoint/2010/main" val="29098075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5</a:t>
            </a:fld>
            <a:endParaRPr lang="pt-BR"/>
          </a:p>
        </p:txBody>
      </p:sp>
      <p:pic>
        <p:nvPicPr>
          <p:cNvPr id="3074" name="Picture 2" descr="Resultado de imagem para charge segurança digi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722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6</a:t>
            </a:fld>
            <a:endParaRPr lang="pt-BR"/>
          </a:p>
        </p:txBody>
      </p:sp>
      <p:pic>
        <p:nvPicPr>
          <p:cNvPr id="5122" name="Picture 2" descr="Resultado de imagem para informações privilegiad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0831" y="4365104"/>
            <a:ext cx="5022250" cy="25111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sultado de imagem para sar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628800"/>
            <a:ext cx="2664296" cy="149950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esultado de imagem para banco sant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4334122"/>
            <a:ext cx="2822883" cy="238735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de seta reta 4"/>
          <p:cNvCxnSpPr>
            <a:stCxn id="5124" idx="2"/>
          </p:cNvCxnSpPr>
          <p:nvPr/>
        </p:nvCxnSpPr>
        <p:spPr>
          <a:xfrm>
            <a:off x="1655676" y="3128304"/>
            <a:ext cx="0" cy="116479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Retângulo 8"/>
          <p:cNvSpPr/>
          <p:nvPr/>
        </p:nvSpPr>
        <p:spPr>
          <a:xfrm>
            <a:off x="899592" y="404664"/>
            <a:ext cx="6032421" cy="646331"/>
          </a:xfrm>
          <a:prstGeom prst="rect">
            <a:avLst/>
          </a:prstGeom>
        </p:spPr>
        <p:txBody>
          <a:bodyPr wrap="none">
            <a:spAutoFit/>
          </a:bodyPr>
          <a:lstStyle/>
          <a:p>
            <a:r>
              <a:rPr lang="pt-BR" sz="3600" b="1" dirty="0" smtClean="0">
                <a:solidFill>
                  <a:srgbClr val="C00000"/>
                </a:solidFill>
                <a:latin typeface="arial" panose="020B0604020202020204" pitchFamily="34" charset="0"/>
              </a:rPr>
              <a:t>Informações Privilegiadas</a:t>
            </a:r>
            <a:r>
              <a:rPr lang="pt-BR" sz="3600" dirty="0">
                <a:solidFill>
                  <a:srgbClr val="C00000"/>
                </a:solidFill>
                <a:latin typeface="arial" panose="020B0604020202020204" pitchFamily="34" charset="0"/>
              </a:rPr>
              <a:t> </a:t>
            </a:r>
            <a:endParaRPr lang="pt-BR" sz="3600" dirty="0">
              <a:solidFill>
                <a:srgbClr val="C00000"/>
              </a:solidFill>
            </a:endParaRPr>
          </a:p>
        </p:txBody>
      </p:sp>
      <p:sp>
        <p:nvSpPr>
          <p:cNvPr id="6" name="AutoShape 8" descr="Resultado de imagem para banco san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7" name="Imagem 6"/>
          <p:cNvPicPr>
            <a:picLocks noChangeAspect="1"/>
          </p:cNvPicPr>
          <p:nvPr/>
        </p:nvPicPr>
        <p:blipFill>
          <a:blip r:embed="rId5"/>
          <a:stretch>
            <a:fillRect/>
          </a:stretch>
        </p:blipFill>
        <p:spPr>
          <a:xfrm>
            <a:off x="164940" y="4334461"/>
            <a:ext cx="3182923" cy="2387013"/>
          </a:xfrm>
          <a:prstGeom prst="rect">
            <a:avLst/>
          </a:prstGeom>
        </p:spPr>
      </p:pic>
      <p:pic>
        <p:nvPicPr>
          <p:cNvPr id="5130" name="Picture 10" descr="Resultado de imagem para informações privilegiada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31375" y="1196752"/>
            <a:ext cx="2755425" cy="2755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3963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7</a:t>
            </a:fld>
            <a:endParaRPr lang="pt-BR"/>
          </a:p>
        </p:txBody>
      </p:sp>
      <p:sp>
        <p:nvSpPr>
          <p:cNvPr id="4"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smtClean="0"/>
              <a:t>ENGENHARIA SOCIAL</a:t>
            </a:r>
            <a:endParaRPr lang="pt-BR" dirty="0"/>
          </a:p>
        </p:txBody>
      </p:sp>
      <p:sp>
        <p:nvSpPr>
          <p:cNvPr id="5" name="Espaço Reservado para Conteúdo 4"/>
          <p:cNvSpPr txBox="1">
            <a:spLocks/>
          </p:cNvSpPr>
          <p:nvPr/>
        </p:nvSpPr>
        <p:spPr>
          <a:xfrm>
            <a:off x="457200" y="1600201"/>
            <a:ext cx="8229600" cy="161277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pt-BR" dirty="0" smtClean="0"/>
              <a:t>Usar </a:t>
            </a:r>
            <a:r>
              <a:rPr lang="pt-BR" dirty="0" smtClean="0"/>
              <a:t>fatos da própria sociedade para tentar enganar ou induzir a pessoas a passarem dados confidenciais.</a:t>
            </a:r>
            <a:endParaRPr lang="pt-BR" dirty="0"/>
          </a:p>
        </p:txBody>
      </p:sp>
      <p:pic>
        <p:nvPicPr>
          <p:cNvPr id="1026" name="Picture 2" descr="Resultado de imagem para engenharia soci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5971" y="3186879"/>
            <a:ext cx="6708029" cy="3671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0584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8</a:t>
            </a:fld>
            <a:endParaRPr lang="pt-BR"/>
          </a:p>
        </p:txBody>
      </p:sp>
      <p:sp>
        <p:nvSpPr>
          <p:cNvPr id="4" name="Retângulo 3"/>
          <p:cNvSpPr/>
          <p:nvPr/>
        </p:nvSpPr>
        <p:spPr>
          <a:xfrm>
            <a:off x="395536" y="1417638"/>
            <a:ext cx="8424936" cy="4524315"/>
          </a:xfrm>
          <a:prstGeom prst="rect">
            <a:avLst/>
          </a:prstGeom>
        </p:spPr>
        <p:txBody>
          <a:bodyPr wrap="square">
            <a:spAutoFit/>
          </a:bodyPr>
          <a:lstStyle/>
          <a:p>
            <a:pPr algn="just"/>
            <a:r>
              <a:rPr lang="pt-BR" sz="3600" dirty="0" smtClean="0">
                <a:solidFill>
                  <a:srgbClr val="222222"/>
                </a:solidFill>
                <a:latin typeface="arial" panose="020B0604020202020204" pitchFamily="34" charset="0"/>
              </a:rPr>
              <a:t>É </a:t>
            </a:r>
            <a:r>
              <a:rPr lang="pt-BR" sz="3600" dirty="0">
                <a:solidFill>
                  <a:srgbClr val="222222"/>
                </a:solidFill>
                <a:latin typeface="arial" panose="020B0604020202020204" pitchFamily="34" charset="0"/>
              </a:rPr>
              <a:t>termo utilizado para descrever um método de ataque, onde alguém faz uso da persuasão, muitas vezes abusando da ingenuidade ou confiança do usuário, para obter informações que podem ser utilizadas para ter acesso não autorizado a computadores ou informações.</a:t>
            </a:r>
            <a:endParaRPr lang="pt-BR" sz="3600"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smtClean="0"/>
              <a:t>ENGENHARIA SOCIAL</a:t>
            </a:r>
            <a:endParaRPr lang="pt-BR" dirty="0"/>
          </a:p>
        </p:txBody>
      </p:sp>
    </p:spTree>
    <p:extLst>
      <p:ext uri="{BB962C8B-B14F-4D97-AF65-F5344CB8AC3E}">
        <p14:creationId xmlns:p14="http://schemas.microsoft.com/office/powerpoint/2010/main" val="1075179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9</a:t>
            </a:fld>
            <a:endParaRPr lang="pt-BR"/>
          </a:p>
        </p:txBody>
      </p:sp>
      <p:pic>
        <p:nvPicPr>
          <p:cNvPr id="2050" name="Picture 2" descr="Resultado de imagem para engenharia soci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 y="1769204"/>
            <a:ext cx="9174290" cy="4587146"/>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smtClean="0"/>
              <a:t>ENGENHARIA SOCIAL</a:t>
            </a:r>
            <a:endParaRPr lang="pt-BR" dirty="0"/>
          </a:p>
        </p:txBody>
      </p:sp>
      <p:sp>
        <p:nvSpPr>
          <p:cNvPr id="4" name="CaixaDeTexto 3"/>
          <p:cNvSpPr txBox="1"/>
          <p:nvPr/>
        </p:nvSpPr>
        <p:spPr>
          <a:xfrm>
            <a:off x="3347864" y="3072220"/>
            <a:ext cx="5616624" cy="2554545"/>
          </a:xfrm>
          <a:prstGeom prst="rect">
            <a:avLst/>
          </a:prstGeom>
          <a:noFill/>
        </p:spPr>
        <p:txBody>
          <a:bodyPr wrap="square" rtlCol="0">
            <a:spAutoFit/>
          </a:bodyPr>
          <a:lstStyle/>
          <a:p>
            <a:pPr algn="just"/>
            <a:r>
              <a:rPr lang="pt-BR" sz="3200" dirty="0" smtClean="0">
                <a:solidFill>
                  <a:schemeClr val="bg1"/>
                </a:solidFill>
              </a:rPr>
              <a:t>TORNAR PESSOAS FANTOCHES  DAS SUAS OPINIÕES OU FALTA DE CUIDADOS COM SEUS DADOS E COM SUA  PRIVACIDADE.</a:t>
            </a:r>
            <a:endParaRPr lang="pt-BR" sz="3200" dirty="0">
              <a:solidFill>
                <a:schemeClr val="bg1"/>
              </a:solidFill>
            </a:endParaRPr>
          </a:p>
        </p:txBody>
      </p:sp>
    </p:spTree>
    <p:extLst>
      <p:ext uri="{BB962C8B-B14F-4D97-AF65-F5344CB8AC3E}">
        <p14:creationId xmlns:p14="http://schemas.microsoft.com/office/powerpoint/2010/main" val="4049516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10</a:t>
            </a:fld>
            <a:endParaRPr lang="pt-BR"/>
          </a:p>
        </p:txBody>
      </p:sp>
      <p:sp>
        <p:nvSpPr>
          <p:cNvPr id="4" name="CaixaDeTexto 3"/>
          <p:cNvSpPr txBox="1"/>
          <p:nvPr/>
        </p:nvSpPr>
        <p:spPr>
          <a:xfrm>
            <a:off x="899592" y="476672"/>
            <a:ext cx="7344816" cy="3785652"/>
          </a:xfrm>
          <a:prstGeom prst="rect">
            <a:avLst/>
          </a:prstGeom>
          <a:noFill/>
        </p:spPr>
        <p:txBody>
          <a:bodyPr wrap="square" rtlCol="0">
            <a:spAutoFit/>
          </a:bodyPr>
          <a:lstStyle/>
          <a:p>
            <a:pPr algn="ctr"/>
            <a:endParaRPr lang="pt-BR" sz="4800" dirty="0" smtClean="0"/>
          </a:p>
          <a:p>
            <a:pPr algn="ctr"/>
            <a:r>
              <a:rPr lang="pt-BR" sz="4800" dirty="0" smtClean="0"/>
              <a:t>HACKER </a:t>
            </a:r>
          </a:p>
          <a:p>
            <a:pPr algn="ctr"/>
            <a:r>
              <a:rPr lang="pt-BR" sz="9600" dirty="0"/>
              <a:t>≠</a:t>
            </a:r>
            <a:r>
              <a:rPr lang="pt-BR" sz="9600" dirty="0" smtClean="0"/>
              <a:t> </a:t>
            </a:r>
          </a:p>
          <a:p>
            <a:pPr algn="ctr"/>
            <a:r>
              <a:rPr lang="pt-BR" sz="4800" dirty="0" smtClean="0"/>
              <a:t>CRACKER</a:t>
            </a:r>
            <a:endParaRPr lang="pt-BR" sz="4800" dirty="0"/>
          </a:p>
        </p:txBody>
      </p:sp>
    </p:spTree>
    <p:extLst>
      <p:ext uri="{BB962C8B-B14F-4D97-AF65-F5344CB8AC3E}">
        <p14:creationId xmlns:p14="http://schemas.microsoft.com/office/powerpoint/2010/main" val="3156391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11</a:t>
            </a:fld>
            <a:endParaRPr lang="pt-BR"/>
          </a:p>
        </p:txBody>
      </p:sp>
      <p:sp>
        <p:nvSpPr>
          <p:cNvPr id="4"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Senhas seguras</a:t>
            </a:r>
            <a:endParaRPr lang="pt-BR" dirty="0"/>
          </a:p>
        </p:txBody>
      </p:sp>
      <p:sp>
        <p:nvSpPr>
          <p:cNvPr id="5" name="Espaço Reservado para Conteúdo 4"/>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Senhas longas</a:t>
            </a:r>
          </a:p>
          <a:p>
            <a:r>
              <a:rPr lang="pt-BR" dirty="0" smtClean="0"/>
              <a:t>Que misture números, letras e caracteres especiais. </a:t>
            </a:r>
          </a:p>
          <a:p>
            <a:r>
              <a:rPr lang="pt-BR" dirty="0" smtClean="0"/>
              <a:t>Trocadas com frequência</a:t>
            </a:r>
          </a:p>
          <a:p>
            <a:r>
              <a:rPr lang="pt-BR" dirty="0" smtClean="0"/>
              <a:t>Não usar a mesma senha para tudo</a:t>
            </a:r>
          </a:p>
          <a:p>
            <a:r>
              <a:rPr lang="pt-BR" dirty="0" smtClean="0"/>
              <a:t>Não revelar a terceiros</a:t>
            </a:r>
          </a:p>
          <a:p>
            <a:endParaRPr lang="pt-BR" dirty="0"/>
          </a:p>
        </p:txBody>
      </p:sp>
    </p:spTree>
    <p:extLst>
      <p:ext uri="{BB962C8B-B14F-4D97-AF65-F5344CB8AC3E}">
        <p14:creationId xmlns:p14="http://schemas.microsoft.com/office/powerpoint/2010/main" val="74969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12</a:t>
            </a:fld>
            <a:endParaRPr lang="pt-BR"/>
          </a:p>
        </p:txBody>
      </p:sp>
      <p:sp>
        <p:nvSpPr>
          <p:cNvPr id="4" name="Espaço Reservado para Conteúdo 4"/>
          <p:cNvSpPr txBox="1">
            <a:spLocks/>
          </p:cNvSpPr>
          <p:nvPr/>
        </p:nvSpPr>
        <p:spPr>
          <a:xfrm>
            <a:off x="457200" y="1600201"/>
            <a:ext cx="8229600" cy="110872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Compras em sites seguros.</a:t>
            </a:r>
          </a:p>
          <a:p>
            <a:pPr marL="0" indent="0">
              <a:buFont typeface="Arial" panose="020B0604020202020204" pitchFamily="34" charset="0"/>
              <a:buNone/>
            </a:pPr>
            <a:endParaRPr lang="pt-BR" dirty="0" smtClean="0"/>
          </a:p>
          <a:p>
            <a:pPr marL="0" indent="0">
              <a:buNone/>
            </a:pPr>
            <a:endParaRPr lang="pt-BR" dirty="0" smtClean="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pic>
        <p:nvPicPr>
          <p:cNvPr id="6146" name="Picture 2" descr="Resultado de imagem para compras em sites segur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4659" y="2420888"/>
            <a:ext cx="4337082" cy="286020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esultado de imagem para compras em sites segur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398006"/>
            <a:ext cx="3642320" cy="2952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1036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13</a:t>
            </a:fld>
            <a:endParaRPr lang="pt-BR"/>
          </a:p>
        </p:txBody>
      </p:sp>
      <p:sp>
        <p:nvSpPr>
          <p:cNvPr id="4" name="Espaço Reservado para Conteúdo 4"/>
          <p:cNvSpPr txBox="1">
            <a:spLocks/>
          </p:cNvSpPr>
          <p:nvPr/>
        </p:nvSpPr>
        <p:spPr>
          <a:xfrm>
            <a:off x="457200" y="1600201"/>
            <a:ext cx="8229600" cy="82068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Não </a:t>
            </a:r>
            <a:r>
              <a:rPr lang="pt-BR" dirty="0" smtClean="0"/>
              <a:t>revelar dados confidenciais.</a:t>
            </a:r>
          </a:p>
          <a:p>
            <a:pPr marL="0" indent="0">
              <a:buNone/>
            </a:pPr>
            <a:endParaRPr lang="pt-BR" dirty="0" smtClean="0"/>
          </a:p>
          <a:p>
            <a:endParaRPr lang="pt-BR"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pic>
        <p:nvPicPr>
          <p:cNvPr id="6" name="Imagem 5"/>
          <p:cNvPicPr>
            <a:picLocks noChangeAspect="1"/>
          </p:cNvPicPr>
          <p:nvPr/>
        </p:nvPicPr>
        <p:blipFill>
          <a:blip r:embed="rId2"/>
          <a:stretch>
            <a:fillRect/>
          </a:stretch>
        </p:blipFill>
        <p:spPr>
          <a:xfrm>
            <a:off x="3635896" y="2456257"/>
            <a:ext cx="4966692" cy="3732323"/>
          </a:xfrm>
          <a:prstGeom prst="rect">
            <a:avLst/>
          </a:prstGeom>
        </p:spPr>
      </p:pic>
    </p:spTree>
    <p:extLst>
      <p:ext uri="{BB962C8B-B14F-4D97-AF65-F5344CB8AC3E}">
        <p14:creationId xmlns:p14="http://schemas.microsoft.com/office/powerpoint/2010/main" val="28414245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14</a:t>
            </a:fld>
            <a:endParaRPr lang="pt-BR"/>
          </a:p>
        </p:txBody>
      </p:sp>
      <p:sp>
        <p:nvSpPr>
          <p:cNvPr id="4" name="Espaço Reservado para Conteúdo 4"/>
          <p:cNvSpPr txBox="1">
            <a:spLocks/>
          </p:cNvSpPr>
          <p:nvPr/>
        </p:nvSpPr>
        <p:spPr>
          <a:xfrm>
            <a:off x="457200" y="1600201"/>
            <a:ext cx="8229600" cy="132474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Não </a:t>
            </a:r>
            <a:r>
              <a:rPr lang="pt-BR" dirty="0" smtClean="0"/>
              <a:t>acreditar em produtos muito fora do preço de mercado.</a:t>
            </a:r>
          </a:p>
          <a:p>
            <a:endParaRPr lang="pt-BR" dirty="0" smtClean="0"/>
          </a:p>
          <a:p>
            <a:pPr marL="0" indent="0">
              <a:buNone/>
            </a:pPr>
            <a:endParaRPr lang="pt-BR"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pic>
        <p:nvPicPr>
          <p:cNvPr id="8196" name="Picture 4" descr="Resultado de imagem para iphone pir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2936020"/>
            <a:ext cx="3889635" cy="295578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p:cNvPicPr>
            <a:picLocks noChangeAspect="1"/>
          </p:cNvPicPr>
          <p:nvPr/>
        </p:nvPicPr>
        <p:blipFill>
          <a:blip r:embed="rId3"/>
          <a:stretch>
            <a:fillRect/>
          </a:stretch>
        </p:blipFill>
        <p:spPr>
          <a:xfrm>
            <a:off x="4860032" y="2979057"/>
            <a:ext cx="4181475" cy="3305175"/>
          </a:xfrm>
          <a:prstGeom prst="rect">
            <a:avLst/>
          </a:prstGeom>
        </p:spPr>
      </p:pic>
    </p:spTree>
    <p:extLst>
      <p:ext uri="{BB962C8B-B14F-4D97-AF65-F5344CB8AC3E}">
        <p14:creationId xmlns:p14="http://schemas.microsoft.com/office/powerpoint/2010/main" val="26291866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15</a:t>
            </a:fld>
            <a:endParaRPr lang="pt-BR"/>
          </a:p>
        </p:txBody>
      </p:sp>
      <p:sp>
        <p:nvSpPr>
          <p:cNvPr id="4" name="Espaço Reservado para Conteúdo 4"/>
          <p:cNvSpPr txBox="1">
            <a:spLocks/>
          </p:cNvSpPr>
          <p:nvPr/>
        </p:nvSpPr>
        <p:spPr>
          <a:xfrm>
            <a:off x="457200" y="1600201"/>
            <a:ext cx="8229600" cy="74868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Fazer </a:t>
            </a:r>
            <a:r>
              <a:rPr lang="pt-BR" dirty="0" smtClean="0"/>
              <a:t>Backup</a:t>
            </a:r>
          </a:p>
          <a:p>
            <a:endParaRPr lang="pt-BR"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pic>
        <p:nvPicPr>
          <p:cNvPr id="9218" name="Picture 2" descr="Resultado de imagem para fazer backu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2460542"/>
            <a:ext cx="6391400" cy="4260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088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16</a:t>
            </a:fld>
            <a:endParaRPr lang="pt-BR"/>
          </a:p>
        </p:txBody>
      </p:sp>
      <p:sp>
        <p:nvSpPr>
          <p:cNvPr id="4" name="Espaço Reservado para Conteúdo 4"/>
          <p:cNvSpPr txBox="1">
            <a:spLocks/>
          </p:cNvSpPr>
          <p:nvPr/>
        </p:nvSpPr>
        <p:spPr>
          <a:xfrm>
            <a:off x="457200" y="1600201"/>
            <a:ext cx="8229600" cy="118072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Não grave dados de segurança no computador;  </a:t>
            </a:r>
          </a:p>
          <a:p>
            <a:pPr marL="0" indent="0">
              <a:buNone/>
            </a:pPr>
            <a:endParaRPr lang="pt-BR" dirty="0" smtClean="0"/>
          </a:p>
          <a:p>
            <a:endParaRPr lang="pt-BR"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pic>
        <p:nvPicPr>
          <p:cNvPr id="10242" name="Picture 2" descr="Resultado de imagem para gravar senhas no p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697067"/>
            <a:ext cx="4139952" cy="268517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p:cNvPicPr>
            <a:picLocks noChangeAspect="1"/>
          </p:cNvPicPr>
          <p:nvPr/>
        </p:nvPicPr>
        <p:blipFill>
          <a:blip r:embed="rId3"/>
          <a:stretch>
            <a:fillRect/>
          </a:stretch>
        </p:blipFill>
        <p:spPr>
          <a:xfrm>
            <a:off x="563489" y="3112894"/>
            <a:ext cx="4248472" cy="2389346"/>
          </a:xfrm>
          <a:prstGeom prst="rect">
            <a:avLst/>
          </a:prstGeom>
        </p:spPr>
      </p:pic>
    </p:spTree>
    <p:extLst>
      <p:ext uri="{BB962C8B-B14F-4D97-AF65-F5344CB8AC3E}">
        <p14:creationId xmlns:p14="http://schemas.microsoft.com/office/powerpoint/2010/main" val="1979127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17</a:t>
            </a:fld>
            <a:endParaRPr lang="pt-BR"/>
          </a:p>
        </p:txBody>
      </p:sp>
      <p:sp>
        <p:nvSpPr>
          <p:cNvPr id="4" name="Espaço Reservado para Conteúdo 4"/>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pt-BR" dirty="0" smtClean="0"/>
              <a:t>Não grave dados de segurança no computador;  </a:t>
            </a:r>
          </a:p>
          <a:p>
            <a:pPr marL="0" indent="0">
              <a:buNone/>
            </a:pPr>
            <a:endParaRPr lang="pt-BR" dirty="0" smtClean="0"/>
          </a:p>
          <a:p>
            <a:r>
              <a:rPr lang="pt-BR" dirty="0" smtClean="0"/>
              <a:t>Não ter mais de um antivírus por maquina.</a:t>
            </a:r>
          </a:p>
          <a:p>
            <a:r>
              <a:rPr lang="pt-BR" dirty="0" smtClean="0"/>
              <a:t> </a:t>
            </a:r>
          </a:p>
          <a:p>
            <a:endParaRPr lang="pt-BR" dirty="0"/>
          </a:p>
        </p:txBody>
      </p:sp>
      <p:sp>
        <p:nvSpPr>
          <p:cNvPr id="5" name="Título 3"/>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mtClean="0"/>
              <a:t>Outros cuidados</a:t>
            </a:r>
            <a:endParaRPr lang="pt-BR" dirty="0"/>
          </a:p>
        </p:txBody>
      </p:sp>
    </p:spTree>
    <p:extLst>
      <p:ext uri="{BB962C8B-B14F-4D97-AF65-F5344CB8AC3E}">
        <p14:creationId xmlns:p14="http://schemas.microsoft.com/office/powerpoint/2010/main" val="40673623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18</a:t>
            </a:fld>
            <a:endParaRPr lang="pt-BR"/>
          </a:p>
        </p:txBody>
      </p:sp>
      <p:sp>
        <p:nvSpPr>
          <p:cNvPr id="4" name="CaixaDeTexto 3"/>
          <p:cNvSpPr txBox="1"/>
          <p:nvPr/>
        </p:nvSpPr>
        <p:spPr>
          <a:xfrm>
            <a:off x="1259632" y="2780928"/>
            <a:ext cx="6984776" cy="769441"/>
          </a:xfrm>
          <a:prstGeom prst="rect">
            <a:avLst/>
          </a:prstGeom>
          <a:noFill/>
        </p:spPr>
        <p:txBody>
          <a:bodyPr wrap="square" rtlCol="0">
            <a:spAutoFit/>
          </a:bodyPr>
          <a:lstStyle/>
          <a:p>
            <a:pPr algn="ctr"/>
            <a:r>
              <a:rPr lang="pt-BR" sz="4400" dirty="0" smtClean="0"/>
              <a:t>NÃO SE EXPOR DEMAIS</a:t>
            </a:r>
            <a:endParaRPr lang="pt-BR" sz="4400" dirty="0"/>
          </a:p>
        </p:txBody>
      </p:sp>
    </p:spTree>
    <p:extLst>
      <p:ext uri="{BB962C8B-B14F-4D97-AF65-F5344CB8AC3E}">
        <p14:creationId xmlns:p14="http://schemas.microsoft.com/office/powerpoint/2010/main" val="21134919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19</a:t>
            </a:fld>
            <a:endParaRPr lang="pt-BR"/>
          </a:p>
        </p:txBody>
      </p:sp>
      <p:pic>
        <p:nvPicPr>
          <p:cNvPr id="2050" name="Picture 2" descr="http://3.bp.blogspot.com/-5aNqlUZOHpc/U_0vmxSTGmI/AAAAAAAAALE/o5WvVLhnMPQ/s1600/blog%2Bredes%2Bsociai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116632"/>
            <a:ext cx="2036262" cy="1838999"/>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Resultado de imagem para se expor dema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00500"/>
            <a:ext cx="5715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Resultado de imagem para se expor demai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9672" y="544569"/>
            <a:ext cx="5032743" cy="3352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077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20</a:t>
            </a:fld>
            <a:endParaRPr lang="pt-BR"/>
          </a:p>
        </p:txBody>
      </p:sp>
      <p:sp>
        <p:nvSpPr>
          <p:cNvPr id="4" name="CaixaDeTexto 3"/>
          <p:cNvSpPr txBox="1"/>
          <p:nvPr/>
        </p:nvSpPr>
        <p:spPr>
          <a:xfrm>
            <a:off x="899592" y="2564904"/>
            <a:ext cx="8363272" cy="707886"/>
          </a:xfrm>
          <a:prstGeom prst="rect">
            <a:avLst/>
          </a:prstGeom>
          <a:noFill/>
        </p:spPr>
        <p:txBody>
          <a:bodyPr wrap="square" rtlCol="0">
            <a:spAutoFit/>
          </a:bodyPr>
          <a:lstStyle/>
          <a:p>
            <a:r>
              <a:rPr lang="pt-BR" sz="4000" dirty="0" smtClean="0"/>
              <a:t>COMPARTILHAMENTO DE ARQUIVOS</a:t>
            </a:r>
            <a:endParaRPr lang="pt-BR" sz="4000" dirty="0"/>
          </a:p>
        </p:txBody>
      </p:sp>
    </p:spTree>
    <p:extLst>
      <p:ext uri="{BB962C8B-B14F-4D97-AF65-F5344CB8AC3E}">
        <p14:creationId xmlns:p14="http://schemas.microsoft.com/office/powerpoint/2010/main" val="1863084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21</a:t>
            </a:fld>
            <a:endParaRPr lang="pt-BR"/>
          </a:p>
        </p:txBody>
      </p:sp>
      <p:pic>
        <p:nvPicPr>
          <p:cNvPr id="4" name="Imagem 3"/>
          <p:cNvPicPr>
            <a:picLocks noChangeAspect="1"/>
          </p:cNvPicPr>
          <p:nvPr/>
        </p:nvPicPr>
        <p:blipFill>
          <a:blip r:embed="rId2"/>
          <a:stretch>
            <a:fillRect/>
          </a:stretch>
        </p:blipFill>
        <p:spPr>
          <a:xfrm>
            <a:off x="4571999" y="3429000"/>
            <a:ext cx="4376737" cy="3338512"/>
          </a:xfrm>
          <a:prstGeom prst="rect">
            <a:avLst/>
          </a:prstGeom>
        </p:spPr>
      </p:pic>
      <p:sp>
        <p:nvSpPr>
          <p:cNvPr id="5" name="CaixaDeTexto 4"/>
          <p:cNvSpPr txBox="1"/>
          <p:nvPr/>
        </p:nvSpPr>
        <p:spPr>
          <a:xfrm>
            <a:off x="744987" y="363436"/>
            <a:ext cx="8363272" cy="707886"/>
          </a:xfrm>
          <a:prstGeom prst="rect">
            <a:avLst/>
          </a:prstGeom>
          <a:noFill/>
        </p:spPr>
        <p:txBody>
          <a:bodyPr wrap="square" rtlCol="0">
            <a:spAutoFit/>
          </a:bodyPr>
          <a:lstStyle/>
          <a:p>
            <a:r>
              <a:rPr lang="pt-BR" sz="4000" dirty="0" smtClean="0"/>
              <a:t>SITES DE COMPARTILHAMENTO</a:t>
            </a:r>
            <a:endParaRPr lang="pt-BR" sz="4000" dirty="0"/>
          </a:p>
        </p:txBody>
      </p:sp>
      <p:pic>
        <p:nvPicPr>
          <p:cNvPr id="6" name="Imagem 5"/>
          <p:cNvPicPr>
            <a:picLocks noChangeAspect="1"/>
          </p:cNvPicPr>
          <p:nvPr/>
        </p:nvPicPr>
        <p:blipFill>
          <a:blip r:embed="rId3"/>
          <a:stretch>
            <a:fillRect/>
          </a:stretch>
        </p:blipFill>
        <p:spPr>
          <a:xfrm>
            <a:off x="107504" y="1412776"/>
            <a:ext cx="4274699" cy="3260679"/>
          </a:xfrm>
          <a:prstGeom prst="rect">
            <a:avLst/>
          </a:prstGeom>
        </p:spPr>
      </p:pic>
    </p:spTree>
    <p:extLst>
      <p:ext uri="{BB962C8B-B14F-4D97-AF65-F5344CB8AC3E}">
        <p14:creationId xmlns:p14="http://schemas.microsoft.com/office/powerpoint/2010/main" val="22890068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22</a:t>
            </a:fld>
            <a:endParaRPr lang="pt-BR"/>
          </a:p>
        </p:txBody>
      </p:sp>
      <p:sp>
        <p:nvSpPr>
          <p:cNvPr id="4" name="CaixaDeTexto 3"/>
          <p:cNvSpPr txBox="1"/>
          <p:nvPr/>
        </p:nvSpPr>
        <p:spPr>
          <a:xfrm>
            <a:off x="1259632" y="188640"/>
            <a:ext cx="8363272" cy="707886"/>
          </a:xfrm>
          <a:prstGeom prst="rect">
            <a:avLst/>
          </a:prstGeom>
          <a:noFill/>
        </p:spPr>
        <p:txBody>
          <a:bodyPr wrap="square" rtlCol="0">
            <a:spAutoFit/>
          </a:bodyPr>
          <a:lstStyle/>
          <a:p>
            <a:r>
              <a:rPr lang="pt-BR" sz="4000" dirty="0" smtClean="0"/>
              <a:t>E A PIRATARIA COMO FICA?</a:t>
            </a:r>
            <a:endParaRPr lang="pt-BR" sz="4000" dirty="0"/>
          </a:p>
        </p:txBody>
      </p:sp>
      <p:pic>
        <p:nvPicPr>
          <p:cNvPr id="14338" name="Picture 2" descr="Resultado de imagem para PIRATA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9676" y="4039892"/>
            <a:ext cx="4346265" cy="283165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Resultado de imagem para PIRATA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276872"/>
            <a:ext cx="4374311" cy="2284363"/>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Resultado de imagem para PIRATAR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9833" y="1187096"/>
            <a:ext cx="1905000"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544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2411413" y="274638"/>
            <a:ext cx="6275387" cy="777875"/>
          </a:xfrm>
        </p:spPr>
        <p:txBody>
          <a:bodyPr>
            <a:normAutofit/>
          </a:bodyPr>
          <a:lstStyle/>
          <a:p>
            <a:pPr eaLnBrk="1" hangingPunct="1"/>
            <a:r>
              <a:rPr lang="pt-BR" altLang="pt-BR" b="0" dirty="0">
                <a:latin typeface="Arial Black" panose="020B0A04020102020204" pitchFamily="34" charset="0"/>
                <a:ea typeface="MS PGothic" panose="020B0600070205080204" pitchFamily="34" charset="-128"/>
              </a:rPr>
              <a:t>Riscos </a:t>
            </a:r>
            <a:r>
              <a:rPr lang="pt-BR" altLang="pt-BR" b="0" dirty="0" smtClean="0">
                <a:latin typeface="Arial Black" panose="020B0A04020102020204" pitchFamily="34" charset="0"/>
                <a:ea typeface="MS PGothic" panose="020B0600070205080204" pitchFamily="34" charset="-128"/>
              </a:rPr>
              <a:t>principais</a:t>
            </a:r>
            <a:endParaRPr lang="en-US" altLang="pt-BR" b="0" dirty="0">
              <a:latin typeface="Arial Black" panose="020B0A04020102020204" pitchFamily="34" charset="0"/>
              <a:ea typeface="MS PGothic" panose="020B0600070205080204" pitchFamily="34" charset="-128"/>
            </a:endParaRPr>
          </a:p>
        </p:txBody>
      </p:sp>
      <p:sp>
        <p:nvSpPr>
          <p:cNvPr id="26626" name="Content Placeholder 2"/>
          <p:cNvSpPr>
            <a:spLocks noGrp="1"/>
          </p:cNvSpPr>
          <p:nvPr>
            <p:ph idx="1"/>
          </p:nvPr>
        </p:nvSpPr>
        <p:spPr>
          <a:xfrm>
            <a:off x="468313" y="1619250"/>
            <a:ext cx="8229600" cy="4637088"/>
          </a:xfrm>
        </p:spPr>
        <p:txBody>
          <a:bodyPr>
            <a:normAutofit fontScale="92500" lnSpcReduction="20000"/>
          </a:bodyPr>
          <a:lstStyle/>
          <a:p>
            <a:pPr eaLnBrk="1" hangingPunct="1">
              <a:lnSpc>
                <a:spcPct val="100000"/>
              </a:lnSpc>
            </a:pPr>
            <a:r>
              <a:rPr lang="pt-BR" altLang="pt-BR" sz="3600" dirty="0" smtClean="0">
                <a:latin typeface="Arial" panose="020B0604020202020204" pitchFamily="34" charset="0"/>
              </a:rPr>
              <a:t>De posse da sua senha um invasor pode:</a:t>
            </a:r>
          </a:p>
          <a:p>
            <a:pPr lvl="1" eaLnBrk="1" hangingPunct="1">
              <a:lnSpc>
                <a:spcPct val="100000"/>
              </a:lnSpc>
            </a:pPr>
            <a:r>
              <a:rPr lang="pt-BR" altLang="pt-BR" sz="3600" dirty="0" smtClean="0">
                <a:latin typeface="Arial" panose="020B0604020202020204" pitchFamily="34" charset="0"/>
              </a:rPr>
              <a:t>acessar a sua conta de correio eletrônico e:</a:t>
            </a:r>
          </a:p>
          <a:p>
            <a:pPr lvl="2" eaLnBrk="1" hangingPunct="1">
              <a:lnSpc>
                <a:spcPct val="100000"/>
              </a:lnSpc>
            </a:pPr>
            <a:endParaRPr lang="pt-BR" altLang="pt-BR" sz="3600" dirty="0" smtClean="0">
              <a:latin typeface="Arial" panose="020B0604020202020204" pitchFamily="34" charset="0"/>
            </a:endParaRPr>
          </a:p>
          <a:p>
            <a:pPr lvl="2" eaLnBrk="1" hangingPunct="1">
              <a:lnSpc>
                <a:spcPct val="100000"/>
              </a:lnSpc>
            </a:pPr>
            <a:r>
              <a:rPr lang="pt-BR" altLang="pt-BR" sz="3600" dirty="0" smtClean="0">
                <a:latin typeface="Arial" panose="020B0604020202020204" pitchFamily="34" charset="0"/>
              </a:rPr>
              <a:t>ler </a:t>
            </a:r>
            <a:r>
              <a:rPr lang="pt-BR" altLang="pt-BR" sz="3600" dirty="0" smtClean="0">
                <a:latin typeface="Arial" panose="020B0604020202020204" pitchFamily="34" charset="0"/>
              </a:rPr>
              <a:t>e/ou apagar seus </a:t>
            </a:r>
            <a:r>
              <a:rPr lang="pt-BR" altLang="pt-BR" sz="3600" i="1" dirty="0" smtClean="0">
                <a:latin typeface="Arial" panose="020B0604020202020204" pitchFamily="34" charset="0"/>
              </a:rPr>
              <a:t>e-mails</a:t>
            </a:r>
          </a:p>
          <a:p>
            <a:pPr lvl="2" eaLnBrk="1" hangingPunct="1">
              <a:lnSpc>
                <a:spcPct val="100000"/>
              </a:lnSpc>
            </a:pPr>
            <a:endParaRPr lang="pt-BR" altLang="pt-BR" sz="3600" dirty="0" smtClean="0">
              <a:latin typeface="Arial" panose="020B0604020202020204" pitchFamily="34" charset="0"/>
            </a:endParaRPr>
          </a:p>
          <a:p>
            <a:pPr lvl="2" eaLnBrk="1" hangingPunct="1">
              <a:lnSpc>
                <a:spcPct val="100000"/>
              </a:lnSpc>
            </a:pPr>
            <a:r>
              <a:rPr lang="pt-BR" altLang="pt-BR" sz="3600" dirty="0" smtClean="0">
                <a:latin typeface="Arial" panose="020B0604020202020204" pitchFamily="34" charset="0"/>
              </a:rPr>
              <a:t>furtar </a:t>
            </a:r>
            <a:r>
              <a:rPr lang="pt-BR" altLang="pt-BR" sz="3600" dirty="0" smtClean="0">
                <a:latin typeface="Arial" panose="020B0604020202020204" pitchFamily="34" charset="0"/>
              </a:rPr>
              <a:t>sua lista de contatos e enviar e-</a:t>
            </a:r>
            <a:r>
              <a:rPr lang="pt-BR" altLang="pt-BR" sz="3600" i="1" dirty="0" smtClean="0">
                <a:latin typeface="Arial" panose="020B0604020202020204" pitchFamily="34" charset="0"/>
              </a:rPr>
              <a:t>mails</a:t>
            </a:r>
            <a:r>
              <a:rPr lang="pt-BR" altLang="pt-BR" sz="3600" dirty="0" smtClean="0">
                <a:latin typeface="Arial" panose="020B0604020202020204" pitchFamily="34" charset="0"/>
              </a:rPr>
              <a:t> em seu </a:t>
            </a:r>
            <a:r>
              <a:rPr lang="pt-BR" altLang="pt-BR" sz="3600" dirty="0" smtClean="0">
                <a:latin typeface="Arial" panose="020B0604020202020204" pitchFamily="34" charset="0"/>
              </a:rPr>
              <a:t>nome</a:t>
            </a:r>
            <a:endParaRPr lang="pt-BR" altLang="pt-BR" sz="3600" dirty="0" smtClean="0">
              <a:latin typeface="Arial" panose="020B0604020202020204" pitchFamily="34" charset="0"/>
            </a:endParaRPr>
          </a:p>
        </p:txBody>
      </p:sp>
    </p:spTree>
    <p:extLst>
      <p:ext uri="{BB962C8B-B14F-4D97-AF65-F5344CB8AC3E}">
        <p14:creationId xmlns:p14="http://schemas.microsoft.com/office/powerpoint/2010/main" val="24453586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2411413" y="274638"/>
            <a:ext cx="6275387" cy="777875"/>
          </a:xfrm>
        </p:spPr>
        <p:txBody>
          <a:bodyPr>
            <a:normAutofit/>
          </a:bodyPr>
          <a:lstStyle/>
          <a:p>
            <a:pPr eaLnBrk="1" hangingPunct="1"/>
            <a:r>
              <a:rPr lang="pt-BR" altLang="pt-BR" b="0" dirty="0">
                <a:latin typeface="Arial Black" panose="020B0A04020102020204" pitchFamily="34" charset="0"/>
                <a:ea typeface="MS PGothic" panose="020B0600070205080204" pitchFamily="34" charset="-128"/>
              </a:rPr>
              <a:t>Riscos </a:t>
            </a:r>
            <a:r>
              <a:rPr lang="pt-BR" altLang="pt-BR" b="0" dirty="0" smtClean="0">
                <a:latin typeface="Arial Black" panose="020B0A04020102020204" pitchFamily="34" charset="0"/>
                <a:ea typeface="MS PGothic" panose="020B0600070205080204" pitchFamily="34" charset="-128"/>
              </a:rPr>
              <a:t>principais</a:t>
            </a:r>
            <a:endParaRPr lang="en-US" altLang="pt-BR" b="0" dirty="0">
              <a:latin typeface="Arial Black" panose="020B0A04020102020204" pitchFamily="34" charset="0"/>
              <a:ea typeface="MS PGothic" panose="020B0600070205080204" pitchFamily="34" charset="-128"/>
            </a:endParaRPr>
          </a:p>
        </p:txBody>
      </p:sp>
      <p:sp>
        <p:nvSpPr>
          <p:cNvPr id="26626" name="Content Placeholder 2"/>
          <p:cNvSpPr>
            <a:spLocks noGrp="1"/>
          </p:cNvSpPr>
          <p:nvPr>
            <p:ph idx="1"/>
          </p:nvPr>
        </p:nvSpPr>
        <p:spPr>
          <a:xfrm>
            <a:off x="468313" y="1619250"/>
            <a:ext cx="8229600" cy="4637088"/>
          </a:xfrm>
        </p:spPr>
        <p:txBody>
          <a:bodyPr>
            <a:normAutofit/>
          </a:bodyPr>
          <a:lstStyle/>
          <a:p>
            <a:pPr eaLnBrk="1" hangingPunct="1">
              <a:lnSpc>
                <a:spcPct val="100000"/>
              </a:lnSpc>
            </a:pPr>
            <a:r>
              <a:rPr lang="pt-BR" altLang="pt-BR" dirty="0" smtClean="0">
                <a:latin typeface="Arial" panose="020B0604020202020204" pitchFamily="34" charset="0"/>
              </a:rPr>
              <a:t>De posse da sua senha um invasor pode:</a:t>
            </a:r>
          </a:p>
          <a:p>
            <a:r>
              <a:rPr lang="pt-BR" altLang="pt-BR" sz="4400" dirty="0" smtClean="0">
                <a:latin typeface="Arial" panose="020B0604020202020204" pitchFamily="34" charset="0"/>
              </a:rPr>
              <a:t>enviar </a:t>
            </a:r>
            <a:r>
              <a:rPr lang="pt-BR" altLang="pt-BR" sz="4400" dirty="0" smtClean="0">
                <a:latin typeface="Arial" panose="020B0604020202020204" pitchFamily="34" charset="0"/>
              </a:rPr>
              <a:t>mensagens contendo:</a:t>
            </a:r>
          </a:p>
          <a:p>
            <a:pPr lvl="1">
              <a:lnSpc>
                <a:spcPct val="80000"/>
              </a:lnSpc>
            </a:pPr>
            <a:r>
              <a:rPr lang="pt-BR" altLang="pt-BR" sz="4400" i="1" dirty="0" smtClean="0">
                <a:latin typeface="Arial" panose="020B0604020202020204" pitchFamily="34" charset="0"/>
              </a:rPr>
              <a:t>spam</a:t>
            </a:r>
          </a:p>
          <a:p>
            <a:pPr lvl="1">
              <a:lnSpc>
                <a:spcPct val="80000"/>
              </a:lnSpc>
            </a:pPr>
            <a:r>
              <a:rPr lang="pt-BR" altLang="pt-BR" sz="4400" dirty="0" smtClean="0">
                <a:latin typeface="Arial" panose="020B0604020202020204" pitchFamily="34" charset="0"/>
              </a:rPr>
              <a:t>boatos</a:t>
            </a:r>
          </a:p>
          <a:p>
            <a:pPr lvl="1">
              <a:lnSpc>
                <a:spcPct val="80000"/>
              </a:lnSpc>
            </a:pPr>
            <a:r>
              <a:rPr lang="pt-BR" altLang="pt-BR" sz="4400" i="1" dirty="0" err="1" smtClean="0">
                <a:latin typeface="Arial" panose="020B0604020202020204" pitchFamily="34" charset="0"/>
              </a:rPr>
              <a:t>phishing</a:t>
            </a:r>
            <a:r>
              <a:rPr lang="pt-BR" altLang="pt-BR" sz="4400" dirty="0" smtClean="0">
                <a:latin typeface="Arial" panose="020B0604020202020204" pitchFamily="34" charset="0"/>
              </a:rPr>
              <a:t> </a:t>
            </a:r>
          </a:p>
          <a:p>
            <a:pPr lvl="1">
              <a:lnSpc>
                <a:spcPct val="80000"/>
              </a:lnSpc>
            </a:pPr>
            <a:r>
              <a:rPr lang="pt-BR" altLang="pt-BR" sz="4400" dirty="0" smtClean="0">
                <a:latin typeface="Arial" panose="020B0604020202020204" pitchFamily="34" charset="0"/>
              </a:rPr>
              <a:t>códigos </a:t>
            </a:r>
            <a:r>
              <a:rPr lang="pt-BR" altLang="pt-BR" sz="4400" dirty="0" smtClean="0">
                <a:latin typeface="Arial" panose="020B0604020202020204" pitchFamily="34" charset="0"/>
              </a:rPr>
              <a:t>maliciosos</a:t>
            </a:r>
            <a:endParaRPr lang="pt-BR" altLang="pt-BR" sz="4400" dirty="0" smtClean="0">
              <a:latin typeface="Arial" panose="020B0604020202020204" pitchFamily="34" charset="0"/>
            </a:endParaRPr>
          </a:p>
        </p:txBody>
      </p:sp>
      <p:pic>
        <p:nvPicPr>
          <p:cNvPr id="15362" name="Picture 2" descr="Resultado de imagem para sp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3717032"/>
            <a:ext cx="3059832" cy="3019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9272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2411413" y="274638"/>
            <a:ext cx="6275387" cy="777875"/>
          </a:xfrm>
        </p:spPr>
        <p:txBody>
          <a:bodyPr>
            <a:normAutofit/>
          </a:bodyPr>
          <a:lstStyle/>
          <a:p>
            <a:pPr eaLnBrk="1" hangingPunct="1"/>
            <a:r>
              <a:rPr lang="pt-BR" altLang="pt-BR" b="0" dirty="0">
                <a:latin typeface="Arial Black" panose="020B0A04020102020204" pitchFamily="34" charset="0"/>
                <a:ea typeface="MS PGothic" panose="020B0600070205080204" pitchFamily="34" charset="-128"/>
              </a:rPr>
              <a:t>Riscos principais </a:t>
            </a:r>
            <a:endParaRPr lang="en-US" altLang="pt-BR" b="0" dirty="0">
              <a:latin typeface="Arial Black" panose="020B0A04020102020204" pitchFamily="34" charset="0"/>
              <a:ea typeface="MS PGothic" panose="020B0600070205080204" pitchFamily="34" charset="-128"/>
            </a:endParaRPr>
          </a:p>
        </p:txBody>
      </p:sp>
      <p:sp>
        <p:nvSpPr>
          <p:cNvPr id="26626" name="Content Placeholder 2"/>
          <p:cNvSpPr>
            <a:spLocks noGrp="1"/>
          </p:cNvSpPr>
          <p:nvPr>
            <p:ph idx="1"/>
          </p:nvPr>
        </p:nvSpPr>
        <p:spPr>
          <a:xfrm>
            <a:off x="468313" y="1619250"/>
            <a:ext cx="8229600" cy="4637088"/>
          </a:xfrm>
        </p:spPr>
        <p:txBody>
          <a:bodyPr>
            <a:normAutofit/>
          </a:bodyPr>
          <a:lstStyle/>
          <a:p>
            <a:pPr eaLnBrk="1" hangingPunct="1">
              <a:lnSpc>
                <a:spcPct val="100000"/>
              </a:lnSpc>
            </a:pPr>
            <a:r>
              <a:rPr lang="pt-BR" altLang="pt-BR" dirty="0" smtClean="0">
                <a:latin typeface="Arial" panose="020B0604020202020204" pitchFamily="34" charset="0"/>
              </a:rPr>
              <a:t>De posse da sua senha um invasor pode:</a:t>
            </a:r>
          </a:p>
          <a:p>
            <a:pPr lvl="2" eaLnBrk="1" hangingPunct="1">
              <a:lnSpc>
                <a:spcPct val="100000"/>
              </a:lnSpc>
            </a:pPr>
            <a:r>
              <a:rPr lang="pt-BR" altLang="pt-BR" dirty="0" smtClean="0">
                <a:latin typeface="Arial" panose="020B0604020202020204" pitchFamily="34" charset="0"/>
              </a:rPr>
              <a:t>Pedir </a:t>
            </a:r>
            <a:r>
              <a:rPr lang="pt-BR" altLang="pt-BR" dirty="0" smtClean="0">
                <a:latin typeface="Arial" panose="020B0604020202020204" pitchFamily="34" charset="0"/>
              </a:rPr>
              <a:t>o reenvio de senhas de outras contas</a:t>
            </a:r>
          </a:p>
          <a:p>
            <a:pPr lvl="3" eaLnBrk="1" hangingPunct="1">
              <a:lnSpc>
                <a:spcPct val="100000"/>
              </a:lnSpc>
            </a:pPr>
            <a:r>
              <a:rPr lang="pt-BR" altLang="pt-BR" dirty="0" smtClean="0">
                <a:latin typeface="Arial" panose="020B0604020202020204" pitchFamily="34" charset="0"/>
              </a:rPr>
              <a:t>e assim conseguir acesso a elas</a:t>
            </a:r>
          </a:p>
          <a:p>
            <a:pPr lvl="2" eaLnBrk="1" hangingPunct="1">
              <a:lnSpc>
                <a:spcPct val="100000"/>
              </a:lnSpc>
            </a:pPr>
            <a:r>
              <a:rPr lang="pt-BR" altLang="pt-BR" dirty="0">
                <a:latin typeface="Arial" panose="020B0604020202020204" pitchFamily="34" charset="0"/>
              </a:rPr>
              <a:t>T</a:t>
            </a:r>
            <a:r>
              <a:rPr lang="pt-BR" altLang="pt-BR" dirty="0" smtClean="0">
                <a:latin typeface="Arial" panose="020B0604020202020204" pitchFamily="34" charset="0"/>
              </a:rPr>
              <a:t>rocar </a:t>
            </a:r>
            <a:r>
              <a:rPr lang="pt-BR" altLang="pt-BR" dirty="0" smtClean="0">
                <a:latin typeface="Arial" panose="020B0604020202020204" pitchFamily="34" charset="0"/>
              </a:rPr>
              <a:t>a sua senha</a:t>
            </a:r>
          </a:p>
          <a:p>
            <a:pPr lvl="3" eaLnBrk="1" hangingPunct="1">
              <a:lnSpc>
                <a:spcPct val="100000"/>
              </a:lnSpc>
            </a:pPr>
            <a:r>
              <a:rPr lang="pt-BR" altLang="pt-BR" dirty="0" smtClean="0">
                <a:latin typeface="Arial" panose="020B0604020202020204" pitchFamily="34" charset="0"/>
              </a:rPr>
              <a:t>dificultando que você acesse novamente a sua conta</a:t>
            </a:r>
          </a:p>
        </p:txBody>
      </p:sp>
      <p:pic>
        <p:nvPicPr>
          <p:cNvPr id="16386" name="Picture 2" descr="Resultado de imagem para Trocar a sua senh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4066" y="4077072"/>
            <a:ext cx="5127209" cy="2871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2848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411413" y="274638"/>
            <a:ext cx="6275387" cy="777875"/>
          </a:xfrm>
        </p:spPr>
        <p:txBody>
          <a:bodyPr>
            <a:normAutofit/>
          </a:bodyPr>
          <a:lstStyle/>
          <a:p>
            <a:pPr eaLnBrk="1" hangingPunct="1"/>
            <a:r>
              <a:rPr lang="pt-BR" altLang="pt-BR" b="0" dirty="0">
                <a:latin typeface="Arial Black" panose="020B0A04020102020204" pitchFamily="34" charset="0"/>
                <a:ea typeface="MS PGothic" panose="020B0600070205080204" pitchFamily="34" charset="-128"/>
              </a:rPr>
              <a:t>Riscos principais </a:t>
            </a:r>
            <a:r>
              <a:rPr lang="pt-BR" altLang="pt-BR" b="0" dirty="0" smtClean="0">
                <a:latin typeface="Arial Black" panose="020B0A04020102020204" pitchFamily="34" charset="0"/>
                <a:ea typeface="MS PGothic" panose="020B0600070205080204" pitchFamily="34" charset="-128"/>
              </a:rPr>
              <a:t> </a:t>
            </a:r>
            <a:endParaRPr lang="en-US" altLang="pt-BR" b="0" dirty="0">
              <a:latin typeface="Arial Black" panose="020B0A04020102020204" pitchFamily="34" charset="0"/>
              <a:ea typeface="MS PGothic" panose="020B0600070205080204" pitchFamily="34" charset="-128"/>
            </a:endParaRPr>
          </a:p>
        </p:txBody>
      </p:sp>
      <p:sp>
        <p:nvSpPr>
          <p:cNvPr id="28674" name="Content Placeholder 2"/>
          <p:cNvSpPr>
            <a:spLocks noGrp="1"/>
          </p:cNvSpPr>
          <p:nvPr>
            <p:ph idx="1"/>
          </p:nvPr>
        </p:nvSpPr>
        <p:spPr>
          <a:xfrm>
            <a:off x="457200" y="1196752"/>
            <a:ext cx="8229600" cy="4525963"/>
          </a:xfrm>
        </p:spPr>
        <p:txBody>
          <a:bodyPr>
            <a:normAutofit/>
          </a:bodyPr>
          <a:lstStyle/>
          <a:p>
            <a:pPr eaLnBrk="1" hangingPunct="1">
              <a:lnSpc>
                <a:spcPct val="100000"/>
              </a:lnSpc>
            </a:pPr>
            <a:r>
              <a:rPr lang="pt-BR" altLang="pt-BR" dirty="0" smtClean="0">
                <a:solidFill>
                  <a:srgbClr val="595959"/>
                </a:solidFill>
                <a:latin typeface="Arial" panose="020B0604020202020204" pitchFamily="34" charset="0"/>
              </a:rPr>
              <a:t>De posse da sua senha um invasor pode:</a:t>
            </a:r>
          </a:p>
          <a:p>
            <a:pPr lvl="1" eaLnBrk="1" hangingPunct="1">
              <a:lnSpc>
                <a:spcPct val="100000"/>
              </a:lnSpc>
            </a:pPr>
            <a:r>
              <a:rPr lang="pt-BR" altLang="pt-BR" dirty="0" smtClean="0">
                <a:latin typeface="Arial" panose="020B0604020202020204" pitchFamily="34" charset="0"/>
              </a:rPr>
              <a:t>acessar o seu computador e:</a:t>
            </a:r>
          </a:p>
          <a:p>
            <a:pPr lvl="2" eaLnBrk="1" hangingPunct="1">
              <a:lnSpc>
                <a:spcPct val="140000"/>
              </a:lnSpc>
            </a:pPr>
            <a:r>
              <a:rPr lang="pt-BR" altLang="pt-BR" dirty="0" smtClean="0">
                <a:latin typeface="Arial" panose="020B0604020202020204" pitchFamily="34" charset="0"/>
              </a:rPr>
              <a:t>apagar seus arquivos</a:t>
            </a:r>
            <a:endParaRPr lang="pt-BR" altLang="pt-BR" i="1" dirty="0" smtClean="0">
              <a:latin typeface="Arial" panose="020B0604020202020204" pitchFamily="34" charset="0"/>
            </a:endParaRPr>
          </a:p>
          <a:p>
            <a:pPr lvl="2" eaLnBrk="1" hangingPunct="1">
              <a:lnSpc>
                <a:spcPct val="140000"/>
              </a:lnSpc>
            </a:pPr>
            <a:r>
              <a:rPr lang="pt-BR" altLang="pt-BR" dirty="0" smtClean="0">
                <a:latin typeface="Arial" panose="020B0604020202020204" pitchFamily="34" charset="0"/>
              </a:rPr>
              <a:t>obter informações sensíveis, inclusive outras senhas</a:t>
            </a:r>
            <a:endParaRPr lang="pt-BR" altLang="pt-BR" i="1" dirty="0" smtClean="0">
              <a:latin typeface="Arial" panose="020B0604020202020204" pitchFamily="34" charset="0"/>
            </a:endParaRPr>
          </a:p>
          <a:p>
            <a:pPr lvl="2" eaLnBrk="1" hangingPunct="1">
              <a:lnSpc>
                <a:spcPct val="140000"/>
              </a:lnSpc>
            </a:pPr>
            <a:r>
              <a:rPr lang="pt-BR" altLang="pt-BR" dirty="0" smtClean="0">
                <a:latin typeface="Arial" panose="020B0604020202020204" pitchFamily="34" charset="0"/>
              </a:rPr>
              <a:t>instalar códigos e serviços </a:t>
            </a:r>
            <a:r>
              <a:rPr lang="pt-BR" altLang="pt-BR" dirty="0" smtClean="0">
                <a:latin typeface="Arial" panose="020B0604020202020204" pitchFamily="34" charset="0"/>
              </a:rPr>
              <a:t>maliciosos</a:t>
            </a:r>
            <a:endParaRPr lang="pt-BR" altLang="pt-BR" dirty="0" smtClean="0">
              <a:latin typeface="Arial" panose="020B0604020202020204" pitchFamily="34" charset="0"/>
            </a:endParaRPr>
          </a:p>
        </p:txBody>
      </p:sp>
    </p:spTree>
    <p:extLst>
      <p:ext uri="{BB962C8B-B14F-4D97-AF65-F5344CB8AC3E}">
        <p14:creationId xmlns:p14="http://schemas.microsoft.com/office/powerpoint/2010/main" val="9439628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411413" y="274638"/>
            <a:ext cx="6275387" cy="777875"/>
          </a:xfrm>
        </p:spPr>
        <p:txBody>
          <a:bodyPr>
            <a:normAutofit/>
          </a:bodyPr>
          <a:lstStyle/>
          <a:p>
            <a:pPr eaLnBrk="1" hangingPunct="1"/>
            <a:r>
              <a:rPr lang="pt-BR" altLang="pt-BR" b="0" dirty="0">
                <a:latin typeface="Arial Black" panose="020B0A04020102020204" pitchFamily="34" charset="0"/>
                <a:ea typeface="MS PGothic" panose="020B0600070205080204" pitchFamily="34" charset="-128"/>
              </a:rPr>
              <a:t>Riscos </a:t>
            </a:r>
            <a:r>
              <a:rPr lang="pt-BR" altLang="pt-BR" b="0" dirty="0" smtClean="0">
                <a:latin typeface="Arial Black" panose="020B0A04020102020204" pitchFamily="34" charset="0"/>
                <a:ea typeface="MS PGothic" panose="020B0600070205080204" pitchFamily="34" charset="-128"/>
              </a:rPr>
              <a:t>principais</a:t>
            </a:r>
            <a:endParaRPr lang="en-US" altLang="pt-BR" b="0" dirty="0">
              <a:latin typeface="Arial Black" panose="020B0A04020102020204" pitchFamily="34" charset="0"/>
              <a:ea typeface="MS PGothic" panose="020B0600070205080204" pitchFamily="34" charset="-128"/>
            </a:endParaRPr>
          </a:p>
        </p:txBody>
      </p:sp>
      <p:sp>
        <p:nvSpPr>
          <p:cNvPr id="30722" name="Content Placeholder 2"/>
          <p:cNvSpPr>
            <a:spLocks noGrp="1"/>
          </p:cNvSpPr>
          <p:nvPr>
            <p:ph idx="1"/>
          </p:nvPr>
        </p:nvSpPr>
        <p:spPr>
          <a:xfrm>
            <a:off x="539552" y="1061519"/>
            <a:ext cx="8229600" cy="4926013"/>
          </a:xfrm>
        </p:spPr>
        <p:txBody>
          <a:bodyPr>
            <a:normAutofit/>
          </a:bodyPr>
          <a:lstStyle/>
          <a:p>
            <a:pPr eaLnBrk="1" hangingPunct="1">
              <a:lnSpc>
                <a:spcPct val="100000"/>
              </a:lnSpc>
            </a:pPr>
            <a:r>
              <a:rPr lang="pt-BR" altLang="pt-BR" dirty="0" smtClean="0">
                <a:solidFill>
                  <a:srgbClr val="595959"/>
                </a:solidFill>
                <a:latin typeface="Arial" panose="020B0604020202020204" pitchFamily="34" charset="0"/>
              </a:rPr>
              <a:t>De posse da sua senha um invasor pode:</a:t>
            </a:r>
          </a:p>
          <a:p>
            <a:pPr lvl="1" eaLnBrk="1" hangingPunct="1">
              <a:lnSpc>
                <a:spcPct val="100000"/>
              </a:lnSpc>
            </a:pPr>
            <a:r>
              <a:rPr lang="pt-BR" altLang="pt-BR" dirty="0" smtClean="0">
                <a:latin typeface="Arial" panose="020B0604020202020204" pitchFamily="34" charset="0"/>
              </a:rPr>
              <a:t>acessar a sua conta bancária e:</a:t>
            </a:r>
          </a:p>
          <a:p>
            <a:pPr lvl="2" eaLnBrk="1" hangingPunct="1">
              <a:lnSpc>
                <a:spcPct val="100000"/>
              </a:lnSpc>
            </a:pPr>
            <a:r>
              <a:rPr lang="pt-BR" altLang="pt-BR" dirty="0" smtClean="0">
                <a:latin typeface="Arial" panose="020B0604020202020204" pitchFamily="34" charset="0"/>
              </a:rPr>
              <a:t>verificar o seu extrato e seu saldo bancário</a:t>
            </a:r>
          </a:p>
          <a:p>
            <a:pPr marL="914400" lvl="2" indent="0" eaLnBrk="1" hangingPunct="1">
              <a:lnSpc>
                <a:spcPct val="100000"/>
              </a:lnSpc>
              <a:buNone/>
            </a:pPr>
            <a:endParaRPr lang="pt-BR" altLang="pt-BR" dirty="0" smtClean="0">
              <a:latin typeface="Arial" panose="020B0604020202020204" pitchFamily="34" charset="0"/>
            </a:endParaRPr>
          </a:p>
        </p:txBody>
      </p:sp>
      <p:pic>
        <p:nvPicPr>
          <p:cNvPr id="2" name="Imagem 1"/>
          <p:cNvPicPr>
            <a:picLocks noChangeAspect="1"/>
          </p:cNvPicPr>
          <p:nvPr/>
        </p:nvPicPr>
        <p:blipFill>
          <a:blip r:embed="rId3"/>
          <a:stretch>
            <a:fillRect/>
          </a:stretch>
        </p:blipFill>
        <p:spPr>
          <a:xfrm>
            <a:off x="2627784" y="2924944"/>
            <a:ext cx="6516216" cy="4016984"/>
          </a:xfrm>
          <a:prstGeom prst="rect">
            <a:avLst/>
          </a:prstGeom>
        </p:spPr>
      </p:pic>
    </p:spTree>
    <p:extLst>
      <p:ext uri="{BB962C8B-B14F-4D97-AF65-F5344CB8AC3E}">
        <p14:creationId xmlns:p14="http://schemas.microsoft.com/office/powerpoint/2010/main" val="5884733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411413" y="274638"/>
            <a:ext cx="6275387" cy="777875"/>
          </a:xfrm>
        </p:spPr>
        <p:txBody>
          <a:bodyPr>
            <a:normAutofit/>
          </a:bodyPr>
          <a:lstStyle/>
          <a:p>
            <a:pPr eaLnBrk="1" hangingPunct="1"/>
            <a:r>
              <a:rPr lang="pt-BR" altLang="pt-BR" b="0" dirty="0">
                <a:latin typeface="Arial Black" panose="020B0A04020102020204" pitchFamily="34" charset="0"/>
                <a:ea typeface="MS PGothic" panose="020B0600070205080204" pitchFamily="34" charset="-128"/>
              </a:rPr>
              <a:t>Riscos </a:t>
            </a:r>
            <a:r>
              <a:rPr lang="pt-BR" altLang="pt-BR" b="0" dirty="0" smtClean="0">
                <a:latin typeface="Arial Black" panose="020B0A04020102020204" pitchFamily="34" charset="0"/>
                <a:ea typeface="MS PGothic" panose="020B0600070205080204" pitchFamily="34" charset="-128"/>
              </a:rPr>
              <a:t>principais</a:t>
            </a:r>
            <a:endParaRPr lang="en-US" altLang="pt-BR" b="0" dirty="0">
              <a:latin typeface="Arial Black" panose="020B0A04020102020204" pitchFamily="34" charset="0"/>
              <a:ea typeface="MS PGothic" panose="020B0600070205080204" pitchFamily="34" charset="-128"/>
            </a:endParaRPr>
          </a:p>
        </p:txBody>
      </p:sp>
      <p:sp>
        <p:nvSpPr>
          <p:cNvPr id="30722" name="Content Placeholder 2"/>
          <p:cNvSpPr>
            <a:spLocks noGrp="1"/>
          </p:cNvSpPr>
          <p:nvPr>
            <p:ph idx="1"/>
          </p:nvPr>
        </p:nvSpPr>
        <p:spPr>
          <a:xfrm>
            <a:off x="539552" y="1061519"/>
            <a:ext cx="8229600" cy="4926013"/>
          </a:xfrm>
        </p:spPr>
        <p:txBody>
          <a:bodyPr>
            <a:normAutofit/>
          </a:bodyPr>
          <a:lstStyle/>
          <a:p>
            <a:pPr eaLnBrk="1" hangingPunct="1">
              <a:lnSpc>
                <a:spcPct val="100000"/>
              </a:lnSpc>
            </a:pPr>
            <a:r>
              <a:rPr lang="pt-BR" altLang="pt-BR" dirty="0" smtClean="0">
                <a:solidFill>
                  <a:srgbClr val="595959"/>
                </a:solidFill>
                <a:latin typeface="Arial" panose="020B0604020202020204" pitchFamily="34" charset="0"/>
              </a:rPr>
              <a:t>De posse da sua senha um invasor pode</a:t>
            </a:r>
            <a:r>
              <a:rPr lang="pt-BR" altLang="pt-BR" dirty="0" smtClean="0">
                <a:solidFill>
                  <a:srgbClr val="595959"/>
                </a:solidFill>
                <a:latin typeface="Arial" panose="020B0604020202020204" pitchFamily="34" charset="0"/>
              </a:rPr>
              <a:t>:</a:t>
            </a:r>
            <a:endParaRPr lang="pt-BR" altLang="pt-BR" dirty="0" smtClean="0">
              <a:latin typeface="Arial" panose="020B0604020202020204" pitchFamily="34" charset="0"/>
            </a:endParaRPr>
          </a:p>
          <a:p>
            <a:pPr lvl="1" eaLnBrk="1" hangingPunct="1">
              <a:lnSpc>
                <a:spcPct val="140000"/>
              </a:lnSpc>
            </a:pPr>
            <a:r>
              <a:rPr lang="pt-BR" altLang="pt-BR" dirty="0" smtClean="0">
                <a:latin typeface="Arial" panose="020B0604020202020204" pitchFamily="34" charset="0"/>
              </a:rPr>
              <a:t>acessar o seu </a:t>
            </a:r>
            <a:r>
              <a:rPr lang="pt-BR" altLang="pt-BR" i="1" dirty="0" smtClean="0">
                <a:latin typeface="Arial" panose="020B0604020202020204" pitchFamily="34" charset="0"/>
              </a:rPr>
              <a:t>site</a:t>
            </a:r>
            <a:r>
              <a:rPr lang="pt-BR" altLang="pt-BR" dirty="0" smtClean="0">
                <a:latin typeface="Arial" panose="020B0604020202020204" pitchFamily="34" charset="0"/>
              </a:rPr>
              <a:t> de comércio eletrônico e:</a:t>
            </a:r>
          </a:p>
          <a:p>
            <a:pPr lvl="2" eaLnBrk="1" hangingPunct="1">
              <a:lnSpc>
                <a:spcPct val="80000"/>
              </a:lnSpc>
            </a:pPr>
            <a:r>
              <a:rPr lang="pt-BR" altLang="pt-BR" dirty="0" smtClean="0">
                <a:latin typeface="Arial" panose="020B0604020202020204" pitchFamily="34" charset="0"/>
              </a:rPr>
              <a:t>alterar informações de cadastro</a:t>
            </a:r>
          </a:p>
          <a:p>
            <a:pPr lvl="2" eaLnBrk="1" hangingPunct="1">
              <a:lnSpc>
                <a:spcPct val="80000"/>
              </a:lnSpc>
            </a:pPr>
            <a:r>
              <a:rPr lang="pt-BR" altLang="pt-BR" dirty="0" smtClean="0">
                <a:latin typeface="Arial" panose="020B0604020202020204" pitchFamily="34" charset="0"/>
              </a:rPr>
              <a:t>fazer compras em seu nome</a:t>
            </a:r>
          </a:p>
          <a:p>
            <a:pPr lvl="2" eaLnBrk="1" hangingPunct="1">
              <a:lnSpc>
                <a:spcPct val="80000"/>
              </a:lnSpc>
            </a:pPr>
            <a:r>
              <a:rPr lang="pt-BR" altLang="pt-BR" dirty="0" smtClean="0">
                <a:latin typeface="Arial" panose="020B0604020202020204" pitchFamily="34" charset="0"/>
              </a:rPr>
              <a:t>verificar informações sobre suas compras anteriores</a:t>
            </a:r>
          </a:p>
        </p:txBody>
      </p:sp>
      <p:pic>
        <p:nvPicPr>
          <p:cNvPr id="17410" name="Picture 2" descr="Resultado de imagem para compra em site mercado liv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8185" y="3702195"/>
            <a:ext cx="5959812" cy="3111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936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411413" y="274638"/>
            <a:ext cx="6275387" cy="777875"/>
          </a:xfrm>
        </p:spPr>
        <p:txBody>
          <a:bodyPr>
            <a:normAutofit/>
          </a:bodyPr>
          <a:lstStyle/>
          <a:p>
            <a:pPr eaLnBrk="1" hangingPunct="1"/>
            <a:r>
              <a:rPr lang="pt-BR" altLang="pt-BR" b="0" dirty="0">
                <a:latin typeface="Arial Black" panose="020B0A04020102020204" pitchFamily="34" charset="0"/>
                <a:ea typeface="MS PGothic" panose="020B0600070205080204" pitchFamily="34" charset="-128"/>
              </a:rPr>
              <a:t>Riscos principais </a:t>
            </a:r>
            <a:r>
              <a:rPr lang="pt-BR" altLang="pt-BR" b="0" dirty="0" smtClean="0">
                <a:latin typeface="Arial Black" panose="020B0A04020102020204" pitchFamily="34" charset="0"/>
                <a:ea typeface="MS PGothic" panose="020B0600070205080204" pitchFamily="34" charset="-128"/>
              </a:rPr>
              <a:t> </a:t>
            </a:r>
            <a:endParaRPr lang="en-US" altLang="pt-BR" b="0" dirty="0">
              <a:latin typeface="Arial Black" panose="020B0A04020102020204" pitchFamily="34" charset="0"/>
              <a:ea typeface="MS PGothic" panose="020B0600070205080204" pitchFamily="34" charset="-128"/>
            </a:endParaRPr>
          </a:p>
        </p:txBody>
      </p:sp>
      <p:sp>
        <p:nvSpPr>
          <p:cNvPr id="30722" name="Content Placeholder 2"/>
          <p:cNvSpPr>
            <a:spLocks noGrp="1"/>
          </p:cNvSpPr>
          <p:nvPr>
            <p:ph idx="1"/>
          </p:nvPr>
        </p:nvSpPr>
        <p:spPr>
          <a:xfrm>
            <a:off x="468313" y="1619250"/>
            <a:ext cx="8229600" cy="4926013"/>
          </a:xfrm>
        </p:spPr>
        <p:txBody>
          <a:bodyPr>
            <a:normAutofit/>
          </a:bodyPr>
          <a:lstStyle/>
          <a:p>
            <a:pPr eaLnBrk="1" hangingPunct="1">
              <a:lnSpc>
                <a:spcPct val="100000"/>
              </a:lnSpc>
            </a:pPr>
            <a:r>
              <a:rPr lang="pt-BR" altLang="pt-BR" dirty="0" smtClean="0">
                <a:solidFill>
                  <a:srgbClr val="595959"/>
                </a:solidFill>
                <a:latin typeface="Arial" panose="020B0604020202020204" pitchFamily="34" charset="0"/>
              </a:rPr>
              <a:t>De posse da sua senha um invasor pode:</a:t>
            </a:r>
          </a:p>
          <a:p>
            <a:pPr lvl="1" eaLnBrk="1" hangingPunct="1">
              <a:lnSpc>
                <a:spcPct val="140000"/>
              </a:lnSpc>
            </a:pPr>
            <a:endParaRPr lang="pt-BR" altLang="pt-BR" dirty="0" smtClean="0">
              <a:latin typeface="Arial" panose="020B0604020202020204" pitchFamily="34" charset="0"/>
            </a:endParaRPr>
          </a:p>
          <a:p>
            <a:pPr lvl="1" eaLnBrk="1" hangingPunct="1">
              <a:lnSpc>
                <a:spcPct val="140000"/>
              </a:lnSpc>
            </a:pPr>
            <a:r>
              <a:rPr lang="pt-BR" altLang="pt-BR" dirty="0" smtClean="0">
                <a:latin typeface="Arial" panose="020B0604020202020204" pitchFamily="34" charset="0"/>
              </a:rPr>
              <a:t>acessar o seu dispositivo móvel e:</a:t>
            </a:r>
          </a:p>
          <a:p>
            <a:pPr lvl="2" eaLnBrk="1" hangingPunct="1">
              <a:lnSpc>
                <a:spcPct val="80000"/>
              </a:lnSpc>
            </a:pPr>
            <a:r>
              <a:rPr lang="pt-BR" altLang="pt-BR" dirty="0" smtClean="0">
                <a:latin typeface="Arial" panose="020B0604020202020204" pitchFamily="34" charset="0"/>
              </a:rPr>
              <a:t>furtar sua lista de contatos e suas mensagens</a:t>
            </a:r>
          </a:p>
          <a:p>
            <a:pPr lvl="2" eaLnBrk="1" hangingPunct="1">
              <a:lnSpc>
                <a:spcPct val="80000"/>
              </a:lnSpc>
            </a:pPr>
            <a:r>
              <a:rPr lang="pt-BR" altLang="pt-BR" dirty="0" smtClean="0">
                <a:latin typeface="Arial" panose="020B0604020202020204" pitchFamily="34" charset="0"/>
              </a:rPr>
              <a:t>acessar e/ou copiar fotos e vídeos</a:t>
            </a:r>
          </a:p>
          <a:p>
            <a:pPr lvl="2" eaLnBrk="1" hangingPunct="1">
              <a:lnSpc>
                <a:spcPct val="80000"/>
              </a:lnSpc>
            </a:pPr>
            <a:r>
              <a:rPr lang="pt-BR" altLang="pt-BR" dirty="0" smtClean="0">
                <a:latin typeface="Arial" panose="020B0604020202020204" pitchFamily="34" charset="0"/>
              </a:rPr>
              <a:t>bloquear o acesso ao dispositivo </a:t>
            </a:r>
          </a:p>
          <a:p>
            <a:pPr lvl="2" eaLnBrk="1" hangingPunct="1">
              <a:lnSpc>
                <a:spcPct val="80000"/>
              </a:lnSpc>
            </a:pPr>
            <a:r>
              <a:rPr lang="pt-BR" altLang="pt-BR" dirty="0" smtClean="0">
                <a:latin typeface="Arial" panose="020B0604020202020204" pitchFamily="34" charset="0"/>
              </a:rPr>
              <a:t>apagar os dados armazenados no dispositivo</a:t>
            </a:r>
          </a:p>
        </p:txBody>
      </p:sp>
    </p:spTree>
    <p:extLst>
      <p:ext uri="{BB962C8B-B14F-4D97-AF65-F5344CB8AC3E}">
        <p14:creationId xmlns:p14="http://schemas.microsoft.com/office/powerpoint/2010/main" val="20351079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ctrTitle"/>
          </p:nvPr>
        </p:nvSpPr>
        <p:spPr>
          <a:xfrm>
            <a:off x="685800" y="1484313"/>
            <a:ext cx="7772400" cy="1223962"/>
          </a:xfrm>
        </p:spPr>
        <p:txBody>
          <a:bodyPr/>
          <a:lstStyle/>
          <a:p>
            <a:pPr eaLnBrk="1" hangingPunct="1"/>
            <a:r>
              <a:rPr lang="pt-BR" altLang="pt-BR" sz="3200" smtClean="0">
                <a:latin typeface="Arial Black" panose="020B0A04020102020204" pitchFamily="34" charset="0"/>
              </a:rPr>
              <a:t>Cuidados a </a:t>
            </a:r>
            <a:br>
              <a:rPr lang="pt-BR" altLang="pt-BR" sz="3200" smtClean="0">
                <a:latin typeface="Arial Black" panose="020B0A04020102020204" pitchFamily="34" charset="0"/>
              </a:rPr>
            </a:br>
            <a:r>
              <a:rPr lang="pt-BR" altLang="pt-BR" sz="3200" smtClean="0">
                <a:latin typeface="Arial Black" panose="020B0A04020102020204" pitchFamily="34" charset="0"/>
              </a:rPr>
              <a:t>serem tomados</a:t>
            </a:r>
            <a:endParaRPr lang="en-US" altLang="pt-BR" sz="3200" smtClean="0">
              <a:latin typeface="Arial Black" panose="020B0A04020102020204" pitchFamily="34" charset="0"/>
            </a:endParaRPr>
          </a:p>
        </p:txBody>
      </p:sp>
      <p:pic>
        <p:nvPicPr>
          <p:cNvPr id="34818" name="Picture Placeholder 2"/>
          <p:cNvPicPr>
            <a:picLocks noGrp="1" noChangeAspect="1"/>
          </p:cNvPicPr>
          <p:nvPr>
            <p:ph type="pic" idx="13"/>
          </p:nvPr>
        </p:nvPicPr>
        <p:blipFill>
          <a:blip r:embed="rId3" cstate="print">
            <a:extLst>
              <a:ext uri="{28A0092B-C50C-407E-A947-70E740481C1C}">
                <a14:useLocalDpi xmlns:a14="http://schemas.microsoft.com/office/drawing/2010/main" val="0"/>
              </a:ext>
            </a:extLst>
          </a:blip>
          <a:srcRect/>
          <a:stretch>
            <a:fillRect/>
          </a:stretch>
        </p:blipFill>
        <p:spPr>
          <a:xfrm>
            <a:off x="2484438" y="2781300"/>
            <a:ext cx="3810000" cy="3311525"/>
          </a:xfrm>
        </p:spPr>
      </p:pic>
    </p:spTree>
    <p:extLst>
      <p:ext uri="{BB962C8B-B14F-4D97-AF65-F5344CB8AC3E}">
        <p14:creationId xmlns:p14="http://schemas.microsoft.com/office/powerpoint/2010/main" val="12921869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2411413" y="274638"/>
            <a:ext cx="6275387" cy="777875"/>
          </a:xfrm>
        </p:spPr>
        <p:txBody>
          <a:bodyPr>
            <a:normAutofit fontScale="90000"/>
          </a:bodyPr>
          <a:lstStyle/>
          <a:p>
            <a:pPr eaLnBrk="1" hangingPunct="1"/>
            <a:r>
              <a:rPr lang="pt-BR" altLang="pt-BR" b="0" dirty="0">
                <a:latin typeface="Arial Black" panose="020B0A04020102020204" pitchFamily="34" charset="0"/>
                <a:ea typeface="MS PGothic" panose="020B0600070205080204" pitchFamily="34" charset="-128"/>
              </a:rPr>
              <a:t>Elaboração de </a:t>
            </a:r>
            <a:r>
              <a:rPr lang="pt-BR" altLang="pt-BR" b="0" dirty="0" smtClean="0">
                <a:latin typeface="Arial Black" panose="020B0A04020102020204" pitchFamily="34" charset="0"/>
                <a:ea typeface="MS PGothic" panose="020B0600070205080204" pitchFamily="34" charset="-128"/>
              </a:rPr>
              <a:t>senhas</a:t>
            </a:r>
            <a:endParaRPr lang="pt-BR" altLang="pt-BR" b="0" dirty="0">
              <a:latin typeface="Arial Black" panose="020B0A04020102020204" pitchFamily="34" charset="0"/>
              <a:ea typeface="MS PGothic" panose="020B0600070205080204" pitchFamily="34" charset="-128"/>
            </a:endParaRPr>
          </a:p>
        </p:txBody>
      </p:sp>
      <p:sp>
        <p:nvSpPr>
          <p:cNvPr id="36866" name="Content Placeholder 2"/>
          <p:cNvSpPr>
            <a:spLocks noGrp="1"/>
          </p:cNvSpPr>
          <p:nvPr>
            <p:ph idx="1"/>
          </p:nvPr>
        </p:nvSpPr>
        <p:spPr>
          <a:xfrm>
            <a:off x="468313" y="1619250"/>
            <a:ext cx="8229600" cy="4751388"/>
          </a:xfrm>
        </p:spPr>
        <p:txBody>
          <a:bodyPr>
            <a:normAutofit fontScale="92500" lnSpcReduction="20000"/>
          </a:bodyPr>
          <a:lstStyle/>
          <a:p>
            <a:pPr eaLnBrk="1" hangingPunct="1">
              <a:lnSpc>
                <a:spcPct val="100000"/>
              </a:lnSpc>
            </a:pPr>
            <a:r>
              <a:rPr lang="pt-BR" altLang="pt-BR" dirty="0" smtClean="0">
                <a:latin typeface="Arial" panose="020B0604020202020204" pitchFamily="34" charset="0"/>
              </a:rPr>
              <a:t>Evite usar:</a:t>
            </a:r>
          </a:p>
          <a:p>
            <a:pPr lvl="1" eaLnBrk="1" hangingPunct="1">
              <a:lnSpc>
                <a:spcPct val="100000"/>
              </a:lnSpc>
            </a:pPr>
            <a:r>
              <a:rPr lang="pt-BR" altLang="pt-BR" dirty="0" smtClean="0">
                <a:latin typeface="Arial" panose="020B0604020202020204" pitchFamily="34" charset="0"/>
              </a:rPr>
              <a:t>dados pessoais</a:t>
            </a:r>
          </a:p>
          <a:p>
            <a:pPr marL="914400" lvl="2" indent="0" eaLnBrk="1" hangingPunct="1">
              <a:lnSpc>
                <a:spcPct val="80000"/>
              </a:lnSpc>
              <a:buNone/>
            </a:pPr>
            <a:endParaRPr lang="pt-BR" altLang="pt-BR" dirty="0" smtClean="0">
              <a:latin typeface="Arial" panose="020B0604020202020204" pitchFamily="34" charset="0"/>
            </a:endParaRPr>
          </a:p>
          <a:p>
            <a:pPr lvl="1" eaLnBrk="1" hangingPunct="1">
              <a:lnSpc>
                <a:spcPct val="120000"/>
              </a:lnSpc>
            </a:pPr>
            <a:r>
              <a:rPr lang="pt-BR" altLang="pt-BR" dirty="0" smtClean="0">
                <a:latin typeface="Arial" panose="020B0604020202020204" pitchFamily="34" charset="0"/>
              </a:rPr>
              <a:t>dados disponíveis em redes sociais e páginas </a:t>
            </a:r>
            <a:r>
              <a:rPr lang="pt-BR" altLang="pt-BR" i="1" dirty="0" smtClean="0">
                <a:latin typeface="Arial" panose="020B0604020202020204" pitchFamily="34" charset="0"/>
              </a:rPr>
              <a:t>Web</a:t>
            </a:r>
          </a:p>
          <a:p>
            <a:pPr lvl="1" eaLnBrk="1" hangingPunct="1">
              <a:lnSpc>
                <a:spcPct val="120000"/>
              </a:lnSpc>
            </a:pPr>
            <a:r>
              <a:rPr lang="pt-BR" altLang="pt-BR" dirty="0" smtClean="0">
                <a:latin typeface="Arial" panose="020B0604020202020204" pitchFamily="34" charset="0"/>
              </a:rPr>
              <a:t>sequências de teclado</a:t>
            </a:r>
          </a:p>
          <a:p>
            <a:pPr lvl="2" eaLnBrk="1" hangingPunct="1">
              <a:lnSpc>
                <a:spcPct val="100000"/>
              </a:lnSpc>
            </a:pPr>
            <a:r>
              <a:rPr lang="pt-BR" altLang="pt-BR" dirty="0" smtClean="0">
                <a:latin typeface="Arial" panose="020B0604020202020204" pitchFamily="34" charset="0"/>
              </a:rPr>
              <a:t>“</a:t>
            </a:r>
            <a:r>
              <a:rPr lang="pt-BR" altLang="ja-JP" dirty="0" smtClean="0">
                <a:latin typeface="Arial" panose="020B0604020202020204" pitchFamily="34" charset="0"/>
              </a:rPr>
              <a:t>1qaz2wsx</a:t>
            </a:r>
            <a:r>
              <a:rPr lang="pt-BR" altLang="pt-BR" dirty="0" smtClean="0">
                <a:latin typeface="Arial" panose="020B0604020202020204" pitchFamily="34" charset="0"/>
              </a:rPr>
              <a:t>”</a:t>
            </a:r>
            <a:r>
              <a:rPr lang="pt-BR" altLang="ja-JP" dirty="0" smtClean="0">
                <a:latin typeface="Arial" panose="020B0604020202020204" pitchFamily="34" charset="0"/>
              </a:rPr>
              <a:t>, </a:t>
            </a:r>
            <a:r>
              <a:rPr lang="pt-BR" altLang="pt-BR" dirty="0" smtClean="0">
                <a:latin typeface="Arial" panose="020B0604020202020204" pitchFamily="34" charset="0"/>
              </a:rPr>
              <a:t>“</a:t>
            </a:r>
            <a:r>
              <a:rPr lang="pt-BR" altLang="ja-JP" dirty="0" err="1" smtClean="0">
                <a:latin typeface="Arial" panose="020B0604020202020204" pitchFamily="34" charset="0"/>
              </a:rPr>
              <a:t>QwerTAsdfG</a:t>
            </a:r>
            <a:r>
              <a:rPr lang="pt-BR" altLang="pt-BR" dirty="0" smtClean="0">
                <a:latin typeface="Arial" panose="020B0604020202020204" pitchFamily="34" charset="0"/>
              </a:rPr>
              <a:t>”</a:t>
            </a:r>
            <a:r>
              <a:rPr lang="en-US" altLang="ja-JP" dirty="0" smtClean="0">
                <a:latin typeface="Arial" panose="020B0604020202020204" pitchFamily="34" charset="0"/>
              </a:rPr>
              <a:t> </a:t>
            </a:r>
          </a:p>
          <a:p>
            <a:pPr lvl="1" eaLnBrk="1" hangingPunct="1">
              <a:lnSpc>
                <a:spcPct val="120000"/>
              </a:lnSpc>
            </a:pPr>
            <a:r>
              <a:rPr lang="pt-BR" altLang="pt-BR" dirty="0" smtClean="0">
                <a:latin typeface="Arial" panose="020B0604020202020204" pitchFamily="34" charset="0"/>
              </a:rPr>
              <a:t>palavras presentes em listas publicamente conhecidas</a:t>
            </a:r>
          </a:p>
          <a:p>
            <a:pPr lvl="2" eaLnBrk="1" hangingPunct="1">
              <a:lnSpc>
                <a:spcPct val="80000"/>
              </a:lnSpc>
            </a:pPr>
            <a:r>
              <a:rPr lang="pt-BR" altLang="pt-BR" dirty="0" smtClean="0">
                <a:latin typeface="Arial" panose="020B0604020202020204" pitchFamily="34" charset="0"/>
              </a:rPr>
              <a:t>músicas, times de futebol</a:t>
            </a:r>
          </a:p>
          <a:p>
            <a:pPr lvl="2" eaLnBrk="1" hangingPunct="1">
              <a:lnSpc>
                <a:spcPct val="80000"/>
              </a:lnSpc>
            </a:pPr>
            <a:r>
              <a:rPr lang="pt-BR" altLang="pt-BR" dirty="0" smtClean="0">
                <a:latin typeface="Arial" panose="020B0604020202020204" pitchFamily="34" charset="0"/>
              </a:rPr>
              <a:t>personagens de filmes</a:t>
            </a:r>
          </a:p>
          <a:p>
            <a:pPr lvl="2" eaLnBrk="1" hangingPunct="1">
              <a:lnSpc>
                <a:spcPct val="80000"/>
              </a:lnSpc>
            </a:pPr>
            <a:r>
              <a:rPr lang="pt-BR" altLang="pt-BR" dirty="0" smtClean="0">
                <a:latin typeface="Arial" panose="020B0604020202020204" pitchFamily="34" charset="0"/>
              </a:rPr>
              <a:t>dicionários de diferentes idiomas</a:t>
            </a:r>
            <a:endParaRPr lang="en-US" altLang="pt-BR" dirty="0" smtClean="0">
              <a:latin typeface="Arial" panose="020B0604020202020204" pitchFamily="34" charset="0"/>
            </a:endParaRPr>
          </a:p>
          <a:p>
            <a:pPr lvl="1" eaLnBrk="1" hangingPunct="1">
              <a:lnSpc>
                <a:spcPct val="130000"/>
              </a:lnSpc>
            </a:pPr>
            <a:endParaRPr lang="pt-BR" altLang="pt-BR" dirty="0" smtClean="0">
              <a:latin typeface="Arial" panose="020B0604020202020204" pitchFamily="34" charset="0"/>
            </a:endParaRPr>
          </a:p>
        </p:txBody>
      </p:sp>
    </p:spTree>
    <p:extLst>
      <p:ext uri="{BB962C8B-B14F-4D97-AF65-F5344CB8AC3E}">
        <p14:creationId xmlns:p14="http://schemas.microsoft.com/office/powerpoint/2010/main" val="10468179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2411413" y="274638"/>
            <a:ext cx="6275387" cy="777875"/>
          </a:xfrm>
        </p:spPr>
        <p:txBody>
          <a:bodyPr>
            <a:normAutofit fontScale="90000"/>
          </a:bodyPr>
          <a:lstStyle/>
          <a:p>
            <a:pPr eaLnBrk="1" hangingPunct="1"/>
            <a:r>
              <a:rPr lang="pt-BR" altLang="pt-BR" b="0" dirty="0">
                <a:latin typeface="Arial Black" panose="020B0A04020102020204" pitchFamily="34" charset="0"/>
                <a:ea typeface="MS PGothic" panose="020B0600070205080204" pitchFamily="34" charset="-128"/>
              </a:rPr>
              <a:t>Elaboração de </a:t>
            </a:r>
            <a:r>
              <a:rPr lang="pt-BR" altLang="pt-BR" b="0" dirty="0" smtClean="0">
                <a:latin typeface="Arial Black" panose="020B0A04020102020204" pitchFamily="34" charset="0"/>
                <a:ea typeface="MS PGothic" panose="020B0600070205080204" pitchFamily="34" charset="-128"/>
              </a:rPr>
              <a:t>senhas</a:t>
            </a:r>
            <a:endParaRPr lang="pt-BR" altLang="pt-BR" b="0" dirty="0">
              <a:latin typeface="Arial Black" panose="020B0A04020102020204" pitchFamily="34" charset="0"/>
              <a:ea typeface="MS PGothic" panose="020B0600070205080204" pitchFamily="34" charset="-128"/>
            </a:endParaRPr>
          </a:p>
        </p:txBody>
      </p:sp>
      <p:sp>
        <p:nvSpPr>
          <p:cNvPr id="38914" name="Content Placeholder 2"/>
          <p:cNvSpPr>
            <a:spLocks noGrp="1"/>
          </p:cNvSpPr>
          <p:nvPr>
            <p:ph idx="1"/>
          </p:nvPr>
        </p:nvSpPr>
        <p:spPr>
          <a:xfrm>
            <a:off x="539552" y="1196752"/>
            <a:ext cx="8229600" cy="4751388"/>
          </a:xfrm>
        </p:spPr>
        <p:txBody>
          <a:bodyPr>
            <a:normAutofit/>
          </a:bodyPr>
          <a:lstStyle/>
          <a:p>
            <a:pPr eaLnBrk="1" hangingPunct="1">
              <a:lnSpc>
                <a:spcPct val="100000"/>
              </a:lnSpc>
            </a:pPr>
            <a:r>
              <a:rPr lang="pt-BR" altLang="pt-BR" dirty="0" smtClean="0">
                <a:latin typeface="Arial" panose="020B0604020202020204" pitchFamily="34" charset="0"/>
              </a:rPr>
              <a:t>Use:</a:t>
            </a:r>
          </a:p>
          <a:p>
            <a:pPr lvl="1" eaLnBrk="1" hangingPunct="1">
              <a:lnSpc>
                <a:spcPct val="100000"/>
              </a:lnSpc>
            </a:pPr>
            <a:r>
              <a:rPr lang="pt-BR" altLang="pt-BR" dirty="0" smtClean="0">
                <a:latin typeface="Arial" panose="020B0604020202020204" pitchFamily="34" charset="0"/>
              </a:rPr>
              <a:t>números </a:t>
            </a:r>
            <a:r>
              <a:rPr lang="pt-BR" altLang="pt-BR" dirty="0" smtClean="0">
                <a:latin typeface="Arial" panose="020B0604020202020204" pitchFamily="34" charset="0"/>
              </a:rPr>
              <a:t>aleatórios</a:t>
            </a:r>
            <a:endParaRPr lang="pt-BR" altLang="pt-BR" dirty="0" smtClean="0">
              <a:latin typeface="Arial" panose="020B0604020202020204" pitchFamily="34" charset="0"/>
            </a:endParaRPr>
          </a:p>
          <a:p>
            <a:pPr lvl="1" eaLnBrk="1" hangingPunct="1">
              <a:lnSpc>
                <a:spcPct val="200000"/>
              </a:lnSpc>
            </a:pPr>
            <a:r>
              <a:rPr lang="pt-BR" altLang="pt-BR" dirty="0" smtClean="0">
                <a:latin typeface="Arial" panose="020B0604020202020204" pitchFamily="34" charset="0"/>
              </a:rPr>
              <a:t>grande quantidade de caracteres</a:t>
            </a:r>
          </a:p>
          <a:p>
            <a:pPr lvl="1" eaLnBrk="1" hangingPunct="1">
              <a:lnSpc>
                <a:spcPct val="200000"/>
              </a:lnSpc>
            </a:pPr>
            <a:r>
              <a:rPr lang="pt-BR" altLang="pt-BR" dirty="0" smtClean="0">
                <a:latin typeface="Arial" panose="020B0604020202020204" pitchFamily="34" charset="0"/>
              </a:rPr>
              <a:t>diferentes tipos de caracteres</a:t>
            </a:r>
          </a:p>
          <a:p>
            <a:pPr marL="457200" lvl="1" indent="0" eaLnBrk="1" hangingPunct="1">
              <a:lnSpc>
                <a:spcPct val="140000"/>
              </a:lnSpc>
              <a:buNone/>
            </a:pPr>
            <a:endParaRPr lang="pt-BR" altLang="pt-BR" dirty="0" smtClean="0">
              <a:latin typeface="Arial" panose="020B0604020202020204" pitchFamily="34" charset="0"/>
            </a:endParaRPr>
          </a:p>
        </p:txBody>
      </p:sp>
      <p:pic>
        <p:nvPicPr>
          <p:cNvPr id="19458" name="Picture 2" descr="Resultado de imagem para numeros aleatori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4365104"/>
            <a:ext cx="3854970" cy="2333272"/>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Resultado de imagem para numeros aleatori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4111140"/>
            <a:ext cx="2304256" cy="2587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836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Uso de senhas (1/3)</a:t>
            </a:r>
          </a:p>
        </p:txBody>
      </p:sp>
      <p:sp>
        <p:nvSpPr>
          <p:cNvPr id="43010" name="Content Placeholder 2"/>
          <p:cNvSpPr>
            <a:spLocks noGrp="1"/>
          </p:cNvSpPr>
          <p:nvPr>
            <p:ph idx="1"/>
          </p:nvPr>
        </p:nvSpPr>
        <p:spPr>
          <a:xfrm>
            <a:off x="468313" y="1619250"/>
            <a:ext cx="8229600" cy="4751388"/>
          </a:xfrm>
        </p:spPr>
        <p:txBody>
          <a:bodyPr>
            <a:normAutofit/>
          </a:bodyPr>
          <a:lstStyle/>
          <a:p>
            <a:pPr>
              <a:lnSpc>
                <a:spcPct val="100000"/>
              </a:lnSpc>
            </a:pPr>
            <a:r>
              <a:rPr lang="pt-BR" altLang="pt-BR" dirty="0" smtClean="0">
                <a:latin typeface="Arial" panose="020B0604020202020204" pitchFamily="34" charset="0"/>
              </a:rPr>
              <a:t>Não exponha suas senhas</a:t>
            </a:r>
          </a:p>
          <a:p>
            <a:endParaRPr lang="pt-BR" altLang="pt-BR" dirty="0" smtClean="0">
              <a:latin typeface="Arial" panose="020B0604020202020204" pitchFamily="34" charset="0"/>
            </a:endParaRPr>
          </a:p>
          <a:p>
            <a:r>
              <a:rPr lang="pt-BR" altLang="pt-BR" dirty="0" smtClean="0">
                <a:latin typeface="Arial" panose="020B0604020202020204" pitchFamily="34" charset="0"/>
              </a:rPr>
              <a:t>Não </a:t>
            </a:r>
            <a:r>
              <a:rPr lang="pt-BR" altLang="pt-BR" dirty="0" smtClean="0">
                <a:latin typeface="Arial" panose="020B0604020202020204" pitchFamily="34" charset="0"/>
              </a:rPr>
              <a:t>forneça suas senhas para outras pessoas</a:t>
            </a:r>
          </a:p>
          <a:p>
            <a:endParaRPr lang="pt-BR" altLang="pt-BR" dirty="0" smtClean="0">
              <a:latin typeface="Arial" panose="020B0604020202020204" pitchFamily="34" charset="0"/>
            </a:endParaRPr>
          </a:p>
          <a:p>
            <a:r>
              <a:rPr lang="pt-BR" altLang="pt-BR" dirty="0" smtClean="0">
                <a:latin typeface="Arial" panose="020B0604020202020204" pitchFamily="34" charset="0"/>
              </a:rPr>
              <a:t>Use </a:t>
            </a:r>
            <a:r>
              <a:rPr lang="pt-BR" altLang="pt-BR" dirty="0" smtClean="0">
                <a:latin typeface="Arial" panose="020B0604020202020204" pitchFamily="34" charset="0"/>
              </a:rPr>
              <a:t>conexões seguras quando o acesso envolver senhas</a:t>
            </a:r>
          </a:p>
        </p:txBody>
      </p:sp>
    </p:spTree>
    <p:extLst>
      <p:ext uri="{BB962C8B-B14F-4D97-AF65-F5344CB8AC3E}">
        <p14:creationId xmlns:p14="http://schemas.microsoft.com/office/powerpoint/2010/main" val="39125627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Uso de senhas (2/3)</a:t>
            </a:r>
          </a:p>
        </p:txBody>
      </p:sp>
      <p:sp>
        <p:nvSpPr>
          <p:cNvPr id="45058" name="Content Placeholder 2"/>
          <p:cNvSpPr>
            <a:spLocks noGrp="1"/>
          </p:cNvSpPr>
          <p:nvPr>
            <p:ph idx="1"/>
          </p:nvPr>
        </p:nvSpPr>
        <p:spPr>
          <a:xfrm>
            <a:off x="468313" y="1619250"/>
            <a:ext cx="8229600" cy="4751388"/>
          </a:xfrm>
        </p:spPr>
        <p:txBody>
          <a:bodyPr>
            <a:normAutofit/>
          </a:bodyPr>
          <a:lstStyle/>
          <a:p>
            <a:pPr>
              <a:lnSpc>
                <a:spcPct val="100000"/>
              </a:lnSpc>
            </a:pPr>
            <a:r>
              <a:rPr lang="en-US" altLang="pt-BR" dirty="0" smtClean="0">
                <a:latin typeface="Arial" panose="020B0604020202020204" pitchFamily="34" charset="0"/>
              </a:rPr>
              <a:t>Evite:</a:t>
            </a:r>
          </a:p>
          <a:p>
            <a:pPr lvl="1">
              <a:lnSpc>
                <a:spcPct val="100000"/>
              </a:lnSpc>
            </a:pPr>
            <a:r>
              <a:rPr lang="pt-BR" altLang="pt-BR" dirty="0" smtClean="0">
                <a:latin typeface="Arial" panose="020B0604020202020204" pitchFamily="34" charset="0"/>
              </a:rPr>
              <a:t>salvar as suas senhas no navegador </a:t>
            </a:r>
            <a:r>
              <a:rPr lang="pt-BR" altLang="pt-BR" i="1" dirty="0" smtClean="0">
                <a:latin typeface="Arial" panose="020B0604020202020204" pitchFamily="34" charset="0"/>
              </a:rPr>
              <a:t>Web</a:t>
            </a:r>
            <a:endParaRPr lang="en-US" altLang="pt-BR" dirty="0" smtClean="0">
              <a:latin typeface="Arial" panose="020B0604020202020204" pitchFamily="34" charset="0"/>
            </a:endParaRPr>
          </a:p>
          <a:p>
            <a:pPr lvl="1">
              <a:lnSpc>
                <a:spcPct val="100000"/>
              </a:lnSpc>
            </a:pPr>
            <a:endParaRPr lang="pt-BR" altLang="pt-BR" dirty="0" smtClean="0">
              <a:latin typeface="Arial" panose="020B0604020202020204" pitchFamily="34" charset="0"/>
            </a:endParaRPr>
          </a:p>
          <a:p>
            <a:pPr lvl="1">
              <a:lnSpc>
                <a:spcPct val="100000"/>
              </a:lnSpc>
            </a:pPr>
            <a:r>
              <a:rPr lang="pt-BR" altLang="pt-BR" dirty="0" smtClean="0">
                <a:latin typeface="Arial" panose="020B0604020202020204" pitchFamily="34" charset="0"/>
              </a:rPr>
              <a:t>usar </a:t>
            </a:r>
            <a:r>
              <a:rPr lang="pt-BR" altLang="pt-BR" dirty="0" smtClean="0">
                <a:latin typeface="Arial" panose="020B0604020202020204" pitchFamily="34" charset="0"/>
              </a:rPr>
              <a:t>a mesma senha para todos os serviços que acessa</a:t>
            </a:r>
            <a:endParaRPr lang="en-US" altLang="pt-BR" dirty="0" smtClean="0">
              <a:latin typeface="Arial" panose="020B0604020202020204" pitchFamily="34" charset="0"/>
            </a:endParaRPr>
          </a:p>
          <a:p>
            <a:pPr>
              <a:lnSpc>
                <a:spcPct val="100000"/>
              </a:lnSpc>
            </a:pPr>
            <a:endParaRPr lang="pt-BR" altLang="pt-BR" dirty="0" smtClean="0">
              <a:latin typeface="Arial" panose="020B0604020202020204" pitchFamily="34" charset="0"/>
            </a:endParaRPr>
          </a:p>
          <a:p>
            <a:pPr>
              <a:lnSpc>
                <a:spcPct val="100000"/>
              </a:lnSpc>
            </a:pPr>
            <a:r>
              <a:rPr lang="pt-BR" altLang="pt-BR" dirty="0" smtClean="0">
                <a:latin typeface="Arial" panose="020B0604020202020204" pitchFamily="34" charset="0"/>
              </a:rPr>
              <a:t>Não </a:t>
            </a:r>
            <a:r>
              <a:rPr lang="pt-BR" altLang="pt-BR" dirty="0" smtClean="0">
                <a:latin typeface="Arial" panose="020B0604020202020204" pitchFamily="34" charset="0"/>
              </a:rPr>
              <a:t>use senhas de acesso profissional para acessar assuntos pessoais (e vice-versa)</a:t>
            </a:r>
          </a:p>
          <a:p>
            <a:pPr eaLnBrk="1" hangingPunct="1">
              <a:lnSpc>
                <a:spcPct val="130000"/>
              </a:lnSpc>
              <a:buFont typeface="Arial" panose="020B0604020202020204" pitchFamily="34" charset="0"/>
              <a:buNone/>
            </a:pPr>
            <a:endParaRPr lang="pt-BR" altLang="pt-BR" dirty="0" smtClean="0">
              <a:latin typeface="Arial" panose="020B0604020202020204" pitchFamily="34" charset="0"/>
            </a:endParaRPr>
          </a:p>
        </p:txBody>
      </p:sp>
    </p:spTree>
    <p:extLst>
      <p:ext uri="{BB962C8B-B14F-4D97-AF65-F5344CB8AC3E}">
        <p14:creationId xmlns:p14="http://schemas.microsoft.com/office/powerpoint/2010/main" val="20407252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Alteração de senhas </a:t>
            </a:r>
          </a:p>
        </p:txBody>
      </p:sp>
      <p:sp>
        <p:nvSpPr>
          <p:cNvPr id="49154" name="Content Placeholder 2"/>
          <p:cNvSpPr>
            <a:spLocks noGrp="1"/>
          </p:cNvSpPr>
          <p:nvPr>
            <p:ph idx="1"/>
          </p:nvPr>
        </p:nvSpPr>
        <p:spPr>
          <a:xfrm>
            <a:off x="468313" y="1619250"/>
            <a:ext cx="8675687" cy="4751388"/>
          </a:xfrm>
        </p:spPr>
        <p:txBody>
          <a:bodyPr>
            <a:normAutofit/>
          </a:bodyPr>
          <a:lstStyle/>
          <a:p>
            <a:pPr>
              <a:lnSpc>
                <a:spcPct val="100000"/>
              </a:lnSpc>
            </a:pPr>
            <a:r>
              <a:rPr lang="pt-BR" altLang="pt-BR" dirty="0" smtClean="0">
                <a:latin typeface="Arial" panose="020B0604020202020204" pitchFamily="34" charset="0"/>
              </a:rPr>
              <a:t>Altere suas senhas:</a:t>
            </a:r>
          </a:p>
          <a:p>
            <a:pPr lvl="1">
              <a:lnSpc>
                <a:spcPct val="100000"/>
              </a:lnSpc>
            </a:pPr>
            <a:r>
              <a:rPr lang="pt-BR" altLang="pt-BR" dirty="0" smtClean="0">
                <a:latin typeface="Arial" panose="020B0604020202020204" pitchFamily="34" charset="0"/>
              </a:rPr>
              <a:t>imediatamente, se desconfiar que elas tenham sido:</a:t>
            </a:r>
          </a:p>
          <a:p>
            <a:pPr lvl="1">
              <a:lnSpc>
                <a:spcPct val="120000"/>
              </a:lnSpc>
            </a:pPr>
            <a:endParaRPr lang="pt-BR" altLang="pt-BR" dirty="0" smtClean="0">
              <a:latin typeface="Arial" panose="020B0604020202020204" pitchFamily="34" charset="0"/>
            </a:endParaRPr>
          </a:p>
          <a:p>
            <a:pPr lvl="1">
              <a:lnSpc>
                <a:spcPct val="120000"/>
              </a:lnSpc>
            </a:pPr>
            <a:r>
              <a:rPr lang="pt-BR" altLang="pt-BR" dirty="0" smtClean="0">
                <a:latin typeface="Arial" panose="020B0604020202020204" pitchFamily="34" charset="0"/>
              </a:rPr>
              <a:t>rapidamente</a:t>
            </a:r>
            <a:r>
              <a:rPr lang="pt-BR" altLang="pt-BR" dirty="0" smtClean="0">
                <a:latin typeface="Arial" panose="020B0604020202020204" pitchFamily="34" charset="0"/>
              </a:rPr>
              <a:t>:</a:t>
            </a:r>
          </a:p>
          <a:p>
            <a:pPr lvl="1">
              <a:lnSpc>
                <a:spcPct val="120000"/>
              </a:lnSpc>
              <a:spcBef>
                <a:spcPts val="200"/>
              </a:spcBef>
            </a:pPr>
            <a:endParaRPr lang="pt-BR" altLang="pt-BR" dirty="0" smtClean="0">
              <a:latin typeface="Arial" panose="020B0604020202020204" pitchFamily="34" charset="0"/>
            </a:endParaRPr>
          </a:p>
          <a:p>
            <a:pPr lvl="1">
              <a:lnSpc>
                <a:spcPct val="120000"/>
              </a:lnSpc>
              <a:spcBef>
                <a:spcPts val="200"/>
              </a:spcBef>
            </a:pPr>
            <a:r>
              <a:rPr lang="pt-BR" altLang="pt-BR" dirty="0" smtClean="0">
                <a:latin typeface="Arial" panose="020B0604020202020204" pitchFamily="34" charset="0"/>
              </a:rPr>
              <a:t>regularmente</a:t>
            </a:r>
            <a:r>
              <a:rPr lang="pt-BR" altLang="pt-BR" dirty="0" smtClean="0">
                <a:latin typeface="Arial" panose="020B0604020202020204" pitchFamily="34" charset="0"/>
              </a:rPr>
              <a:t>:</a:t>
            </a:r>
          </a:p>
          <a:p>
            <a:pPr marL="457200" lvl="1" indent="0">
              <a:lnSpc>
                <a:spcPct val="100000"/>
              </a:lnSpc>
              <a:buNone/>
            </a:pPr>
            <a:endParaRPr lang="en-US" altLang="pt-BR" dirty="0" smtClean="0">
              <a:latin typeface="Arial" panose="020B0604020202020204" pitchFamily="34" charset="0"/>
            </a:endParaRPr>
          </a:p>
          <a:p>
            <a:pPr eaLnBrk="1" hangingPunct="1">
              <a:lnSpc>
                <a:spcPct val="130000"/>
              </a:lnSpc>
            </a:pPr>
            <a:endParaRPr lang="pt-BR" altLang="pt-BR" dirty="0" smtClean="0">
              <a:latin typeface="Arial" panose="020B0604020202020204" pitchFamily="34" charset="0"/>
            </a:endParaRPr>
          </a:p>
        </p:txBody>
      </p:sp>
    </p:spTree>
    <p:extLst>
      <p:ext uri="{BB962C8B-B14F-4D97-AF65-F5344CB8AC3E}">
        <p14:creationId xmlns:p14="http://schemas.microsoft.com/office/powerpoint/2010/main" val="25116642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2411413" y="274638"/>
            <a:ext cx="6275387" cy="777875"/>
          </a:xfrm>
        </p:spPr>
        <p:txBody>
          <a:bodyPr>
            <a:normAutofit fontScale="90000"/>
          </a:bodyPr>
          <a:lstStyle/>
          <a:p>
            <a:pPr eaLnBrk="1" hangingPunct="1"/>
            <a:r>
              <a:rPr lang="pt-BR" altLang="pt-BR" b="0" dirty="0">
                <a:latin typeface="Arial Black" panose="020B0A04020102020204" pitchFamily="34" charset="0"/>
                <a:ea typeface="MS PGothic" panose="020B0600070205080204" pitchFamily="34" charset="-128"/>
              </a:rPr>
              <a:t>Recuperação de senhas </a:t>
            </a:r>
          </a:p>
        </p:txBody>
      </p:sp>
      <p:sp>
        <p:nvSpPr>
          <p:cNvPr id="51202" name="Content Placeholder 2"/>
          <p:cNvSpPr>
            <a:spLocks noGrp="1"/>
          </p:cNvSpPr>
          <p:nvPr>
            <p:ph idx="1"/>
          </p:nvPr>
        </p:nvSpPr>
        <p:spPr>
          <a:xfrm>
            <a:off x="468313" y="1619250"/>
            <a:ext cx="8507412" cy="4751388"/>
          </a:xfrm>
        </p:spPr>
        <p:txBody>
          <a:bodyPr>
            <a:normAutofit fontScale="92500"/>
          </a:bodyPr>
          <a:lstStyle/>
          <a:p>
            <a:pPr>
              <a:lnSpc>
                <a:spcPct val="100000"/>
              </a:lnSpc>
            </a:pPr>
            <a:r>
              <a:rPr lang="pt-BR" altLang="pt-BR" smtClean="0">
                <a:latin typeface="Arial" panose="020B0604020202020204" pitchFamily="34" charset="0"/>
              </a:rPr>
              <a:t>Configure opções de recuperação de senhas:</a:t>
            </a:r>
          </a:p>
          <a:p>
            <a:pPr lvl="1">
              <a:lnSpc>
                <a:spcPct val="100000"/>
              </a:lnSpc>
            </a:pPr>
            <a:r>
              <a:rPr lang="pt-BR" altLang="pt-BR" smtClean="0">
                <a:latin typeface="Arial" panose="020B0604020202020204" pitchFamily="34" charset="0"/>
              </a:rPr>
              <a:t>um endereço de </a:t>
            </a:r>
            <a:r>
              <a:rPr lang="pt-BR" altLang="pt-BR" i="1" smtClean="0">
                <a:latin typeface="Arial" panose="020B0604020202020204" pitchFamily="34" charset="0"/>
              </a:rPr>
              <a:t>e-mail </a:t>
            </a:r>
            <a:r>
              <a:rPr lang="pt-BR" altLang="pt-BR" smtClean="0">
                <a:latin typeface="Arial" panose="020B0604020202020204" pitchFamily="34" charset="0"/>
              </a:rPr>
              <a:t>alternativo</a:t>
            </a:r>
          </a:p>
          <a:p>
            <a:pPr lvl="1">
              <a:lnSpc>
                <a:spcPct val="100000"/>
              </a:lnSpc>
            </a:pPr>
            <a:r>
              <a:rPr lang="pt-BR" altLang="pt-BR" smtClean="0">
                <a:latin typeface="Arial" panose="020B0604020202020204" pitchFamily="34" charset="0"/>
              </a:rPr>
              <a:t>uma pergunta de segurança</a:t>
            </a:r>
          </a:p>
          <a:p>
            <a:pPr lvl="1">
              <a:lnSpc>
                <a:spcPct val="100000"/>
              </a:lnSpc>
            </a:pPr>
            <a:r>
              <a:rPr lang="pt-BR" altLang="pt-BR" smtClean="0">
                <a:latin typeface="Arial" panose="020B0604020202020204" pitchFamily="34" charset="0"/>
              </a:rPr>
              <a:t>uma dica de segurança</a:t>
            </a:r>
          </a:p>
          <a:p>
            <a:pPr lvl="1">
              <a:lnSpc>
                <a:spcPct val="100000"/>
              </a:lnSpc>
            </a:pPr>
            <a:r>
              <a:rPr lang="pt-BR" altLang="pt-BR" smtClean="0">
                <a:latin typeface="Arial" panose="020B0604020202020204" pitchFamily="34" charset="0"/>
              </a:rPr>
              <a:t>um número de telefone celular</a:t>
            </a:r>
          </a:p>
          <a:p>
            <a:r>
              <a:rPr lang="pt-BR" altLang="pt-BR" smtClean="0">
                <a:latin typeface="Arial" panose="020B0604020202020204" pitchFamily="34" charset="0"/>
              </a:rPr>
              <a:t>Ao usar perguntas de segurança:</a:t>
            </a:r>
          </a:p>
          <a:p>
            <a:pPr lvl="1">
              <a:lnSpc>
                <a:spcPct val="100000"/>
              </a:lnSpc>
            </a:pPr>
            <a:r>
              <a:rPr lang="pt-BR" altLang="pt-BR" smtClean="0">
                <a:latin typeface="Arial" panose="020B0604020202020204" pitchFamily="34" charset="0"/>
              </a:rPr>
              <a:t>evite escolher questões cujas respostas sejam facilmente adivinhadas</a:t>
            </a:r>
          </a:p>
          <a:p>
            <a:pPr lvl="1">
              <a:lnSpc>
                <a:spcPct val="100000"/>
              </a:lnSpc>
            </a:pPr>
            <a:r>
              <a:rPr lang="pt-BR" altLang="pt-BR" smtClean="0">
                <a:latin typeface="Arial" panose="020B0604020202020204" pitchFamily="34" charset="0"/>
              </a:rPr>
              <a:t>procure criar suas próprias questões</a:t>
            </a:r>
          </a:p>
          <a:p>
            <a:pPr lvl="2">
              <a:lnSpc>
                <a:spcPct val="100000"/>
              </a:lnSpc>
            </a:pPr>
            <a:r>
              <a:rPr lang="pt-BR" altLang="pt-BR" smtClean="0">
                <a:latin typeface="Arial" panose="020B0604020202020204" pitchFamily="34" charset="0"/>
              </a:rPr>
              <a:t>de preferência com respostas falsas</a:t>
            </a:r>
          </a:p>
          <a:p>
            <a:pPr lvl="1">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lvl="1">
              <a:lnSpc>
                <a:spcPct val="100000"/>
              </a:lnSpc>
            </a:pPr>
            <a:endParaRPr lang="pt-BR" altLang="pt-BR" smtClean="0">
              <a:latin typeface="Arial" panose="020B0604020202020204" pitchFamily="34" charset="0"/>
            </a:endParaRPr>
          </a:p>
          <a:p>
            <a:pPr lvl="1">
              <a:lnSpc>
                <a:spcPct val="100000"/>
              </a:lnSpc>
            </a:pPr>
            <a:endParaRPr lang="en-US" altLang="pt-BR" smtClean="0">
              <a:latin typeface="Arial" panose="020B0604020202020204" pitchFamily="34" charset="0"/>
            </a:endParaRPr>
          </a:p>
          <a:p>
            <a:pPr eaLnBrk="1" hangingPunct="1">
              <a:lnSpc>
                <a:spcPct val="130000"/>
              </a:lnSpc>
            </a:pPr>
            <a:endParaRPr lang="pt-BR" altLang="pt-BR" smtClean="0">
              <a:latin typeface="Arial" panose="020B0604020202020204" pitchFamily="34" charset="0"/>
            </a:endParaRPr>
          </a:p>
        </p:txBody>
      </p:sp>
    </p:spTree>
    <p:extLst>
      <p:ext uri="{BB962C8B-B14F-4D97-AF65-F5344CB8AC3E}">
        <p14:creationId xmlns:p14="http://schemas.microsoft.com/office/powerpoint/2010/main" val="42834801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2411413" y="274638"/>
            <a:ext cx="6481762" cy="777875"/>
          </a:xfrm>
        </p:spPr>
        <p:txBody>
          <a:bodyPr>
            <a:normAutofit fontScale="90000"/>
          </a:bodyPr>
          <a:lstStyle/>
          <a:p>
            <a:r>
              <a:rPr lang="pt-BR" altLang="pt-BR" b="0" dirty="0">
                <a:latin typeface="Arial Black" panose="020B0A04020102020204" pitchFamily="34" charset="0"/>
                <a:ea typeface="MS PGothic" panose="020B0600070205080204" pitchFamily="34" charset="-128"/>
              </a:rPr>
              <a:t>Recuperação de senhas </a:t>
            </a:r>
            <a:endParaRPr lang="en-US" altLang="pt-BR" b="0" dirty="0">
              <a:latin typeface="Arial Black" panose="020B0A04020102020204" pitchFamily="34" charset="0"/>
              <a:ea typeface="MS PGothic" panose="020B0600070205080204" pitchFamily="34" charset="-128"/>
            </a:endParaRPr>
          </a:p>
        </p:txBody>
      </p:sp>
      <p:sp>
        <p:nvSpPr>
          <p:cNvPr id="3" name="Content Placeholder 2"/>
          <p:cNvSpPr>
            <a:spLocks noGrp="1"/>
          </p:cNvSpPr>
          <p:nvPr>
            <p:ph idx="1"/>
          </p:nvPr>
        </p:nvSpPr>
        <p:spPr>
          <a:xfrm>
            <a:off x="468313" y="1619250"/>
            <a:ext cx="8424862" cy="4525963"/>
          </a:xfrm>
        </p:spPr>
        <p:txBody>
          <a:bodyPr>
            <a:noAutofit/>
          </a:bodyPr>
          <a:lstStyle/>
          <a:p>
            <a:pPr>
              <a:lnSpc>
                <a:spcPct val="100000"/>
              </a:lnSpc>
            </a:pPr>
            <a:r>
              <a:rPr lang="en-US" altLang="pt-BR" dirty="0" smtClean="0">
                <a:latin typeface="Arial" panose="020B0604020202020204" pitchFamily="34" charset="0"/>
              </a:rPr>
              <a:t>A</a:t>
            </a:r>
            <a:r>
              <a:rPr lang="pt-BR" altLang="pt-BR" dirty="0" smtClean="0">
                <a:latin typeface="Arial" panose="020B0604020202020204" pitchFamily="34" charset="0"/>
              </a:rPr>
              <a:t>o usar dicas de segurança, escolha aquelas que sejam:</a:t>
            </a:r>
            <a:endParaRPr lang="en-US" altLang="pt-BR" dirty="0" smtClean="0">
              <a:latin typeface="Arial" panose="020B0604020202020204" pitchFamily="34" charset="0"/>
            </a:endParaRPr>
          </a:p>
          <a:p>
            <a:pPr lvl="1">
              <a:lnSpc>
                <a:spcPct val="130000"/>
              </a:lnSpc>
            </a:pPr>
            <a:r>
              <a:rPr lang="pt-BR" altLang="pt-BR" dirty="0" smtClean="0">
                <a:latin typeface="Arial" panose="020B0604020202020204" pitchFamily="34" charset="0"/>
              </a:rPr>
              <a:t>vagas o suficiente para que ninguém consiga descobri-las, e </a:t>
            </a:r>
            <a:endParaRPr lang="en-US" altLang="pt-BR" dirty="0" smtClean="0">
              <a:latin typeface="Arial" panose="020B0604020202020204" pitchFamily="34" charset="0"/>
            </a:endParaRPr>
          </a:p>
          <a:p>
            <a:pPr lvl="1">
              <a:lnSpc>
                <a:spcPct val="130000"/>
              </a:lnSpc>
              <a:spcAft>
                <a:spcPts val="1800"/>
              </a:spcAft>
            </a:pPr>
            <a:r>
              <a:rPr lang="pt-BR" altLang="pt-BR" dirty="0" smtClean="0">
                <a:latin typeface="Arial" panose="020B0604020202020204" pitchFamily="34" charset="0"/>
              </a:rPr>
              <a:t>claras o bastante para que você consiga </a:t>
            </a:r>
            <a:r>
              <a:rPr lang="pt-BR" altLang="pt-BR" dirty="0" smtClean="0">
                <a:latin typeface="Arial" panose="020B0604020202020204" pitchFamily="34" charset="0"/>
              </a:rPr>
              <a:t>entendê-las</a:t>
            </a:r>
            <a:endParaRPr lang="pt-BR" altLang="pt-BR" dirty="0" smtClean="0">
              <a:latin typeface="Arial" panose="020B0604020202020204" pitchFamily="34" charset="0"/>
            </a:endParaRPr>
          </a:p>
        </p:txBody>
      </p:sp>
    </p:spTree>
    <p:extLst>
      <p:ext uri="{BB962C8B-B14F-4D97-AF65-F5344CB8AC3E}">
        <p14:creationId xmlns:p14="http://schemas.microsoft.com/office/powerpoint/2010/main" val="4613577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2411413" y="274638"/>
            <a:ext cx="6481762" cy="777875"/>
          </a:xfrm>
        </p:spPr>
        <p:txBody>
          <a:bodyPr>
            <a:normAutofit fontScale="90000"/>
          </a:bodyPr>
          <a:lstStyle/>
          <a:p>
            <a:r>
              <a:rPr lang="pt-BR" altLang="pt-BR" b="0" i="1">
                <a:latin typeface="Arial Black" panose="020B0A04020102020204" pitchFamily="34" charset="0"/>
                <a:ea typeface="MS PGothic" panose="020B0600070205080204" pitchFamily="34" charset="-128"/>
              </a:rPr>
              <a:t>Phishing</a:t>
            </a:r>
            <a:r>
              <a:rPr lang="pt-BR" altLang="pt-BR" b="0">
                <a:latin typeface="Arial Black" panose="020B0A04020102020204" pitchFamily="34" charset="0"/>
                <a:ea typeface="MS PGothic" panose="020B0600070205080204" pitchFamily="34" charset="-128"/>
              </a:rPr>
              <a:t> e códigos maliciosos</a:t>
            </a:r>
            <a:endParaRPr lang="en-US" altLang="pt-BR" b="0">
              <a:latin typeface="Arial Black" panose="020B0A04020102020204" pitchFamily="34" charset="0"/>
              <a:ea typeface="MS PGothic" panose="020B0600070205080204" pitchFamily="34" charset="-128"/>
            </a:endParaRPr>
          </a:p>
        </p:txBody>
      </p:sp>
      <p:sp>
        <p:nvSpPr>
          <p:cNvPr id="3" name="Content Placeholder 2"/>
          <p:cNvSpPr>
            <a:spLocks noGrp="1"/>
          </p:cNvSpPr>
          <p:nvPr>
            <p:ph idx="1"/>
          </p:nvPr>
        </p:nvSpPr>
        <p:spPr>
          <a:xfrm>
            <a:off x="468313" y="1619250"/>
            <a:ext cx="8289925" cy="4762500"/>
          </a:xfrm>
        </p:spPr>
        <p:txBody>
          <a:bodyPr>
            <a:noAutofit/>
          </a:bodyPr>
          <a:lstStyle/>
          <a:p>
            <a:pPr>
              <a:lnSpc>
                <a:spcPct val="100000"/>
              </a:lnSpc>
            </a:pPr>
            <a:r>
              <a:rPr lang="pt-BR" altLang="pt-BR" dirty="0" smtClean="0">
                <a:latin typeface="Arial" panose="020B0604020202020204" pitchFamily="34" charset="0"/>
              </a:rPr>
              <a:t>Desconfie de mensagens recebidas:</a:t>
            </a:r>
          </a:p>
          <a:p>
            <a:pPr>
              <a:lnSpc>
                <a:spcPct val="140000"/>
              </a:lnSpc>
            </a:pPr>
            <a:endParaRPr lang="pt-BR" altLang="pt-BR" dirty="0" smtClean="0">
              <a:latin typeface="Arial" panose="020B0604020202020204" pitchFamily="34" charset="0"/>
            </a:endParaRPr>
          </a:p>
          <a:p>
            <a:pPr>
              <a:lnSpc>
                <a:spcPct val="140000"/>
              </a:lnSpc>
            </a:pPr>
            <a:r>
              <a:rPr lang="pt-BR" altLang="pt-BR" dirty="0" smtClean="0">
                <a:latin typeface="Arial" panose="020B0604020202020204" pitchFamily="34" charset="0"/>
              </a:rPr>
              <a:t>Seja </a:t>
            </a:r>
            <a:r>
              <a:rPr lang="pt-BR" altLang="pt-BR" dirty="0" smtClean="0">
                <a:latin typeface="Arial" panose="020B0604020202020204" pitchFamily="34" charset="0"/>
              </a:rPr>
              <a:t>cuidadoso ao acessar </a:t>
            </a:r>
            <a:r>
              <a:rPr lang="pt-BR" altLang="pt-BR" i="1" dirty="0" smtClean="0">
                <a:latin typeface="Arial" panose="020B0604020202020204" pitchFamily="34" charset="0"/>
              </a:rPr>
              <a:t>links</a:t>
            </a:r>
            <a:r>
              <a:rPr lang="pt-BR" altLang="pt-BR" dirty="0" smtClean="0">
                <a:latin typeface="Arial" panose="020B0604020202020204" pitchFamily="34" charset="0"/>
              </a:rPr>
              <a:t> reduzidos</a:t>
            </a:r>
            <a:r>
              <a:rPr lang="pt-BR" altLang="pt-BR" dirty="0" smtClean="0">
                <a:latin typeface="Arial" panose="020B0604020202020204" pitchFamily="34" charset="0"/>
              </a:rPr>
              <a:t>:</a:t>
            </a:r>
            <a:endParaRPr lang="en-US" altLang="pt-BR" dirty="0" smtClean="0">
              <a:latin typeface="Arial" panose="020B0604020202020204" pitchFamily="34" charset="0"/>
            </a:endParaRPr>
          </a:p>
        </p:txBody>
      </p:sp>
    </p:spTree>
    <p:extLst>
      <p:ext uri="{BB962C8B-B14F-4D97-AF65-F5344CB8AC3E}">
        <p14:creationId xmlns:p14="http://schemas.microsoft.com/office/powerpoint/2010/main" val="24047590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Privacidade</a:t>
            </a:r>
          </a:p>
        </p:txBody>
      </p:sp>
      <p:sp>
        <p:nvSpPr>
          <p:cNvPr id="51202" name="Content Placeholder 2"/>
          <p:cNvSpPr>
            <a:spLocks noGrp="1"/>
          </p:cNvSpPr>
          <p:nvPr>
            <p:ph idx="1"/>
          </p:nvPr>
        </p:nvSpPr>
        <p:spPr>
          <a:xfrm>
            <a:off x="468313" y="1619250"/>
            <a:ext cx="8229600" cy="4525963"/>
          </a:xfrm>
        </p:spPr>
        <p:txBody>
          <a:bodyPr>
            <a:normAutofit fontScale="92500" lnSpcReduction="20000"/>
          </a:bodyPr>
          <a:lstStyle/>
          <a:p>
            <a:pPr>
              <a:lnSpc>
                <a:spcPct val="100000"/>
              </a:lnSpc>
            </a:pPr>
            <a:r>
              <a:rPr lang="pt-BR" altLang="pt-BR" smtClean="0">
                <a:latin typeface="Arial" panose="020B0604020202020204" pitchFamily="34" charset="0"/>
              </a:rPr>
              <a:t>Procure reduzir a quantidade de informações que possam ser coletadas sobre você</a:t>
            </a:r>
          </a:p>
          <a:p>
            <a:pPr lvl="1">
              <a:lnSpc>
                <a:spcPct val="100000"/>
              </a:lnSpc>
            </a:pPr>
            <a:r>
              <a:rPr lang="pt-BR" altLang="pt-BR" smtClean="0">
                <a:latin typeface="Arial" panose="020B0604020202020204" pitchFamily="34" charset="0"/>
              </a:rPr>
              <a:t>elas podem ser usadas para adivinhar as suas senhas</a:t>
            </a:r>
          </a:p>
          <a:p>
            <a:pPr lvl="1">
              <a:lnSpc>
                <a:spcPct val="100000"/>
              </a:lnSpc>
              <a:buFont typeface="Arial" panose="020B0604020202020204" pitchFamily="34" charset="0"/>
              <a:buNone/>
            </a:pPr>
            <a:endParaRPr lang="pt-BR" altLang="pt-BR" smtClean="0">
              <a:latin typeface="Arial" panose="020B0604020202020204" pitchFamily="34" charset="0"/>
            </a:endParaRPr>
          </a:p>
          <a:p>
            <a:pPr>
              <a:lnSpc>
                <a:spcPct val="100000"/>
              </a:lnSpc>
            </a:pPr>
            <a:r>
              <a:rPr lang="pt-BR" altLang="pt-BR" smtClean="0">
                <a:latin typeface="Arial" panose="020B0604020202020204" pitchFamily="34" charset="0"/>
              </a:rPr>
              <a:t>Seja cuidadoso com as informações que você divulga em </a:t>
            </a:r>
            <a:r>
              <a:rPr lang="pt-BR" altLang="pt-BR" i="1" smtClean="0">
                <a:latin typeface="Arial" panose="020B0604020202020204" pitchFamily="34" charset="0"/>
              </a:rPr>
              <a:t>blogs</a:t>
            </a:r>
            <a:r>
              <a:rPr lang="pt-BR" altLang="pt-BR" smtClean="0">
                <a:latin typeface="Arial" panose="020B0604020202020204" pitchFamily="34" charset="0"/>
              </a:rPr>
              <a:t> e redes sociais</a:t>
            </a:r>
          </a:p>
          <a:p>
            <a:pPr lvl="1">
              <a:lnSpc>
                <a:spcPct val="100000"/>
              </a:lnSpc>
            </a:pPr>
            <a:r>
              <a:rPr lang="pt-BR" altLang="pt-BR" smtClean="0">
                <a:latin typeface="Arial" panose="020B0604020202020204" pitchFamily="34" charset="0"/>
              </a:rPr>
              <a:t>elas podem ser usadas por invasores para tentar:</a:t>
            </a:r>
          </a:p>
          <a:p>
            <a:pPr lvl="2">
              <a:lnSpc>
                <a:spcPct val="100000"/>
              </a:lnSpc>
            </a:pPr>
            <a:r>
              <a:rPr lang="pt-BR" altLang="pt-BR" smtClean="0">
                <a:latin typeface="Arial" panose="020B0604020202020204" pitchFamily="34" charset="0"/>
              </a:rPr>
              <a:t>confirmar os seus dados cadastrais</a:t>
            </a:r>
          </a:p>
          <a:p>
            <a:pPr lvl="2">
              <a:lnSpc>
                <a:spcPct val="100000"/>
              </a:lnSpc>
            </a:pPr>
            <a:r>
              <a:rPr lang="pt-BR" altLang="pt-BR" smtClean="0">
                <a:latin typeface="Arial" panose="020B0604020202020204" pitchFamily="34" charset="0"/>
              </a:rPr>
              <a:t>descobrir dicas de segurança</a:t>
            </a:r>
          </a:p>
          <a:p>
            <a:pPr lvl="2">
              <a:lnSpc>
                <a:spcPct val="100000"/>
              </a:lnSpc>
            </a:pPr>
            <a:r>
              <a:rPr lang="pt-BR" altLang="pt-BR" smtClean="0">
                <a:latin typeface="Arial" panose="020B0604020202020204" pitchFamily="34" charset="0"/>
              </a:rPr>
              <a:t>responder perguntas de segurança</a:t>
            </a:r>
          </a:p>
          <a:p>
            <a:pPr eaLnBrk="1" hangingPunct="1"/>
            <a:endParaRPr lang="pt-BR" altLang="pt-BR" smtClean="0">
              <a:latin typeface="Arial" panose="020B0604020202020204" pitchFamily="34" charset="0"/>
            </a:endParaRPr>
          </a:p>
        </p:txBody>
      </p:sp>
    </p:spTree>
    <p:extLst>
      <p:ext uri="{BB962C8B-B14F-4D97-AF65-F5344CB8AC3E}">
        <p14:creationId xmlns:p14="http://schemas.microsoft.com/office/powerpoint/2010/main" val="17905115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2411413" y="274638"/>
            <a:ext cx="6275387" cy="777875"/>
          </a:xfrm>
        </p:spPr>
        <p:txBody>
          <a:bodyPr/>
          <a:lstStyle/>
          <a:p>
            <a:pPr eaLnBrk="1" hangingPunct="1"/>
            <a:r>
              <a:rPr lang="pt-BR" altLang="pt-BR" b="0" dirty="0" smtClean="0">
                <a:latin typeface="Arial Black" panose="020B0A04020102020204" pitchFamily="34" charset="0"/>
                <a:ea typeface="MS PGothic" panose="020B0600070205080204" pitchFamily="34" charset="-128"/>
              </a:rPr>
              <a:t>Computador</a:t>
            </a:r>
            <a:endParaRPr lang="en-US" altLang="pt-BR" b="0" dirty="0">
              <a:latin typeface="Arial Black" panose="020B0A04020102020204" pitchFamily="34" charset="0"/>
              <a:ea typeface="MS PGothic" panose="020B0600070205080204" pitchFamily="34" charset="-128"/>
            </a:endParaRPr>
          </a:p>
        </p:txBody>
      </p:sp>
      <p:sp>
        <p:nvSpPr>
          <p:cNvPr id="59394" name="Content Placeholder 2"/>
          <p:cNvSpPr>
            <a:spLocks noGrp="1"/>
          </p:cNvSpPr>
          <p:nvPr>
            <p:ph idx="1"/>
          </p:nvPr>
        </p:nvSpPr>
        <p:spPr>
          <a:xfrm>
            <a:off x="468313" y="1619250"/>
            <a:ext cx="8229600" cy="4525963"/>
          </a:xfrm>
        </p:spPr>
        <p:txBody>
          <a:bodyPr>
            <a:normAutofit fontScale="77500" lnSpcReduction="20000"/>
          </a:bodyPr>
          <a:lstStyle/>
          <a:p>
            <a:pPr eaLnBrk="1" hangingPunct="1">
              <a:lnSpc>
                <a:spcPct val="100000"/>
              </a:lnSpc>
            </a:pPr>
            <a:r>
              <a:rPr lang="pt-BR" altLang="pt-BR" smtClean="0">
                <a:latin typeface="Arial" panose="020B0604020202020204" pitchFamily="34" charset="0"/>
              </a:rPr>
              <a:t>Mantenha seu computador seguro, com:</a:t>
            </a:r>
          </a:p>
          <a:p>
            <a:pPr lvl="1" eaLnBrk="1" hangingPunct="1">
              <a:lnSpc>
                <a:spcPct val="110000"/>
              </a:lnSpc>
            </a:pPr>
            <a:r>
              <a:rPr lang="pt-BR" altLang="pt-BR" smtClean="0">
                <a:latin typeface="Arial" panose="020B0604020202020204" pitchFamily="34" charset="0"/>
              </a:rPr>
              <a:t>todos os programas instalados nas versões mais recentes</a:t>
            </a:r>
          </a:p>
          <a:p>
            <a:pPr lvl="1" eaLnBrk="1" hangingPunct="1">
              <a:lnSpc>
                <a:spcPct val="110000"/>
              </a:lnSpc>
            </a:pPr>
            <a:r>
              <a:rPr lang="pt-BR" altLang="pt-BR" smtClean="0">
                <a:latin typeface="Arial" panose="020B0604020202020204" pitchFamily="34" charset="0"/>
              </a:rPr>
              <a:t>todas as atualizações aplicadas, principalmente as de segurança</a:t>
            </a:r>
          </a:p>
          <a:p>
            <a:pPr eaLnBrk="1" hangingPunct="1">
              <a:lnSpc>
                <a:spcPct val="200000"/>
              </a:lnSpc>
            </a:pPr>
            <a:r>
              <a:rPr lang="pt-BR" altLang="pt-BR" smtClean="0">
                <a:latin typeface="Arial" panose="020B0604020202020204" pitchFamily="34" charset="0"/>
              </a:rPr>
              <a:t>Utilize e mantenha atualizados mecanismos de segurança</a:t>
            </a:r>
          </a:p>
          <a:p>
            <a:pPr lvl="1" eaLnBrk="1" hangingPunct="1">
              <a:lnSpc>
                <a:spcPct val="110000"/>
              </a:lnSpc>
            </a:pPr>
            <a:r>
              <a:rPr lang="pt-BR" altLang="pt-BR" i="1" smtClean="0">
                <a:latin typeface="Arial" panose="020B0604020202020204" pitchFamily="34" charset="0"/>
              </a:rPr>
              <a:t>antispam</a:t>
            </a:r>
          </a:p>
          <a:p>
            <a:pPr lvl="1" eaLnBrk="1" hangingPunct="1">
              <a:lnSpc>
                <a:spcPct val="110000"/>
              </a:lnSpc>
            </a:pPr>
            <a:r>
              <a:rPr lang="pt-BR" altLang="pt-BR" i="1" smtClean="0">
                <a:latin typeface="Arial" panose="020B0604020202020204" pitchFamily="34" charset="0"/>
              </a:rPr>
              <a:t>antimalware</a:t>
            </a:r>
          </a:p>
          <a:p>
            <a:pPr lvl="1" eaLnBrk="1" hangingPunct="1">
              <a:lnSpc>
                <a:spcPct val="110000"/>
              </a:lnSpc>
            </a:pPr>
            <a:r>
              <a:rPr lang="pt-BR" altLang="pt-BR" i="1" smtClean="0">
                <a:latin typeface="Arial" panose="020B0604020202020204" pitchFamily="34" charset="0"/>
              </a:rPr>
              <a:t>firewall</a:t>
            </a:r>
            <a:r>
              <a:rPr lang="pt-BR" altLang="pt-BR" smtClean="0">
                <a:latin typeface="Arial" panose="020B0604020202020204" pitchFamily="34" charset="0"/>
              </a:rPr>
              <a:t> pessoal</a:t>
            </a:r>
          </a:p>
          <a:p>
            <a:pPr eaLnBrk="1" hangingPunct="1"/>
            <a:endParaRPr lang="pt-BR" altLang="pt-BR" b="0" smtClean="0">
              <a:latin typeface="Arial" panose="020B0604020202020204" pitchFamily="34" charset="0"/>
            </a:endParaRPr>
          </a:p>
        </p:txBody>
      </p:sp>
    </p:spTree>
    <p:extLst>
      <p:ext uri="{BB962C8B-B14F-4D97-AF65-F5344CB8AC3E}">
        <p14:creationId xmlns:p14="http://schemas.microsoft.com/office/powerpoint/2010/main" val="41882648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2411413" y="274638"/>
            <a:ext cx="6275387" cy="777875"/>
          </a:xfrm>
        </p:spPr>
        <p:txBody>
          <a:bodyPr/>
          <a:lstStyle/>
          <a:p>
            <a:pPr eaLnBrk="1" hangingPunct="1"/>
            <a:r>
              <a:rPr lang="pt-BR" altLang="pt-BR" b="0" dirty="0" smtClean="0">
                <a:latin typeface="Arial Black" panose="020B0A04020102020204" pitchFamily="34" charset="0"/>
                <a:ea typeface="MS PGothic" panose="020B0600070205080204" pitchFamily="34" charset="-128"/>
              </a:rPr>
              <a:t>Computador</a:t>
            </a:r>
            <a:endParaRPr lang="en-US" altLang="pt-BR" b="0" dirty="0">
              <a:latin typeface="Arial Black" panose="020B0A04020102020204" pitchFamily="34" charset="0"/>
              <a:ea typeface="MS PGothic" panose="020B0600070205080204" pitchFamily="34" charset="-128"/>
            </a:endParaRPr>
          </a:p>
        </p:txBody>
      </p:sp>
      <p:sp>
        <p:nvSpPr>
          <p:cNvPr id="61442" name="Content Placeholder 2"/>
          <p:cNvSpPr>
            <a:spLocks noGrp="1"/>
          </p:cNvSpPr>
          <p:nvPr>
            <p:ph idx="1"/>
          </p:nvPr>
        </p:nvSpPr>
        <p:spPr>
          <a:xfrm>
            <a:off x="468313" y="1619250"/>
            <a:ext cx="8229600" cy="4525963"/>
          </a:xfrm>
        </p:spPr>
        <p:txBody>
          <a:bodyPr>
            <a:normAutofit fontScale="85000" lnSpcReduction="10000"/>
          </a:bodyPr>
          <a:lstStyle/>
          <a:p>
            <a:pPr eaLnBrk="1" hangingPunct="1">
              <a:lnSpc>
                <a:spcPct val="100000"/>
              </a:lnSpc>
            </a:pPr>
            <a:r>
              <a:rPr lang="pt-BR" altLang="pt-BR" smtClean="0">
                <a:latin typeface="Arial" panose="020B0604020202020204" pitchFamily="34" charset="0"/>
              </a:rPr>
              <a:t>Crie contas individuais para todos os usuários</a:t>
            </a:r>
          </a:p>
          <a:p>
            <a:pPr lvl="1" eaLnBrk="1" hangingPunct="1">
              <a:lnSpc>
                <a:spcPct val="100000"/>
              </a:lnSpc>
              <a:spcAft>
                <a:spcPts val="1200"/>
              </a:spcAft>
            </a:pPr>
            <a:r>
              <a:rPr lang="pt-BR" altLang="pt-BR" smtClean="0">
                <a:latin typeface="Arial" panose="020B0604020202020204" pitchFamily="34" charset="0"/>
              </a:rPr>
              <a:t>assegure-se de que todas as contas tenham senhas</a:t>
            </a:r>
          </a:p>
          <a:p>
            <a:pPr eaLnBrk="1" hangingPunct="1">
              <a:lnSpc>
                <a:spcPct val="100000"/>
              </a:lnSpc>
              <a:spcAft>
                <a:spcPts val="1200"/>
              </a:spcAft>
            </a:pPr>
            <a:r>
              <a:rPr lang="pt-BR" altLang="pt-BR" smtClean="0">
                <a:latin typeface="Arial" panose="020B0604020202020204" pitchFamily="34" charset="0"/>
              </a:rPr>
              <a:t>Configure seu computador para solicitar senha na tela inicial</a:t>
            </a:r>
          </a:p>
          <a:p>
            <a:pPr eaLnBrk="1" hangingPunct="1">
              <a:lnSpc>
                <a:spcPct val="100000"/>
              </a:lnSpc>
            </a:pPr>
            <a:r>
              <a:rPr lang="pt-BR" altLang="pt-BR" smtClean="0">
                <a:latin typeface="Arial" panose="020B0604020202020204" pitchFamily="34" charset="0"/>
              </a:rPr>
              <a:t>Nunca compartilhe a senha de administrador</a:t>
            </a:r>
          </a:p>
          <a:p>
            <a:pPr lvl="1" eaLnBrk="1" hangingPunct="1">
              <a:lnSpc>
                <a:spcPct val="100000"/>
              </a:lnSpc>
              <a:spcAft>
                <a:spcPts val="1200"/>
              </a:spcAft>
            </a:pPr>
            <a:r>
              <a:rPr lang="pt-BR" altLang="pt-BR" smtClean="0">
                <a:latin typeface="Arial" panose="020B0604020202020204" pitchFamily="34" charset="0"/>
              </a:rPr>
              <a:t>use-a o mínimo necessário</a:t>
            </a:r>
          </a:p>
          <a:p>
            <a:pPr eaLnBrk="1" hangingPunct="1">
              <a:lnSpc>
                <a:spcPct val="100000"/>
              </a:lnSpc>
            </a:pPr>
            <a:r>
              <a:rPr lang="pt-BR" altLang="pt-BR" smtClean="0">
                <a:latin typeface="Arial" panose="020B0604020202020204" pitchFamily="34" charset="0"/>
              </a:rPr>
              <a:t>Ative o compartilhamento de recursos:</a:t>
            </a:r>
          </a:p>
          <a:p>
            <a:pPr lvl="1" eaLnBrk="1" hangingPunct="1">
              <a:lnSpc>
                <a:spcPct val="100000"/>
              </a:lnSpc>
            </a:pPr>
            <a:r>
              <a:rPr lang="pt-BR" altLang="pt-BR" smtClean="0">
                <a:latin typeface="Arial" panose="020B0604020202020204" pitchFamily="34" charset="0"/>
              </a:rPr>
              <a:t>apenas quando necessário, e</a:t>
            </a:r>
          </a:p>
          <a:p>
            <a:pPr lvl="1" eaLnBrk="1" hangingPunct="1">
              <a:lnSpc>
                <a:spcPct val="100000"/>
              </a:lnSpc>
            </a:pPr>
            <a:r>
              <a:rPr lang="pt-BR" altLang="pt-BR" smtClean="0">
                <a:latin typeface="Arial" panose="020B0604020202020204" pitchFamily="34" charset="0"/>
              </a:rPr>
              <a:t>usando senhas bem elaboradas</a:t>
            </a:r>
          </a:p>
        </p:txBody>
      </p:sp>
    </p:spTree>
    <p:extLst>
      <p:ext uri="{BB962C8B-B14F-4D97-AF65-F5344CB8AC3E}">
        <p14:creationId xmlns:p14="http://schemas.microsoft.com/office/powerpoint/2010/main" val="8680627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2411413" y="274638"/>
            <a:ext cx="6275387" cy="777875"/>
          </a:xfrm>
        </p:spPr>
        <p:txBody>
          <a:bodyPr/>
          <a:lstStyle/>
          <a:p>
            <a:pPr eaLnBrk="1" hangingPunct="1"/>
            <a:r>
              <a:rPr lang="pt-BR" altLang="pt-BR" b="0">
                <a:latin typeface="Arial Black" panose="020B0A04020102020204" pitchFamily="34" charset="0"/>
                <a:ea typeface="MS PGothic" panose="020B0600070205080204" pitchFamily="34" charset="-128"/>
              </a:rPr>
              <a:t>Dispositivos móveis</a:t>
            </a:r>
            <a:endParaRPr lang="en-US" altLang="pt-BR" b="0">
              <a:latin typeface="Arial Black" panose="020B0A04020102020204" pitchFamily="34" charset="0"/>
              <a:ea typeface="MS PGothic" panose="020B0600070205080204" pitchFamily="34" charset="-128"/>
            </a:endParaRPr>
          </a:p>
        </p:txBody>
      </p:sp>
      <p:sp>
        <p:nvSpPr>
          <p:cNvPr id="63490" name="Content Placeholder 2"/>
          <p:cNvSpPr>
            <a:spLocks noGrp="1"/>
          </p:cNvSpPr>
          <p:nvPr>
            <p:ph idx="1"/>
          </p:nvPr>
        </p:nvSpPr>
        <p:spPr>
          <a:xfrm>
            <a:off x="468313" y="1619250"/>
            <a:ext cx="8229600" cy="4679950"/>
          </a:xfrm>
        </p:spPr>
        <p:txBody>
          <a:bodyPr/>
          <a:lstStyle/>
          <a:p>
            <a:pPr eaLnBrk="1" hangingPunct="1">
              <a:lnSpc>
                <a:spcPct val="100000"/>
              </a:lnSpc>
              <a:spcAft>
                <a:spcPts val="1200"/>
              </a:spcAft>
            </a:pPr>
            <a:r>
              <a:rPr lang="pt-BR" altLang="pt-BR" smtClean="0">
                <a:latin typeface="Arial" panose="020B0604020202020204" pitchFamily="34" charset="0"/>
              </a:rPr>
              <a:t>Cadastre uma senha de acesso bem elaborada</a:t>
            </a:r>
          </a:p>
          <a:p>
            <a:pPr lvl="1" eaLnBrk="1" hangingPunct="1">
              <a:lnSpc>
                <a:spcPct val="100000"/>
              </a:lnSpc>
            </a:pPr>
            <a:r>
              <a:rPr lang="pt-BR" altLang="pt-BR" smtClean="0">
                <a:latin typeface="Arial" panose="020B0604020202020204" pitchFamily="34" charset="0"/>
              </a:rPr>
              <a:t>se possível, configure-o para aceitar senhas complexas (alfanuméricas)</a:t>
            </a:r>
          </a:p>
          <a:p>
            <a:pPr eaLnBrk="1" hangingPunct="1">
              <a:lnSpc>
                <a:spcPct val="300000"/>
              </a:lnSpc>
            </a:pPr>
            <a:r>
              <a:rPr lang="pt-BR" altLang="pt-BR" smtClean="0">
                <a:latin typeface="Arial" panose="020B0604020202020204" pitchFamily="34" charset="0"/>
              </a:rPr>
              <a:t>Em caso de perda ou furto:</a:t>
            </a:r>
          </a:p>
          <a:p>
            <a:pPr lvl="1" eaLnBrk="1" hangingPunct="1">
              <a:lnSpc>
                <a:spcPct val="100000"/>
              </a:lnSpc>
            </a:pPr>
            <a:r>
              <a:rPr lang="pt-BR" altLang="pt-BR" smtClean="0">
                <a:latin typeface="Arial" panose="020B0604020202020204" pitchFamily="34" charset="0"/>
              </a:rPr>
              <a:t>altere as senhas que possam estar nele armazenadas</a:t>
            </a:r>
          </a:p>
        </p:txBody>
      </p:sp>
    </p:spTree>
    <p:extLst>
      <p:ext uri="{BB962C8B-B14F-4D97-AF65-F5344CB8AC3E}">
        <p14:creationId xmlns:p14="http://schemas.microsoft.com/office/powerpoint/2010/main" val="12476540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2411413" y="274638"/>
            <a:ext cx="6275387" cy="777875"/>
          </a:xfrm>
        </p:spPr>
        <p:txBody>
          <a:bodyPr>
            <a:normAutofit fontScale="90000"/>
          </a:bodyPr>
          <a:lstStyle/>
          <a:p>
            <a:pPr eaLnBrk="1" hangingPunct="1"/>
            <a:r>
              <a:rPr lang="pt-BR" altLang="pt-BR" b="0">
                <a:latin typeface="Arial Black" panose="020B0A04020102020204" pitchFamily="34" charset="0"/>
                <a:ea typeface="MS PGothic" panose="020B0600070205080204" pitchFamily="34" charset="-128"/>
              </a:rPr>
              <a:t>Computadores de terceiros</a:t>
            </a:r>
            <a:endParaRPr lang="en-US" altLang="pt-BR" b="0">
              <a:latin typeface="Arial Black" panose="020B0A04020102020204" pitchFamily="34" charset="0"/>
              <a:ea typeface="MS PGothic" panose="020B0600070205080204" pitchFamily="34" charset="-128"/>
            </a:endParaRPr>
          </a:p>
        </p:txBody>
      </p:sp>
      <p:sp>
        <p:nvSpPr>
          <p:cNvPr id="65538" name="Content Placeholder 2"/>
          <p:cNvSpPr>
            <a:spLocks noGrp="1"/>
          </p:cNvSpPr>
          <p:nvPr>
            <p:ph idx="1"/>
          </p:nvPr>
        </p:nvSpPr>
        <p:spPr>
          <a:xfrm>
            <a:off x="468313" y="1619250"/>
            <a:ext cx="8229600" cy="4679950"/>
          </a:xfrm>
        </p:spPr>
        <p:txBody>
          <a:bodyPr>
            <a:normAutofit fontScale="85000" lnSpcReduction="10000"/>
          </a:bodyPr>
          <a:lstStyle/>
          <a:p>
            <a:pPr>
              <a:lnSpc>
                <a:spcPct val="100000"/>
              </a:lnSpc>
              <a:spcAft>
                <a:spcPts val="1800"/>
              </a:spcAft>
            </a:pPr>
            <a:r>
              <a:rPr lang="pt-BR" altLang="pt-BR" smtClean="0">
                <a:latin typeface="Arial" panose="020B0604020202020204" pitchFamily="34" charset="0"/>
              </a:rPr>
              <a:t>Certifique-se de fechar a sua sessão (</a:t>
            </a:r>
            <a:r>
              <a:rPr lang="pt-BR" altLang="pt-BR" i="1" smtClean="0">
                <a:latin typeface="Arial" panose="020B0604020202020204" pitchFamily="34" charset="0"/>
              </a:rPr>
              <a:t>logout</a:t>
            </a:r>
            <a:r>
              <a:rPr lang="pt-BR" altLang="pt-BR" smtClean="0">
                <a:latin typeface="Arial" panose="020B0604020202020204" pitchFamily="34" charset="0"/>
              </a:rPr>
              <a:t>) ao acessar </a:t>
            </a:r>
            <a:r>
              <a:rPr lang="pt-BR" altLang="pt-BR" i="1" smtClean="0">
                <a:latin typeface="Arial" panose="020B0604020202020204" pitchFamily="34" charset="0"/>
              </a:rPr>
              <a:t>sites</a:t>
            </a:r>
            <a:r>
              <a:rPr lang="pt-BR" altLang="pt-BR" smtClean="0">
                <a:latin typeface="Arial" panose="020B0604020202020204" pitchFamily="34" charset="0"/>
              </a:rPr>
              <a:t> que requeiram o uso de senhas</a:t>
            </a:r>
            <a:endParaRPr lang="en-US" altLang="pt-BR" smtClean="0">
              <a:latin typeface="Arial" panose="020B0604020202020204" pitchFamily="34" charset="0"/>
            </a:endParaRPr>
          </a:p>
          <a:p>
            <a:pPr>
              <a:lnSpc>
                <a:spcPct val="100000"/>
              </a:lnSpc>
              <a:spcAft>
                <a:spcPts val="1800"/>
              </a:spcAft>
            </a:pPr>
            <a:r>
              <a:rPr lang="pt-BR" altLang="pt-BR" smtClean="0">
                <a:latin typeface="Arial" panose="020B0604020202020204" pitchFamily="34" charset="0"/>
              </a:rPr>
              <a:t>Procure, sempre que possível, utilizar opções de navegação anônima</a:t>
            </a:r>
            <a:endParaRPr lang="en-US" altLang="pt-BR" smtClean="0">
              <a:latin typeface="Arial" panose="020B0604020202020204" pitchFamily="34" charset="0"/>
            </a:endParaRPr>
          </a:p>
          <a:p>
            <a:pPr>
              <a:lnSpc>
                <a:spcPct val="100000"/>
              </a:lnSpc>
              <a:spcAft>
                <a:spcPts val="1800"/>
              </a:spcAft>
            </a:pPr>
            <a:r>
              <a:rPr lang="pt-BR" altLang="pt-BR" smtClean="0">
                <a:latin typeface="Arial" panose="020B0604020202020204" pitchFamily="34" charset="0"/>
              </a:rPr>
              <a:t>Evite efetuar transações bancárias e comerciais</a:t>
            </a:r>
            <a:endParaRPr lang="en-US" altLang="pt-BR" smtClean="0">
              <a:latin typeface="Arial" panose="020B0604020202020204" pitchFamily="34" charset="0"/>
            </a:endParaRPr>
          </a:p>
          <a:p>
            <a:pPr>
              <a:lnSpc>
                <a:spcPct val="100000"/>
              </a:lnSpc>
            </a:pPr>
            <a:r>
              <a:rPr lang="pt-BR" altLang="pt-BR" smtClean="0">
                <a:latin typeface="Arial" panose="020B0604020202020204" pitchFamily="34" charset="0"/>
              </a:rPr>
              <a:t>Ao retornar ao seu computador, procure alterar as senhas que, por ventura, você tenha utilizado</a:t>
            </a:r>
            <a:endParaRPr lang="en-US" altLang="pt-BR" smtClean="0">
              <a:latin typeface="Arial" panose="020B0604020202020204" pitchFamily="34" charset="0"/>
            </a:endParaRPr>
          </a:p>
        </p:txBody>
      </p:sp>
    </p:spTree>
    <p:extLst>
      <p:ext uri="{BB962C8B-B14F-4D97-AF65-F5344CB8AC3E}">
        <p14:creationId xmlns:p14="http://schemas.microsoft.com/office/powerpoint/2010/main" val="41809047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44</a:t>
            </a:fld>
            <a:endParaRPr lang="pt-BR"/>
          </a:p>
        </p:txBody>
      </p:sp>
      <p:pic>
        <p:nvPicPr>
          <p:cNvPr id="4" name="Imagem 3"/>
          <p:cNvPicPr>
            <a:picLocks noChangeAspect="1"/>
          </p:cNvPicPr>
          <p:nvPr/>
        </p:nvPicPr>
        <p:blipFill>
          <a:blip r:embed="rId2"/>
          <a:stretch>
            <a:fillRect/>
          </a:stretch>
        </p:blipFill>
        <p:spPr>
          <a:xfrm>
            <a:off x="3015596" y="2708920"/>
            <a:ext cx="6008408" cy="4085717"/>
          </a:xfrm>
          <a:prstGeom prst="rect">
            <a:avLst/>
          </a:prstGeom>
        </p:spPr>
      </p:pic>
      <p:sp>
        <p:nvSpPr>
          <p:cNvPr id="5" name="CaixaDeTexto 4"/>
          <p:cNvSpPr txBox="1"/>
          <p:nvPr/>
        </p:nvSpPr>
        <p:spPr>
          <a:xfrm>
            <a:off x="971600" y="476672"/>
            <a:ext cx="6648400" cy="584775"/>
          </a:xfrm>
          <a:prstGeom prst="rect">
            <a:avLst/>
          </a:prstGeom>
          <a:noFill/>
        </p:spPr>
        <p:txBody>
          <a:bodyPr wrap="square" rtlCol="0">
            <a:spAutoFit/>
          </a:bodyPr>
          <a:lstStyle/>
          <a:p>
            <a:r>
              <a:rPr lang="pt-BR" sz="3200" u="sng" dirty="0" smtClean="0"/>
              <a:t>PIRATARIA E EFEITOS A LONGO PRAZO.</a:t>
            </a:r>
            <a:endParaRPr lang="pt-BR" sz="3200" u="sng" dirty="0"/>
          </a:p>
        </p:txBody>
      </p:sp>
    </p:spTree>
    <p:extLst>
      <p:ext uri="{BB962C8B-B14F-4D97-AF65-F5344CB8AC3E}">
        <p14:creationId xmlns:p14="http://schemas.microsoft.com/office/powerpoint/2010/main" val="10424467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45</a:t>
            </a:fld>
            <a:endParaRPr lang="pt-BR"/>
          </a:p>
        </p:txBody>
      </p:sp>
      <p:sp>
        <p:nvSpPr>
          <p:cNvPr id="4" name="CaixaDeTexto 3"/>
          <p:cNvSpPr txBox="1"/>
          <p:nvPr/>
        </p:nvSpPr>
        <p:spPr>
          <a:xfrm>
            <a:off x="1691680" y="2060848"/>
            <a:ext cx="6408712" cy="923330"/>
          </a:xfrm>
          <a:prstGeom prst="rect">
            <a:avLst/>
          </a:prstGeom>
          <a:noFill/>
        </p:spPr>
        <p:txBody>
          <a:bodyPr wrap="square" rtlCol="0">
            <a:spAutoFit/>
          </a:bodyPr>
          <a:lstStyle/>
          <a:p>
            <a:pPr algn="ctr"/>
            <a:r>
              <a:rPr lang="pt-BR" sz="5400" dirty="0" smtClean="0"/>
              <a:t>BOATOS DA WEB</a:t>
            </a:r>
            <a:endParaRPr lang="pt-BR" sz="5400" dirty="0"/>
          </a:p>
        </p:txBody>
      </p:sp>
      <p:pic>
        <p:nvPicPr>
          <p:cNvPr id="3074" name="Picture 2" descr="http://2.bp.blogspot.com/-kxSQvuXPtcw/U9nI-6kHjpI/AAAAAAAATd8/uhIndKehNEg/s1600/Hoax-boatos+na+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125" y="3718686"/>
            <a:ext cx="3853875" cy="3160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6700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46</a:t>
            </a:fld>
            <a:endParaRPr lang="pt-BR"/>
          </a:p>
        </p:txBody>
      </p:sp>
      <p:pic>
        <p:nvPicPr>
          <p:cNvPr id="5122" name="Picture 2" descr="http://www.portalsertaonoticias.com.br/portal/wp-content/uploads/2015/08/boatos-destaqu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28575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assine.portalodia.com/media/editor/falso14304209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0633" y="4212398"/>
            <a:ext cx="3793367" cy="263835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e-farsas.com/wp-content/uploads/logo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764704"/>
            <a:ext cx="4686282" cy="2106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7002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47</a:t>
            </a:fld>
            <a:endParaRPr lang="pt-BR"/>
          </a:p>
        </p:txBody>
      </p:sp>
      <p:pic>
        <p:nvPicPr>
          <p:cNvPr id="4" name="Picture 8" descr="http://40.media.tumblr.com/tumblr_lz6kinNpI81qm9qah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548680"/>
            <a:ext cx="7344816" cy="5397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1668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48</a:t>
            </a:fld>
            <a:endParaRPr lang="pt-BR"/>
          </a:p>
        </p:txBody>
      </p:sp>
      <p:pic>
        <p:nvPicPr>
          <p:cNvPr id="6146" name="Picture 2" descr="http://2.bp.blogspot.com/-uDkaR31h2HY/U_EiifoetDI/AAAAAAABCQQ/1M90ZpWqUzc/s1600/Acidente-de-Campos-rendeu-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0"/>
            <a:ext cx="4602088" cy="6949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6374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49</a:t>
            </a:fld>
            <a:endParaRPr lang="pt-BR"/>
          </a:p>
        </p:txBody>
      </p:sp>
      <p:pic>
        <p:nvPicPr>
          <p:cNvPr id="7170" name="Picture 2" descr="http://4.bp.blogspot.com/-UJv59tjklI4/UUo6JOIISoI/AAAAAAAABb0/WcuzzTYVcfg/s1600/0-78158200-1340596525-17844-willy-wonka-p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836712"/>
            <a:ext cx="7210425"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2193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50</a:t>
            </a:fld>
            <a:endParaRPr lang="pt-BR"/>
          </a:p>
        </p:txBody>
      </p:sp>
      <p:sp>
        <p:nvSpPr>
          <p:cNvPr id="4" name="CaixaDeTexto 3"/>
          <p:cNvSpPr txBox="1"/>
          <p:nvPr/>
        </p:nvSpPr>
        <p:spPr>
          <a:xfrm>
            <a:off x="1403648" y="2852936"/>
            <a:ext cx="6624736" cy="1015663"/>
          </a:xfrm>
          <a:prstGeom prst="rect">
            <a:avLst/>
          </a:prstGeom>
          <a:noFill/>
        </p:spPr>
        <p:txBody>
          <a:bodyPr wrap="square" rtlCol="0">
            <a:spAutoFit/>
          </a:bodyPr>
          <a:lstStyle/>
          <a:p>
            <a:pPr algn="ctr"/>
            <a:r>
              <a:rPr lang="pt-BR" sz="6000" dirty="0" smtClean="0"/>
              <a:t>LEIS PARA A WEB</a:t>
            </a:r>
            <a:endParaRPr lang="pt-BR" sz="6000" dirty="0"/>
          </a:p>
        </p:txBody>
      </p:sp>
    </p:spTree>
    <p:extLst>
      <p:ext uri="{BB962C8B-B14F-4D97-AF65-F5344CB8AC3E}">
        <p14:creationId xmlns:p14="http://schemas.microsoft.com/office/powerpoint/2010/main" val="28091598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51</a:t>
            </a:fld>
            <a:endParaRPr lang="pt-BR"/>
          </a:p>
        </p:txBody>
      </p:sp>
      <p:sp>
        <p:nvSpPr>
          <p:cNvPr id="6" name="Título 5"/>
          <p:cNvSpPr>
            <a:spLocks noGrp="1"/>
          </p:cNvSpPr>
          <p:nvPr>
            <p:ph type="title"/>
          </p:nvPr>
        </p:nvSpPr>
        <p:spPr/>
        <p:txBody>
          <a:bodyPr/>
          <a:lstStyle/>
          <a:p>
            <a:r>
              <a:rPr lang="pt-BR" dirty="0" smtClean="0"/>
              <a:t>LEMBRE –SE </a:t>
            </a:r>
            <a:endParaRPr lang="pt-BR" dirty="0"/>
          </a:p>
        </p:txBody>
      </p:sp>
      <p:sp>
        <p:nvSpPr>
          <p:cNvPr id="7" name="Espaço Reservado para Conteúdo 6"/>
          <p:cNvSpPr>
            <a:spLocks noGrp="1"/>
          </p:cNvSpPr>
          <p:nvPr>
            <p:ph idx="1"/>
          </p:nvPr>
        </p:nvSpPr>
        <p:spPr>
          <a:xfrm>
            <a:off x="457200" y="1600201"/>
            <a:ext cx="8229600" cy="1180728"/>
          </a:xfrm>
        </p:spPr>
        <p:txBody>
          <a:bodyPr/>
          <a:lstStyle/>
          <a:p>
            <a:pPr algn="ctr"/>
            <a:r>
              <a:rPr lang="pt-BR" dirty="0" smtClean="0"/>
              <a:t>Empregadores </a:t>
            </a:r>
            <a:r>
              <a:rPr lang="pt-BR" dirty="0" smtClean="0"/>
              <a:t>também vasculham a internet na hora de contratar profissionais</a:t>
            </a:r>
            <a:endParaRPr lang="pt-BR" dirty="0"/>
          </a:p>
        </p:txBody>
      </p:sp>
      <p:pic>
        <p:nvPicPr>
          <p:cNvPr id="4" name="Imagem 3"/>
          <p:cNvPicPr>
            <a:picLocks noChangeAspect="1"/>
          </p:cNvPicPr>
          <p:nvPr/>
        </p:nvPicPr>
        <p:blipFill>
          <a:blip r:embed="rId2"/>
          <a:stretch>
            <a:fillRect/>
          </a:stretch>
        </p:blipFill>
        <p:spPr>
          <a:xfrm>
            <a:off x="2987824" y="2761279"/>
            <a:ext cx="6155919" cy="4096721"/>
          </a:xfrm>
          <a:prstGeom prst="rect">
            <a:avLst/>
          </a:prstGeom>
        </p:spPr>
      </p:pic>
    </p:spTree>
    <p:extLst>
      <p:ext uri="{BB962C8B-B14F-4D97-AF65-F5344CB8AC3E}">
        <p14:creationId xmlns:p14="http://schemas.microsoft.com/office/powerpoint/2010/main" val="41575425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52</a:t>
            </a:fld>
            <a:endParaRPr lang="pt-BR"/>
          </a:p>
        </p:txBody>
      </p:sp>
      <p:sp>
        <p:nvSpPr>
          <p:cNvPr id="6" name="Título 5"/>
          <p:cNvSpPr>
            <a:spLocks noGrp="1"/>
          </p:cNvSpPr>
          <p:nvPr>
            <p:ph type="title"/>
          </p:nvPr>
        </p:nvSpPr>
        <p:spPr/>
        <p:txBody>
          <a:bodyPr/>
          <a:lstStyle/>
          <a:p>
            <a:r>
              <a:rPr lang="pt-BR" dirty="0" smtClean="0"/>
              <a:t>LEMBRE –SE </a:t>
            </a:r>
            <a:endParaRPr lang="pt-BR" dirty="0"/>
          </a:p>
        </p:txBody>
      </p:sp>
      <p:sp>
        <p:nvSpPr>
          <p:cNvPr id="7" name="Espaço Reservado para Conteúdo 6"/>
          <p:cNvSpPr>
            <a:spLocks noGrp="1"/>
          </p:cNvSpPr>
          <p:nvPr>
            <p:ph idx="1"/>
          </p:nvPr>
        </p:nvSpPr>
        <p:spPr>
          <a:xfrm>
            <a:off x="457200" y="1284383"/>
            <a:ext cx="8229600" cy="1540768"/>
          </a:xfrm>
        </p:spPr>
        <p:txBody>
          <a:bodyPr/>
          <a:lstStyle/>
          <a:p>
            <a:pPr algn="ctr"/>
            <a:endParaRPr lang="pt-BR" dirty="0" smtClean="0"/>
          </a:p>
          <a:p>
            <a:pPr algn="ctr"/>
            <a:r>
              <a:rPr lang="pt-BR" dirty="0"/>
              <a:t>Suas opiniões dizem muito sobre você.</a:t>
            </a:r>
            <a:endParaRPr lang="pt-BR" dirty="0"/>
          </a:p>
        </p:txBody>
      </p:sp>
      <p:pic>
        <p:nvPicPr>
          <p:cNvPr id="11266" name="Picture 2" descr="Resultado de imagem para Suas opiniões dizem muito sobre voc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2452594"/>
            <a:ext cx="5108875" cy="4405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40917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53</a:t>
            </a:fld>
            <a:endParaRPr lang="pt-BR"/>
          </a:p>
        </p:txBody>
      </p:sp>
      <p:sp>
        <p:nvSpPr>
          <p:cNvPr id="4" name="Rectangle 2"/>
          <p:cNvSpPr txBox="1">
            <a:spLocks noChangeArrowheads="1"/>
          </p:cNvSpPr>
          <p:nvPr/>
        </p:nvSpPr>
        <p:spPr>
          <a:xfrm>
            <a:off x="1150938" y="214313"/>
            <a:ext cx="7793037" cy="14620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altLang="pt-BR" smtClean="0"/>
              <a:t>Tríade da segurança de dados</a:t>
            </a:r>
            <a:endParaRPr lang="pt-BR" altLang="pt-BR"/>
          </a:p>
        </p:txBody>
      </p:sp>
      <p:grpSp>
        <p:nvGrpSpPr>
          <p:cNvPr id="5" name="Group 4"/>
          <p:cNvGrpSpPr>
            <a:grpSpLocks/>
          </p:cNvGrpSpPr>
          <p:nvPr/>
        </p:nvGrpSpPr>
        <p:grpSpPr bwMode="auto">
          <a:xfrm>
            <a:off x="2514600" y="1905000"/>
            <a:ext cx="4089400" cy="4108450"/>
            <a:chOff x="2018" y="1261"/>
            <a:chExt cx="1664" cy="1883"/>
          </a:xfrm>
        </p:grpSpPr>
        <p:sp>
          <p:nvSpPr>
            <p:cNvPr id="6" name="AutoShape 5"/>
            <p:cNvSpPr>
              <a:spLocks noChangeArrowheads="1"/>
            </p:cNvSpPr>
            <p:nvPr/>
          </p:nvSpPr>
          <p:spPr bwMode="auto">
            <a:xfrm>
              <a:off x="2018" y="1480"/>
              <a:ext cx="1664" cy="1406"/>
            </a:xfrm>
            <a:prstGeom prst="triangle">
              <a:avLst>
                <a:gd name="adj" fmla="val 500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sp>
          <p:nvSpPr>
            <p:cNvPr id="7" name="Text Box 6"/>
            <p:cNvSpPr txBox="1">
              <a:spLocks noChangeArrowheads="1"/>
            </p:cNvSpPr>
            <p:nvPr/>
          </p:nvSpPr>
          <p:spPr bwMode="auto">
            <a:xfrm rot="-3559659">
              <a:off x="1421" y="1910"/>
              <a:ext cx="1361" cy="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PT" altLang="pt-BR" dirty="0" smtClean="0">
                  <a:latin typeface="VonnesTTBold" pitchFamily="2" charset="0"/>
                </a:rPr>
                <a:t>Confidencialidade</a:t>
              </a:r>
              <a:endParaRPr lang="en-US" altLang="pt-BR" dirty="0">
                <a:latin typeface="VonnesTTBold" pitchFamily="2" charset="0"/>
              </a:endParaRPr>
            </a:p>
          </p:txBody>
        </p:sp>
        <p:sp>
          <p:nvSpPr>
            <p:cNvPr id="8" name="Text Box 7"/>
            <p:cNvSpPr txBox="1">
              <a:spLocks noChangeArrowheads="1"/>
            </p:cNvSpPr>
            <p:nvPr/>
          </p:nvSpPr>
          <p:spPr bwMode="auto">
            <a:xfrm rot="25162244">
              <a:off x="2834" y="1935"/>
              <a:ext cx="1497" cy="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PT" altLang="pt-BR" dirty="0" smtClean="0">
                  <a:latin typeface="VonnesTTBold" pitchFamily="2" charset="0"/>
                </a:rPr>
                <a:t>Integridade</a:t>
              </a:r>
              <a:endParaRPr lang="en-US" altLang="pt-BR" dirty="0">
                <a:latin typeface="VonnesTTBold" pitchFamily="2" charset="0"/>
              </a:endParaRPr>
            </a:p>
          </p:txBody>
        </p:sp>
        <p:sp>
          <p:nvSpPr>
            <p:cNvPr id="9" name="Text Box 8"/>
            <p:cNvSpPr txBox="1">
              <a:spLocks noChangeArrowheads="1"/>
            </p:cNvSpPr>
            <p:nvPr/>
          </p:nvSpPr>
          <p:spPr bwMode="auto">
            <a:xfrm>
              <a:off x="2109" y="2976"/>
              <a:ext cx="1497" cy="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PT" altLang="pt-BR" dirty="0" smtClean="0">
                  <a:latin typeface="VonnesTTBold" pitchFamily="2" charset="0"/>
                </a:rPr>
                <a:t>Availability (Disponibilidade)</a:t>
              </a:r>
              <a:endParaRPr lang="en-US" altLang="pt-BR" dirty="0">
                <a:latin typeface="VonnesTTBold" pitchFamily="2" charset="0"/>
              </a:endParaRPr>
            </a:p>
          </p:txBody>
        </p:sp>
        <p:sp>
          <p:nvSpPr>
            <p:cNvPr id="10" name="Text Box 9"/>
            <p:cNvSpPr txBox="1">
              <a:spLocks noChangeArrowheads="1"/>
            </p:cNvSpPr>
            <p:nvPr/>
          </p:nvSpPr>
          <p:spPr bwMode="auto">
            <a:xfrm>
              <a:off x="2472" y="2205"/>
              <a:ext cx="771" cy="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PT" altLang="pt-BR" sz="2800">
                  <a:solidFill>
                    <a:schemeClr val="bg1"/>
                  </a:solidFill>
                  <a:latin typeface="VonnesTTBold" pitchFamily="2" charset="0"/>
                </a:rPr>
                <a:t>CIA</a:t>
              </a:r>
              <a:endParaRPr lang="en-US" altLang="pt-BR" sz="2800">
                <a:solidFill>
                  <a:schemeClr val="bg1"/>
                </a:solidFill>
                <a:latin typeface="VonnesTTBold" pitchFamily="2" charset="0"/>
              </a:endParaRPr>
            </a:p>
          </p:txBody>
        </p:sp>
      </p:grpSp>
    </p:spTree>
    <p:extLst>
      <p:ext uri="{BB962C8B-B14F-4D97-AF65-F5344CB8AC3E}">
        <p14:creationId xmlns:p14="http://schemas.microsoft.com/office/powerpoint/2010/main" val="19130749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pt-BR" altLang="pt-BR"/>
              <a:t>Segurança de dados</a:t>
            </a:r>
          </a:p>
        </p:txBody>
      </p:sp>
      <p:sp>
        <p:nvSpPr>
          <p:cNvPr id="120835" name="Rectangle 3"/>
          <p:cNvSpPr>
            <a:spLocks noGrp="1" noChangeArrowheads="1"/>
          </p:cNvSpPr>
          <p:nvPr>
            <p:ph type="body" idx="1"/>
          </p:nvPr>
        </p:nvSpPr>
        <p:spPr>
          <a:xfrm>
            <a:off x="609600" y="2017713"/>
            <a:ext cx="8345488" cy="4687887"/>
          </a:xfrm>
        </p:spPr>
        <p:txBody>
          <a:bodyPr/>
          <a:lstStyle/>
          <a:p>
            <a:r>
              <a:rPr lang="pt-BR" altLang="pt-BR" b="1"/>
              <a:t>Confidencialidade</a:t>
            </a:r>
          </a:p>
          <a:p>
            <a:pPr lvl="1"/>
            <a:r>
              <a:rPr lang="pt-BR" altLang="pt-BR" u="sng"/>
              <a:t>Acesso</a:t>
            </a:r>
            <a:r>
              <a:rPr lang="pt-BR" altLang="pt-BR"/>
              <a:t> somente por pessoas </a:t>
            </a:r>
            <a:r>
              <a:rPr lang="pt-BR" altLang="pt-BR" u="sng"/>
              <a:t>autorizadas</a:t>
            </a:r>
          </a:p>
          <a:p>
            <a:r>
              <a:rPr lang="pt-BR" altLang="pt-BR" b="1"/>
              <a:t>Integridade</a:t>
            </a:r>
          </a:p>
          <a:p>
            <a:pPr lvl="1"/>
            <a:r>
              <a:rPr lang="pt-BR" altLang="pt-BR" u="sng"/>
              <a:t>Manter características</a:t>
            </a:r>
            <a:r>
              <a:rPr lang="pt-BR" altLang="pt-BR"/>
              <a:t> do manipulador</a:t>
            </a:r>
            <a:endParaRPr lang="pt-BR" altLang="pt-BR" b="1"/>
          </a:p>
          <a:p>
            <a:r>
              <a:rPr lang="pt-BR" altLang="pt-BR" b="1"/>
              <a:t>Disponibilidade</a:t>
            </a:r>
          </a:p>
          <a:p>
            <a:pPr lvl="1"/>
            <a:r>
              <a:rPr lang="pt-BR" altLang="pt-BR"/>
              <a:t>Sempre </a:t>
            </a:r>
            <a:r>
              <a:rPr lang="pt-BR" altLang="pt-BR" u="sng"/>
              <a:t>disponível</a:t>
            </a:r>
            <a:r>
              <a:rPr lang="pt-BR" altLang="pt-BR"/>
              <a:t> para o uso legítimo</a:t>
            </a:r>
          </a:p>
          <a:p>
            <a:r>
              <a:rPr lang="pt-BR" altLang="pt-BR" b="1"/>
              <a:t>Autenticidade</a:t>
            </a:r>
          </a:p>
          <a:p>
            <a:pPr lvl="1"/>
            <a:r>
              <a:rPr lang="pt-BR" altLang="pt-BR"/>
              <a:t>Garante que os dados </a:t>
            </a:r>
            <a:r>
              <a:rPr lang="pt-BR" altLang="pt-BR" u="sng"/>
              <a:t>não são falsos</a:t>
            </a:r>
          </a:p>
        </p:txBody>
      </p:sp>
    </p:spTree>
    <p:extLst>
      <p:ext uri="{BB962C8B-B14F-4D97-AF65-F5344CB8AC3E}">
        <p14:creationId xmlns:p14="http://schemas.microsoft.com/office/powerpoint/2010/main" val="8390214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normAutofit fontScale="90000"/>
          </a:bodyPr>
          <a:lstStyle/>
          <a:p>
            <a:r>
              <a:rPr lang="pt-BR" altLang="pt-BR"/>
              <a:t>Segurança de dados</a:t>
            </a:r>
            <a:br>
              <a:rPr lang="pt-BR" altLang="pt-BR"/>
            </a:br>
            <a:r>
              <a:rPr lang="pt-BR" altLang="pt-BR"/>
              <a:t>Responsabilidades</a:t>
            </a:r>
          </a:p>
        </p:txBody>
      </p:sp>
      <p:sp>
        <p:nvSpPr>
          <p:cNvPr id="130051" name="Rectangle 3"/>
          <p:cNvSpPr>
            <a:spLocks noGrp="1" noChangeArrowheads="1"/>
          </p:cNvSpPr>
          <p:nvPr>
            <p:ph type="body" idx="1"/>
          </p:nvPr>
        </p:nvSpPr>
        <p:spPr/>
        <p:txBody>
          <a:bodyPr/>
          <a:lstStyle/>
          <a:p>
            <a:endParaRPr lang="pt-BR" altLang="pt-BR"/>
          </a:p>
          <a:p>
            <a:r>
              <a:rPr lang="pt-BR" altLang="pt-BR" sz="6000"/>
              <a:t>Física</a:t>
            </a:r>
          </a:p>
          <a:p>
            <a:pPr algn="ctr"/>
            <a:endParaRPr lang="pt-BR" altLang="pt-BR" sz="6000"/>
          </a:p>
          <a:p>
            <a:r>
              <a:rPr lang="pt-BR" altLang="pt-BR" sz="6000"/>
              <a:t>Lógica</a:t>
            </a:r>
          </a:p>
        </p:txBody>
      </p:sp>
    </p:spTree>
    <p:extLst>
      <p:ext uri="{BB962C8B-B14F-4D97-AF65-F5344CB8AC3E}">
        <p14:creationId xmlns:p14="http://schemas.microsoft.com/office/powerpoint/2010/main" val="39837731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fontScale="90000"/>
          </a:bodyPr>
          <a:lstStyle/>
          <a:p>
            <a:r>
              <a:rPr lang="pt-BR" altLang="pt-BR"/>
              <a:t>Segurança física</a:t>
            </a:r>
            <a:br>
              <a:rPr lang="pt-BR" altLang="pt-BR"/>
            </a:br>
            <a:r>
              <a:rPr lang="pt-BR" altLang="pt-BR"/>
              <a:t>PROBLEMAS</a:t>
            </a:r>
          </a:p>
        </p:txBody>
      </p:sp>
      <p:sp>
        <p:nvSpPr>
          <p:cNvPr id="81928" name="Rectangle 8"/>
          <p:cNvSpPr>
            <a:spLocks noGrp="1" noChangeArrowheads="1"/>
          </p:cNvSpPr>
          <p:nvPr>
            <p:ph type="body" idx="1"/>
          </p:nvPr>
        </p:nvSpPr>
        <p:spPr>
          <a:noFill/>
          <a:ln/>
        </p:spPr>
        <p:txBody>
          <a:bodyPr/>
          <a:lstStyle/>
          <a:p>
            <a:pPr>
              <a:lnSpc>
                <a:spcPct val="80000"/>
              </a:lnSpc>
            </a:pPr>
            <a:r>
              <a:rPr lang="pt-BR" altLang="pt-BR" sz="2800"/>
              <a:t>Catástrofes (incêndio, enchentes, etc)</a:t>
            </a:r>
          </a:p>
          <a:p>
            <a:pPr lvl="1">
              <a:lnSpc>
                <a:spcPct val="80000"/>
              </a:lnSpc>
            </a:pPr>
            <a:endParaRPr lang="pt-BR" altLang="pt-BR" sz="2400"/>
          </a:p>
          <a:p>
            <a:pPr>
              <a:lnSpc>
                <a:spcPct val="80000"/>
              </a:lnSpc>
            </a:pPr>
            <a:r>
              <a:rPr lang="pt-BR" altLang="pt-BR" sz="2800"/>
              <a:t>Roubos de equipamentos</a:t>
            </a:r>
          </a:p>
          <a:p>
            <a:pPr lvl="1">
              <a:lnSpc>
                <a:spcPct val="80000"/>
              </a:lnSpc>
            </a:pPr>
            <a:endParaRPr lang="pt-BR" altLang="pt-BR" sz="2400"/>
          </a:p>
          <a:p>
            <a:pPr>
              <a:lnSpc>
                <a:spcPct val="80000"/>
              </a:lnSpc>
            </a:pPr>
            <a:r>
              <a:rPr lang="pt-BR" altLang="pt-BR" sz="2800"/>
              <a:t>Falta de energia</a:t>
            </a:r>
          </a:p>
          <a:p>
            <a:pPr lvl="1">
              <a:lnSpc>
                <a:spcPct val="80000"/>
              </a:lnSpc>
            </a:pPr>
            <a:endParaRPr lang="pt-BR" altLang="pt-BR" sz="2400"/>
          </a:p>
          <a:p>
            <a:pPr>
              <a:lnSpc>
                <a:spcPct val="80000"/>
              </a:lnSpc>
            </a:pPr>
            <a:r>
              <a:rPr lang="pt-BR" altLang="pt-BR" sz="2800"/>
              <a:t>Redundância (pane de equipamentos, quebra de fibra ótica, etc)</a:t>
            </a:r>
          </a:p>
          <a:p>
            <a:pPr lvl="1">
              <a:lnSpc>
                <a:spcPct val="80000"/>
              </a:lnSpc>
            </a:pPr>
            <a:endParaRPr lang="pt-BR" altLang="pt-BR" sz="2400"/>
          </a:p>
          <a:p>
            <a:pPr>
              <a:lnSpc>
                <a:spcPct val="80000"/>
              </a:lnSpc>
            </a:pPr>
            <a:r>
              <a:rPr lang="pt-BR" altLang="pt-BR" sz="2800"/>
              <a:t>Acesso indevido</a:t>
            </a:r>
          </a:p>
        </p:txBody>
      </p:sp>
    </p:spTree>
    <p:extLst>
      <p:ext uri="{BB962C8B-B14F-4D97-AF65-F5344CB8AC3E}">
        <p14:creationId xmlns:p14="http://schemas.microsoft.com/office/powerpoint/2010/main" val="34399089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normAutofit fontScale="90000"/>
          </a:bodyPr>
          <a:lstStyle/>
          <a:p>
            <a:r>
              <a:rPr lang="pt-BR" altLang="pt-BR"/>
              <a:t>Segurança física</a:t>
            </a:r>
            <a:br>
              <a:rPr lang="pt-BR" altLang="pt-BR"/>
            </a:br>
            <a:r>
              <a:rPr lang="pt-BR" altLang="pt-BR"/>
              <a:t>SOLUÇÕES</a:t>
            </a:r>
          </a:p>
        </p:txBody>
      </p:sp>
      <p:sp>
        <p:nvSpPr>
          <p:cNvPr id="123907" name="Rectangle 3"/>
          <p:cNvSpPr>
            <a:spLocks noGrp="1" noChangeArrowheads="1"/>
          </p:cNvSpPr>
          <p:nvPr>
            <p:ph type="body" idx="1"/>
          </p:nvPr>
        </p:nvSpPr>
        <p:spPr/>
        <p:txBody>
          <a:bodyPr/>
          <a:lstStyle/>
          <a:p>
            <a:r>
              <a:rPr lang="pt-BR" altLang="pt-BR"/>
              <a:t>Controle de acesso</a:t>
            </a:r>
          </a:p>
          <a:p>
            <a:r>
              <a:rPr lang="pt-BR" altLang="pt-BR"/>
              <a:t>Temperatura e clima</a:t>
            </a:r>
          </a:p>
          <a:p>
            <a:r>
              <a:rPr lang="pt-BR" altLang="pt-BR"/>
              <a:t>Energia</a:t>
            </a:r>
          </a:p>
          <a:p>
            <a:r>
              <a:rPr lang="pt-BR" altLang="pt-BR"/>
              <a:t>Detecção e combate a </a:t>
            </a:r>
            <a:br>
              <a:rPr lang="pt-BR" altLang="pt-BR"/>
            </a:br>
            <a:r>
              <a:rPr lang="pt-BR" altLang="pt-BR"/>
              <a:t>catástrofes</a:t>
            </a:r>
          </a:p>
          <a:p>
            <a:r>
              <a:rPr lang="pt-BR" altLang="pt-BR"/>
              <a:t>Monitoramento</a:t>
            </a:r>
          </a:p>
        </p:txBody>
      </p:sp>
      <p:pic>
        <p:nvPicPr>
          <p:cNvPr id="12390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228600"/>
            <a:ext cx="1411288" cy="141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0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1995488"/>
            <a:ext cx="1143000" cy="976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3200400"/>
            <a:ext cx="2238375" cy="1112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1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228600"/>
            <a:ext cx="1752600"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1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5486400"/>
            <a:ext cx="1704975" cy="119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914"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48600" y="4648200"/>
            <a:ext cx="57467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21204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normAutofit fontScale="90000"/>
          </a:bodyPr>
          <a:lstStyle/>
          <a:p>
            <a:r>
              <a:rPr lang="pt-BR" altLang="pt-BR"/>
              <a:t>Segurança física/lógica</a:t>
            </a:r>
            <a:br>
              <a:rPr lang="pt-BR" altLang="pt-BR"/>
            </a:br>
            <a:r>
              <a:rPr lang="pt-BR" altLang="pt-BR"/>
              <a:t>Mecanismos</a:t>
            </a:r>
          </a:p>
        </p:txBody>
      </p:sp>
      <p:sp>
        <p:nvSpPr>
          <p:cNvPr id="148483" name="Rectangle 3"/>
          <p:cNvSpPr>
            <a:spLocks noGrp="1" noChangeArrowheads="1"/>
          </p:cNvSpPr>
          <p:nvPr>
            <p:ph type="body" idx="1"/>
          </p:nvPr>
        </p:nvSpPr>
        <p:spPr/>
        <p:txBody>
          <a:bodyPr/>
          <a:lstStyle/>
          <a:p>
            <a:r>
              <a:rPr lang="pt-BR" altLang="pt-BR"/>
              <a:t>Cartão de proximidade</a:t>
            </a:r>
          </a:p>
          <a:p>
            <a:endParaRPr lang="pt-BR" altLang="pt-BR"/>
          </a:p>
          <a:p>
            <a:r>
              <a:rPr lang="pt-BR" altLang="pt-BR"/>
              <a:t>Token</a:t>
            </a:r>
          </a:p>
          <a:p>
            <a:endParaRPr lang="pt-BR" altLang="pt-BR"/>
          </a:p>
          <a:p>
            <a:r>
              <a:rPr lang="pt-BR" altLang="pt-BR"/>
              <a:t>Chaves físicas</a:t>
            </a:r>
          </a:p>
        </p:txBody>
      </p:sp>
      <p:pic>
        <p:nvPicPr>
          <p:cNvPr id="148494"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066800"/>
            <a:ext cx="21336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495"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562600"/>
            <a:ext cx="1276350" cy="904875"/>
          </a:xfrm>
          <a:prstGeom prst="rect">
            <a:avLst/>
          </a:prstGeom>
          <a:noFill/>
          <a:extLst>
            <a:ext uri="{909E8E84-426E-40DD-AFC4-6F175D3DCCD1}">
              <a14:hiddenFill xmlns:a14="http://schemas.microsoft.com/office/drawing/2010/main">
                <a:solidFill>
                  <a:srgbClr val="FFFFFF"/>
                </a:solidFill>
              </a14:hiddenFill>
            </a:ext>
          </a:extLst>
        </p:spPr>
      </p:pic>
      <p:pic>
        <p:nvPicPr>
          <p:cNvPr id="14849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657600"/>
            <a:ext cx="28575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45183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4">
            <a:hlinkClick r:id="rId2"/>
          </p:cNvPr>
          <p:cNvSpPr>
            <a:spLocks noChangeArrowheads="1"/>
          </p:cNvSpPr>
          <p:nvPr/>
        </p:nvSpPr>
        <p:spPr bwMode="auto">
          <a:xfrm>
            <a:off x="0"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pt-BR"/>
          </a:p>
        </p:txBody>
      </p:sp>
      <p:sp>
        <p:nvSpPr>
          <p:cNvPr id="112645" name="Rectangle 5">
            <a:hlinkClick r:id="rId2"/>
          </p:cNvPr>
          <p:cNvSpPr>
            <a:spLocks noChangeArrowheads="1"/>
          </p:cNvSpPr>
          <p:nvPr/>
        </p:nvSpPr>
        <p:spPr bwMode="auto">
          <a:xfrm>
            <a:off x="0"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pt-BR"/>
          </a:p>
        </p:txBody>
      </p:sp>
      <p:sp>
        <p:nvSpPr>
          <p:cNvPr id="112646" name="Rectangle 6">
            <a:hlinkClick r:id="rId2"/>
          </p:cNvPr>
          <p:cNvSpPr>
            <a:spLocks noChangeArrowheads="1"/>
          </p:cNvSpPr>
          <p:nvPr/>
        </p:nvSpPr>
        <p:spPr bwMode="auto">
          <a:xfrm>
            <a:off x="0"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pt-BR"/>
          </a:p>
        </p:txBody>
      </p:sp>
      <p:sp>
        <p:nvSpPr>
          <p:cNvPr id="112647" name="Rectangle 7">
            <a:hlinkClick r:id="rId2"/>
          </p:cNvPr>
          <p:cNvSpPr>
            <a:spLocks noChangeArrowheads="1"/>
          </p:cNvSpPr>
          <p:nvPr/>
        </p:nvSpPr>
        <p:spPr bwMode="auto">
          <a:xfrm>
            <a:off x="0"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pt-BR"/>
          </a:p>
        </p:txBody>
      </p:sp>
      <p:sp>
        <p:nvSpPr>
          <p:cNvPr id="112648" name="Rectangle 8">
            <a:hlinkClick r:id="rId2"/>
          </p:cNvPr>
          <p:cNvSpPr>
            <a:spLocks noChangeArrowheads="1"/>
          </p:cNvSpPr>
          <p:nvPr/>
        </p:nvSpPr>
        <p:spPr bwMode="auto">
          <a:xfrm>
            <a:off x="0"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pt-BR"/>
          </a:p>
        </p:txBody>
      </p:sp>
      <p:sp>
        <p:nvSpPr>
          <p:cNvPr id="112652" name="Rectangle 12">
            <a:hlinkClick r:id="rId2"/>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pt-BR"/>
          </a:p>
        </p:txBody>
      </p:sp>
      <p:sp>
        <p:nvSpPr>
          <p:cNvPr id="112653" name="Rectangle 13">
            <a:hlinkClick r:id="rId2"/>
          </p:cNvPr>
          <p:cNvSpPr>
            <a:spLocks noChangeArrowheads="1"/>
          </p:cNvSpPr>
          <p:nvPr/>
        </p:nvSpPr>
        <p:spPr bwMode="auto">
          <a:xfrm>
            <a:off x="0"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pt-BR"/>
          </a:p>
        </p:txBody>
      </p:sp>
      <p:pic>
        <p:nvPicPr>
          <p:cNvPr id="112654" name="Picture 1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6200" y="-196850"/>
            <a:ext cx="8610600" cy="7131050"/>
          </a:xfrm>
          <a:ln/>
        </p:spPr>
      </p:pic>
    </p:spTree>
    <p:extLst>
      <p:ext uri="{BB962C8B-B14F-4D97-AF65-F5344CB8AC3E}">
        <p14:creationId xmlns:p14="http://schemas.microsoft.com/office/powerpoint/2010/main" val="36224393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PROBLEMAS</a:t>
            </a:r>
          </a:p>
        </p:txBody>
      </p:sp>
      <p:sp>
        <p:nvSpPr>
          <p:cNvPr id="119811" name="Rectangle 3"/>
          <p:cNvSpPr>
            <a:spLocks noGrp="1" noChangeArrowheads="1"/>
          </p:cNvSpPr>
          <p:nvPr>
            <p:ph type="body" idx="1"/>
          </p:nvPr>
        </p:nvSpPr>
        <p:spPr/>
        <p:txBody>
          <a:bodyPr/>
          <a:lstStyle/>
          <a:p>
            <a:r>
              <a:rPr lang="pt-BR" altLang="pt-BR"/>
              <a:t>Ataques (hackers, crackers, etc)</a:t>
            </a:r>
          </a:p>
          <a:p>
            <a:endParaRPr lang="pt-BR" altLang="pt-BR"/>
          </a:p>
          <a:p>
            <a:r>
              <a:rPr lang="pt-BR" altLang="pt-BR"/>
              <a:t>Códigos maliciosos</a:t>
            </a:r>
          </a:p>
          <a:p>
            <a:endParaRPr lang="pt-BR" altLang="pt-BR"/>
          </a:p>
          <a:p>
            <a:r>
              <a:rPr lang="pt-BR" altLang="pt-BR"/>
              <a:t>Captura e/ou quebra de senhas</a:t>
            </a:r>
          </a:p>
          <a:p>
            <a:endParaRPr lang="pt-BR" altLang="pt-BR"/>
          </a:p>
          <a:p>
            <a:r>
              <a:rPr lang="pt-BR" altLang="pt-BR"/>
              <a:t>Perda ou corrupção dos dados</a:t>
            </a:r>
          </a:p>
        </p:txBody>
      </p:sp>
    </p:spTree>
    <p:extLst>
      <p:ext uri="{BB962C8B-B14F-4D97-AF65-F5344CB8AC3E}">
        <p14:creationId xmlns:p14="http://schemas.microsoft.com/office/powerpoint/2010/main" val="21121871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SOLUÇÕES</a:t>
            </a:r>
          </a:p>
        </p:txBody>
      </p:sp>
      <p:sp>
        <p:nvSpPr>
          <p:cNvPr id="124931" name="Rectangle 3"/>
          <p:cNvSpPr>
            <a:spLocks noGrp="1" noChangeArrowheads="1"/>
          </p:cNvSpPr>
          <p:nvPr>
            <p:ph type="body" idx="1"/>
          </p:nvPr>
        </p:nvSpPr>
        <p:spPr/>
        <p:txBody>
          <a:bodyPr/>
          <a:lstStyle/>
          <a:p>
            <a:r>
              <a:rPr lang="pt-BR" altLang="pt-BR"/>
              <a:t>Políticas de segurança e privacidade</a:t>
            </a:r>
          </a:p>
          <a:p>
            <a:r>
              <a:rPr lang="pt-BR" altLang="pt-BR"/>
              <a:t>Firewall</a:t>
            </a:r>
          </a:p>
          <a:p>
            <a:r>
              <a:rPr lang="pt-BR" altLang="pt-BR"/>
              <a:t>IPS (sistemas de prevenção de intrusos)</a:t>
            </a:r>
          </a:p>
          <a:p>
            <a:r>
              <a:rPr lang="pt-BR" altLang="pt-BR"/>
              <a:t>IDS (sistemas de detecção de intrusos)</a:t>
            </a:r>
          </a:p>
          <a:p>
            <a:r>
              <a:rPr lang="pt-BR" altLang="pt-BR"/>
              <a:t>Criptografia</a:t>
            </a:r>
          </a:p>
          <a:p>
            <a:r>
              <a:rPr lang="pt-BR" altLang="pt-BR"/>
              <a:t>Certificação</a:t>
            </a:r>
          </a:p>
          <a:p>
            <a:r>
              <a:rPr lang="pt-BR" altLang="pt-BR"/>
              <a:t>Assinatura digital</a:t>
            </a:r>
          </a:p>
        </p:txBody>
      </p:sp>
    </p:spTree>
    <p:extLst>
      <p:ext uri="{BB962C8B-B14F-4D97-AF65-F5344CB8AC3E}">
        <p14:creationId xmlns:p14="http://schemas.microsoft.com/office/powerpoint/2010/main" val="36509445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SOLUÇÕES</a:t>
            </a:r>
          </a:p>
        </p:txBody>
      </p:sp>
      <p:sp>
        <p:nvSpPr>
          <p:cNvPr id="132099" name="Rectangle 3"/>
          <p:cNvSpPr>
            <a:spLocks noGrp="1" noChangeArrowheads="1"/>
          </p:cNvSpPr>
          <p:nvPr>
            <p:ph type="body" idx="1"/>
          </p:nvPr>
        </p:nvSpPr>
        <p:spPr/>
        <p:txBody>
          <a:bodyPr/>
          <a:lstStyle/>
          <a:p>
            <a:r>
              <a:rPr lang="pt-BR" altLang="pt-BR"/>
              <a:t>Backup</a:t>
            </a:r>
          </a:p>
          <a:p>
            <a:r>
              <a:rPr lang="pt-BR" altLang="pt-BR"/>
              <a:t>Alta disponibilidade</a:t>
            </a:r>
          </a:p>
          <a:p>
            <a:r>
              <a:rPr lang="pt-BR" altLang="pt-BR"/>
              <a:t>Redundância</a:t>
            </a:r>
          </a:p>
          <a:p>
            <a:r>
              <a:rPr lang="pt-BR" altLang="pt-BR"/>
              <a:t>Antivírus</a:t>
            </a:r>
          </a:p>
          <a:p>
            <a:r>
              <a:rPr lang="pt-BR" altLang="pt-BR"/>
              <a:t>Antispam</a:t>
            </a:r>
          </a:p>
          <a:p>
            <a:r>
              <a:rPr lang="pt-BR" altLang="pt-BR"/>
              <a:t>Segurança em redes sem fio</a:t>
            </a:r>
          </a:p>
          <a:p>
            <a:r>
              <a:rPr lang="pt-BR" altLang="pt-BR"/>
              <a:t>Filtro de conteúdo</a:t>
            </a:r>
          </a:p>
        </p:txBody>
      </p:sp>
    </p:spTree>
    <p:extLst>
      <p:ext uri="{BB962C8B-B14F-4D97-AF65-F5344CB8AC3E}">
        <p14:creationId xmlns:p14="http://schemas.microsoft.com/office/powerpoint/2010/main" val="9670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Criptografia</a:t>
            </a:r>
          </a:p>
        </p:txBody>
      </p:sp>
      <p:sp>
        <p:nvSpPr>
          <p:cNvPr id="144387" name="Rectangle 3"/>
          <p:cNvSpPr>
            <a:spLocks noGrp="1" noChangeArrowheads="1"/>
          </p:cNvSpPr>
          <p:nvPr>
            <p:ph type="body" idx="1"/>
          </p:nvPr>
        </p:nvSpPr>
        <p:spPr/>
        <p:txBody>
          <a:bodyPr/>
          <a:lstStyle/>
          <a:p>
            <a:pPr>
              <a:buFont typeface="Wingdings" panose="05000000000000000000" pitchFamily="2" charset="2"/>
              <a:buNone/>
            </a:pPr>
            <a:r>
              <a:rPr lang="pt-BR" altLang="pt-BR" sz="2800"/>
              <a:t>Origem grega:</a:t>
            </a:r>
          </a:p>
          <a:p>
            <a:pPr>
              <a:buFont typeface="Wingdings" panose="05000000000000000000" pitchFamily="2" charset="2"/>
              <a:buNone/>
            </a:pPr>
            <a:r>
              <a:rPr lang="pt-BR" altLang="pt-BR" sz="2800" b="1" i="1"/>
              <a:t>Kryptos</a:t>
            </a:r>
            <a:r>
              <a:rPr lang="pt-BR" altLang="pt-BR" sz="2800" b="1"/>
              <a:t> - </a:t>
            </a:r>
            <a:r>
              <a:rPr lang="pt-BR" altLang="pt-BR" sz="2800"/>
              <a:t>oculto</a:t>
            </a:r>
          </a:p>
          <a:p>
            <a:pPr>
              <a:buFont typeface="Wingdings" panose="05000000000000000000" pitchFamily="2" charset="2"/>
              <a:buNone/>
            </a:pPr>
            <a:r>
              <a:rPr lang="pt-BR" altLang="pt-BR" sz="2800" b="1" i="1"/>
              <a:t>Graphos</a:t>
            </a:r>
            <a:r>
              <a:rPr lang="pt-BR" altLang="pt-BR" sz="2800" b="1"/>
              <a:t> – </a:t>
            </a:r>
            <a:r>
              <a:rPr lang="pt-BR" altLang="pt-BR" sz="2800"/>
              <a:t>escrever</a:t>
            </a:r>
          </a:p>
          <a:p>
            <a:pPr>
              <a:buFont typeface="Wingdings" panose="05000000000000000000" pitchFamily="2" charset="2"/>
              <a:buNone/>
            </a:pPr>
            <a:endParaRPr lang="pt-BR" altLang="pt-BR" sz="2800"/>
          </a:p>
          <a:p>
            <a:pPr>
              <a:buFont typeface="Wingdings" panose="05000000000000000000" pitchFamily="2" charset="2"/>
              <a:buNone/>
            </a:pPr>
            <a:r>
              <a:rPr lang="pt-BR" altLang="pt-BR" sz="2800"/>
              <a:t>Criptografia antes da era digital:</a:t>
            </a:r>
          </a:p>
          <a:p>
            <a:r>
              <a:rPr lang="pt-BR" altLang="pt-BR" sz="2800"/>
              <a:t>Código morse</a:t>
            </a:r>
          </a:p>
          <a:p>
            <a:r>
              <a:rPr lang="pt-BR" altLang="pt-BR" sz="2800"/>
              <a:t>Códigos de alfabeto (lingua do P, BOLA - EROD)</a:t>
            </a:r>
          </a:p>
        </p:txBody>
      </p:sp>
    </p:spTree>
    <p:extLst>
      <p:ext uri="{BB962C8B-B14F-4D97-AF65-F5344CB8AC3E}">
        <p14:creationId xmlns:p14="http://schemas.microsoft.com/office/powerpoint/2010/main" val="37430300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computr2"/>
          <p:cNvSpPr>
            <a:spLocks noEditPoints="1" noChangeArrowheads="1"/>
          </p:cNvSpPr>
          <p:nvPr/>
        </p:nvSpPr>
        <p:spPr bwMode="auto">
          <a:xfrm>
            <a:off x="1676400" y="5648325"/>
            <a:ext cx="1133475" cy="828675"/>
          </a:xfrm>
          <a:custGeom>
            <a:avLst/>
            <a:gdLst>
              <a:gd name="T0" fmla="*/ 10800 w 21600"/>
              <a:gd name="T1" fmla="*/ 0 h 21600"/>
              <a:gd name="T2" fmla="*/ 10800 w 21600"/>
              <a:gd name="T3" fmla="*/ 21600 h 21600"/>
              <a:gd name="T4" fmla="*/ 17326 w 21600"/>
              <a:gd name="T5" fmla="*/ 0 h 21600"/>
              <a:gd name="T6" fmla="*/ 4274 w 21600"/>
              <a:gd name="T7" fmla="*/ 0 h 21600"/>
              <a:gd name="T8" fmla="*/ 4274 w 21600"/>
              <a:gd name="T9" fmla="*/ 11631 h 21600"/>
              <a:gd name="T10" fmla="*/ 17326 w 21600"/>
              <a:gd name="T11" fmla="*/ 11631 h 21600"/>
              <a:gd name="T12" fmla="*/ 4274 w 21600"/>
              <a:gd name="T13" fmla="*/ 5816 h 21600"/>
              <a:gd name="T14" fmla="*/ 17326 w 21600"/>
              <a:gd name="T15" fmla="*/ 5816 h 21600"/>
              <a:gd name="T16" fmla="*/ 18828 w 21600"/>
              <a:gd name="T17" fmla="*/ 15785 h 21600"/>
              <a:gd name="T18" fmla="*/ 2772 w 21600"/>
              <a:gd name="T19" fmla="*/ 15785 h 21600"/>
              <a:gd name="T20" fmla="*/ 6194 w 21600"/>
              <a:gd name="T21" fmla="*/ 1913 h 21600"/>
              <a:gd name="T22" fmla="*/ 15565 w 21600"/>
              <a:gd name="T23" fmla="*/ 974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21022" y="20295"/>
                </a:moveTo>
                <a:lnTo>
                  <a:pt x="18828" y="18396"/>
                </a:lnTo>
                <a:lnTo>
                  <a:pt x="18828" y="13174"/>
                </a:lnTo>
                <a:lnTo>
                  <a:pt x="15478" y="13174"/>
                </a:lnTo>
                <a:lnTo>
                  <a:pt x="15478" y="11631"/>
                </a:lnTo>
                <a:lnTo>
                  <a:pt x="17326" y="11631"/>
                </a:lnTo>
                <a:lnTo>
                  <a:pt x="17326" y="11156"/>
                </a:lnTo>
                <a:lnTo>
                  <a:pt x="17326" y="0"/>
                </a:lnTo>
                <a:lnTo>
                  <a:pt x="10858" y="0"/>
                </a:lnTo>
                <a:lnTo>
                  <a:pt x="4274" y="0"/>
                </a:lnTo>
                <a:lnTo>
                  <a:pt x="4274" y="11037"/>
                </a:lnTo>
                <a:lnTo>
                  <a:pt x="4274" y="11631"/>
                </a:lnTo>
                <a:lnTo>
                  <a:pt x="6122" y="11631"/>
                </a:lnTo>
                <a:lnTo>
                  <a:pt x="6122" y="13174"/>
                </a:lnTo>
                <a:lnTo>
                  <a:pt x="2772" y="13174"/>
                </a:lnTo>
                <a:lnTo>
                  <a:pt x="2772" y="18514"/>
                </a:lnTo>
                <a:lnTo>
                  <a:pt x="693" y="20295"/>
                </a:lnTo>
                <a:lnTo>
                  <a:pt x="462" y="20413"/>
                </a:lnTo>
                <a:lnTo>
                  <a:pt x="231" y="20651"/>
                </a:lnTo>
                <a:lnTo>
                  <a:pt x="116" y="20888"/>
                </a:lnTo>
                <a:lnTo>
                  <a:pt x="0" y="21125"/>
                </a:lnTo>
                <a:lnTo>
                  <a:pt x="0" y="21244"/>
                </a:lnTo>
                <a:lnTo>
                  <a:pt x="116" y="21363"/>
                </a:lnTo>
                <a:lnTo>
                  <a:pt x="116" y="21481"/>
                </a:lnTo>
                <a:lnTo>
                  <a:pt x="231" y="21481"/>
                </a:lnTo>
                <a:lnTo>
                  <a:pt x="347" y="21600"/>
                </a:lnTo>
                <a:lnTo>
                  <a:pt x="578" y="21600"/>
                </a:lnTo>
                <a:lnTo>
                  <a:pt x="693" y="21600"/>
                </a:lnTo>
                <a:lnTo>
                  <a:pt x="10858" y="21600"/>
                </a:lnTo>
                <a:lnTo>
                  <a:pt x="20907" y="21600"/>
                </a:lnTo>
                <a:lnTo>
                  <a:pt x="21138" y="21600"/>
                </a:lnTo>
                <a:lnTo>
                  <a:pt x="21253" y="21600"/>
                </a:lnTo>
                <a:lnTo>
                  <a:pt x="21369" y="21481"/>
                </a:lnTo>
                <a:lnTo>
                  <a:pt x="21484" y="21481"/>
                </a:lnTo>
                <a:lnTo>
                  <a:pt x="21600" y="21363"/>
                </a:lnTo>
                <a:lnTo>
                  <a:pt x="21600" y="21244"/>
                </a:lnTo>
                <a:lnTo>
                  <a:pt x="21600" y="21125"/>
                </a:lnTo>
                <a:lnTo>
                  <a:pt x="21484" y="20888"/>
                </a:lnTo>
                <a:lnTo>
                  <a:pt x="21369" y="20651"/>
                </a:lnTo>
                <a:lnTo>
                  <a:pt x="21253" y="20413"/>
                </a:lnTo>
                <a:lnTo>
                  <a:pt x="21022" y="20295"/>
                </a:lnTo>
                <a:close/>
              </a:path>
              <a:path w="21600" h="21600" extrusionOk="0">
                <a:moveTo>
                  <a:pt x="18019" y="18514"/>
                </a:moveTo>
                <a:lnTo>
                  <a:pt x="17326" y="17921"/>
                </a:lnTo>
                <a:lnTo>
                  <a:pt x="4389" y="17921"/>
                </a:lnTo>
                <a:lnTo>
                  <a:pt x="3696" y="18514"/>
                </a:lnTo>
                <a:lnTo>
                  <a:pt x="18019" y="18514"/>
                </a:lnTo>
                <a:close/>
              </a:path>
              <a:path w="21600" h="21600" extrusionOk="0">
                <a:moveTo>
                  <a:pt x="19174" y="19701"/>
                </a:moveTo>
                <a:lnTo>
                  <a:pt x="18481" y="19108"/>
                </a:lnTo>
                <a:lnTo>
                  <a:pt x="3119" y="19108"/>
                </a:lnTo>
                <a:lnTo>
                  <a:pt x="2426" y="19701"/>
                </a:lnTo>
                <a:lnTo>
                  <a:pt x="19174" y="19701"/>
                </a:lnTo>
                <a:close/>
              </a:path>
              <a:path w="21600" h="21600" extrusionOk="0">
                <a:moveTo>
                  <a:pt x="20560" y="20769"/>
                </a:moveTo>
                <a:lnTo>
                  <a:pt x="19867" y="20176"/>
                </a:lnTo>
                <a:lnTo>
                  <a:pt x="1848" y="20176"/>
                </a:lnTo>
                <a:lnTo>
                  <a:pt x="1155" y="20769"/>
                </a:lnTo>
                <a:lnTo>
                  <a:pt x="20560" y="20769"/>
                </a:lnTo>
                <a:close/>
              </a:path>
              <a:path w="21600" h="21600" extrusionOk="0">
                <a:moveTo>
                  <a:pt x="18828" y="18396"/>
                </a:moveTo>
                <a:lnTo>
                  <a:pt x="17442" y="17209"/>
                </a:lnTo>
                <a:lnTo>
                  <a:pt x="4158" y="17209"/>
                </a:lnTo>
                <a:lnTo>
                  <a:pt x="2772" y="18514"/>
                </a:lnTo>
                <a:moveTo>
                  <a:pt x="13168" y="14123"/>
                </a:moveTo>
                <a:lnTo>
                  <a:pt x="13168" y="14716"/>
                </a:lnTo>
                <a:lnTo>
                  <a:pt x="17788" y="14716"/>
                </a:lnTo>
                <a:lnTo>
                  <a:pt x="17788" y="14123"/>
                </a:lnTo>
                <a:lnTo>
                  <a:pt x="13168" y="14123"/>
                </a:lnTo>
                <a:close/>
              </a:path>
              <a:path w="21600" h="21600" extrusionOk="0">
                <a:moveTo>
                  <a:pt x="6122" y="1899"/>
                </a:moveTo>
                <a:lnTo>
                  <a:pt x="6122" y="9732"/>
                </a:lnTo>
                <a:lnTo>
                  <a:pt x="15478" y="9732"/>
                </a:lnTo>
                <a:lnTo>
                  <a:pt x="15478" y="1899"/>
                </a:lnTo>
                <a:lnTo>
                  <a:pt x="6122" y="1899"/>
                </a:lnTo>
                <a:moveTo>
                  <a:pt x="6122" y="11631"/>
                </a:moveTo>
                <a:lnTo>
                  <a:pt x="15478" y="11631"/>
                </a:lnTo>
                <a:lnTo>
                  <a:pt x="15478" y="13174"/>
                </a:lnTo>
                <a:lnTo>
                  <a:pt x="6122" y="13174"/>
                </a:lnTo>
                <a:lnTo>
                  <a:pt x="6122" y="11631"/>
                </a:lnTo>
                <a:close/>
              </a:path>
            </a:pathLst>
          </a:custGeom>
          <a:solidFill>
            <a:srgbClr val="C0C0C0"/>
          </a:solidFill>
          <a:ln w="9525">
            <a:solidFill>
              <a:srgbClr val="000000"/>
            </a:solidFill>
            <a:miter lim="800000"/>
            <a:headEnd/>
            <a:tailEnd/>
          </a:ln>
        </p:spPr>
        <p:txBody>
          <a:bodyPr/>
          <a:lstStyle/>
          <a:p>
            <a:endParaRPr lang="pt-BR"/>
          </a:p>
        </p:txBody>
      </p:sp>
      <p:sp>
        <p:nvSpPr>
          <p:cNvPr id="146436" name="computr2"/>
          <p:cNvSpPr>
            <a:spLocks noEditPoints="1" noChangeArrowheads="1"/>
          </p:cNvSpPr>
          <p:nvPr/>
        </p:nvSpPr>
        <p:spPr bwMode="auto">
          <a:xfrm>
            <a:off x="3505200" y="5648325"/>
            <a:ext cx="1133475" cy="828675"/>
          </a:xfrm>
          <a:custGeom>
            <a:avLst/>
            <a:gdLst>
              <a:gd name="T0" fmla="*/ 10800 w 21600"/>
              <a:gd name="T1" fmla="*/ 0 h 21600"/>
              <a:gd name="T2" fmla="*/ 10800 w 21600"/>
              <a:gd name="T3" fmla="*/ 21600 h 21600"/>
              <a:gd name="T4" fmla="*/ 17326 w 21600"/>
              <a:gd name="T5" fmla="*/ 0 h 21600"/>
              <a:gd name="T6" fmla="*/ 4274 w 21600"/>
              <a:gd name="T7" fmla="*/ 0 h 21600"/>
              <a:gd name="T8" fmla="*/ 4274 w 21600"/>
              <a:gd name="T9" fmla="*/ 11631 h 21600"/>
              <a:gd name="T10" fmla="*/ 17326 w 21600"/>
              <a:gd name="T11" fmla="*/ 11631 h 21600"/>
              <a:gd name="T12" fmla="*/ 4274 w 21600"/>
              <a:gd name="T13" fmla="*/ 5816 h 21600"/>
              <a:gd name="T14" fmla="*/ 17326 w 21600"/>
              <a:gd name="T15" fmla="*/ 5816 h 21600"/>
              <a:gd name="T16" fmla="*/ 18828 w 21600"/>
              <a:gd name="T17" fmla="*/ 15785 h 21600"/>
              <a:gd name="T18" fmla="*/ 2772 w 21600"/>
              <a:gd name="T19" fmla="*/ 15785 h 21600"/>
              <a:gd name="T20" fmla="*/ 6194 w 21600"/>
              <a:gd name="T21" fmla="*/ 1913 h 21600"/>
              <a:gd name="T22" fmla="*/ 15565 w 21600"/>
              <a:gd name="T23" fmla="*/ 974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21022" y="20295"/>
                </a:moveTo>
                <a:lnTo>
                  <a:pt x="18828" y="18396"/>
                </a:lnTo>
                <a:lnTo>
                  <a:pt x="18828" y="13174"/>
                </a:lnTo>
                <a:lnTo>
                  <a:pt x="15478" y="13174"/>
                </a:lnTo>
                <a:lnTo>
                  <a:pt x="15478" y="11631"/>
                </a:lnTo>
                <a:lnTo>
                  <a:pt x="17326" y="11631"/>
                </a:lnTo>
                <a:lnTo>
                  <a:pt x="17326" y="11156"/>
                </a:lnTo>
                <a:lnTo>
                  <a:pt x="17326" y="0"/>
                </a:lnTo>
                <a:lnTo>
                  <a:pt x="10858" y="0"/>
                </a:lnTo>
                <a:lnTo>
                  <a:pt x="4274" y="0"/>
                </a:lnTo>
                <a:lnTo>
                  <a:pt x="4274" y="11037"/>
                </a:lnTo>
                <a:lnTo>
                  <a:pt x="4274" y="11631"/>
                </a:lnTo>
                <a:lnTo>
                  <a:pt x="6122" y="11631"/>
                </a:lnTo>
                <a:lnTo>
                  <a:pt x="6122" y="13174"/>
                </a:lnTo>
                <a:lnTo>
                  <a:pt x="2772" y="13174"/>
                </a:lnTo>
                <a:lnTo>
                  <a:pt x="2772" y="18514"/>
                </a:lnTo>
                <a:lnTo>
                  <a:pt x="693" y="20295"/>
                </a:lnTo>
                <a:lnTo>
                  <a:pt x="462" y="20413"/>
                </a:lnTo>
                <a:lnTo>
                  <a:pt x="231" y="20651"/>
                </a:lnTo>
                <a:lnTo>
                  <a:pt x="116" y="20888"/>
                </a:lnTo>
                <a:lnTo>
                  <a:pt x="0" y="21125"/>
                </a:lnTo>
                <a:lnTo>
                  <a:pt x="0" y="21244"/>
                </a:lnTo>
                <a:lnTo>
                  <a:pt x="116" y="21363"/>
                </a:lnTo>
                <a:lnTo>
                  <a:pt x="116" y="21481"/>
                </a:lnTo>
                <a:lnTo>
                  <a:pt x="231" y="21481"/>
                </a:lnTo>
                <a:lnTo>
                  <a:pt x="347" y="21600"/>
                </a:lnTo>
                <a:lnTo>
                  <a:pt x="578" y="21600"/>
                </a:lnTo>
                <a:lnTo>
                  <a:pt x="693" y="21600"/>
                </a:lnTo>
                <a:lnTo>
                  <a:pt x="10858" y="21600"/>
                </a:lnTo>
                <a:lnTo>
                  <a:pt x="20907" y="21600"/>
                </a:lnTo>
                <a:lnTo>
                  <a:pt x="21138" y="21600"/>
                </a:lnTo>
                <a:lnTo>
                  <a:pt x="21253" y="21600"/>
                </a:lnTo>
                <a:lnTo>
                  <a:pt x="21369" y="21481"/>
                </a:lnTo>
                <a:lnTo>
                  <a:pt x="21484" y="21481"/>
                </a:lnTo>
                <a:lnTo>
                  <a:pt x="21600" y="21363"/>
                </a:lnTo>
                <a:lnTo>
                  <a:pt x="21600" y="21244"/>
                </a:lnTo>
                <a:lnTo>
                  <a:pt x="21600" y="21125"/>
                </a:lnTo>
                <a:lnTo>
                  <a:pt x="21484" y="20888"/>
                </a:lnTo>
                <a:lnTo>
                  <a:pt x="21369" y="20651"/>
                </a:lnTo>
                <a:lnTo>
                  <a:pt x="21253" y="20413"/>
                </a:lnTo>
                <a:lnTo>
                  <a:pt x="21022" y="20295"/>
                </a:lnTo>
                <a:close/>
              </a:path>
              <a:path w="21600" h="21600" extrusionOk="0">
                <a:moveTo>
                  <a:pt x="18019" y="18514"/>
                </a:moveTo>
                <a:lnTo>
                  <a:pt x="17326" y="17921"/>
                </a:lnTo>
                <a:lnTo>
                  <a:pt x="4389" y="17921"/>
                </a:lnTo>
                <a:lnTo>
                  <a:pt x="3696" y="18514"/>
                </a:lnTo>
                <a:lnTo>
                  <a:pt x="18019" y="18514"/>
                </a:lnTo>
                <a:close/>
              </a:path>
              <a:path w="21600" h="21600" extrusionOk="0">
                <a:moveTo>
                  <a:pt x="19174" y="19701"/>
                </a:moveTo>
                <a:lnTo>
                  <a:pt x="18481" y="19108"/>
                </a:lnTo>
                <a:lnTo>
                  <a:pt x="3119" y="19108"/>
                </a:lnTo>
                <a:lnTo>
                  <a:pt x="2426" y="19701"/>
                </a:lnTo>
                <a:lnTo>
                  <a:pt x="19174" y="19701"/>
                </a:lnTo>
                <a:close/>
              </a:path>
              <a:path w="21600" h="21600" extrusionOk="0">
                <a:moveTo>
                  <a:pt x="20560" y="20769"/>
                </a:moveTo>
                <a:lnTo>
                  <a:pt x="19867" y="20176"/>
                </a:lnTo>
                <a:lnTo>
                  <a:pt x="1848" y="20176"/>
                </a:lnTo>
                <a:lnTo>
                  <a:pt x="1155" y="20769"/>
                </a:lnTo>
                <a:lnTo>
                  <a:pt x="20560" y="20769"/>
                </a:lnTo>
                <a:close/>
              </a:path>
              <a:path w="21600" h="21600" extrusionOk="0">
                <a:moveTo>
                  <a:pt x="18828" y="18396"/>
                </a:moveTo>
                <a:lnTo>
                  <a:pt x="17442" y="17209"/>
                </a:lnTo>
                <a:lnTo>
                  <a:pt x="4158" y="17209"/>
                </a:lnTo>
                <a:lnTo>
                  <a:pt x="2772" y="18514"/>
                </a:lnTo>
                <a:moveTo>
                  <a:pt x="13168" y="14123"/>
                </a:moveTo>
                <a:lnTo>
                  <a:pt x="13168" y="14716"/>
                </a:lnTo>
                <a:lnTo>
                  <a:pt x="17788" y="14716"/>
                </a:lnTo>
                <a:lnTo>
                  <a:pt x="17788" y="14123"/>
                </a:lnTo>
                <a:lnTo>
                  <a:pt x="13168" y="14123"/>
                </a:lnTo>
                <a:close/>
              </a:path>
              <a:path w="21600" h="21600" extrusionOk="0">
                <a:moveTo>
                  <a:pt x="6122" y="1899"/>
                </a:moveTo>
                <a:lnTo>
                  <a:pt x="6122" y="9732"/>
                </a:lnTo>
                <a:lnTo>
                  <a:pt x="15478" y="9732"/>
                </a:lnTo>
                <a:lnTo>
                  <a:pt x="15478" y="1899"/>
                </a:lnTo>
                <a:lnTo>
                  <a:pt x="6122" y="1899"/>
                </a:lnTo>
                <a:moveTo>
                  <a:pt x="6122" y="11631"/>
                </a:moveTo>
                <a:lnTo>
                  <a:pt x="15478" y="11631"/>
                </a:lnTo>
                <a:lnTo>
                  <a:pt x="15478" y="13174"/>
                </a:lnTo>
                <a:lnTo>
                  <a:pt x="6122" y="13174"/>
                </a:lnTo>
                <a:lnTo>
                  <a:pt x="6122" y="11631"/>
                </a:lnTo>
                <a:close/>
              </a:path>
            </a:pathLst>
          </a:custGeom>
          <a:solidFill>
            <a:srgbClr val="C0C0C0"/>
          </a:solidFill>
          <a:ln w="9525">
            <a:solidFill>
              <a:srgbClr val="000000"/>
            </a:solidFill>
            <a:miter lim="800000"/>
            <a:headEnd/>
            <a:tailEnd/>
          </a:ln>
        </p:spPr>
        <p:txBody>
          <a:bodyPr/>
          <a:lstStyle/>
          <a:p>
            <a:endParaRPr lang="pt-BR"/>
          </a:p>
        </p:txBody>
      </p:sp>
      <p:sp>
        <p:nvSpPr>
          <p:cNvPr id="146437" name="computr2"/>
          <p:cNvSpPr>
            <a:spLocks noEditPoints="1" noChangeArrowheads="1"/>
          </p:cNvSpPr>
          <p:nvPr/>
        </p:nvSpPr>
        <p:spPr bwMode="auto">
          <a:xfrm>
            <a:off x="5495925" y="5648325"/>
            <a:ext cx="1133475" cy="828675"/>
          </a:xfrm>
          <a:custGeom>
            <a:avLst/>
            <a:gdLst>
              <a:gd name="T0" fmla="*/ 10800 w 21600"/>
              <a:gd name="T1" fmla="*/ 0 h 21600"/>
              <a:gd name="T2" fmla="*/ 10800 w 21600"/>
              <a:gd name="T3" fmla="*/ 21600 h 21600"/>
              <a:gd name="T4" fmla="*/ 17326 w 21600"/>
              <a:gd name="T5" fmla="*/ 0 h 21600"/>
              <a:gd name="T6" fmla="*/ 4274 w 21600"/>
              <a:gd name="T7" fmla="*/ 0 h 21600"/>
              <a:gd name="T8" fmla="*/ 4274 w 21600"/>
              <a:gd name="T9" fmla="*/ 11631 h 21600"/>
              <a:gd name="T10" fmla="*/ 17326 w 21600"/>
              <a:gd name="T11" fmla="*/ 11631 h 21600"/>
              <a:gd name="T12" fmla="*/ 4274 w 21600"/>
              <a:gd name="T13" fmla="*/ 5816 h 21600"/>
              <a:gd name="T14" fmla="*/ 17326 w 21600"/>
              <a:gd name="T15" fmla="*/ 5816 h 21600"/>
              <a:gd name="T16" fmla="*/ 18828 w 21600"/>
              <a:gd name="T17" fmla="*/ 15785 h 21600"/>
              <a:gd name="T18" fmla="*/ 2772 w 21600"/>
              <a:gd name="T19" fmla="*/ 15785 h 21600"/>
              <a:gd name="T20" fmla="*/ 6194 w 21600"/>
              <a:gd name="T21" fmla="*/ 1913 h 21600"/>
              <a:gd name="T22" fmla="*/ 15565 w 21600"/>
              <a:gd name="T23" fmla="*/ 974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21022" y="20295"/>
                </a:moveTo>
                <a:lnTo>
                  <a:pt x="18828" y="18396"/>
                </a:lnTo>
                <a:lnTo>
                  <a:pt x="18828" y="13174"/>
                </a:lnTo>
                <a:lnTo>
                  <a:pt x="15478" y="13174"/>
                </a:lnTo>
                <a:lnTo>
                  <a:pt x="15478" y="11631"/>
                </a:lnTo>
                <a:lnTo>
                  <a:pt x="17326" y="11631"/>
                </a:lnTo>
                <a:lnTo>
                  <a:pt x="17326" y="11156"/>
                </a:lnTo>
                <a:lnTo>
                  <a:pt x="17326" y="0"/>
                </a:lnTo>
                <a:lnTo>
                  <a:pt x="10858" y="0"/>
                </a:lnTo>
                <a:lnTo>
                  <a:pt x="4274" y="0"/>
                </a:lnTo>
                <a:lnTo>
                  <a:pt x="4274" y="11037"/>
                </a:lnTo>
                <a:lnTo>
                  <a:pt x="4274" y="11631"/>
                </a:lnTo>
                <a:lnTo>
                  <a:pt x="6122" y="11631"/>
                </a:lnTo>
                <a:lnTo>
                  <a:pt x="6122" y="13174"/>
                </a:lnTo>
                <a:lnTo>
                  <a:pt x="2772" y="13174"/>
                </a:lnTo>
                <a:lnTo>
                  <a:pt x="2772" y="18514"/>
                </a:lnTo>
                <a:lnTo>
                  <a:pt x="693" y="20295"/>
                </a:lnTo>
                <a:lnTo>
                  <a:pt x="462" y="20413"/>
                </a:lnTo>
                <a:lnTo>
                  <a:pt x="231" y="20651"/>
                </a:lnTo>
                <a:lnTo>
                  <a:pt x="116" y="20888"/>
                </a:lnTo>
                <a:lnTo>
                  <a:pt x="0" y="21125"/>
                </a:lnTo>
                <a:lnTo>
                  <a:pt x="0" y="21244"/>
                </a:lnTo>
                <a:lnTo>
                  <a:pt x="116" y="21363"/>
                </a:lnTo>
                <a:lnTo>
                  <a:pt x="116" y="21481"/>
                </a:lnTo>
                <a:lnTo>
                  <a:pt x="231" y="21481"/>
                </a:lnTo>
                <a:lnTo>
                  <a:pt x="347" y="21600"/>
                </a:lnTo>
                <a:lnTo>
                  <a:pt x="578" y="21600"/>
                </a:lnTo>
                <a:lnTo>
                  <a:pt x="693" y="21600"/>
                </a:lnTo>
                <a:lnTo>
                  <a:pt x="10858" y="21600"/>
                </a:lnTo>
                <a:lnTo>
                  <a:pt x="20907" y="21600"/>
                </a:lnTo>
                <a:lnTo>
                  <a:pt x="21138" y="21600"/>
                </a:lnTo>
                <a:lnTo>
                  <a:pt x="21253" y="21600"/>
                </a:lnTo>
                <a:lnTo>
                  <a:pt x="21369" y="21481"/>
                </a:lnTo>
                <a:lnTo>
                  <a:pt x="21484" y="21481"/>
                </a:lnTo>
                <a:lnTo>
                  <a:pt x="21600" y="21363"/>
                </a:lnTo>
                <a:lnTo>
                  <a:pt x="21600" y="21244"/>
                </a:lnTo>
                <a:lnTo>
                  <a:pt x="21600" y="21125"/>
                </a:lnTo>
                <a:lnTo>
                  <a:pt x="21484" y="20888"/>
                </a:lnTo>
                <a:lnTo>
                  <a:pt x="21369" y="20651"/>
                </a:lnTo>
                <a:lnTo>
                  <a:pt x="21253" y="20413"/>
                </a:lnTo>
                <a:lnTo>
                  <a:pt x="21022" y="20295"/>
                </a:lnTo>
                <a:close/>
              </a:path>
              <a:path w="21600" h="21600" extrusionOk="0">
                <a:moveTo>
                  <a:pt x="18019" y="18514"/>
                </a:moveTo>
                <a:lnTo>
                  <a:pt x="17326" y="17921"/>
                </a:lnTo>
                <a:lnTo>
                  <a:pt x="4389" y="17921"/>
                </a:lnTo>
                <a:lnTo>
                  <a:pt x="3696" y="18514"/>
                </a:lnTo>
                <a:lnTo>
                  <a:pt x="18019" y="18514"/>
                </a:lnTo>
                <a:close/>
              </a:path>
              <a:path w="21600" h="21600" extrusionOk="0">
                <a:moveTo>
                  <a:pt x="19174" y="19701"/>
                </a:moveTo>
                <a:lnTo>
                  <a:pt x="18481" y="19108"/>
                </a:lnTo>
                <a:lnTo>
                  <a:pt x="3119" y="19108"/>
                </a:lnTo>
                <a:lnTo>
                  <a:pt x="2426" y="19701"/>
                </a:lnTo>
                <a:lnTo>
                  <a:pt x="19174" y="19701"/>
                </a:lnTo>
                <a:close/>
              </a:path>
              <a:path w="21600" h="21600" extrusionOk="0">
                <a:moveTo>
                  <a:pt x="20560" y="20769"/>
                </a:moveTo>
                <a:lnTo>
                  <a:pt x="19867" y="20176"/>
                </a:lnTo>
                <a:lnTo>
                  <a:pt x="1848" y="20176"/>
                </a:lnTo>
                <a:lnTo>
                  <a:pt x="1155" y="20769"/>
                </a:lnTo>
                <a:lnTo>
                  <a:pt x="20560" y="20769"/>
                </a:lnTo>
                <a:close/>
              </a:path>
              <a:path w="21600" h="21600" extrusionOk="0">
                <a:moveTo>
                  <a:pt x="18828" y="18396"/>
                </a:moveTo>
                <a:lnTo>
                  <a:pt x="17442" y="17209"/>
                </a:lnTo>
                <a:lnTo>
                  <a:pt x="4158" y="17209"/>
                </a:lnTo>
                <a:lnTo>
                  <a:pt x="2772" y="18514"/>
                </a:lnTo>
                <a:moveTo>
                  <a:pt x="13168" y="14123"/>
                </a:moveTo>
                <a:lnTo>
                  <a:pt x="13168" y="14716"/>
                </a:lnTo>
                <a:lnTo>
                  <a:pt x="17788" y="14716"/>
                </a:lnTo>
                <a:lnTo>
                  <a:pt x="17788" y="14123"/>
                </a:lnTo>
                <a:lnTo>
                  <a:pt x="13168" y="14123"/>
                </a:lnTo>
                <a:close/>
              </a:path>
              <a:path w="21600" h="21600" extrusionOk="0">
                <a:moveTo>
                  <a:pt x="6122" y="1899"/>
                </a:moveTo>
                <a:lnTo>
                  <a:pt x="6122" y="9732"/>
                </a:lnTo>
                <a:lnTo>
                  <a:pt x="15478" y="9732"/>
                </a:lnTo>
                <a:lnTo>
                  <a:pt x="15478" y="1899"/>
                </a:lnTo>
                <a:lnTo>
                  <a:pt x="6122" y="1899"/>
                </a:lnTo>
                <a:moveTo>
                  <a:pt x="6122" y="11631"/>
                </a:moveTo>
                <a:lnTo>
                  <a:pt x="15478" y="11631"/>
                </a:lnTo>
                <a:lnTo>
                  <a:pt x="15478" y="13174"/>
                </a:lnTo>
                <a:lnTo>
                  <a:pt x="6122" y="13174"/>
                </a:lnTo>
                <a:lnTo>
                  <a:pt x="6122" y="11631"/>
                </a:lnTo>
                <a:close/>
              </a:path>
            </a:pathLst>
          </a:custGeom>
          <a:solidFill>
            <a:srgbClr val="C0C0C0"/>
          </a:solidFill>
          <a:ln w="9525">
            <a:solidFill>
              <a:srgbClr val="000000"/>
            </a:solidFill>
            <a:miter lim="800000"/>
            <a:headEnd/>
            <a:tailEnd/>
          </a:ln>
        </p:spPr>
        <p:txBody>
          <a:bodyPr/>
          <a:lstStyle/>
          <a:p>
            <a:endParaRPr lang="pt-BR"/>
          </a:p>
        </p:txBody>
      </p:sp>
      <p:sp>
        <p:nvSpPr>
          <p:cNvPr id="146438" name="Line 6"/>
          <p:cNvSpPr>
            <a:spLocks noChangeShapeType="1"/>
          </p:cNvSpPr>
          <p:nvPr/>
        </p:nvSpPr>
        <p:spPr bwMode="auto">
          <a:xfrm>
            <a:off x="2209800" y="5257800"/>
            <a:ext cx="0" cy="381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sp>
        <p:nvSpPr>
          <p:cNvPr id="146439" name="Line 7"/>
          <p:cNvSpPr>
            <a:spLocks noChangeShapeType="1"/>
          </p:cNvSpPr>
          <p:nvPr/>
        </p:nvSpPr>
        <p:spPr bwMode="auto">
          <a:xfrm>
            <a:off x="6019800" y="5257800"/>
            <a:ext cx="0" cy="381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sp>
        <p:nvSpPr>
          <p:cNvPr id="146440" name="Line 8"/>
          <p:cNvSpPr>
            <a:spLocks noChangeShapeType="1"/>
          </p:cNvSpPr>
          <p:nvPr/>
        </p:nvSpPr>
        <p:spPr bwMode="auto">
          <a:xfrm>
            <a:off x="4105275" y="5257800"/>
            <a:ext cx="0" cy="381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grpSp>
        <p:nvGrpSpPr>
          <p:cNvPr id="146441" name="Group 9"/>
          <p:cNvGrpSpPr>
            <a:grpSpLocks/>
          </p:cNvGrpSpPr>
          <p:nvPr/>
        </p:nvGrpSpPr>
        <p:grpSpPr bwMode="auto">
          <a:xfrm>
            <a:off x="5715000" y="1828800"/>
            <a:ext cx="2133600" cy="1066800"/>
            <a:chOff x="251" y="1920"/>
            <a:chExt cx="997" cy="687"/>
          </a:xfrm>
        </p:grpSpPr>
        <p:sp>
          <p:nvSpPr>
            <p:cNvPr id="146442" name="Freeform 10"/>
            <p:cNvSpPr>
              <a:spLocks/>
            </p:cNvSpPr>
            <p:nvPr/>
          </p:nvSpPr>
          <p:spPr bwMode="auto">
            <a:xfrm>
              <a:off x="251" y="1920"/>
              <a:ext cx="997" cy="687"/>
            </a:xfrm>
            <a:custGeom>
              <a:avLst/>
              <a:gdLst>
                <a:gd name="T0" fmla="*/ 1529 w 1778"/>
                <a:gd name="T1" fmla="*/ 703 h 912"/>
                <a:gd name="T2" fmla="*/ 1603 w 1778"/>
                <a:gd name="T3" fmla="*/ 698 h 912"/>
                <a:gd name="T4" fmla="*/ 1674 w 1778"/>
                <a:gd name="T5" fmla="*/ 670 h 912"/>
                <a:gd name="T6" fmla="*/ 1733 w 1778"/>
                <a:gd name="T7" fmla="*/ 620 h 912"/>
                <a:gd name="T8" fmla="*/ 1769 w 1778"/>
                <a:gd name="T9" fmla="*/ 553 h 912"/>
                <a:gd name="T10" fmla="*/ 1770 w 1778"/>
                <a:gd name="T11" fmla="*/ 456 h 912"/>
                <a:gd name="T12" fmla="*/ 1706 w 1778"/>
                <a:gd name="T13" fmla="*/ 356 h 912"/>
                <a:gd name="T14" fmla="*/ 1590 w 1778"/>
                <a:gd name="T15" fmla="*/ 300 h 912"/>
                <a:gd name="T16" fmla="*/ 1547 w 1778"/>
                <a:gd name="T17" fmla="*/ 229 h 912"/>
                <a:gd name="T18" fmla="*/ 1503 w 1778"/>
                <a:gd name="T19" fmla="*/ 166 h 912"/>
                <a:gd name="T20" fmla="*/ 1445 w 1778"/>
                <a:gd name="T21" fmla="*/ 129 h 912"/>
                <a:gd name="T22" fmla="*/ 1377 w 1778"/>
                <a:gd name="T23" fmla="*/ 119 h 912"/>
                <a:gd name="T24" fmla="*/ 1308 w 1778"/>
                <a:gd name="T25" fmla="*/ 139 h 912"/>
                <a:gd name="T26" fmla="*/ 1266 w 1778"/>
                <a:gd name="T27" fmla="*/ 136 h 912"/>
                <a:gd name="T28" fmla="*/ 1228 w 1778"/>
                <a:gd name="T29" fmla="*/ 89 h 912"/>
                <a:gd name="T30" fmla="*/ 1170 w 1778"/>
                <a:gd name="T31" fmla="*/ 55 h 912"/>
                <a:gd name="T32" fmla="*/ 1098 w 1778"/>
                <a:gd name="T33" fmla="*/ 44 h 912"/>
                <a:gd name="T34" fmla="*/ 1018 w 1778"/>
                <a:gd name="T35" fmla="*/ 68 h 912"/>
                <a:gd name="T36" fmla="*/ 949 w 1778"/>
                <a:gd name="T37" fmla="*/ 113 h 912"/>
                <a:gd name="T38" fmla="*/ 911 w 1778"/>
                <a:gd name="T39" fmla="*/ 60 h 912"/>
                <a:gd name="T40" fmla="*/ 845 w 1778"/>
                <a:gd name="T41" fmla="*/ 20 h 912"/>
                <a:gd name="T42" fmla="*/ 764 w 1778"/>
                <a:gd name="T43" fmla="*/ 1 h 912"/>
                <a:gd name="T44" fmla="*/ 681 w 1778"/>
                <a:gd name="T45" fmla="*/ 9 h 912"/>
                <a:gd name="T46" fmla="*/ 606 w 1778"/>
                <a:gd name="T47" fmla="*/ 50 h 912"/>
                <a:gd name="T48" fmla="*/ 557 w 1778"/>
                <a:gd name="T49" fmla="*/ 34 h 912"/>
                <a:gd name="T50" fmla="*/ 504 w 1778"/>
                <a:gd name="T51" fmla="*/ 19 h 912"/>
                <a:gd name="T52" fmla="*/ 446 w 1778"/>
                <a:gd name="T53" fmla="*/ 24 h 912"/>
                <a:gd name="T54" fmla="*/ 392 w 1778"/>
                <a:gd name="T55" fmla="*/ 49 h 912"/>
                <a:gd name="T56" fmla="*/ 346 w 1778"/>
                <a:gd name="T57" fmla="*/ 94 h 912"/>
                <a:gd name="T58" fmla="*/ 284 w 1778"/>
                <a:gd name="T59" fmla="*/ 93 h 912"/>
                <a:gd name="T60" fmla="*/ 204 w 1778"/>
                <a:gd name="T61" fmla="*/ 59 h 912"/>
                <a:gd name="T62" fmla="*/ 138 w 1778"/>
                <a:gd name="T63" fmla="*/ 61 h 912"/>
                <a:gd name="T64" fmla="*/ 84 w 1778"/>
                <a:gd name="T65" fmla="*/ 100 h 912"/>
                <a:gd name="T66" fmla="*/ 40 w 1778"/>
                <a:gd name="T67" fmla="*/ 170 h 912"/>
                <a:gd name="T68" fmla="*/ 7 w 1778"/>
                <a:gd name="T69" fmla="*/ 271 h 912"/>
                <a:gd name="T70" fmla="*/ 5 w 1778"/>
                <a:gd name="T71" fmla="*/ 374 h 912"/>
                <a:gd name="T72" fmla="*/ 41 w 1778"/>
                <a:gd name="T73" fmla="*/ 459 h 912"/>
                <a:gd name="T74" fmla="*/ 46 w 1778"/>
                <a:gd name="T75" fmla="*/ 524 h 912"/>
                <a:gd name="T76" fmla="*/ 21 w 1778"/>
                <a:gd name="T77" fmla="*/ 586 h 912"/>
                <a:gd name="T78" fmla="*/ 17 w 1778"/>
                <a:gd name="T79" fmla="*/ 648 h 912"/>
                <a:gd name="T80" fmla="*/ 33 w 1778"/>
                <a:gd name="T81" fmla="*/ 706 h 912"/>
                <a:gd name="T82" fmla="*/ 63 w 1778"/>
                <a:gd name="T83" fmla="*/ 756 h 912"/>
                <a:gd name="T84" fmla="*/ 109 w 1778"/>
                <a:gd name="T85" fmla="*/ 796 h 912"/>
                <a:gd name="T86" fmla="*/ 201 w 1778"/>
                <a:gd name="T87" fmla="*/ 819 h 912"/>
                <a:gd name="T88" fmla="*/ 299 w 1778"/>
                <a:gd name="T89" fmla="*/ 787 h 912"/>
                <a:gd name="T90" fmla="*/ 361 w 1778"/>
                <a:gd name="T91" fmla="*/ 783 h 912"/>
                <a:gd name="T92" fmla="*/ 415 w 1778"/>
                <a:gd name="T93" fmla="*/ 835 h 912"/>
                <a:gd name="T94" fmla="*/ 481 w 1778"/>
                <a:gd name="T95" fmla="*/ 855 h 912"/>
                <a:gd name="T96" fmla="*/ 549 w 1778"/>
                <a:gd name="T97" fmla="*/ 844 h 912"/>
                <a:gd name="T98" fmla="*/ 608 w 1778"/>
                <a:gd name="T99" fmla="*/ 803 h 912"/>
                <a:gd name="T100" fmla="*/ 644 w 1778"/>
                <a:gd name="T101" fmla="*/ 766 h 912"/>
                <a:gd name="T102" fmla="*/ 689 w 1778"/>
                <a:gd name="T103" fmla="*/ 860 h 912"/>
                <a:gd name="T104" fmla="*/ 766 w 1778"/>
                <a:gd name="T105" fmla="*/ 904 h 912"/>
                <a:gd name="T106" fmla="*/ 853 w 1778"/>
                <a:gd name="T107" fmla="*/ 906 h 912"/>
                <a:gd name="T108" fmla="*/ 931 w 1778"/>
                <a:gd name="T109" fmla="*/ 873 h 912"/>
                <a:gd name="T110" fmla="*/ 980 w 1778"/>
                <a:gd name="T111" fmla="*/ 808 h 912"/>
                <a:gd name="T112" fmla="*/ 1062 w 1778"/>
                <a:gd name="T113" fmla="*/ 836 h 912"/>
                <a:gd name="T114" fmla="*/ 1162 w 1778"/>
                <a:gd name="T115" fmla="*/ 813 h 912"/>
                <a:gd name="T116" fmla="*/ 1233 w 1778"/>
                <a:gd name="T117" fmla="*/ 750 h 912"/>
                <a:gd name="T118" fmla="*/ 1336 w 1778"/>
                <a:gd name="T119" fmla="*/ 774 h 912"/>
                <a:gd name="T120" fmla="*/ 1438 w 1778"/>
                <a:gd name="T121" fmla="*/ 73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8" h="912">
                  <a:moveTo>
                    <a:pt x="1472" y="691"/>
                  </a:moveTo>
                  <a:lnTo>
                    <a:pt x="1483" y="696"/>
                  </a:lnTo>
                  <a:lnTo>
                    <a:pt x="1494" y="698"/>
                  </a:lnTo>
                  <a:lnTo>
                    <a:pt x="1506" y="700"/>
                  </a:lnTo>
                  <a:lnTo>
                    <a:pt x="1518" y="702"/>
                  </a:lnTo>
                  <a:lnTo>
                    <a:pt x="1529" y="703"/>
                  </a:lnTo>
                  <a:lnTo>
                    <a:pt x="1541" y="705"/>
                  </a:lnTo>
                  <a:lnTo>
                    <a:pt x="1553" y="704"/>
                  </a:lnTo>
                  <a:lnTo>
                    <a:pt x="1565" y="703"/>
                  </a:lnTo>
                  <a:lnTo>
                    <a:pt x="1578" y="702"/>
                  </a:lnTo>
                  <a:lnTo>
                    <a:pt x="1591" y="700"/>
                  </a:lnTo>
                  <a:lnTo>
                    <a:pt x="1603" y="698"/>
                  </a:lnTo>
                  <a:lnTo>
                    <a:pt x="1615" y="695"/>
                  </a:lnTo>
                  <a:lnTo>
                    <a:pt x="1628" y="691"/>
                  </a:lnTo>
                  <a:lnTo>
                    <a:pt x="1640" y="686"/>
                  </a:lnTo>
                  <a:lnTo>
                    <a:pt x="1651" y="681"/>
                  </a:lnTo>
                  <a:lnTo>
                    <a:pt x="1663" y="675"/>
                  </a:lnTo>
                  <a:lnTo>
                    <a:pt x="1674" y="670"/>
                  </a:lnTo>
                  <a:lnTo>
                    <a:pt x="1685" y="662"/>
                  </a:lnTo>
                  <a:lnTo>
                    <a:pt x="1695" y="655"/>
                  </a:lnTo>
                  <a:lnTo>
                    <a:pt x="1705" y="647"/>
                  </a:lnTo>
                  <a:lnTo>
                    <a:pt x="1715" y="639"/>
                  </a:lnTo>
                  <a:lnTo>
                    <a:pt x="1724" y="630"/>
                  </a:lnTo>
                  <a:lnTo>
                    <a:pt x="1733" y="620"/>
                  </a:lnTo>
                  <a:lnTo>
                    <a:pt x="1740" y="610"/>
                  </a:lnTo>
                  <a:lnTo>
                    <a:pt x="1748" y="600"/>
                  </a:lnTo>
                  <a:lnTo>
                    <a:pt x="1755" y="588"/>
                  </a:lnTo>
                  <a:lnTo>
                    <a:pt x="1760" y="577"/>
                  </a:lnTo>
                  <a:lnTo>
                    <a:pt x="1765" y="565"/>
                  </a:lnTo>
                  <a:lnTo>
                    <a:pt x="1769" y="553"/>
                  </a:lnTo>
                  <a:lnTo>
                    <a:pt x="1773" y="540"/>
                  </a:lnTo>
                  <a:lnTo>
                    <a:pt x="1775" y="525"/>
                  </a:lnTo>
                  <a:lnTo>
                    <a:pt x="1777" y="512"/>
                  </a:lnTo>
                  <a:lnTo>
                    <a:pt x="1777" y="493"/>
                  </a:lnTo>
                  <a:lnTo>
                    <a:pt x="1775" y="474"/>
                  </a:lnTo>
                  <a:lnTo>
                    <a:pt x="1770" y="456"/>
                  </a:lnTo>
                  <a:lnTo>
                    <a:pt x="1765" y="438"/>
                  </a:lnTo>
                  <a:lnTo>
                    <a:pt x="1757" y="420"/>
                  </a:lnTo>
                  <a:lnTo>
                    <a:pt x="1747" y="403"/>
                  </a:lnTo>
                  <a:lnTo>
                    <a:pt x="1735" y="386"/>
                  </a:lnTo>
                  <a:lnTo>
                    <a:pt x="1722" y="370"/>
                  </a:lnTo>
                  <a:lnTo>
                    <a:pt x="1706" y="356"/>
                  </a:lnTo>
                  <a:lnTo>
                    <a:pt x="1690" y="342"/>
                  </a:lnTo>
                  <a:lnTo>
                    <a:pt x="1673" y="330"/>
                  </a:lnTo>
                  <a:lnTo>
                    <a:pt x="1654" y="320"/>
                  </a:lnTo>
                  <a:lnTo>
                    <a:pt x="1633" y="311"/>
                  </a:lnTo>
                  <a:lnTo>
                    <a:pt x="1613" y="304"/>
                  </a:lnTo>
                  <a:lnTo>
                    <a:pt x="1590" y="300"/>
                  </a:lnTo>
                  <a:lnTo>
                    <a:pt x="1567" y="298"/>
                  </a:lnTo>
                  <a:lnTo>
                    <a:pt x="1565" y="284"/>
                  </a:lnTo>
                  <a:lnTo>
                    <a:pt x="1561" y="268"/>
                  </a:lnTo>
                  <a:lnTo>
                    <a:pt x="1557" y="255"/>
                  </a:lnTo>
                  <a:lnTo>
                    <a:pt x="1552" y="241"/>
                  </a:lnTo>
                  <a:lnTo>
                    <a:pt x="1547" y="229"/>
                  </a:lnTo>
                  <a:lnTo>
                    <a:pt x="1540" y="217"/>
                  </a:lnTo>
                  <a:lnTo>
                    <a:pt x="1534" y="205"/>
                  </a:lnTo>
                  <a:lnTo>
                    <a:pt x="1528" y="195"/>
                  </a:lnTo>
                  <a:lnTo>
                    <a:pt x="1519" y="185"/>
                  </a:lnTo>
                  <a:lnTo>
                    <a:pt x="1511" y="175"/>
                  </a:lnTo>
                  <a:lnTo>
                    <a:pt x="1503" y="166"/>
                  </a:lnTo>
                  <a:lnTo>
                    <a:pt x="1494" y="159"/>
                  </a:lnTo>
                  <a:lnTo>
                    <a:pt x="1485" y="151"/>
                  </a:lnTo>
                  <a:lnTo>
                    <a:pt x="1475" y="145"/>
                  </a:lnTo>
                  <a:lnTo>
                    <a:pt x="1465" y="139"/>
                  </a:lnTo>
                  <a:lnTo>
                    <a:pt x="1454" y="133"/>
                  </a:lnTo>
                  <a:lnTo>
                    <a:pt x="1445" y="129"/>
                  </a:lnTo>
                  <a:lnTo>
                    <a:pt x="1433" y="125"/>
                  </a:lnTo>
                  <a:lnTo>
                    <a:pt x="1422" y="122"/>
                  </a:lnTo>
                  <a:lnTo>
                    <a:pt x="1412" y="120"/>
                  </a:lnTo>
                  <a:lnTo>
                    <a:pt x="1399" y="119"/>
                  </a:lnTo>
                  <a:lnTo>
                    <a:pt x="1389" y="118"/>
                  </a:lnTo>
                  <a:lnTo>
                    <a:pt x="1377" y="119"/>
                  </a:lnTo>
                  <a:lnTo>
                    <a:pt x="1365" y="119"/>
                  </a:lnTo>
                  <a:lnTo>
                    <a:pt x="1354" y="121"/>
                  </a:lnTo>
                  <a:lnTo>
                    <a:pt x="1342" y="124"/>
                  </a:lnTo>
                  <a:lnTo>
                    <a:pt x="1331" y="128"/>
                  </a:lnTo>
                  <a:lnTo>
                    <a:pt x="1320" y="133"/>
                  </a:lnTo>
                  <a:lnTo>
                    <a:pt x="1308" y="139"/>
                  </a:lnTo>
                  <a:lnTo>
                    <a:pt x="1298" y="145"/>
                  </a:lnTo>
                  <a:lnTo>
                    <a:pt x="1286" y="152"/>
                  </a:lnTo>
                  <a:lnTo>
                    <a:pt x="1275" y="160"/>
                  </a:lnTo>
                  <a:lnTo>
                    <a:pt x="1273" y="152"/>
                  </a:lnTo>
                  <a:lnTo>
                    <a:pt x="1270" y="144"/>
                  </a:lnTo>
                  <a:lnTo>
                    <a:pt x="1266" y="136"/>
                  </a:lnTo>
                  <a:lnTo>
                    <a:pt x="1262" y="128"/>
                  </a:lnTo>
                  <a:lnTo>
                    <a:pt x="1257" y="119"/>
                  </a:lnTo>
                  <a:lnTo>
                    <a:pt x="1250" y="112"/>
                  </a:lnTo>
                  <a:lnTo>
                    <a:pt x="1244" y="104"/>
                  </a:lnTo>
                  <a:lnTo>
                    <a:pt x="1237" y="97"/>
                  </a:lnTo>
                  <a:lnTo>
                    <a:pt x="1228" y="89"/>
                  </a:lnTo>
                  <a:lnTo>
                    <a:pt x="1220" y="82"/>
                  </a:lnTo>
                  <a:lnTo>
                    <a:pt x="1211" y="76"/>
                  </a:lnTo>
                  <a:lnTo>
                    <a:pt x="1201" y="70"/>
                  </a:lnTo>
                  <a:lnTo>
                    <a:pt x="1191" y="64"/>
                  </a:lnTo>
                  <a:lnTo>
                    <a:pt x="1181" y="59"/>
                  </a:lnTo>
                  <a:lnTo>
                    <a:pt x="1170" y="55"/>
                  </a:lnTo>
                  <a:lnTo>
                    <a:pt x="1158" y="51"/>
                  </a:lnTo>
                  <a:lnTo>
                    <a:pt x="1147" y="48"/>
                  </a:lnTo>
                  <a:lnTo>
                    <a:pt x="1135" y="46"/>
                  </a:lnTo>
                  <a:lnTo>
                    <a:pt x="1123" y="45"/>
                  </a:lnTo>
                  <a:lnTo>
                    <a:pt x="1111" y="43"/>
                  </a:lnTo>
                  <a:lnTo>
                    <a:pt x="1098" y="44"/>
                  </a:lnTo>
                  <a:lnTo>
                    <a:pt x="1084" y="45"/>
                  </a:lnTo>
                  <a:lnTo>
                    <a:pt x="1071" y="48"/>
                  </a:lnTo>
                  <a:lnTo>
                    <a:pt x="1058" y="51"/>
                  </a:lnTo>
                  <a:lnTo>
                    <a:pt x="1045" y="55"/>
                  </a:lnTo>
                  <a:lnTo>
                    <a:pt x="1032" y="61"/>
                  </a:lnTo>
                  <a:lnTo>
                    <a:pt x="1018" y="68"/>
                  </a:lnTo>
                  <a:lnTo>
                    <a:pt x="1005" y="76"/>
                  </a:lnTo>
                  <a:lnTo>
                    <a:pt x="991" y="86"/>
                  </a:lnTo>
                  <a:lnTo>
                    <a:pt x="978" y="96"/>
                  </a:lnTo>
                  <a:lnTo>
                    <a:pt x="965" y="109"/>
                  </a:lnTo>
                  <a:lnTo>
                    <a:pt x="951" y="122"/>
                  </a:lnTo>
                  <a:lnTo>
                    <a:pt x="949" y="113"/>
                  </a:lnTo>
                  <a:lnTo>
                    <a:pt x="945" y="103"/>
                  </a:lnTo>
                  <a:lnTo>
                    <a:pt x="940" y="94"/>
                  </a:lnTo>
                  <a:lnTo>
                    <a:pt x="934" y="86"/>
                  </a:lnTo>
                  <a:lnTo>
                    <a:pt x="927" y="77"/>
                  </a:lnTo>
                  <a:lnTo>
                    <a:pt x="919" y="69"/>
                  </a:lnTo>
                  <a:lnTo>
                    <a:pt x="911" y="60"/>
                  </a:lnTo>
                  <a:lnTo>
                    <a:pt x="901" y="53"/>
                  </a:lnTo>
                  <a:lnTo>
                    <a:pt x="892" y="45"/>
                  </a:lnTo>
                  <a:lnTo>
                    <a:pt x="881" y="38"/>
                  </a:lnTo>
                  <a:lnTo>
                    <a:pt x="869" y="32"/>
                  </a:lnTo>
                  <a:lnTo>
                    <a:pt x="857" y="26"/>
                  </a:lnTo>
                  <a:lnTo>
                    <a:pt x="845" y="20"/>
                  </a:lnTo>
                  <a:lnTo>
                    <a:pt x="832" y="16"/>
                  </a:lnTo>
                  <a:lnTo>
                    <a:pt x="819" y="11"/>
                  </a:lnTo>
                  <a:lnTo>
                    <a:pt x="806" y="8"/>
                  </a:lnTo>
                  <a:lnTo>
                    <a:pt x="792" y="5"/>
                  </a:lnTo>
                  <a:lnTo>
                    <a:pt x="777" y="3"/>
                  </a:lnTo>
                  <a:lnTo>
                    <a:pt x="764" y="1"/>
                  </a:lnTo>
                  <a:lnTo>
                    <a:pt x="750" y="0"/>
                  </a:lnTo>
                  <a:lnTo>
                    <a:pt x="736" y="0"/>
                  </a:lnTo>
                  <a:lnTo>
                    <a:pt x="722" y="1"/>
                  </a:lnTo>
                  <a:lnTo>
                    <a:pt x="707" y="3"/>
                  </a:lnTo>
                  <a:lnTo>
                    <a:pt x="693" y="5"/>
                  </a:lnTo>
                  <a:lnTo>
                    <a:pt x="681" y="9"/>
                  </a:lnTo>
                  <a:lnTo>
                    <a:pt x="666" y="13"/>
                  </a:lnTo>
                  <a:lnTo>
                    <a:pt x="654" y="18"/>
                  </a:lnTo>
                  <a:lnTo>
                    <a:pt x="641" y="24"/>
                  </a:lnTo>
                  <a:lnTo>
                    <a:pt x="629" y="32"/>
                  </a:lnTo>
                  <a:lnTo>
                    <a:pt x="617" y="40"/>
                  </a:lnTo>
                  <a:lnTo>
                    <a:pt x="606" y="50"/>
                  </a:lnTo>
                  <a:lnTo>
                    <a:pt x="596" y="61"/>
                  </a:lnTo>
                  <a:lnTo>
                    <a:pt x="589" y="55"/>
                  </a:lnTo>
                  <a:lnTo>
                    <a:pt x="581" y="49"/>
                  </a:lnTo>
                  <a:lnTo>
                    <a:pt x="573" y="43"/>
                  </a:lnTo>
                  <a:lnTo>
                    <a:pt x="566" y="38"/>
                  </a:lnTo>
                  <a:lnTo>
                    <a:pt x="557" y="34"/>
                  </a:lnTo>
                  <a:lnTo>
                    <a:pt x="549" y="30"/>
                  </a:lnTo>
                  <a:lnTo>
                    <a:pt x="540" y="27"/>
                  </a:lnTo>
                  <a:lnTo>
                    <a:pt x="531" y="24"/>
                  </a:lnTo>
                  <a:lnTo>
                    <a:pt x="522" y="22"/>
                  </a:lnTo>
                  <a:lnTo>
                    <a:pt x="513" y="20"/>
                  </a:lnTo>
                  <a:lnTo>
                    <a:pt x="504" y="19"/>
                  </a:lnTo>
                  <a:lnTo>
                    <a:pt x="494" y="19"/>
                  </a:lnTo>
                  <a:lnTo>
                    <a:pt x="485" y="19"/>
                  </a:lnTo>
                  <a:lnTo>
                    <a:pt x="475" y="19"/>
                  </a:lnTo>
                  <a:lnTo>
                    <a:pt x="465" y="20"/>
                  </a:lnTo>
                  <a:lnTo>
                    <a:pt x="456" y="21"/>
                  </a:lnTo>
                  <a:lnTo>
                    <a:pt x="446" y="24"/>
                  </a:lnTo>
                  <a:lnTo>
                    <a:pt x="436" y="27"/>
                  </a:lnTo>
                  <a:lnTo>
                    <a:pt x="427" y="30"/>
                  </a:lnTo>
                  <a:lnTo>
                    <a:pt x="417" y="34"/>
                  </a:lnTo>
                  <a:lnTo>
                    <a:pt x="409" y="39"/>
                  </a:lnTo>
                  <a:lnTo>
                    <a:pt x="400" y="43"/>
                  </a:lnTo>
                  <a:lnTo>
                    <a:pt x="392" y="49"/>
                  </a:lnTo>
                  <a:lnTo>
                    <a:pt x="383" y="56"/>
                  </a:lnTo>
                  <a:lnTo>
                    <a:pt x="375" y="62"/>
                  </a:lnTo>
                  <a:lnTo>
                    <a:pt x="367" y="69"/>
                  </a:lnTo>
                  <a:lnTo>
                    <a:pt x="361" y="78"/>
                  </a:lnTo>
                  <a:lnTo>
                    <a:pt x="353" y="86"/>
                  </a:lnTo>
                  <a:lnTo>
                    <a:pt x="346" y="94"/>
                  </a:lnTo>
                  <a:lnTo>
                    <a:pt x="340" y="104"/>
                  </a:lnTo>
                  <a:lnTo>
                    <a:pt x="334" y="115"/>
                  </a:lnTo>
                  <a:lnTo>
                    <a:pt x="329" y="125"/>
                  </a:lnTo>
                  <a:lnTo>
                    <a:pt x="314" y="114"/>
                  </a:lnTo>
                  <a:lnTo>
                    <a:pt x="299" y="103"/>
                  </a:lnTo>
                  <a:lnTo>
                    <a:pt x="284" y="93"/>
                  </a:lnTo>
                  <a:lnTo>
                    <a:pt x="270" y="86"/>
                  </a:lnTo>
                  <a:lnTo>
                    <a:pt x="256" y="78"/>
                  </a:lnTo>
                  <a:lnTo>
                    <a:pt x="243" y="72"/>
                  </a:lnTo>
                  <a:lnTo>
                    <a:pt x="229" y="66"/>
                  </a:lnTo>
                  <a:lnTo>
                    <a:pt x="217" y="62"/>
                  </a:lnTo>
                  <a:lnTo>
                    <a:pt x="204" y="59"/>
                  </a:lnTo>
                  <a:lnTo>
                    <a:pt x="192" y="57"/>
                  </a:lnTo>
                  <a:lnTo>
                    <a:pt x="181" y="57"/>
                  </a:lnTo>
                  <a:lnTo>
                    <a:pt x="170" y="57"/>
                  </a:lnTo>
                  <a:lnTo>
                    <a:pt x="159" y="57"/>
                  </a:lnTo>
                  <a:lnTo>
                    <a:pt x="149" y="59"/>
                  </a:lnTo>
                  <a:lnTo>
                    <a:pt x="138" y="61"/>
                  </a:lnTo>
                  <a:lnTo>
                    <a:pt x="128" y="66"/>
                  </a:lnTo>
                  <a:lnTo>
                    <a:pt x="118" y="71"/>
                  </a:lnTo>
                  <a:lnTo>
                    <a:pt x="109" y="77"/>
                  </a:lnTo>
                  <a:lnTo>
                    <a:pt x="101" y="83"/>
                  </a:lnTo>
                  <a:lnTo>
                    <a:pt x="92" y="90"/>
                  </a:lnTo>
                  <a:lnTo>
                    <a:pt x="84" y="100"/>
                  </a:lnTo>
                  <a:lnTo>
                    <a:pt x="76" y="110"/>
                  </a:lnTo>
                  <a:lnTo>
                    <a:pt x="68" y="119"/>
                  </a:lnTo>
                  <a:lnTo>
                    <a:pt x="61" y="131"/>
                  </a:lnTo>
                  <a:lnTo>
                    <a:pt x="53" y="144"/>
                  </a:lnTo>
                  <a:lnTo>
                    <a:pt x="47" y="156"/>
                  </a:lnTo>
                  <a:lnTo>
                    <a:pt x="40" y="170"/>
                  </a:lnTo>
                  <a:lnTo>
                    <a:pt x="34" y="185"/>
                  </a:lnTo>
                  <a:lnTo>
                    <a:pt x="28" y="201"/>
                  </a:lnTo>
                  <a:lnTo>
                    <a:pt x="22" y="217"/>
                  </a:lnTo>
                  <a:lnTo>
                    <a:pt x="16" y="234"/>
                  </a:lnTo>
                  <a:lnTo>
                    <a:pt x="11" y="252"/>
                  </a:lnTo>
                  <a:lnTo>
                    <a:pt x="7" y="271"/>
                  </a:lnTo>
                  <a:lnTo>
                    <a:pt x="4" y="289"/>
                  </a:lnTo>
                  <a:lnTo>
                    <a:pt x="2" y="307"/>
                  </a:lnTo>
                  <a:lnTo>
                    <a:pt x="0" y="325"/>
                  </a:lnTo>
                  <a:lnTo>
                    <a:pt x="2" y="341"/>
                  </a:lnTo>
                  <a:lnTo>
                    <a:pt x="3" y="358"/>
                  </a:lnTo>
                  <a:lnTo>
                    <a:pt x="5" y="374"/>
                  </a:lnTo>
                  <a:lnTo>
                    <a:pt x="10" y="390"/>
                  </a:lnTo>
                  <a:lnTo>
                    <a:pt x="14" y="405"/>
                  </a:lnTo>
                  <a:lnTo>
                    <a:pt x="20" y="419"/>
                  </a:lnTo>
                  <a:lnTo>
                    <a:pt x="26" y="433"/>
                  </a:lnTo>
                  <a:lnTo>
                    <a:pt x="33" y="446"/>
                  </a:lnTo>
                  <a:lnTo>
                    <a:pt x="41" y="459"/>
                  </a:lnTo>
                  <a:lnTo>
                    <a:pt x="49" y="471"/>
                  </a:lnTo>
                  <a:lnTo>
                    <a:pt x="59" y="483"/>
                  </a:lnTo>
                  <a:lnTo>
                    <a:pt x="68" y="494"/>
                  </a:lnTo>
                  <a:lnTo>
                    <a:pt x="60" y="504"/>
                  </a:lnTo>
                  <a:lnTo>
                    <a:pt x="53" y="514"/>
                  </a:lnTo>
                  <a:lnTo>
                    <a:pt x="46" y="524"/>
                  </a:lnTo>
                  <a:lnTo>
                    <a:pt x="40" y="534"/>
                  </a:lnTo>
                  <a:lnTo>
                    <a:pt x="35" y="544"/>
                  </a:lnTo>
                  <a:lnTo>
                    <a:pt x="31" y="555"/>
                  </a:lnTo>
                  <a:lnTo>
                    <a:pt x="27" y="565"/>
                  </a:lnTo>
                  <a:lnTo>
                    <a:pt x="24" y="576"/>
                  </a:lnTo>
                  <a:lnTo>
                    <a:pt x="21" y="586"/>
                  </a:lnTo>
                  <a:lnTo>
                    <a:pt x="19" y="596"/>
                  </a:lnTo>
                  <a:lnTo>
                    <a:pt x="18" y="607"/>
                  </a:lnTo>
                  <a:lnTo>
                    <a:pt x="17" y="617"/>
                  </a:lnTo>
                  <a:lnTo>
                    <a:pt x="17" y="628"/>
                  </a:lnTo>
                  <a:lnTo>
                    <a:pt x="17" y="638"/>
                  </a:lnTo>
                  <a:lnTo>
                    <a:pt x="17" y="648"/>
                  </a:lnTo>
                  <a:lnTo>
                    <a:pt x="19" y="658"/>
                  </a:lnTo>
                  <a:lnTo>
                    <a:pt x="20" y="668"/>
                  </a:lnTo>
                  <a:lnTo>
                    <a:pt x="23" y="678"/>
                  </a:lnTo>
                  <a:lnTo>
                    <a:pt x="25" y="687"/>
                  </a:lnTo>
                  <a:lnTo>
                    <a:pt x="29" y="697"/>
                  </a:lnTo>
                  <a:lnTo>
                    <a:pt x="33" y="706"/>
                  </a:lnTo>
                  <a:lnTo>
                    <a:pt x="36" y="716"/>
                  </a:lnTo>
                  <a:lnTo>
                    <a:pt x="41" y="724"/>
                  </a:lnTo>
                  <a:lnTo>
                    <a:pt x="45" y="732"/>
                  </a:lnTo>
                  <a:lnTo>
                    <a:pt x="51" y="741"/>
                  </a:lnTo>
                  <a:lnTo>
                    <a:pt x="57" y="748"/>
                  </a:lnTo>
                  <a:lnTo>
                    <a:pt x="63" y="756"/>
                  </a:lnTo>
                  <a:lnTo>
                    <a:pt x="69" y="763"/>
                  </a:lnTo>
                  <a:lnTo>
                    <a:pt x="75" y="770"/>
                  </a:lnTo>
                  <a:lnTo>
                    <a:pt x="83" y="777"/>
                  </a:lnTo>
                  <a:lnTo>
                    <a:pt x="89" y="782"/>
                  </a:lnTo>
                  <a:lnTo>
                    <a:pt x="97" y="788"/>
                  </a:lnTo>
                  <a:lnTo>
                    <a:pt x="109" y="796"/>
                  </a:lnTo>
                  <a:lnTo>
                    <a:pt x="124" y="803"/>
                  </a:lnTo>
                  <a:lnTo>
                    <a:pt x="138" y="809"/>
                  </a:lnTo>
                  <a:lnTo>
                    <a:pt x="153" y="814"/>
                  </a:lnTo>
                  <a:lnTo>
                    <a:pt x="169" y="816"/>
                  </a:lnTo>
                  <a:lnTo>
                    <a:pt x="185" y="819"/>
                  </a:lnTo>
                  <a:lnTo>
                    <a:pt x="201" y="819"/>
                  </a:lnTo>
                  <a:lnTo>
                    <a:pt x="218" y="818"/>
                  </a:lnTo>
                  <a:lnTo>
                    <a:pt x="235" y="815"/>
                  </a:lnTo>
                  <a:lnTo>
                    <a:pt x="251" y="811"/>
                  </a:lnTo>
                  <a:lnTo>
                    <a:pt x="267" y="805"/>
                  </a:lnTo>
                  <a:lnTo>
                    <a:pt x="283" y="798"/>
                  </a:lnTo>
                  <a:lnTo>
                    <a:pt x="299" y="787"/>
                  </a:lnTo>
                  <a:lnTo>
                    <a:pt x="314" y="776"/>
                  </a:lnTo>
                  <a:lnTo>
                    <a:pt x="328" y="761"/>
                  </a:lnTo>
                  <a:lnTo>
                    <a:pt x="342" y="746"/>
                  </a:lnTo>
                  <a:lnTo>
                    <a:pt x="348" y="760"/>
                  </a:lnTo>
                  <a:lnTo>
                    <a:pt x="354" y="772"/>
                  </a:lnTo>
                  <a:lnTo>
                    <a:pt x="361" y="783"/>
                  </a:lnTo>
                  <a:lnTo>
                    <a:pt x="369" y="794"/>
                  </a:lnTo>
                  <a:lnTo>
                    <a:pt x="377" y="803"/>
                  </a:lnTo>
                  <a:lnTo>
                    <a:pt x="386" y="813"/>
                  </a:lnTo>
                  <a:lnTo>
                    <a:pt x="395" y="821"/>
                  </a:lnTo>
                  <a:lnTo>
                    <a:pt x="404" y="828"/>
                  </a:lnTo>
                  <a:lnTo>
                    <a:pt x="415" y="835"/>
                  </a:lnTo>
                  <a:lnTo>
                    <a:pt x="425" y="840"/>
                  </a:lnTo>
                  <a:lnTo>
                    <a:pt x="436" y="845"/>
                  </a:lnTo>
                  <a:lnTo>
                    <a:pt x="447" y="848"/>
                  </a:lnTo>
                  <a:lnTo>
                    <a:pt x="458" y="852"/>
                  </a:lnTo>
                  <a:lnTo>
                    <a:pt x="469" y="853"/>
                  </a:lnTo>
                  <a:lnTo>
                    <a:pt x="481" y="855"/>
                  </a:lnTo>
                  <a:lnTo>
                    <a:pt x="493" y="855"/>
                  </a:lnTo>
                  <a:lnTo>
                    <a:pt x="505" y="855"/>
                  </a:lnTo>
                  <a:lnTo>
                    <a:pt x="516" y="853"/>
                  </a:lnTo>
                  <a:lnTo>
                    <a:pt x="527" y="851"/>
                  </a:lnTo>
                  <a:lnTo>
                    <a:pt x="538" y="848"/>
                  </a:lnTo>
                  <a:lnTo>
                    <a:pt x="549" y="844"/>
                  </a:lnTo>
                  <a:lnTo>
                    <a:pt x="560" y="840"/>
                  </a:lnTo>
                  <a:lnTo>
                    <a:pt x="570" y="834"/>
                  </a:lnTo>
                  <a:lnTo>
                    <a:pt x="580" y="827"/>
                  </a:lnTo>
                  <a:lnTo>
                    <a:pt x="590" y="820"/>
                  </a:lnTo>
                  <a:lnTo>
                    <a:pt x="599" y="812"/>
                  </a:lnTo>
                  <a:lnTo>
                    <a:pt x="608" y="803"/>
                  </a:lnTo>
                  <a:lnTo>
                    <a:pt x="615" y="793"/>
                  </a:lnTo>
                  <a:lnTo>
                    <a:pt x="623" y="782"/>
                  </a:lnTo>
                  <a:lnTo>
                    <a:pt x="630" y="771"/>
                  </a:lnTo>
                  <a:lnTo>
                    <a:pt x="635" y="758"/>
                  </a:lnTo>
                  <a:lnTo>
                    <a:pt x="641" y="746"/>
                  </a:lnTo>
                  <a:lnTo>
                    <a:pt x="644" y="766"/>
                  </a:lnTo>
                  <a:lnTo>
                    <a:pt x="648" y="786"/>
                  </a:lnTo>
                  <a:lnTo>
                    <a:pt x="655" y="803"/>
                  </a:lnTo>
                  <a:lnTo>
                    <a:pt x="661" y="819"/>
                  </a:lnTo>
                  <a:lnTo>
                    <a:pt x="670" y="835"/>
                  </a:lnTo>
                  <a:lnTo>
                    <a:pt x="680" y="847"/>
                  </a:lnTo>
                  <a:lnTo>
                    <a:pt x="689" y="860"/>
                  </a:lnTo>
                  <a:lnTo>
                    <a:pt x="701" y="871"/>
                  </a:lnTo>
                  <a:lnTo>
                    <a:pt x="713" y="880"/>
                  </a:lnTo>
                  <a:lnTo>
                    <a:pt x="725" y="887"/>
                  </a:lnTo>
                  <a:lnTo>
                    <a:pt x="738" y="895"/>
                  </a:lnTo>
                  <a:lnTo>
                    <a:pt x="752" y="901"/>
                  </a:lnTo>
                  <a:lnTo>
                    <a:pt x="766" y="904"/>
                  </a:lnTo>
                  <a:lnTo>
                    <a:pt x="780" y="907"/>
                  </a:lnTo>
                  <a:lnTo>
                    <a:pt x="795" y="910"/>
                  </a:lnTo>
                  <a:lnTo>
                    <a:pt x="809" y="911"/>
                  </a:lnTo>
                  <a:lnTo>
                    <a:pt x="825" y="910"/>
                  </a:lnTo>
                  <a:lnTo>
                    <a:pt x="838" y="909"/>
                  </a:lnTo>
                  <a:lnTo>
                    <a:pt x="853" y="906"/>
                  </a:lnTo>
                  <a:lnTo>
                    <a:pt x="867" y="903"/>
                  </a:lnTo>
                  <a:lnTo>
                    <a:pt x="881" y="899"/>
                  </a:lnTo>
                  <a:lnTo>
                    <a:pt x="895" y="893"/>
                  </a:lnTo>
                  <a:lnTo>
                    <a:pt x="907" y="887"/>
                  </a:lnTo>
                  <a:lnTo>
                    <a:pt x="920" y="881"/>
                  </a:lnTo>
                  <a:lnTo>
                    <a:pt x="931" y="873"/>
                  </a:lnTo>
                  <a:lnTo>
                    <a:pt x="942" y="864"/>
                  </a:lnTo>
                  <a:lnTo>
                    <a:pt x="952" y="854"/>
                  </a:lnTo>
                  <a:lnTo>
                    <a:pt x="961" y="844"/>
                  </a:lnTo>
                  <a:lnTo>
                    <a:pt x="968" y="832"/>
                  </a:lnTo>
                  <a:lnTo>
                    <a:pt x="974" y="820"/>
                  </a:lnTo>
                  <a:lnTo>
                    <a:pt x="980" y="808"/>
                  </a:lnTo>
                  <a:lnTo>
                    <a:pt x="983" y="795"/>
                  </a:lnTo>
                  <a:lnTo>
                    <a:pt x="996" y="808"/>
                  </a:lnTo>
                  <a:lnTo>
                    <a:pt x="1012" y="818"/>
                  </a:lnTo>
                  <a:lnTo>
                    <a:pt x="1028" y="826"/>
                  </a:lnTo>
                  <a:lnTo>
                    <a:pt x="1045" y="832"/>
                  </a:lnTo>
                  <a:lnTo>
                    <a:pt x="1062" y="836"/>
                  </a:lnTo>
                  <a:lnTo>
                    <a:pt x="1079" y="837"/>
                  </a:lnTo>
                  <a:lnTo>
                    <a:pt x="1097" y="837"/>
                  </a:lnTo>
                  <a:lnTo>
                    <a:pt x="1113" y="834"/>
                  </a:lnTo>
                  <a:lnTo>
                    <a:pt x="1130" y="829"/>
                  </a:lnTo>
                  <a:lnTo>
                    <a:pt x="1147" y="822"/>
                  </a:lnTo>
                  <a:lnTo>
                    <a:pt x="1162" y="813"/>
                  </a:lnTo>
                  <a:lnTo>
                    <a:pt x="1177" y="801"/>
                  </a:lnTo>
                  <a:lnTo>
                    <a:pt x="1189" y="789"/>
                  </a:lnTo>
                  <a:lnTo>
                    <a:pt x="1201" y="774"/>
                  </a:lnTo>
                  <a:lnTo>
                    <a:pt x="1211" y="757"/>
                  </a:lnTo>
                  <a:lnTo>
                    <a:pt x="1219" y="738"/>
                  </a:lnTo>
                  <a:lnTo>
                    <a:pt x="1233" y="750"/>
                  </a:lnTo>
                  <a:lnTo>
                    <a:pt x="1248" y="758"/>
                  </a:lnTo>
                  <a:lnTo>
                    <a:pt x="1263" y="765"/>
                  </a:lnTo>
                  <a:lnTo>
                    <a:pt x="1281" y="770"/>
                  </a:lnTo>
                  <a:lnTo>
                    <a:pt x="1299" y="773"/>
                  </a:lnTo>
                  <a:lnTo>
                    <a:pt x="1317" y="775"/>
                  </a:lnTo>
                  <a:lnTo>
                    <a:pt x="1336" y="774"/>
                  </a:lnTo>
                  <a:lnTo>
                    <a:pt x="1354" y="772"/>
                  </a:lnTo>
                  <a:lnTo>
                    <a:pt x="1373" y="768"/>
                  </a:lnTo>
                  <a:lnTo>
                    <a:pt x="1390" y="761"/>
                  </a:lnTo>
                  <a:lnTo>
                    <a:pt x="1407" y="754"/>
                  </a:lnTo>
                  <a:lnTo>
                    <a:pt x="1423" y="745"/>
                  </a:lnTo>
                  <a:lnTo>
                    <a:pt x="1438" y="734"/>
                  </a:lnTo>
                  <a:lnTo>
                    <a:pt x="1450" y="722"/>
                  </a:lnTo>
                  <a:lnTo>
                    <a:pt x="1463" y="707"/>
                  </a:lnTo>
                  <a:lnTo>
                    <a:pt x="1472" y="691"/>
                  </a:lnTo>
                </a:path>
              </a:pathLst>
            </a:custGeom>
            <a:gradFill rotWithShape="0">
              <a:gsLst>
                <a:gs pos="0">
                  <a:schemeClr val="folHlink">
                    <a:gamma/>
                    <a:shade val="46275"/>
                    <a:invGamma/>
                  </a:schemeClr>
                </a:gs>
                <a:gs pos="100000">
                  <a:schemeClr val="folHlink"/>
                </a:gs>
              </a:gsLst>
              <a:lin ang="1890000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sp>
          <p:nvSpPr>
            <p:cNvPr id="146443" name="Text Box 11"/>
            <p:cNvSpPr txBox="1">
              <a:spLocks noChangeArrowheads="1"/>
            </p:cNvSpPr>
            <p:nvPr/>
          </p:nvSpPr>
          <p:spPr bwMode="auto">
            <a:xfrm>
              <a:off x="255" y="2139"/>
              <a:ext cx="873" cy="236"/>
            </a:xfrm>
            <a:prstGeom prst="rect">
              <a:avLst/>
            </a:prstGeom>
            <a:noFill/>
            <a:ln>
              <a:noFill/>
            </a:ln>
            <a:effectLst/>
            <a:extLst>
              <a:ext uri="{909E8E84-426E-40DD-AFC4-6F175D3DCCD1}">
                <a14:hiddenFill xmlns:a14="http://schemas.microsoft.com/office/drawing/2010/main">
                  <a:gradFill rotWithShape="0">
                    <a:gsLst>
                      <a:gs pos="0">
                        <a:schemeClr val="folHlink">
                          <a:gamma/>
                          <a:shade val="46275"/>
                          <a:invGamma/>
                        </a:schemeClr>
                      </a:gs>
                      <a:gs pos="100000">
                        <a:schemeClr val="folHlink"/>
                      </a:gs>
                    </a:gsLst>
                    <a:lin ang="189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pt-BR" b="1" i="1">
                  <a:solidFill>
                    <a:schemeClr val="bg1"/>
                  </a:solidFill>
                  <a:latin typeface="Arial" panose="020B0604020202020204" pitchFamily="34" charset="0"/>
                </a:rPr>
                <a:t>Internet</a:t>
              </a:r>
            </a:p>
          </p:txBody>
        </p:sp>
      </p:grpSp>
      <p:sp>
        <p:nvSpPr>
          <p:cNvPr id="146444" name="tower"/>
          <p:cNvSpPr>
            <a:spLocks noEditPoints="1" noChangeArrowheads="1"/>
          </p:cNvSpPr>
          <p:nvPr/>
        </p:nvSpPr>
        <p:spPr bwMode="auto">
          <a:xfrm>
            <a:off x="1219200" y="2819400"/>
            <a:ext cx="533400" cy="1066800"/>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solidFill>
            <a:srgbClr val="C0C0C0"/>
          </a:solidFill>
          <a:ln w="9525">
            <a:solidFill>
              <a:srgbClr val="000000"/>
            </a:solidFill>
            <a:miter lim="800000"/>
            <a:headEnd/>
            <a:tailEnd/>
          </a:ln>
        </p:spPr>
        <p:txBody>
          <a:bodyPr/>
          <a:lstStyle/>
          <a:p>
            <a:endParaRPr lang="pt-BR"/>
          </a:p>
        </p:txBody>
      </p:sp>
      <p:grpSp>
        <p:nvGrpSpPr>
          <p:cNvPr id="146445" name="Group 13"/>
          <p:cNvGrpSpPr>
            <a:grpSpLocks/>
          </p:cNvGrpSpPr>
          <p:nvPr/>
        </p:nvGrpSpPr>
        <p:grpSpPr bwMode="auto">
          <a:xfrm>
            <a:off x="3581400" y="2667000"/>
            <a:ext cx="1143000" cy="1600200"/>
            <a:chOff x="2503" y="1599"/>
            <a:chExt cx="945" cy="627"/>
          </a:xfrm>
        </p:grpSpPr>
        <p:sp>
          <p:nvSpPr>
            <p:cNvPr id="146446" name="Rectangle 14"/>
            <p:cNvSpPr>
              <a:spLocks noChangeArrowheads="1"/>
            </p:cNvSpPr>
            <p:nvPr/>
          </p:nvSpPr>
          <p:spPr bwMode="auto">
            <a:xfrm>
              <a:off x="3085" y="1670"/>
              <a:ext cx="350" cy="556"/>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47" name="Freeform 15"/>
            <p:cNvSpPr>
              <a:spLocks/>
            </p:cNvSpPr>
            <p:nvPr/>
          </p:nvSpPr>
          <p:spPr bwMode="auto">
            <a:xfrm>
              <a:off x="2516" y="1599"/>
              <a:ext cx="569" cy="626"/>
            </a:xfrm>
            <a:custGeom>
              <a:avLst/>
              <a:gdLst>
                <a:gd name="T0" fmla="*/ 0 w 1138"/>
                <a:gd name="T1" fmla="*/ 2379 h 3128"/>
                <a:gd name="T2" fmla="*/ 1138 w 1138"/>
                <a:gd name="T3" fmla="*/ 3128 h 3128"/>
                <a:gd name="T4" fmla="*/ 1138 w 1138"/>
                <a:gd name="T5" fmla="*/ 376 h 3128"/>
                <a:gd name="T6" fmla="*/ 957 w 1138"/>
                <a:gd name="T7" fmla="*/ 242 h 3128"/>
                <a:gd name="T8" fmla="*/ 0 w 1138"/>
                <a:gd name="T9" fmla="*/ 0 h 3128"/>
                <a:gd name="T10" fmla="*/ 0 w 1138"/>
                <a:gd name="T11" fmla="*/ 2379 h 3128"/>
              </a:gdLst>
              <a:ahLst/>
              <a:cxnLst>
                <a:cxn ang="0">
                  <a:pos x="T0" y="T1"/>
                </a:cxn>
                <a:cxn ang="0">
                  <a:pos x="T2" y="T3"/>
                </a:cxn>
                <a:cxn ang="0">
                  <a:pos x="T4" y="T5"/>
                </a:cxn>
                <a:cxn ang="0">
                  <a:pos x="T6" y="T7"/>
                </a:cxn>
                <a:cxn ang="0">
                  <a:pos x="T8" y="T9"/>
                </a:cxn>
                <a:cxn ang="0">
                  <a:pos x="T10" y="T11"/>
                </a:cxn>
              </a:cxnLst>
              <a:rect l="0" t="0" r="r" b="b"/>
              <a:pathLst>
                <a:path w="1138" h="3128">
                  <a:moveTo>
                    <a:pt x="0" y="2379"/>
                  </a:moveTo>
                  <a:lnTo>
                    <a:pt x="1138" y="3128"/>
                  </a:lnTo>
                  <a:lnTo>
                    <a:pt x="1138" y="376"/>
                  </a:lnTo>
                  <a:lnTo>
                    <a:pt x="957" y="242"/>
                  </a:lnTo>
                  <a:lnTo>
                    <a:pt x="0" y="0"/>
                  </a:lnTo>
                  <a:lnTo>
                    <a:pt x="0" y="2379"/>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48" name="Freeform 16"/>
            <p:cNvSpPr>
              <a:spLocks/>
            </p:cNvSpPr>
            <p:nvPr/>
          </p:nvSpPr>
          <p:spPr bwMode="auto">
            <a:xfrm>
              <a:off x="3079" y="1670"/>
              <a:ext cx="350" cy="63"/>
            </a:xfrm>
            <a:custGeom>
              <a:avLst/>
              <a:gdLst>
                <a:gd name="T0" fmla="*/ 0 w 700"/>
                <a:gd name="T1" fmla="*/ 0 h 316"/>
                <a:gd name="T2" fmla="*/ 700 w 700"/>
                <a:gd name="T3" fmla="*/ 0 h 316"/>
                <a:gd name="T4" fmla="*/ 700 w 700"/>
                <a:gd name="T5" fmla="*/ 316 h 316"/>
                <a:gd name="T6" fmla="*/ 0 w 700"/>
                <a:gd name="T7" fmla="*/ 149 h 316"/>
                <a:gd name="T8" fmla="*/ 0 w 700"/>
                <a:gd name="T9" fmla="*/ 0 h 316"/>
              </a:gdLst>
              <a:ahLst/>
              <a:cxnLst>
                <a:cxn ang="0">
                  <a:pos x="T0" y="T1"/>
                </a:cxn>
                <a:cxn ang="0">
                  <a:pos x="T2" y="T3"/>
                </a:cxn>
                <a:cxn ang="0">
                  <a:pos x="T4" y="T5"/>
                </a:cxn>
                <a:cxn ang="0">
                  <a:pos x="T6" y="T7"/>
                </a:cxn>
                <a:cxn ang="0">
                  <a:pos x="T8" y="T9"/>
                </a:cxn>
              </a:cxnLst>
              <a:rect l="0" t="0" r="r" b="b"/>
              <a:pathLst>
                <a:path w="700" h="316">
                  <a:moveTo>
                    <a:pt x="0" y="0"/>
                  </a:moveTo>
                  <a:lnTo>
                    <a:pt x="700" y="0"/>
                  </a:lnTo>
                  <a:lnTo>
                    <a:pt x="700" y="316"/>
                  </a:lnTo>
                  <a:lnTo>
                    <a:pt x="0" y="149"/>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49" name="Rectangle 17"/>
            <p:cNvSpPr>
              <a:spLocks noChangeArrowheads="1"/>
            </p:cNvSpPr>
            <p:nvPr/>
          </p:nvSpPr>
          <p:spPr bwMode="auto">
            <a:xfrm>
              <a:off x="3085" y="1752"/>
              <a:ext cx="170"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0" name="Rectangle 18"/>
            <p:cNvSpPr>
              <a:spLocks noChangeArrowheads="1"/>
            </p:cNvSpPr>
            <p:nvPr/>
          </p:nvSpPr>
          <p:spPr bwMode="auto">
            <a:xfrm>
              <a:off x="3269" y="1751"/>
              <a:ext cx="176" cy="33"/>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1" name="Rectangle 19"/>
            <p:cNvSpPr>
              <a:spLocks noChangeArrowheads="1"/>
            </p:cNvSpPr>
            <p:nvPr/>
          </p:nvSpPr>
          <p:spPr bwMode="auto">
            <a:xfrm>
              <a:off x="3174" y="1714"/>
              <a:ext cx="177" cy="32"/>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2" name="Rectangle 20"/>
            <p:cNvSpPr>
              <a:spLocks noChangeArrowheads="1"/>
            </p:cNvSpPr>
            <p:nvPr/>
          </p:nvSpPr>
          <p:spPr bwMode="auto">
            <a:xfrm>
              <a:off x="3357" y="1714"/>
              <a:ext cx="89"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3" name="Rectangle 21"/>
            <p:cNvSpPr>
              <a:spLocks noChangeArrowheads="1"/>
            </p:cNvSpPr>
            <p:nvPr/>
          </p:nvSpPr>
          <p:spPr bwMode="auto">
            <a:xfrm>
              <a:off x="3075" y="1714"/>
              <a:ext cx="90"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4" name="Rectangle 22"/>
            <p:cNvSpPr>
              <a:spLocks noChangeArrowheads="1"/>
            </p:cNvSpPr>
            <p:nvPr/>
          </p:nvSpPr>
          <p:spPr bwMode="auto">
            <a:xfrm>
              <a:off x="3085" y="1676"/>
              <a:ext cx="174" cy="33"/>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5" name="Rectangle 23"/>
            <p:cNvSpPr>
              <a:spLocks noChangeArrowheads="1"/>
            </p:cNvSpPr>
            <p:nvPr/>
          </p:nvSpPr>
          <p:spPr bwMode="auto">
            <a:xfrm>
              <a:off x="3272" y="1677"/>
              <a:ext cx="176" cy="33"/>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6" name="Rectangle 24"/>
            <p:cNvSpPr>
              <a:spLocks noChangeArrowheads="1"/>
            </p:cNvSpPr>
            <p:nvPr/>
          </p:nvSpPr>
          <p:spPr bwMode="auto">
            <a:xfrm>
              <a:off x="3085" y="1826"/>
              <a:ext cx="168" cy="31"/>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7" name="Rectangle 25"/>
            <p:cNvSpPr>
              <a:spLocks noChangeArrowheads="1"/>
            </p:cNvSpPr>
            <p:nvPr/>
          </p:nvSpPr>
          <p:spPr bwMode="auto">
            <a:xfrm>
              <a:off x="3266" y="1825"/>
              <a:ext cx="177"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8" name="Rectangle 26"/>
            <p:cNvSpPr>
              <a:spLocks noChangeArrowheads="1"/>
            </p:cNvSpPr>
            <p:nvPr/>
          </p:nvSpPr>
          <p:spPr bwMode="auto">
            <a:xfrm>
              <a:off x="3173" y="1788"/>
              <a:ext cx="176" cy="32"/>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59" name="Rectangle 27"/>
            <p:cNvSpPr>
              <a:spLocks noChangeArrowheads="1"/>
            </p:cNvSpPr>
            <p:nvPr/>
          </p:nvSpPr>
          <p:spPr bwMode="auto">
            <a:xfrm>
              <a:off x="3355" y="1788"/>
              <a:ext cx="90"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0" name="Rectangle 28"/>
            <p:cNvSpPr>
              <a:spLocks noChangeArrowheads="1"/>
            </p:cNvSpPr>
            <p:nvPr/>
          </p:nvSpPr>
          <p:spPr bwMode="auto">
            <a:xfrm>
              <a:off x="3085" y="1788"/>
              <a:ext cx="77"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1" name="Rectangle 29"/>
            <p:cNvSpPr>
              <a:spLocks noChangeArrowheads="1"/>
            </p:cNvSpPr>
            <p:nvPr/>
          </p:nvSpPr>
          <p:spPr bwMode="auto">
            <a:xfrm>
              <a:off x="3082" y="1898"/>
              <a:ext cx="171" cy="31"/>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2" name="Rectangle 30"/>
            <p:cNvSpPr>
              <a:spLocks noChangeArrowheads="1"/>
            </p:cNvSpPr>
            <p:nvPr/>
          </p:nvSpPr>
          <p:spPr bwMode="auto">
            <a:xfrm>
              <a:off x="3266" y="1897"/>
              <a:ext cx="177" cy="33"/>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3" name="Rectangle 31"/>
            <p:cNvSpPr>
              <a:spLocks noChangeArrowheads="1"/>
            </p:cNvSpPr>
            <p:nvPr/>
          </p:nvSpPr>
          <p:spPr bwMode="auto">
            <a:xfrm>
              <a:off x="3173" y="1861"/>
              <a:ext cx="176" cy="31"/>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4" name="Rectangle 32"/>
            <p:cNvSpPr>
              <a:spLocks noChangeArrowheads="1"/>
            </p:cNvSpPr>
            <p:nvPr/>
          </p:nvSpPr>
          <p:spPr bwMode="auto">
            <a:xfrm>
              <a:off x="3355" y="1860"/>
              <a:ext cx="90" cy="32"/>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5" name="Rectangle 33"/>
            <p:cNvSpPr>
              <a:spLocks noChangeArrowheads="1"/>
            </p:cNvSpPr>
            <p:nvPr/>
          </p:nvSpPr>
          <p:spPr bwMode="auto">
            <a:xfrm>
              <a:off x="3083" y="1860"/>
              <a:ext cx="79"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6" name="Rectangle 34"/>
            <p:cNvSpPr>
              <a:spLocks noChangeArrowheads="1"/>
            </p:cNvSpPr>
            <p:nvPr/>
          </p:nvSpPr>
          <p:spPr bwMode="auto">
            <a:xfrm>
              <a:off x="3085" y="1972"/>
              <a:ext cx="166" cy="31"/>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7" name="Rectangle 35"/>
            <p:cNvSpPr>
              <a:spLocks noChangeArrowheads="1"/>
            </p:cNvSpPr>
            <p:nvPr/>
          </p:nvSpPr>
          <p:spPr bwMode="auto">
            <a:xfrm>
              <a:off x="3264" y="1971"/>
              <a:ext cx="176" cy="33"/>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8" name="Rectangle 36"/>
            <p:cNvSpPr>
              <a:spLocks noChangeArrowheads="1"/>
            </p:cNvSpPr>
            <p:nvPr/>
          </p:nvSpPr>
          <p:spPr bwMode="auto">
            <a:xfrm>
              <a:off x="3171" y="1934"/>
              <a:ext cx="176" cy="32"/>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69" name="Rectangle 37"/>
            <p:cNvSpPr>
              <a:spLocks noChangeArrowheads="1"/>
            </p:cNvSpPr>
            <p:nvPr/>
          </p:nvSpPr>
          <p:spPr bwMode="auto">
            <a:xfrm>
              <a:off x="3353" y="1934"/>
              <a:ext cx="90"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0" name="Rectangle 38"/>
            <p:cNvSpPr>
              <a:spLocks noChangeArrowheads="1"/>
            </p:cNvSpPr>
            <p:nvPr/>
          </p:nvSpPr>
          <p:spPr bwMode="auto">
            <a:xfrm>
              <a:off x="3085" y="1934"/>
              <a:ext cx="75"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1" name="Rectangle 39"/>
            <p:cNvSpPr>
              <a:spLocks noChangeArrowheads="1"/>
            </p:cNvSpPr>
            <p:nvPr/>
          </p:nvSpPr>
          <p:spPr bwMode="auto">
            <a:xfrm>
              <a:off x="3083" y="2045"/>
              <a:ext cx="172" cy="31"/>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2" name="Rectangle 40"/>
            <p:cNvSpPr>
              <a:spLocks noChangeArrowheads="1"/>
            </p:cNvSpPr>
            <p:nvPr/>
          </p:nvSpPr>
          <p:spPr bwMode="auto">
            <a:xfrm>
              <a:off x="3269" y="2044"/>
              <a:ext cx="176" cy="33"/>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3" name="Rectangle 41"/>
            <p:cNvSpPr>
              <a:spLocks noChangeArrowheads="1"/>
            </p:cNvSpPr>
            <p:nvPr/>
          </p:nvSpPr>
          <p:spPr bwMode="auto">
            <a:xfrm>
              <a:off x="3174" y="2007"/>
              <a:ext cx="177"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4" name="Rectangle 42"/>
            <p:cNvSpPr>
              <a:spLocks noChangeArrowheads="1"/>
            </p:cNvSpPr>
            <p:nvPr/>
          </p:nvSpPr>
          <p:spPr bwMode="auto">
            <a:xfrm>
              <a:off x="3357" y="2007"/>
              <a:ext cx="89"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5" name="Rectangle 43"/>
            <p:cNvSpPr>
              <a:spLocks noChangeArrowheads="1"/>
            </p:cNvSpPr>
            <p:nvPr/>
          </p:nvSpPr>
          <p:spPr bwMode="auto">
            <a:xfrm>
              <a:off x="3082" y="2119"/>
              <a:ext cx="171" cy="31"/>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6" name="Rectangle 44"/>
            <p:cNvSpPr>
              <a:spLocks noChangeArrowheads="1"/>
            </p:cNvSpPr>
            <p:nvPr/>
          </p:nvSpPr>
          <p:spPr bwMode="auto">
            <a:xfrm>
              <a:off x="3266" y="2118"/>
              <a:ext cx="177" cy="33"/>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7" name="Rectangle 45"/>
            <p:cNvSpPr>
              <a:spLocks noChangeArrowheads="1"/>
            </p:cNvSpPr>
            <p:nvPr/>
          </p:nvSpPr>
          <p:spPr bwMode="auto">
            <a:xfrm>
              <a:off x="3173" y="2081"/>
              <a:ext cx="176" cy="32"/>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8" name="Rectangle 46"/>
            <p:cNvSpPr>
              <a:spLocks noChangeArrowheads="1"/>
            </p:cNvSpPr>
            <p:nvPr/>
          </p:nvSpPr>
          <p:spPr bwMode="auto">
            <a:xfrm>
              <a:off x="3355" y="2081"/>
              <a:ext cx="90"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79" name="Rectangle 47"/>
            <p:cNvSpPr>
              <a:spLocks noChangeArrowheads="1"/>
            </p:cNvSpPr>
            <p:nvPr/>
          </p:nvSpPr>
          <p:spPr bwMode="auto">
            <a:xfrm>
              <a:off x="3085" y="2081"/>
              <a:ext cx="77"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80" name="Rectangle 48"/>
            <p:cNvSpPr>
              <a:spLocks noChangeArrowheads="1"/>
            </p:cNvSpPr>
            <p:nvPr/>
          </p:nvSpPr>
          <p:spPr bwMode="auto">
            <a:xfrm>
              <a:off x="3085" y="2191"/>
              <a:ext cx="168"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81" name="Rectangle 49"/>
            <p:cNvSpPr>
              <a:spLocks noChangeArrowheads="1"/>
            </p:cNvSpPr>
            <p:nvPr/>
          </p:nvSpPr>
          <p:spPr bwMode="auto">
            <a:xfrm>
              <a:off x="3266" y="2190"/>
              <a:ext cx="177" cy="33"/>
            </a:xfrm>
            <a:prstGeom prst="rect">
              <a:avLst/>
            </a:prstGeom>
            <a:solidFill>
              <a:srgbClr val="4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82" name="Rectangle 50"/>
            <p:cNvSpPr>
              <a:spLocks noChangeArrowheads="1"/>
            </p:cNvSpPr>
            <p:nvPr/>
          </p:nvSpPr>
          <p:spPr bwMode="auto">
            <a:xfrm>
              <a:off x="3173" y="2154"/>
              <a:ext cx="176" cy="31"/>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83" name="Rectangle 51"/>
            <p:cNvSpPr>
              <a:spLocks noChangeArrowheads="1"/>
            </p:cNvSpPr>
            <p:nvPr/>
          </p:nvSpPr>
          <p:spPr bwMode="auto">
            <a:xfrm>
              <a:off x="3355" y="2153"/>
              <a:ext cx="90"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84" name="Rectangle 52"/>
            <p:cNvSpPr>
              <a:spLocks noChangeArrowheads="1"/>
            </p:cNvSpPr>
            <p:nvPr/>
          </p:nvSpPr>
          <p:spPr bwMode="auto">
            <a:xfrm>
              <a:off x="3083" y="2153"/>
              <a:ext cx="79" cy="32"/>
            </a:xfrm>
            <a:prstGeom prst="rect">
              <a:avLst/>
            </a:prstGeom>
            <a:solidFill>
              <a:srgbClr val="E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46485" name="Freeform 53"/>
            <p:cNvSpPr>
              <a:spLocks/>
            </p:cNvSpPr>
            <p:nvPr/>
          </p:nvSpPr>
          <p:spPr bwMode="auto">
            <a:xfrm>
              <a:off x="3039" y="2181"/>
              <a:ext cx="47" cy="40"/>
            </a:xfrm>
            <a:custGeom>
              <a:avLst/>
              <a:gdLst>
                <a:gd name="T0" fmla="*/ 95 w 95"/>
                <a:gd name="T1" fmla="*/ 52 h 200"/>
                <a:gd name="T2" fmla="*/ 95 w 95"/>
                <a:gd name="T3" fmla="*/ 200 h 200"/>
                <a:gd name="T4" fmla="*/ 0 w 95"/>
                <a:gd name="T5" fmla="*/ 143 h 200"/>
                <a:gd name="T6" fmla="*/ 0 w 95"/>
                <a:gd name="T7" fmla="*/ 0 h 200"/>
                <a:gd name="T8" fmla="*/ 95 w 95"/>
                <a:gd name="T9" fmla="*/ 52 h 200"/>
              </a:gdLst>
              <a:ahLst/>
              <a:cxnLst>
                <a:cxn ang="0">
                  <a:pos x="T0" y="T1"/>
                </a:cxn>
                <a:cxn ang="0">
                  <a:pos x="T2" y="T3"/>
                </a:cxn>
                <a:cxn ang="0">
                  <a:pos x="T4" y="T5"/>
                </a:cxn>
                <a:cxn ang="0">
                  <a:pos x="T6" y="T7"/>
                </a:cxn>
                <a:cxn ang="0">
                  <a:pos x="T8" y="T9"/>
                </a:cxn>
              </a:cxnLst>
              <a:rect l="0" t="0" r="r" b="b"/>
              <a:pathLst>
                <a:path w="95" h="200">
                  <a:moveTo>
                    <a:pt x="95" y="52"/>
                  </a:moveTo>
                  <a:lnTo>
                    <a:pt x="95" y="200"/>
                  </a:lnTo>
                  <a:lnTo>
                    <a:pt x="0" y="143"/>
                  </a:lnTo>
                  <a:lnTo>
                    <a:pt x="0" y="0"/>
                  </a:lnTo>
                  <a:lnTo>
                    <a:pt x="95" y="5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86" name="Freeform 54"/>
            <p:cNvSpPr>
              <a:spLocks/>
            </p:cNvSpPr>
            <p:nvPr/>
          </p:nvSpPr>
          <p:spPr bwMode="auto">
            <a:xfrm>
              <a:off x="2884" y="2139"/>
              <a:ext cx="145" cy="69"/>
            </a:xfrm>
            <a:custGeom>
              <a:avLst/>
              <a:gdLst>
                <a:gd name="T0" fmla="*/ 289 w 289"/>
                <a:gd name="T1" fmla="*/ 193 h 342"/>
                <a:gd name="T2" fmla="*/ 289 w 289"/>
                <a:gd name="T3" fmla="*/ 342 h 342"/>
                <a:gd name="T4" fmla="*/ 0 w 289"/>
                <a:gd name="T5" fmla="*/ 146 h 342"/>
                <a:gd name="T6" fmla="*/ 0 w 289"/>
                <a:gd name="T7" fmla="*/ 0 h 342"/>
                <a:gd name="T8" fmla="*/ 289 w 289"/>
                <a:gd name="T9" fmla="*/ 193 h 342"/>
              </a:gdLst>
              <a:ahLst/>
              <a:cxnLst>
                <a:cxn ang="0">
                  <a:pos x="T0" y="T1"/>
                </a:cxn>
                <a:cxn ang="0">
                  <a:pos x="T2" y="T3"/>
                </a:cxn>
                <a:cxn ang="0">
                  <a:pos x="T4" y="T5"/>
                </a:cxn>
                <a:cxn ang="0">
                  <a:pos x="T6" y="T7"/>
                </a:cxn>
                <a:cxn ang="0">
                  <a:pos x="T8" y="T9"/>
                </a:cxn>
              </a:cxnLst>
              <a:rect l="0" t="0" r="r" b="b"/>
              <a:pathLst>
                <a:path w="289" h="342">
                  <a:moveTo>
                    <a:pt x="289" y="193"/>
                  </a:moveTo>
                  <a:lnTo>
                    <a:pt x="289" y="342"/>
                  </a:lnTo>
                  <a:lnTo>
                    <a:pt x="0" y="146"/>
                  </a:lnTo>
                  <a:lnTo>
                    <a:pt x="0" y="0"/>
                  </a:lnTo>
                  <a:lnTo>
                    <a:pt x="289" y="193"/>
                  </a:lnTo>
                  <a:close/>
                </a:path>
              </a:pathLst>
            </a:custGeom>
            <a:solidFill>
              <a:srgbClr val="4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87" name="Freeform 55"/>
            <p:cNvSpPr>
              <a:spLocks/>
            </p:cNvSpPr>
            <p:nvPr/>
          </p:nvSpPr>
          <p:spPr bwMode="auto">
            <a:xfrm>
              <a:off x="2733" y="2101"/>
              <a:ext cx="144" cy="65"/>
            </a:xfrm>
            <a:custGeom>
              <a:avLst/>
              <a:gdLst>
                <a:gd name="T0" fmla="*/ 288 w 288"/>
                <a:gd name="T1" fmla="*/ 189 h 328"/>
                <a:gd name="T2" fmla="*/ 288 w 288"/>
                <a:gd name="T3" fmla="*/ 328 h 328"/>
                <a:gd name="T4" fmla="*/ 0 w 288"/>
                <a:gd name="T5" fmla="*/ 138 h 328"/>
                <a:gd name="T6" fmla="*/ 0 w 288"/>
                <a:gd name="T7" fmla="*/ 0 h 328"/>
                <a:gd name="T8" fmla="*/ 288 w 288"/>
                <a:gd name="T9" fmla="*/ 189 h 328"/>
              </a:gdLst>
              <a:ahLst/>
              <a:cxnLst>
                <a:cxn ang="0">
                  <a:pos x="T0" y="T1"/>
                </a:cxn>
                <a:cxn ang="0">
                  <a:pos x="T2" y="T3"/>
                </a:cxn>
                <a:cxn ang="0">
                  <a:pos x="T4" y="T5"/>
                </a:cxn>
                <a:cxn ang="0">
                  <a:pos x="T6" y="T7"/>
                </a:cxn>
                <a:cxn ang="0">
                  <a:pos x="T8" y="T9"/>
                </a:cxn>
              </a:cxnLst>
              <a:rect l="0" t="0" r="r" b="b"/>
              <a:pathLst>
                <a:path w="288" h="328">
                  <a:moveTo>
                    <a:pt x="288" y="189"/>
                  </a:moveTo>
                  <a:lnTo>
                    <a:pt x="288" y="328"/>
                  </a:lnTo>
                  <a:lnTo>
                    <a:pt x="0" y="138"/>
                  </a:lnTo>
                  <a:lnTo>
                    <a:pt x="0" y="0"/>
                  </a:lnTo>
                  <a:lnTo>
                    <a:pt x="288" y="189"/>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88" name="Freeform 56"/>
            <p:cNvSpPr>
              <a:spLocks/>
            </p:cNvSpPr>
            <p:nvPr/>
          </p:nvSpPr>
          <p:spPr bwMode="auto">
            <a:xfrm>
              <a:off x="2582" y="2062"/>
              <a:ext cx="144" cy="64"/>
            </a:xfrm>
            <a:custGeom>
              <a:avLst/>
              <a:gdLst>
                <a:gd name="T0" fmla="*/ 288 w 288"/>
                <a:gd name="T1" fmla="*/ 184 h 322"/>
                <a:gd name="T2" fmla="*/ 288 w 288"/>
                <a:gd name="T3" fmla="*/ 322 h 322"/>
                <a:gd name="T4" fmla="*/ 0 w 288"/>
                <a:gd name="T5" fmla="*/ 136 h 322"/>
                <a:gd name="T6" fmla="*/ 0 w 288"/>
                <a:gd name="T7" fmla="*/ 0 h 322"/>
                <a:gd name="T8" fmla="*/ 288 w 288"/>
                <a:gd name="T9" fmla="*/ 184 h 322"/>
              </a:gdLst>
              <a:ahLst/>
              <a:cxnLst>
                <a:cxn ang="0">
                  <a:pos x="T0" y="T1"/>
                </a:cxn>
                <a:cxn ang="0">
                  <a:pos x="T2" y="T3"/>
                </a:cxn>
                <a:cxn ang="0">
                  <a:pos x="T4" y="T5"/>
                </a:cxn>
                <a:cxn ang="0">
                  <a:pos x="T6" y="T7"/>
                </a:cxn>
                <a:cxn ang="0">
                  <a:pos x="T8" y="T9"/>
                </a:cxn>
              </a:cxnLst>
              <a:rect l="0" t="0" r="r" b="b"/>
              <a:pathLst>
                <a:path w="288" h="322">
                  <a:moveTo>
                    <a:pt x="288" y="184"/>
                  </a:moveTo>
                  <a:lnTo>
                    <a:pt x="288" y="322"/>
                  </a:lnTo>
                  <a:lnTo>
                    <a:pt x="0" y="136"/>
                  </a:lnTo>
                  <a:lnTo>
                    <a:pt x="0" y="0"/>
                  </a:lnTo>
                  <a:lnTo>
                    <a:pt x="288" y="184"/>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89" name="Freeform 57"/>
            <p:cNvSpPr>
              <a:spLocks/>
            </p:cNvSpPr>
            <p:nvPr/>
          </p:nvSpPr>
          <p:spPr bwMode="auto">
            <a:xfrm>
              <a:off x="2503" y="2041"/>
              <a:ext cx="71" cy="46"/>
            </a:xfrm>
            <a:custGeom>
              <a:avLst/>
              <a:gdLst>
                <a:gd name="T0" fmla="*/ 143 w 143"/>
                <a:gd name="T1" fmla="*/ 92 h 228"/>
                <a:gd name="T2" fmla="*/ 143 w 143"/>
                <a:gd name="T3" fmla="*/ 228 h 228"/>
                <a:gd name="T4" fmla="*/ 0 w 143"/>
                <a:gd name="T5" fmla="*/ 130 h 228"/>
                <a:gd name="T6" fmla="*/ 0 w 143"/>
                <a:gd name="T7" fmla="*/ 0 h 228"/>
                <a:gd name="T8" fmla="*/ 143 w 143"/>
                <a:gd name="T9" fmla="*/ 92 h 228"/>
              </a:gdLst>
              <a:ahLst/>
              <a:cxnLst>
                <a:cxn ang="0">
                  <a:pos x="T0" y="T1"/>
                </a:cxn>
                <a:cxn ang="0">
                  <a:pos x="T2" y="T3"/>
                </a:cxn>
                <a:cxn ang="0">
                  <a:pos x="T4" y="T5"/>
                </a:cxn>
                <a:cxn ang="0">
                  <a:pos x="T6" y="T7"/>
                </a:cxn>
                <a:cxn ang="0">
                  <a:pos x="T8" y="T9"/>
                </a:cxn>
              </a:cxnLst>
              <a:rect l="0" t="0" r="r" b="b"/>
              <a:pathLst>
                <a:path w="143" h="228">
                  <a:moveTo>
                    <a:pt x="143" y="92"/>
                  </a:moveTo>
                  <a:lnTo>
                    <a:pt x="143" y="228"/>
                  </a:lnTo>
                  <a:lnTo>
                    <a:pt x="0" y="130"/>
                  </a:lnTo>
                  <a:lnTo>
                    <a:pt x="0" y="0"/>
                  </a:lnTo>
                  <a:lnTo>
                    <a:pt x="143" y="9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0" name="Freeform 58"/>
            <p:cNvSpPr>
              <a:spLocks/>
            </p:cNvSpPr>
            <p:nvPr/>
          </p:nvSpPr>
          <p:spPr bwMode="auto">
            <a:xfrm>
              <a:off x="3039" y="1672"/>
              <a:ext cx="47" cy="35"/>
            </a:xfrm>
            <a:custGeom>
              <a:avLst/>
              <a:gdLst>
                <a:gd name="T0" fmla="*/ 95 w 95"/>
                <a:gd name="T1" fmla="*/ 22 h 177"/>
                <a:gd name="T2" fmla="*/ 95 w 95"/>
                <a:gd name="T3" fmla="*/ 177 h 177"/>
                <a:gd name="T4" fmla="*/ 0 w 95"/>
                <a:gd name="T5" fmla="*/ 145 h 177"/>
                <a:gd name="T6" fmla="*/ 0 w 95"/>
                <a:gd name="T7" fmla="*/ 0 h 177"/>
                <a:gd name="T8" fmla="*/ 95 w 95"/>
                <a:gd name="T9" fmla="*/ 22 h 177"/>
              </a:gdLst>
              <a:ahLst/>
              <a:cxnLst>
                <a:cxn ang="0">
                  <a:pos x="T0" y="T1"/>
                </a:cxn>
                <a:cxn ang="0">
                  <a:pos x="T2" y="T3"/>
                </a:cxn>
                <a:cxn ang="0">
                  <a:pos x="T4" y="T5"/>
                </a:cxn>
                <a:cxn ang="0">
                  <a:pos x="T6" y="T7"/>
                </a:cxn>
                <a:cxn ang="0">
                  <a:pos x="T8" y="T9"/>
                </a:cxn>
              </a:cxnLst>
              <a:rect l="0" t="0" r="r" b="b"/>
              <a:pathLst>
                <a:path w="95" h="177">
                  <a:moveTo>
                    <a:pt x="95" y="22"/>
                  </a:moveTo>
                  <a:lnTo>
                    <a:pt x="95" y="177"/>
                  </a:lnTo>
                  <a:lnTo>
                    <a:pt x="0" y="145"/>
                  </a:lnTo>
                  <a:lnTo>
                    <a:pt x="0" y="0"/>
                  </a:lnTo>
                  <a:lnTo>
                    <a:pt x="95" y="2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1" name="Freeform 59"/>
            <p:cNvSpPr>
              <a:spLocks/>
            </p:cNvSpPr>
            <p:nvPr/>
          </p:nvSpPr>
          <p:spPr bwMode="auto">
            <a:xfrm>
              <a:off x="2884" y="1652"/>
              <a:ext cx="145" cy="48"/>
            </a:xfrm>
            <a:custGeom>
              <a:avLst/>
              <a:gdLst>
                <a:gd name="T0" fmla="*/ 289 w 289"/>
                <a:gd name="T1" fmla="*/ 92 h 239"/>
                <a:gd name="T2" fmla="*/ 289 w 289"/>
                <a:gd name="T3" fmla="*/ 239 h 239"/>
                <a:gd name="T4" fmla="*/ 0 w 289"/>
                <a:gd name="T5" fmla="*/ 144 h 239"/>
                <a:gd name="T6" fmla="*/ 0 w 289"/>
                <a:gd name="T7" fmla="*/ 0 h 239"/>
                <a:gd name="T8" fmla="*/ 289 w 289"/>
                <a:gd name="T9" fmla="*/ 92 h 239"/>
              </a:gdLst>
              <a:ahLst/>
              <a:cxnLst>
                <a:cxn ang="0">
                  <a:pos x="T0" y="T1"/>
                </a:cxn>
                <a:cxn ang="0">
                  <a:pos x="T2" y="T3"/>
                </a:cxn>
                <a:cxn ang="0">
                  <a:pos x="T4" y="T5"/>
                </a:cxn>
                <a:cxn ang="0">
                  <a:pos x="T6" y="T7"/>
                </a:cxn>
                <a:cxn ang="0">
                  <a:pos x="T8" y="T9"/>
                </a:cxn>
              </a:cxnLst>
              <a:rect l="0" t="0" r="r" b="b"/>
              <a:pathLst>
                <a:path w="289" h="239">
                  <a:moveTo>
                    <a:pt x="289" y="92"/>
                  </a:moveTo>
                  <a:lnTo>
                    <a:pt x="289" y="239"/>
                  </a:lnTo>
                  <a:lnTo>
                    <a:pt x="0" y="144"/>
                  </a:lnTo>
                  <a:lnTo>
                    <a:pt x="0" y="0"/>
                  </a:lnTo>
                  <a:lnTo>
                    <a:pt x="289" y="92"/>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2" name="Freeform 60"/>
            <p:cNvSpPr>
              <a:spLocks/>
            </p:cNvSpPr>
            <p:nvPr/>
          </p:nvSpPr>
          <p:spPr bwMode="auto">
            <a:xfrm>
              <a:off x="2733" y="1632"/>
              <a:ext cx="144" cy="47"/>
            </a:xfrm>
            <a:custGeom>
              <a:avLst/>
              <a:gdLst>
                <a:gd name="T0" fmla="*/ 288 w 288"/>
                <a:gd name="T1" fmla="*/ 92 h 233"/>
                <a:gd name="T2" fmla="*/ 288 w 288"/>
                <a:gd name="T3" fmla="*/ 233 h 233"/>
                <a:gd name="T4" fmla="*/ 0 w 288"/>
                <a:gd name="T5" fmla="*/ 138 h 233"/>
                <a:gd name="T6" fmla="*/ 0 w 288"/>
                <a:gd name="T7" fmla="*/ 0 h 233"/>
                <a:gd name="T8" fmla="*/ 288 w 288"/>
                <a:gd name="T9" fmla="*/ 92 h 233"/>
              </a:gdLst>
              <a:ahLst/>
              <a:cxnLst>
                <a:cxn ang="0">
                  <a:pos x="T0" y="T1"/>
                </a:cxn>
                <a:cxn ang="0">
                  <a:pos x="T2" y="T3"/>
                </a:cxn>
                <a:cxn ang="0">
                  <a:pos x="T4" y="T5"/>
                </a:cxn>
                <a:cxn ang="0">
                  <a:pos x="T6" y="T7"/>
                </a:cxn>
                <a:cxn ang="0">
                  <a:pos x="T8" y="T9"/>
                </a:cxn>
              </a:cxnLst>
              <a:rect l="0" t="0" r="r" b="b"/>
              <a:pathLst>
                <a:path w="288" h="233">
                  <a:moveTo>
                    <a:pt x="288" y="92"/>
                  </a:moveTo>
                  <a:lnTo>
                    <a:pt x="288" y="233"/>
                  </a:lnTo>
                  <a:lnTo>
                    <a:pt x="0" y="138"/>
                  </a:lnTo>
                  <a:lnTo>
                    <a:pt x="0" y="0"/>
                  </a:lnTo>
                  <a:lnTo>
                    <a:pt x="288" y="9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3" name="Freeform 61"/>
            <p:cNvSpPr>
              <a:spLocks/>
            </p:cNvSpPr>
            <p:nvPr/>
          </p:nvSpPr>
          <p:spPr bwMode="auto">
            <a:xfrm>
              <a:off x="2582" y="1612"/>
              <a:ext cx="144" cy="46"/>
            </a:xfrm>
            <a:custGeom>
              <a:avLst/>
              <a:gdLst>
                <a:gd name="T0" fmla="*/ 288 w 288"/>
                <a:gd name="T1" fmla="*/ 93 h 230"/>
                <a:gd name="T2" fmla="*/ 287 w 288"/>
                <a:gd name="T3" fmla="*/ 230 h 230"/>
                <a:gd name="T4" fmla="*/ 0 w 288"/>
                <a:gd name="T5" fmla="*/ 139 h 230"/>
                <a:gd name="T6" fmla="*/ 0 w 288"/>
                <a:gd name="T7" fmla="*/ 0 h 230"/>
                <a:gd name="T8" fmla="*/ 288 w 288"/>
                <a:gd name="T9" fmla="*/ 93 h 230"/>
              </a:gdLst>
              <a:ahLst/>
              <a:cxnLst>
                <a:cxn ang="0">
                  <a:pos x="T0" y="T1"/>
                </a:cxn>
                <a:cxn ang="0">
                  <a:pos x="T2" y="T3"/>
                </a:cxn>
                <a:cxn ang="0">
                  <a:pos x="T4" y="T5"/>
                </a:cxn>
                <a:cxn ang="0">
                  <a:pos x="T6" y="T7"/>
                </a:cxn>
                <a:cxn ang="0">
                  <a:pos x="T8" y="T9"/>
                </a:cxn>
              </a:cxnLst>
              <a:rect l="0" t="0" r="r" b="b"/>
              <a:pathLst>
                <a:path w="288" h="230">
                  <a:moveTo>
                    <a:pt x="288" y="93"/>
                  </a:moveTo>
                  <a:lnTo>
                    <a:pt x="287" y="230"/>
                  </a:lnTo>
                  <a:lnTo>
                    <a:pt x="0" y="139"/>
                  </a:lnTo>
                  <a:lnTo>
                    <a:pt x="0" y="0"/>
                  </a:lnTo>
                  <a:lnTo>
                    <a:pt x="288" y="9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4" name="Freeform 62"/>
            <p:cNvSpPr>
              <a:spLocks/>
            </p:cNvSpPr>
            <p:nvPr/>
          </p:nvSpPr>
          <p:spPr bwMode="auto">
            <a:xfrm>
              <a:off x="2503" y="1603"/>
              <a:ext cx="71" cy="36"/>
            </a:xfrm>
            <a:custGeom>
              <a:avLst/>
              <a:gdLst>
                <a:gd name="T0" fmla="*/ 143 w 143"/>
                <a:gd name="T1" fmla="*/ 41 h 178"/>
                <a:gd name="T2" fmla="*/ 143 w 143"/>
                <a:gd name="T3" fmla="*/ 178 h 178"/>
                <a:gd name="T4" fmla="*/ 0 w 143"/>
                <a:gd name="T5" fmla="*/ 133 h 178"/>
                <a:gd name="T6" fmla="*/ 0 w 143"/>
                <a:gd name="T7" fmla="*/ 0 h 178"/>
                <a:gd name="T8" fmla="*/ 143 w 143"/>
                <a:gd name="T9" fmla="*/ 41 h 178"/>
              </a:gdLst>
              <a:ahLst/>
              <a:cxnLst>
                <a:cxn ang="0">
                  <a:pos x="T0" y="T1"/>
                </a:cxn>
                <a:cxn ang="0">
                  <a:pos x="T2" y="T3"/>
                </a:cxn>
                <a:cxn ang="0">
                  <a:pos x="T4" y="T5"/>
                </a:cxn>
                <a:cxn ang="0">
                  <a:pos x="T6" y="T7"/>
                </a:cxn>
                <a:cxn ang="0">
                  <a:pos x="T8" y="T9"/>
                </a:cxn>
              </a:cxnLst>
              <a:rect l="0" t="0" r="r" b="b"/>
              <a:pathLst>
                <a:path w="143" h="178">
                  <a:moveTo>
                    <a:pt x="143" y="41"/>
                  </a:moveTo>
                  <a:lnTo>
                    <a:pt x="143" y="178"/>
                  </a:lnTo>
                  <a:lnTo>
                    <a:pt x="0" y="133"/>
                  </a:lnTo>
                  <a:lnTo>
                    <a:pt x="0" y="0"/>
                  </a:lnTo>
                  <a:lnTo>
                    <a:pt x="143" y="41"/>
                  </a:lnTo>
                  <a:close/>
                </a:path>
              </a:pathLst>
            </a:custGeom>
            <a:solidFill>
              <a:srgbClr val="4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5" name="Freeform 63"/>
            <p:cNvSpPr>
              <a:spLocks/>
            </p:cNvSpPr>
            <p:nvPr/>
          </p:nvSpPr>
          <p:spPr bwMode="auto">
            <a:xfrm>
              <a:off x="2884" y="1721"/>
              <a:ext cx="145" cy="51"/>
            </a:xfrm>
            <a:custGeom>
              <a:avLst/>
              <a:gdLst>
                <a:gd name="T0" fmla="*/ 289 w 289"/>
                <a:gd name="T1" fmla="*/ 108 h 257"/>
                <a:gd name="T2" fmla="*/ 289 w 289"/>
                <a:gd name="T3" fmla="*/ 257 h 257"/>
                <a:gd name="T4" fmla="*/ 0 w 289"/>
                <a:gd name="T5" fmla="*/ 145 h 257"/>
                <a:gd name="T6" fmla="*/ 0 w 289"/>
                <a:gd name="T7" fmla="*/ 0 h 257"/>
                <a:gd name="T8" fmla="*/ 289 w 289"/>
                <a:gd name="T9" fmla="*/ 108 h 257"/>
              </a:gdLst>
              <a:ahLst/>
              <a:cxnLst>
                <a:cxn ang="0">
                  <a:pos x="T0" y="T1"/>
                </a:cxn>
                <a:cxn ang="0">
                  <a:pos x="T2" y="T3"/>
                </a:cxn>
                <a:cxn ang="0">
                  <a:pos x="T4" y="T5"/>
                </a:cxn>
                <a:cxn ang="0">
                  <a:pos x="T6" y="T7"/>
                </a:cxn>
                <a:cxn ang="0">
                  <a:pos x="T8" y="T9"/>
                </a:cxn>
              </a:cxnLst>
              <a:rect l="0" t="0" r="r" b="b"/>
              <a:pathLst>
                <a:path w="289" h="257">
                  <a:moveTo>
                    <a:pt x="289" y="108"/>
                  </a:moveTo>
                  <a:lnTo>
                    <a:pt x="289" y="257"/>
                  </a:lnTo>
                  <a:lnTo>
                    <a:pt x="0" y="145"/>
                  </a:lnTo>
                  <a:lnTo>
                    <a:pt x="0" y="0"/>
                  </a:lnTo>
                  <a:lnTo>
                    <a:pt x="289" y="108"/>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6" name="Freeform 64"/>
            <p:cNvSpPr>
              <a:spLocks/>
            </p:cNvSpPr>
            <p:nvPr/>
          </p:nvSpPr>
          <p:spPr bwMode="auto">
            <a:xfrm>
              <a:off x="2733" y="1699"/>
              <a:ext cx="144" cy="50"/>
            </a:xfrm>
            <a:custGeom>
              <a:avLst/>
              <a:gdLst>
                <a:gd name="T0" fmla="*/ 288 w 288"/>
                <a:gd name="T1" fmla="*/ 107 h 247"/>
                <a:gd name="T2" fmla="*/ 288 w 288"/>
                <a:gd name="T3" fmla="*/ 247 h 247"/>
                <a:gd name="T4" fmla="*/ 0 w 288"/>
                <a:gd name="T5" fmla="*/ 139 h 247"/>
                <a:gd name="T6" fmla="*/ 0 w 288"/>
                <a:gd name="T7" fmla="*/ 0 h 247"/>
                <a:gd name="T8" fmla="*/ 288 w 288"/>
                <a:gd name="T9" fmla="*/ 107 h 247"/>
              </a:gdLst>
              <a:ahLst/>
              <a:cxnLst>
                <a:cxn ang="0">
                  <a:pos x="T0" y="T1"/>
                </a:cxn>
                <a:cxn ang="0">
                  <a:pos x="T2" y="T3"/>
                </a:cxn>
                <a:cxn ang="0">
                  <a:pos x="T4" y="T5"/>
                </a:cxn>
                <a:cxn ang="0">
                  <a:pos x="T6" y="T7"/>
                </a:cxn>
                <a:cxn ang="0">
                  <a:pos x="T8" y="T9"/>
                </a:cxn>
              </a:cxnLst>
              <a:rect l="0" t="0" r="r" b="b"/>
              <a:pathLst>
                <a:path w="288" h="247">
                  <a:moveTo>
                    <a:pt x="288" y="107"/>
                  </a:moveTo>
                  <a:lnTo>
                    <a:pt x="288" y="247"/>
                  </a:lnTo>
                  <a:lnTo>
                    <a:pt x="0" y="139"/>
                  </a:lnTo>
                  <a:lnTo>
                    <a:pt x="0" y="0"/>
                  </a:lnTo>
                  <a:lnTo>
                    <a:pt x="288" y="107"/>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7" name="Freeform 65"/>
            <p:cNvSpPr>
              <a:spLocks/>
            </p:cNvSpPr>
            <p:nvPr/>
          </p:nvSpPr>
          <p:spPr bwMode="auto">
            <a:xfrm>
              <a:off x="2582" y="1677"/>
              <a:ext cx="144" cy="49"/>
            </a:xfrm>
            <a:custGeom>
              <a:avLst/>
              <a:gdLst>
                <a:gd name="T0" fmla="*/ 288 w 288"/>
                <a:gd name="T1" fmla="*/ 107 h 244"/>
                <a:gd name="T2" fmla="*/ 288 w 288"/>
                <a:gd name="T3" fmla="*/ 244 h 244"/>
                <a:gd name="T4" fmla="*/ 0 w 288"/>
                <a:gd name="T5" fmla="*/ 136 h 244"/>
                <a:gd name="T6" fmla="*/ 0 w 288"/>
                <a:gd name="T7" fmla="*/ 0 h 244"/>
                <a:gd name="T8" fmla="*/ 288 w 288"/>
                <a:gd name="T9" fmla="*/ 107 h 244"/>
              </a:gdLst>
              <a:ahLst/>
              <a:cxnLst>
                <a:cxn ang="0">
                  <a:pos x="T0" y="T1"/>
                </a:cxn>
                <a:cxn ang="0">
                  <a:pos x="T2" y="T3"/>
                </a:cxn>
                <a:cxn ang="0">
                  <a:pos x="T4" y="T5"/>
                </a:cxn>
                <a:cxn ang="0">
                  <a:pos x="T6" y="T7"/>
                </a:cxn>
                <a:cxn ang="0">
                  <a:pos x="T8" y="T9"/>
                </a:cxn>
              </a:cxnLst>
              <a:rect l="0" t="0" r="r" b="b"/>
              <a:pathLst>
                <a:path w="288" h="244">
                  <a:moveTo>
                    <a:pt x="288" y="107"/>
                  </a:moveTo>
                  <a:lnTo>
                    <a:pt x="288" y="244"/>
                  </a:lnTo>
                  <a:lnTo>
                    <a:pt x="0" y="136"/>
                  </a:lnTo>
                  <a:lnTo>
                    <a:pt x="0" y="0"/>
                  </a:lnTo>
                  <a:lnTo>
                    <a:pt x="288" y="107"/>
                  </a:lnTo>
                  <a:close/>
                </a:path>
              </a:pathLst>
            </a:custGeom>
            <a:solidFill>
              <a:srgbClr val="4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8" name="Freeform 66"/>
            <p:cNvSpPr>
              <a:spLocks/>
            </p:cNvSpPr>
            <p:nvPr/>
          </p:nvSpPr>
          <p:spPr bwMode="auto">
            <a:xfrm>
              <a:off x="2503" y="1666"/>
              <a:ext cx="71" cy="37"/>
            </a:xfrm>
            <a:custGeom>
              <a:avLst/>
              <a:gdLst>
                <a:gd name="T0" fmla="*/ 143 w 143"/>
                <a:gd name="T1" fmla="*/ 50 h 185"/>
                <a:gd name="T2" fmla="*/ 143 w 143"/>
                <a:gd name="T3" fmla="*/ 185 h 185"/>
                <a:gd name="T4" fmla="*/ 0 w 143"/>
                <a:gd name="T5" fmla="*/ 131 h 185"/>
                <a:gd name="T6" fmla="*/ 0 w 143"/>
                <a:gd name="T7" fmla="*/ 0 h 185"/>
                <a:gd name="T8" fmla="*/ 143 w 143"/>
                <a:gd name="T9" fmla="*/ 50 h 185"/>
              </a:gdLst>
              <a:ahLst/>
              <a:cxnLst>
                <a:cxn ang="0">
                  <a:pos x="T0" y="T1"/>
                </a:cxn>
                <a:cxn ang="0">
                  <a:pos x="T2" y="T3"/>
                </a:cxn>
                <a:cxn ang="0">
                  <a:pos x="T4" y="T5"/>
                </a:cxn>
                <a:cxn ang="0">
                  <a:pos x="T6" y="T7"/>
                </a:cxn>
                <a:cxn ang="0">
                  <a:pos x="T8" y="T9"/>
                </a:cxn>
              </a:cxnLst>
              <a:rect l="0" t="0" r="r" b="b"/>
              <a:pathLst>
                <a:path w="143" h="185">
                  <a:moveTo>
                    <a:pt x="143" y="50"/>
                  </a:moveTo>
                  <a:lnTo>
                    <a:pt x="143" y="185"/>
                  </a:lnTo>
                  <a:lnTo>
                    <a:pt x="0" y="131"/>
                  </a:lnTo>
                  <a:lnTo>
                    <a:pt x="0" y="0"/>
                  </a:lnTo>
                  <a:lnTo>
                    <a:pt x="143" y="5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499" name="Freeform 67"/>
            <p:cNvSpPr>
              <a:spLocks/>
            </p:cNvSpPr>
            <p:nvPr/>
          </p:nvSpPr>
          <p:spPr bwMode="auto">
            <a:xfrm>
              <a:off x="3039" y="1817"/>
              <a:ext cx="47" cy="38"/>
            </a:xfrm>
            <a:custGeom>
              <a:avLst/>
              <a:gdLst>
                <a:gd name="T0" fmla="*/ 95 w 95"/>
                <a:gd name="T1" fmla="*/ 36 h 188"/>
                <a:gd name="T2" fmla="*/ 95 w 95"/>
                <a:gd name="T3" fmla="*/ 188 h 188"/>
                <a:gd name="T4" fmla="*/ 0 w 95"/>
                <a:gd name="T5" fmla="*/ 147 h 188"/>
                <a:gd name="T6" fmla="*/ 0 w 95"/>
                <a:gd name="T7" fmla="*/ 0 h 188"/>
                <a:gd name="T8" fmla="*/ 95 w 95"/>
                <a:gd name="T9" fmla="*/ 36 h 188"/>
              </a:gdLst>
              <a:ahLst/>
              <a:cxnLst>
                <a:cxn ang="0">
                  <a:pos x="T0" y="T1"/>
                </a:cxn>
                <a:cxn ang="0">
                  <a:pos x="T2" y="T3"/>
                </a:cxn>
                <a:cxn ang="0">
                  <a:pos x="T4" y="T5"/>
                </a:cxn>
                <a:cxn ang="0">
                  <a:pos x="T6" y="T7"/>
                </a:cxn>
                <a:cxn ang="0">
                  <a:pos x="T8" y="T9"/>
                </a:cxn>
              </a:cxnLst>
              <a:rect l="0" t="0" r="r" b="b"/>
              <a:pathLst>
                <a:path w="95" h="188">
                  <a:moveTo>
                    <a:pt x="95" y="36"/>
                  </a:moveTo>
                  <a:lnTo>
                    <a:pt x="95" y="188"/>
                  </a:lnTo>
                  <a:lnTo>
                    <a:pt x="0" y="147"/>
                  </a:lnTo>
                  <a:lnTo>
                    <a:pt x="0" y="0"/>
                  </a:lnTo>
                  <a:lnTo>
                    <a:pt x="95" y="36"/>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0" name="Freeform 68"/>
            <p:cNvSpPr>
              <a:spLocks/>
            </p:cNvSpPr>
            <p:nvPr/>
          </p:nvSpPr>
          <p:spPr bwMode="auto">
            <a:xfrm>
              <a:off x="2884" y="1791"/>
              <a:ext cx="145" cy="54"/>
            </a:xfrm>
            <a:custGeom>
              <a:avLst/>
              <a:gdLst>
                <a:gd name="T0" fmla="*/ 289 w 289"/>
                <a:gd name="T1" fmla="*/ 119 h 268"/>
                <a:gd name="T2" fmla="*/ 289 w 289"/>
                <a:gd name="T3" fmla="*/ 268 h 268"/>
                <a:gd name="T4" fmla="*/ 0 w 289"/>
                <a:gd name="T5" fmla="*/ 144 h 268"/>
                <a:gd name="T6" fmla="*/ 0 w 289"/>
                <a:gd name="T7" fmla="*/ 0 h 268"/>
                <a:gd name="T8" fmla="*/ 289 w 289"/>
                <a:gd name="T9" fmla="*/ 119 h 268"/>
              </a:gdLst>
              <a:ahLst/>
              <a:cxnLst>
                <a:cxn ang="0">
                  <a:pos x="T0" y="T1"/>
                </a:cxn>
                <a:cxn ang="0">
                  <a:pos x="T2" y="T3"/>
                </a:cxn>
                <a:cxn ang="0">
                  <a:pos x="T4" y="T5"/>
                </a:cxn>
                <a:cxn ang="0">
                  <a:pos x="T6" y="T7"/>
                </a:cxn>
                <a:cxn ang="0">
                  <a:pos x="T8" y="T9"/>
                </a:cxn>
              </a:cxnLst>
              <a:rect l="0" t="0" r="r" b="b"/>
              <a:pathLst>
                <a:path w="289" h="268">
                  <a:moveTo>
                    <a:pt x="289" y="119"/>
                  </a:moveTo>
                  <a:lnTo>
                    <a:pt x="289" y="268"/>
                  </a:lnTo>
                  <a:lnTo>
                    <a:pt x="0" y="144"/>
                  </a:lnTo>
                  <a:lnTo>
                    <a:pt x="0" y="0"/>
                  </a:lnTo>
                  <a:lnTo>
                    <a:pt x="289" y="119"/>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1" name="Freeform 69"/>
            <p:cNvSpPr>
              <a:spLocks/>
            </p:cNvSpPr>
            <p:nvPr/>
          </p:nvSpPr>
          <p:spPr bwMode="auto">
            <a:xfrm>
              <a:off x="2733" y="1765"/>
              <a:ext cx="144" cy="53"/>
            </a:xfrm>
            <a:custGeom>
              <a:avLst/>
              <a:gdLst>
                <a:gd name="T0" fmla="*/ 288 w 288"/>
                <a:gd name="T1" fmla="*/ 125 h 264"/>
                <a:gd name="T2" fmla="*/ 288 w 288"/>
                <a:gd name="T3" fmla="*/ 264 h 264"/>
                <a:gd name="T4" fmla="*/ 0 w 288"/>
                <a:gd name="T5" fmla="*/ 138 h 264"/>
                <a:gd name="T6" fmla="*/ 0 w 288"/>
                <a:gd name="T7" fmla="*/ 0 h 264"/>
                <a:gd name="T8" fmla="*/ 288 w 288"/>
                <a:gd name="T9" fmla="*/ 125 h 264"/>
              </a:gdLst>
              <a:ahLst/>
              <a:cxnLst>
                <a:cxn ang="0">
                  <a:pos x="T0" y="T1"/>
                </a:cxn>
                <a:cxn ang="0">
                  <a:pos x="T2" y="T3"/>
                </a:cxn>
                <a:cxn ang="0">
                  <a:pos x="T4" y="T5"/>
                </a:cxn>
                <a:cxn ang="0">
                  <a:pos x="T6" y="T7"/>
                </a:cxn>
                <a:cxn ang="0">
                  <a:pos x="T8" y="T9"/>
                </a:cxn>
              </a:cxnLst>
              <a:rect l="0" t="0" r="r" b="b"/>
              <a:pathLst>
                <a:path w="288" h="264">
                  <a:moveTo>
                    <a:pt x="288" y="125"/>
                  </a:moveTo>
                  <a:lnTo>
                    <a:pt x="288" y="264"/>
                  </a:lnTo>
                  <a:lnTo>
                    <a:pt x="0" y="138"/>
                  </a:lnTo>
                  <a:lnTo>
                    <a:pt x="0" y="0"/>
                  </a:lnTo>
                  <a:lnTo>
                    <a:pt x="288" y="125"/>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2" name="Freeform 70"/>
            <p:cNvSpPr>
              <a:spLocks/>
            </p:cNvSpPr>
            <p:nvPr/>
          </p:nvSpPr>
          <p:spPr bwMode="auto">
            <a:xfrm>
              <a:off x="2582" y="1741"/>
              <a:ext cx="144" cy="52"/>
            </a:xfrm>
            <a:custGeom>
              <a:avLst/>
              <a:gdLst>
                <a:gd name="T0" fmla="*/ 288 w 288"/>
                <a:gd name="T1" fmla="*/ 123 h 259"/>
                <a:gd name="T2" fmla="*/ 288 w 288"/>
                <a:gd name="T3" fmla="*/ 259 h 259"/>
                <a:gd name="T4" fmla="*/ 0 w 288"/>
                <a:gd name="T5" fmla="*/ 138 h 259"/>
                <a:gd name="T6" fmla="*/ 0 w 288"/>
                <a:gd name="T7" fmla="*/ 0 h 259"/>
                <a:gd name="T8" fmla="*/ 288 w 288"/>
                <a:gd name="T9" fmla="*/ 123 h 259"/>
              </a:gdLst>
              <a:ahLst/>
              <a:cxnLst>
                <a:cxn ang="0">
                  <a:pos x="T0" y="T1"/>
                </a:cxn>
                <a:cxn ang="0">
                  <a:pos x="T2" y="T3"/>
                </a:cxn>
                <a:cxn ang="0">
                  <a:pos x="T4" y="T5"/>
                </a:cxn>
                <a:cxn ang="0">
                  <a:pos x="T6" y="T7"/>
                </a:cxn>
                <a:cxn ang="0">
                  <a:pos x="T8" y="T9"/>
                </a:cxn>
              </a:cxnLst>
              <a:rect l="0" t="0" r="r" b="b"/>
              <a:pathLst>
                <a:path w="288" h="259">
                  <a:moveTo>
                    <a:pt x="288" y="123"/>
                  </a:moveTo>
                  <a:lnTo>
                    <a:pt x="288" y="259"/>
                  </a:lnTo>
                  <a:lnTo>
                    <a:pt x="0" y="138"/>
                  </a:lnTo>
                  <a:lnTo>
                    <a:pt x="0" y="0"/>
                  </a:lnTo>
                  <a:lnTo>
                    <a:pt x="288" y="123"/>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3" name="Freeform 71"/>
            <p:cNvSpPr>
              <a:spLocks/>
            </p:cNvSpPr>
            <p:nvPr/>
          </p:nvSpPr>
          <p:spPr bwMode="auto">
            <a:xfrm>
              <a:off x="2503" y="1728"/>
              <a:ext cx="71" cy="39"/>
            </a:xfrm>
            <a:custGeom>
              <a:avLst/>
              <a:gdLst>
                <a:gd name="T0" fmla="*/ 143 w 143"/>
                <a:gd name="T1" fmla="*/ 56 h 193"/>
                <a:gd name="T2" fmla="*/ 143 w 143"/>
                <a:gd name="T3" fmla="*/ 193 h 193"/>
                <a:gd name="T4" fmla="*/ 0 w 143"/>
                <a:gd name="T5" fmla="*/ 132 h 193"/>
                <a:gd name="T6" fmla="*/ 0 w 143"/>
                <a:gd name="T7" fmla="*/ 0 h 193"/>
                <a:gd name="T8" fmla="*/ 143 w 143"/>
                <a:gd name="T9" fmla="*/ 56 h 193"/>
              </a:gdLst>
              <a:ahLst/>
              <a:cxnLst>
                <a:cxn ang="0">
                  <a:pos x="T0" y="T1"/>
                </a:cxn>
                <a:cxn ang="0">
                  <a:pos x="T2" y="T3"/>
                </a:cxn>
                <a:cxn ang="0">
                  <a:pos x="T4" y="T5"/>
                </a:cxn>
                <a:cxn ang="0">
                  <a:pos x="T6" y="T7"/>
                </a:cxn>
                <a:cxn ang="0">
                  <a:pos x="T8" y="T9"/>
                </a:cxn>
              </a:cxnLst>
              <a:rect l="0" t="0" r="r" b="b"/>
              <a:pathLst>
                <a:path w="143" h="193">
                  <a:moveTo>
                    <a:pt x="143" y="56"/>
                  </a:moveTo>
                  <a:lnTo>
                    <a:pt x="143" y="193"/>
                  </a:lnTo>
                  <a:lnTo>
                    <a:pt x="0" y="132"/>
                  </a:lnTo>
                  <a:lnTo>
                    <a:pt x="0" y="0"/>
                  </a:lnTo>
                  <a:lnTo>
                    <a:pt x="143" y="56"/>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4" name="Freeform 72"/>
            <p:cNvSpPr>
              <a:spLocks/>
            </p:cNvSpPr>
            <p:nvPr/>
          </p:nvSpPr>
          <p:spPr bwMode="auto">
            <a:xfrm>
              <a:off x="3039" y="1888"/>
              <a:ext cx="45" cy="39"/>
            </a:xfrm>
            <a:custGeom>
              <a:avLst/>
              <a:gdLst>
                <a:gd name="T0" fmla="*/ 91 w 91"/>
                <a:gd name="T1" fmla="*/ 47 h 194"/>
                <a:gd name="T2" fmla="*/ 91 w 91"/>
                <a:gd name="T3" fmla="*/ 194 h 194"/>
                <a:gd name="T4" fmla="*/ 0 w 91"/>
                <a:gd name="T5" fmla="*/ 153 h 194"/>
                <a:gd name="T6" fmla="*/ 0 w 91"/>
                <a:gd name="T7" fmla="*/ 0 h 194"/>
                <a:gd name="T8" fmla="*/ 91 w 91"/>
                <a:gd name="T9" fmla="*/ 47 h 194"/>
              </a:gdLst>
              <a:ahLst/>
              <a:cxnLst>
                <a:cxn ang="0">
                  <a:pos x="T0" y="T1"/>
                </a:cxn>
                <a:cxn ang="0">
                  <a:pos x="T2" y="T3"/>
                </a:cxn>
                <a:cxn ang="0">
                  <a:pos x="T4" y="T5"/>
                </a:cxn>
                <a:cxn ang="0">
                  <a:pos x="T6" y="T7"/>
                </a:cxn>
                <a:cxn ang="0">
                  <a:pos x="T8" y="T9"/>
                </a:cxn>
              </a:cxnLst>
              <a:rect l="0" t="0" r="r" b="b"/>
              <a:pathLst>
                <a:path w="91" h="194">
                  <a:moveTo>
                    <a:pt x="91" y="47"/>
                  </a:moveTo>
                  <a:lnTo>
                    <a:pt x="91" y="194"/>
                  </a:lnTo>
                  <a:lnTo>
                    <a:pt x="0" y="153"/>
                  </a:lnTo>
                  <a:lnTo>
                    <a:pt x="0" y="0"/>
                  </a:lnTo>
                  <a:lnTo>
                    <a:pt x="91" y="47"/>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5" name="Freeform 73"/>
            <p:cNvSpPr>
              <a:spLocks/>
            </p:cNvSpPr>
            <p:nvPr/>
          </p:nvSpPr>
          <p:spPr bwMode="auto">
            <a:xfrm>
              <a:off x="2884" y="1861"/>
              <a:ext cx="145" cy="56"/>
            </a:xfrm>
            <a:custGeom>
              <a:avLst/>
              <a:gdLst>
                <a:gd name="T0" fmla="*/ 289 w 289"/>
                <a:gd name="T1" fmla="*/ 131 h 279"/>
                <a:gd name="T2" fmla="*/ 289 w 289"/>
                <a:gd name="T3" fmla="*/ 279 h 279"/>
                <a:gd name="T4" fmla="*/ 0 w 289"/>
                <a:gd name="T5" fmla="*/ 143 h 279"/>
                <a:gd name="T6" fmla="*/ 0 w 289"/>
                <a:gd name="T7" fmla="*/ 0 h 279"/>
                <a:gd name="T8" fmla="*/ 289 w 289"/>
                <a:gd name="T9" fmla="*/ 131 h 279"/>
              </a:gdLst>
              <a:ahLst/>
              <a:cxnLst>
                <a:cxn ang="0">
                  <a:pos x="T0" y="T1"/>
                </a:cxn>
                <a:cxn ang="0">
                  <a:pos x="T2" y="T3"/>
                </a:cxn>
                <a:cxn ang="0">
                  <a:pos x="T4" y="T5"/>
                </a:cxn>
                <a:cxn ang="0">
                  <a:pos x="T6" y="T7"/>
                </a:cxn>
                <a:cxn ang="0">
                  <a:pos x="T8" y="T9"/>
                </a:cxn>
              </a:cxnLst>
              <a:rect l="0" t="0" r="r" b="b"/>
              <a:pathLst>
                <a:path w="289" h="279">
                  <a:moveTo>
                    <a:pt x="289" y="131"/>
                  </a:moveTo>
                  <a:lnTo>
                    <a:pt x="289" y="279"/>
                  </a:lnTo>
                  <a:lnTo>
                    <a:pt x="0" y="143"/>
                  </a:lnTo>
                  <a:lnTo>
                    <a:pt x="0" y="0"/>
                  </a:lnTo>
                  <a:lnTo>
                    <a:pt x="289" y="13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6" name="Freeform 74"/>
            <p:cNvSpPr>
              <a:spLocks/>
            </p:cNvSpPr>
            <p:nvPr/>
          </p:nvSpPr>
          <p:spPr bwMode="auto">
            <a:xfrm>
              <a:off x="2733" y="1833"/>
              <a:ext cx="144" cy="55"/>
            </a:xfrm>
            <a:custGeom>
              <a:avLst/>
              <a:gdLst>
                <a:gd name="T0" fmla="*/ 288 w 288"/>
                <a:gd name="T1" fmla="*/ 135 h 274"/>
                <a:gd name="T2" fmla="*/ 288 w 288"/>
                <a:gd name="T3" fmla="*/ 274 h 274"/>
                <a:gd name="T4" fmla="*/ 0 w 288"/>
                <a:gd name="T5" fmla="*/ 139 h 274"/>
                <a:gd name="T6" fmla="*/ 0 w 288"/>
                <a:gd name="T7" fmla="*/ 0 h 274"/>
                <a:gd name="T8" fmla="*/ 288 w 288"/>
                <a:gd name="T9" fmla="*/ 135 h 274"/>
              </a:gdLst>
              <a:ahLst/>
              <a:cxnLst>
                <a:cxn ang="0">
                  <a:pos x="T0" y="T1"/>
                </a:cxn>
                <a:cxn ang="0">
                  <a:pos x="T2" y="T3"/>
                </a:cxn>
                <a:cxn ang="0">
                  <a:pos x="T4" y="T5"/>
                </a:cxn>
                <a:cxn ang="0">
                  <a:pos x="T6" y="T7"/>
                </a:cxn>
                <a:cxn ang="0">
                  <a:pos x="T8" y="T9"/>
                </a:cxn>
              </a:cxnLst>
              <a:rect l="0" t="0" r="r" b="b"/>
              <a:pathLst>
                <a:path w="288" h="274">
                  <a:moveTo>
                    <a:pt x="288" y="135"/>
                  </a:moveTo>
                  <a:lnTo>
                    <a:pt x="288" y="274"/>
                  </a:lnTo>
                  <a:lnTo>
                    <a:pt x="0" y="139"/>
                  </a:lnTo>
                  <a:lnTo>
                    <a:pt x="0" y="0"/>
                  </a:lnTo>
                  <a:lnTo>
                    <a:pt x="288" y="135"/>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7" name="Freeform 75"/>
            <p:cNvSpPr>
              <a:spLocks/>
            </p:cNvSpPr>
            <p:nvPr/>
          </p:nvSpPr>
          <p:spPr bwMode="auto">
            <a:xfrm>
              <a:off x="2582" y="1804"/>
              <a:ext cx="144" cy="55"/>
            </a:xfrm>
            <a:custGeom>
              <a:avLst/>
              <a:gdLst>
                <a:gd name="T0" fmla="*/ 288 w 288"/>
                <a:gd name="T1" fmla="*/ 136 h 275"/>
                <a:gd name="T2" fmla="*/ 288 w 288"/>
                <a:gd name="T3" fmla="*/ 275 h 275"/>
                <a:gd name="T4" fmla="*/ 0 w 288"/>
                <a:gd name="T5" fmla="*/ 139 h 275"/>
                <a:gd name="T6" fmla="*/ 0 w 288"/>
                <a:gd name="T7" fmla="*/ 0 h 275"/>
                <a:gd name="T8" fmla="*/ 288 w 288"/>
                <a:gd name="T9" fmla="*/ 136 h 275"/>
              </a:gdLst>
              <a:ahLst/>
              <a:cxnLst>
                <a:cxn ang="0">
                  <a:pos x="T0" y="T1"/>
                </a:cxn>
                <a:cxn ang="0">
                  <a:pos x="T2" y="T3"/>
                </a:cxn>
                <a:cxn ang="0">
                  <a:pos x="T4" y="T5"/>
                </a:cxn>
                <a:cxn ang="0">
                  <a:pos x="T6" y="T7"/>
                </a:cxn>
                <a:cxn ang="0">
                  <a:pos x="T8" y="T9"/>
                </a:cxn>
              </a:cxnLst>
              <a:rect l="0" t="0" r="r" b="b"/>
              <a:pathLst>
                <a:path w="288" h="275">
                  <a:moveTo>
                    <a:pt x="288" y="136"/>
                  </a:moveTo>
                  <a:lnTo>
                    <a:pt x="288" y="275"/>
                  </a:lnTo>
                  <a:lnTo>
                    <a:pt x="0" y="139"/>
                  </a:lnTo>
                  <a:lnTo>
                    <a:pt x="0" y="0"/>
                  </a:lnTo>
                  <a:lnTo>
                    <a:pt x="288" y="136"/>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8" name="Freeform 76"/>
            <p:cNvSpPr>
              <a:spLocks/>
            </p:cNvSpPr>
            <p:nvPr/>
          </p:nvSpPr>
          <p:spPr bwMode="auto">
            <a:xfrm>
              <a:off x="2503" y="1791"/>
              <a:ext cx="71" cy="40"/>
            </a:xfrm>
            <a:custGeom>
              <a:avLst/>
              <a:gdLst>
                <a:gd name="T0" fmla="*/ 143 w 143"/>
                <a:gd name="T1" fmla="*/ 61 h 199"/>
                <a:gd name="T2" fmla="*/ 143 w 143"/>
                <a:gd name="T3" fmla="*/ 199 h 199"/>
                <a:gd name="T4" fmla="*/ 0 w 143"/>
                <a:gd name="T5" fmla="*/ 126 h 199"/>
                <a:gd name="T6" fmla="*/ 0 w 143"/>
                <a:gd name="T7" fmla="*/ 0 h 199"/>
                <a:gd name="T8" fmla="*/ 143 w 143"/>
                <a:gd name="T9" fmla="*/ 61 h 199"/>
              </a:gdLst>
              <a:ahLst/>
              <a:cxnLst>
                <a:cxn ang="0">
                  <a:pos x="T0" y="T1"/>
                </a:cxn>
                <a:cxn ang="0">
                  <a:pos x="T2" y="T3"/>
                </a:cxn>
                <a:cxn ang="0">
                  <a:pos x="T4" y="T5"/>
                </a:cxn>
                <a:cxn ang="0">
                  <a:pos x="T6" y="T7"/>
                </a:cxn>
                <a:cxn ang="0">
                  <a:pos x="T8" y="T9"/>
                </a:cxn>
              </a:cxnLst>
              <a:rect l="0" t="0" r="r" b="b"/>
              <a:pathLst>
                <a:path w="143" h="199">
                  <a:moveTo>
                    <a:pt x="143" y="61"/>
                  </a:moveTo>
                  <a:lnTo>
                    <a:pt x="143" y="199"/>
                  </a:lnTo>
                  <a:lnTo>
                    <a:pt x="0" y="126"/>
                  </a:lnTo>
                  <a:lnTo>
                    <a:pt x="0" y="0"/>
                  </a:lnTo>
                  <a:lnTo>
                    <a:pt x="143" y="61"/>
                  </a:lnTo>
                  <a:close/>
                </a:path>
              </a:pathLst>
            </a:custGeom>
            <a:solidFill>
              <a:srgbClr val="4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09" name="Freeform 77"/>
            <p:cNvSpPr>
              <a:spLocks/>
            </p:cNvSpPr>
            <p:nvPr/>
          </p:nvSpPr>
          <p:spPr bwMode="auto">
            <a:xfrm>
              <a:off x="3039" y="1962"/>
              <a:ext cx="47" cy="39"/>
            </a:xfrm>
            <a:custGeom>
              <a:avLst/>
              <a:gdLst>
                <a:gd name="T0" fmla="*/ 95 w 95"/>
                <a:gd name="T1" fmla="*/ 51 h 197"/>
                <a:gd name="T2" fmla="*/ 95 w 95"/>
                <a:gd name="T3" fmla="*/ 197 h 197"/>
                <a:gd name="T4" fmla="*/ 0 w 95"/>
                <a:gd name="T5" fmla="*/ 146 h 197"/>
                <a:gd name="T6" fmla="*/ 0 w 95"/>
                <a:gd name="T7" fmla="*/ 0 h 197"/>
                <a:gd name="T8" fmla="*/ 95 w 95"/>
                <a:gd name="T9" fmla="*/ 51 h 197"/>
              </a:gdLst>
              <a:ahLst/>
              <a:cxnLst>
                <a:cxn ang="0">
                  <a:pos x="T0" y="T1"/>
                </a:cxn>
                <a:cxn ang="0">
                  <a:pos x="T2" y="T3"/>
                </a:cxn>
                <a:cxn ang="0">
                  <a:pos x="T4" y="T5"/>
                </a:cxn>
                <a:cxn ang="0">
                  <a:pos x="T6" y="T7"/>
                </a:cxn>
                <a:cxn ang="0">
                  <a:pos x="T8" y="T9"/>
                </a:cxn>
              </a:cxnLst>
              <a:rect l="0" t="0" r="r" b="b"/>
              <a:pathLst>
                <a:path w="95" h="197">
                  <a:moveTo>
                    <a:pt x="95" y="51"/>
                  </a:moveTo>
                  <a:lnTo>
                    <a:pt x="95" y="197"/>
                  </a:lnTo>
                  <a:lnTo>
                    <a:pt x="0" y="146"/>
                  </a:lnTo>
                  <a:lnTo>
                    <a:pt x="0" y="0"/>
                  </a:lnTo>
                  <a:lnTo>
                    <a:pt x="95" y="5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0" name="Freeform 78"/>
            <p:cNvSpPr>
              <a:spLocks/>
            </p:cNvSpPr>
            <p:nvPr/>
          </p:nvSpPr>
          <p:spPr bwMode="auto">
            <a:xfrm>
              <a:off x="2884" y="1930"/>
              <a:ext cx="145" cy="58"/>
            </a:xfrm>
            <a:custGeom>
              <a:avLst/>
              <a:gdLst>
                <a:gd name="T0" fmla="*/ 289 w 289"/>
                <a:gd name="T1" fmla="*/ 143 h 290"/>
                <a:gd name="T2" fmla="*/ 289 w 289"/>
                <a:gd name="T3" fmla="*/ 290 h 290"/>
                <a:gd name="T4" fmla="*/ 0 w 289"/>
                <a:gd name="T5" fmla="*/ 146 h 290"/>
                <a:gd name="T6" fmla="*/ 0 w 289"/>
                <a:gd name="T7" fmla="*/ 0 h 290"/>
                <a:gd name="T8" fmla="*/ 289 w 289"/>
                <a:gd name="T9" fmla="*/ 143 h 290"/>
              </a:gdLst>
              <a:ahLst/>
              <a:cxnLst>
                <a:cxn ang="0">
                  <a:pos x="T0" y="T1"/>
                </a:cxn>
                <a:cxn ang="0">
                  <a:pos x="T2" y="T3"/>
                </a:cxn>
                <a:cxn ang="0">
                  <a:pos x="T4" y="T5"/>
                </a:cxn>
                <a:cxn ang="0">
                  <a:pos x="T6" y="T7"/>
                </a:cxn>
                <a:cxn ang="0">
                  <a:pos x="T8" y="T9"/>
                </a:cxn>
              </a:cxnLst>
              <a:rect l="0" t="0" r="r" b="b"/>
              <a:pathLst>
                <a:path w="289" h="290">
                  <a:moveTo>
                    <a:pt x="289" y="143"/>
                  </a:moveTo>
                  <a:lnTo>
                    <a:pt x="289" y="290"/>
                  </a:lnTo>
                  <a:lnTo>
                    <a:pt x="0" y="146"/>
                  </a:lnTo>
                  <a:lnTo>
                    <a:pt x="0" y="0"/>
                  </a:lnTo>
                  <a:lnTo>
                    <a:pt x="289" y="14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1" name="Freeform 79"/>
            <p:cNvSpPr>
              <a:spLocks/>
            </p:cNvSpPr>
            <p:nvPr/>
          </p:nvSpPr>
          <p:spPr bwMode="auto">
            <a:xfrm>
              <a:off x="2733" y="1900"/>
              <a:ext cx="144" cy="57"/>
            </a:xfrm>
            <a:custGeom>
              <a:avLst/>
              <a:gdLst>
                <a:gd name="T0" fmla="*/ 288 w 288"/>
                <a:gd name="T1" fmla="*/ 149 h 288"/>
                <a:gd name="T2" fmla="*/ 288 w 288"/>
                <a:gd name="T3" fmla="*/ 288 h 288"/>
                <a:gd name="T4" fmla="*/ 0 w 288"/>
                <a:gd name="T5" fmla="*/ 139 h 288"/>
                <a:gd name="T6" fmla="*/ 0 w 288"/>
                <a:gd name="T7" fmla="*/ 0 h 288"/>
                <a:gd name="T8" fmla="*/ 288 w 288"/>
                <a:gd name="T9" fmla="*/ 149 h 288"/>
              </a:gdLst>
              <a:ahLst/>
              <a:cxnLst>
                <a:cxn ang="0">
                  <a:pos x="T0" y="T1"/>
                </a:cxn>
                <a:cxn ang="0">
                  <a:pos x="T2" y="T3"/>
                </a:cxn>
                <a:cxn ang="0">
                  <a:pos x="T4" y="T5"/>
                </a:cxn>
                <a:cxn ang="0">
                  <a:pos x="T6" y="T7"/>
                </a:cxn>
                <a:cxn ang="0">
                  <a:pos x="T8" y="T9"/>
                </a:cxn>
              </a:cxnLst>
              <a:rect l="0" t="0" r="r" b="b"/>
              <a:pathLst>
                <a:path w="288" h="288">
                  <a:moveTo>
                    <a:pt x="288" y="149"/>
                  </a:moveTo>
                  <a:lnTo>
                    <a:pt x="288" y="288"/>
                  </a:lnTo>
                  <a:lnTo>
                    <a:pt x="0" y="139"/>
                  </a:lnTo>
                  <a:lnTo>
                    <a:pt x="0" y="0"/>
                  </a:lnTo>
                  <a:lnTo>
                    <a:pt x="288" y="149"/>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2" name="Freeform 80"/>
            <p:cNvSpPr>
              <a:spLocks/>
            </p:cNvSpPr>
            <p:nvPr/>
          </p:nvSpPr>
          <p:spPr bwMode="auto">
            <a:xfrm>
              <a:off x="2582" y="1869"/>
              <a:ext cx="144" cy="57"/>
            </a:xfrm>
            <a:custGeom>
              <a:avLst/>
              <a:gdLst>
                <a:gd name="T0" fmla="*/ 288 w 288"/>
                <a:gd name="T1" fmla="*/ 147 h 285"/>
                <a:gd name="T2" fmla="*/ 288 w 288"/>
                <a:gd name="T3" fmla="*/ 285 h 285"/>
                <a:gd name="T4" fmla="*/ 0 w 288"/>
                <a:gd name="T5" fmla="*/ 139 h 285"/>
                <a:gd name="T6" fmla="*/ 0 w 288"/>
                <a:gd name="T7" fmla="*/ 0 h 285"/>
                <a:gd name="T8" fmla="*/ 288 w 288"/>
                <a:gd name="T9" fmla="*/ 147 h 285"/>
              </a:gdLst>
              <a:ahLst/>
              <a:cxnLst>
                <a:cxn ang="0">
                  <a:pos x="T0" y="T1"/>
                </a:cxn>
                <a:cxn ang="0">
                  <a:pos x="T2" y="T3"/>
                </a:cxn>
                <a:cxn ang="0">
                  <a:pos x="T4" y="T5"/>
                </a:cxn>
                <a:cxn ang="0">
                  <a:pos x="T6" y="T7"/>
                </a:cxn>
                <a:cxn ang="0">
                  <a:pos x="T8" y="T9"/>
                </a:cxn>
              </a:cxnLst>
              <a:rect l="0" t="0" r="r" b="b"/>
              <a:pathLst>
                <a:path w="288" h="285">
                  <a:moveTo>
                    <a:pt x="288" y="147"/>
                  </a:moveTo>
                  <a:lnTo>
                    <a:pt x="288" y="285"/>
                  </a:lnTo>
                  <a:lnTo>
                    <a:pt x="0" y="139"/>
                  </a:lnTo>
                  <a:lnTo>
                    <a:pt x="0" y="0"/>
                  </a:lnTo>
                  <a:lnTo>
                    <a:pt x="288" y="147"/>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3" name="Freeform 81"/>
            <p:cNvSpPr>
              <a:spLocks/>
            </p:cNvSpPr>
            <p:nvPr/>
          </p:nvSpPr>
          <p:spPr bwMode="auto">
            <a:xfrm>
              <a:off x="2503" y="1854"/>
              <a:ext cx="71" cy="41"/>
            </a:xfrm>
            <a:custGeom>
              <a:avLst/>
              <a:gdLst>
                <a:gd name="T0" fmla="*/ 143 w 143"/>
                <a:gd name="T1" fmla="*/ 69 h 205"/>
                <a:gd name="T2" fmla="*/ 143 w 143"/>
                <a:gd name="T3" fmla="*/ 205 h 205"/>
                <a:gd name="T4" fmla="*/ 0 w 143"/>
                <a:gd name="T5" fmla="*/ 131 h 205"/>
                <a:gd name="T6" fmla="*/ 0 w 143"/>
                <a:gd name="T7" fmla="*/ 0 h 205"/>
                <a:gd name="T8" fmla="*/ 143 w 143"/>
                <a:gd name="T9" fmla="*/ 69 h 205"/>
              </a:gdLst>
              <a:ahLst/>
              <a:cxnLst>
                <a:cxn ang="0">
                  <a:pos x="T0" y="T1"/>
                </a:cxn>
                <a:cxn ang="0">
                  <a:pos x="T2" y="T3"/>
                </a:cxn>
                <a:cxn ang="0">
                  <a:pos x="T4" y="T5"/>
                </a:cxn>
                <a:cxn ang="0">
                  <a:pos x="T6" y="T7"/>
                </a:cxn>
                <a:cxn ang="0">
                  <a:pos x="T8" y="T9"/>
                </a:cxn>
              </a:cxnLst>
              <a:rect l="0" t="0" r="r" b="b"/>
              <a:pathLst>
                <a:path w="143" h="205">
                  <a:moveTo>
                    <a:pt x="143" y="69"/>
                  </a:moveTo>
                  <a:lnTo>
                    <a:pt x="143" y="205"/>
                  </a:lnTo>
                  <a:lnTo>
                    <a:pt x="0" y="131"/>
                  </a:lnTo>
                  <a:lnTo>
                    <a:pt x="0" y="0"/>
                  </a:lnTo>
                  <a:lnTo>
                    <a:pt x="143" y="69"/>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4" name="Freeform 82"/>
            <p:cNvSpPr>
              <a:spLocks/>
            </p:cNvSpPr>
            <p:nvPr/>
          </p:nvSpPr>
          <p:spPr bwMode="auto">
            <a:xfrm>
              <a:off x="3037" y="2036"/>
              <a:ext cx="47" cy="38"/>
            </a:xfrm>
            <a:custGeom>
              <a:avLst/>
              <a:gdLst>
                <a:gd name="T0" fmla="*/ 94 w 94"/>
                <a:gd name="T1" fmla="*/ 40 h 188"/>
                <a:gd name="T2" fmla="*/ 94 w 94"/>
                <a:gd name="T3" fmla="*/ 188 h 188"/>
                <a:gd name="T4" fmla="*/ 0 w 94"/>
                <a:gd name="T5" fmla="*/ 130 h 188"/>
                <a:gd name="T6" fmla="*/ 0 w 94"/>
                <a:gd name="T7" fmla="*/ 0 h 188"/>
                <a:gd name="T8" fmla="*/ 94 w 94"/>
                <a:gd name="T9" fmla="*/ 40 h 188"/>
              </a:gdLst>
              <a:ahLst/>
              <a:cxnLst>
                <a:cxn ang="0">
                  <a:pos x="T0" y="T1"/>
                </a:cxn>
                <a:cxn ang="0">
                  <a:pos x="T2" y="T3"/>
                </a:cxn>
                <a:cxn ang="0">
                  <a:pos x="T4" y="T5"/>
                </a:cxn>
                <a:cxn ang="0">
                  <a:pos x="T6" y="T7"/>
                </a:cxn>
                <a:cxn ang="0">
                  <a:pos x="T8" y="T9"/>
                </a:cxn>
              </a:cxnLst>
              <a:rect l="0" t="0" r="r" b="b"/>
              <a:pathLst>
                <a:path w="94" h="188">
                  <a:moveTo>
                    <a:pt x="94" y="40"/>
                  </a:moveTo>
                  <a:lnTo>
                    <a:pt x="94" y="188"/>
                  </a:lnTo>
                  <a:lnTo>
                    <a:pt x="0" y="130"/>
                  </a:lnTo>
                  <a:lnTo>
                    <a:pt x="0" y="0"/>
                  </a:lnTo>
                  <a:lnTo>
                    <a:pt x="94" y="4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5" name="Freeform 83"/>
            <p:cNvSpPr>
              <a:spLocks/>
            </p:cNvSpPr>
            <p:nvPr/>
          </p:nvSpPr>
          <p:spPr bwMode="auto">
            <a:xfrm>
              <a:off x="2884" y="2000"/>
              <a:ext cx="145" cy="62"/>
            </a:xfrm>
            <a:custGeom>
              <a:avLst/>
              <a:gdLst>
                <a:gd name="T0" fmla="*/ 289 w 289"/>
                <a:gd name="T1" fmla="*/ 161 h 310"/>
                <a:gd name="T2" fmla="*/ 289 w 289"/>
                <a:gd name="T3" fmla="*/ 310 h 310"/>
                <a:gd name="T4" fmla="*/ 0 w 289"/>
                <a:gd name="T5" fmla="*/ 144 h 310"/>
                <a:gd name="T6" fmla="*/ 0 w 289"/>
                <a:gd name="T7" fmla="*/ 0 h 310"/>
                <a:gd name="T8" fmla="*/ 289 w 289"/>
                <a:gd name="T9" fmla="*/ 161 h 310"/>
              </a:gdLst>
              <a:ahLst/>
              <a:cxnLst>
                <a:cxn ang="0">
                  <a:pos x="T0" y="T1"/>
                </a:cxn>
                <a:cxn ang="0">
                  <a:pos x="T2" y="T3"/>
                </a:cxn>
                <a:cxn ang="0">
                  <a:pos x="T4" y="T5"/>
                </a:cxn>
                <a:cxn ang="0">
                  <a:pos x="T6" y="T7"/>
                </a:cxn>
                <a:cxn ang="0">
                  <a:pos x="T8" y="T9"/>
                </a:cxn>
              </a:cxnLst>
              <a:rect l="0" t="0" r="r" b="b"/>
              <a:pathLst>
                <a:path w="289" h="310">
                  <a:moveTo>
                    <a:pt x="289" y="161"/>
                  </a:moveTo>
                  <a:lnTo>
                    <a:pt x="289" y="310"/>
                  </a:lnTo>
                  <a:lnTo>
                    <a:pt x="0" y="144"/>
                  </a:lnTo>
                  <a:lnTo>
                    <a:pt x="0" y="0"/>
                  </a:lnTo>
                  <a:lnTo>
                    <a:pt x="289" y="16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6" name="Freeform 84"/>
            <p:cNvSpPr>
              <a:spLocks/>
            </p:cNvSpPr>
            <p:nvPr/>
          </p:nvSpPr>
          <p:spPr bwMode="auto">
            <a:xfrm>
              <a:off x="2733" y="1967"/>
              <a:ext cx="144" cy="60"/>
            </a:xfrm>
            <a:custGeom>
              <a:avLst/>
              <a:gdLst>
                <a:gd name="T0" fmla="*/ 288 w 288"/>
                <a:gd name="T1" fmla="*/ 161 h 302"/>
                <a:gd name="T2" fmla="*/ 288 w 288"/>
                <a:gd name="T3" fmla="*/ 302 h 302"/>
                <a:gd name="T4" fmla="*/ 0 w 288"/>
                <a:gd name="T5" fmla="*/ 137 h 302"/>
                <a:gd name="T6" fmla="*/ 0 w 288"/>
                <a:gd name="T7" fmla="*/ 0 h 302"/>
                <a:gd name="T8" fmla="*/ 288 w 288"/>
                <a:gd name="T9" fmla="*/ 161 h 302"/>
              </a:gdLst>
              <a:ahLst/>
              <a:cxnLst>
                <a:cxn ang="0">
                  <a:pos x="T0" y="T1"/>
                </a:cxn>
                <a:cxn ang="0">
                  <a:pos x="T2" y="T3"/>
                </a:cxn>
                <a:cxn ang="0">
                  <a:pos x="T4" y="T5"/>
                </a:cxn>
                <a:cxn ang="0">
                  <a:pos x="T6" y="T7"/>
                </a:cxn>
                <a:cxn ang="0">
                  <a:pos x="T8" y="T9"/>
                </a:cxn>
              </a:cxnLst>
              <a:rect l="0" t="0" r="r" b="b"/>
              <a:pathLst>
                <a:path w="288" h="302">
                  <a:moveTo>
                    <a:pt x="288" y="161"/>
                  </a:moveTo>
                  <a:lnTo>
                    <a:pt x="288" y="302"/>
                  </a:lnTo>
                  <a:lnTo>
                    <a:pt x="0" y="137"/>
                  </a:lnTo>
                  <a:lnTo>
                    <a:pt x="0" y="0"/>
                  </a:lnTo>
                  <a:lnTo>
                    <a:pt x="288" y="16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7" name="Freeform 85"/>
            <p:cNvSpPr>
              <a:spLocks/>
            </p:cNvSpPr>
            <p:nvPr/>
          </p:nvSpPr>
          <p:spPr bwMode="auto">
            <a:xfrm>
              <a:off x="2580" y="1932"/>
              <a:ext cx="146" cy="61"/>
            </a:xfrm>
            <a:custGeom>
              <a:avLst/>
              <a:gdLst>
                <a:gd name="T0" fmla="*/ 292 w 292"/>
                <a:gd name="T1" fmla="*/ 167 h 303"/>
                <a:gd name="T2" fmla="*/ 292 w 292"/>
                <a:gd name="T3" fmla="*/ 303 h 303"/>
                <a:gd name="T4" fmla="*/ 0 w 292"/>
                <a:gd name="T5" fmla="*/ 139 h 303"/>
                <a:gd name="T6" fmla="*/ 0 w 292"/>
                <a:gd name="T7" fmla="*/ 0 h 303"/>
                <a:gd name="T8" fmla="*/ 292 w 292"/>
                <a:gd name="T9" fmla="*/ 167 h 303"/>
              </a:gdLst>
              <a:ahLst/>
              <a:cxnLst>
                <a:cxn ang="0">
                  <a:pos x="T0" y="T1"/>
                </a:cxn>
                <a:cxn ang="0">
                  <a:pos x="T2" y="T3"/>
                </a:cxn>
                <a:cxn ang="0">
                  <a:pos x="T4" y="T5"/>
                </a:cxn>
                <a:cxn ang="0">
                  <a:pos x="T6" y="T7"/>
                </a:cxn>
                <a:cxn ang="0">
                  <a:pos x="T8" y="T9"/>
                </a:cxn>
              </a:cxnLst>
              <a:rect l="0" t="0" r="r" b="b"/>
              <a:pathLst>
                <a:path w="292" h="303">
                  <a:moveTo>
                    <a:pt x="292" y="167"/>
                  </a:moveTo>
                  <a:lnTo>
                    <a:pt x="292" y="303"/>
                  </a:lnTo>
                  <a:lnTo>
                    <a:pt x="0" y="139"/>
                  </a:lnTo>
                  <a:lnTo>
                    <a:pt x="0" y="0"/>
                  </a:lnTo>
                  <a:lnTo>
                    <a:pt x="292" y="167"/>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8" name="Freeform 86"/>
            <p:cNvSpPr>
              <a:spLocks/>
            </p:cNvSpPr>
            <p:nvPr/>
          </p:nvSpPr>
          <p:spPr bwMode="auto">
            <a:xfrm>
              <a:off x="2503" y="1916"/>
              <a:ext cx="71" cy="42"/>
            </a:xfrm>
            <a:custGeom>
              <a:avLst/>
              <a:gdLst>
                <a:gd name="T0" fmla="*/ 143 w 143"/>
                <a:gd name="T1" fmla="*/ 72 h 209"/>
                <a:gd name="T2" fmla="*/ 143 w 143"/>
                <a:gd name="T3" fmla="*/ 209 h 209"/>
                <a:gd name="T4" fmla="*/ 0 w 143"/>
                <a:gd name="T5" fmla="*/ 127 h 209"/>
                <a:gd name="T6" fmla="*/ 0 w 143"/>
                <a:gd name="T7" fmla="*/ 0 h 209"/>
                <a:gd name="T8" fmla="*/ 143 w 143"/>
                <a:gd name="T9" fmla="*/ 72 h 209"/>
              </a:gdLst>
              <a:ahLst/>
              <a:cxnLst>
                <a:cxn ang="0">
                  <a:pos x="T0" y="T1"/>
                </a:cxn>
                <a:cxn ang="0">
                  <a:pos x="T2" y="T3"/>
                </a:cxn>
                <a:cxn ang="0">
                  <a:pos x="T4" y="T5"/>
                </a:cxn>
                <a:cxn ang="0">
                  <a:pos x="T6" y="T7"/>
                </a:cxn>
                <a:cxn ang="0">
                  <a:pos x="T8" y="T9"/>
                </a:cxn>
              </a:cxnLst>
              <a:rect l="0" t="0" r="r" b="b"/>
              <a:pathLst>
                <a:path w="143" h="209">
                  <a:moveTo>
                    <a:pt x="143" y="72"/>
                  </a:moveTo>
                  <a:lnTo>
                    <a:pt x="143" y="209"/>
                  </a:lnTo>
                  <a:lnTo>
                    <a:pt x="0" y="127"/>
                  </a:lnTo>
                  <a:lnTo>
                    <a:pt x="0" y="0"/>
                  </a:lnTo>
                  <a:lnTo>
                    <a:pt x="143" y="7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19" name="Freeform 87"/>
            <p:cNvSpPr>
              <a:spLocks/>
            </p:cNvSpPr>
            <p:nvPr/>
          </p:nvSpPr>
          <p:spPr bwMode="auto">
            <a:xfrm>
              <a:off x="3039" y="2106"/>
              <a:ext cx="45" cy="43"/>
            </a:xfrm>
            <a:custGeom>
              <a:avLst/>
              <a:gdLst>
                <a:gd name="T0" fmla="*/ 91 w 91"/>
                <a:gd name="T1" fmla="*/ 58 h 216"/>
                <a:gd name="T2" fmla="*/ 91 w 91"/>
                <a:gd name="T3" fmla="*/ 216 h 216"/>
                <a:gd name="T4" fmla="*/ 0 w 91"/>
                <a:gd name="T5" fmla="*/ 152 h 216"/>
                <a:gd name="T6" fmla="*/ 0 w 91"/>
                <a:gd name="T7" fmla="*/ 0 h 216"/>
                <a:gd name="T8" fmla="*/ 91 w 91"/>
                <a:gd name="T9" fmla="*/ 58 h 216"/>
              </a:gdLst>
              <a:ahLst/>
              <a:cxnLst>
                <a:cxn ang="0">
                  <a:pos x="T0" y="T1"/>
                </a:cxn>
                <a:cxn ang="0">
                  <a:pos x="T2" y="T3"/>
                </a:cxn>
                <a:cxn ang="0">
                  <a:pos x="T4" y="T5"/>
                </a:cxn>
                <a:cxn ang="0">
                  <a:pos x="T6" y="T7"/>
                </a:cxn>
                <a:cxn ang="0">
                  <a:pos x="T8" y="T9"/>
                </a:cxn>
              </a:cxnLst>
              <a:rect l="0" t="0" r="r" b="b"/>
              <a:pathLst>
                <a:path w="91" h="216">
                  <a:moveTo>
                    <a:pt x="91" y="58"/>
                  </a:moveTo>
                  <a:lnTo>
                    <a:pt x="91" y="216"/>
                  </a:lnTo>
                  <a:lnTo>
                    <a:pt x="0" y="152"/>
                  </a:lnTo>
                  <a:lnTo>
                    <a:pt x="0" y="0"/>
                  </a:lnTo>
                  <a:lnTo>
                    <a:pt x="91" y="58"/>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0" name="Freeform 88"/>
            <p:cNvSpPr>
              <a:spLocks/>
            </p:cNvSpPr>
            <p:nvPr/>
          </p:nvSpPr>
          <p:spPr bwMode="auto">
            <a:xfrm>
              <a:off x="2884" y="2070"/>
              <a:ext cx="145" cy="64"/>
            </a:xfrm>
            <a:custGeom>
              <a:avLst/>
              <a:gdLst>
                <a:gd name="T0" fmla="*/ 289 w 289"/>
                <a:gd name="T1" fmla="*/ 173 h 322"/>
                <a:gd name="T2" fmla="*/ 289 w 289"/>
                <a:gd name="T3" fmla="*/ 322 h 322"/>
                <a:gd name="T4" fmla="*/ 0 w 289"/>
                <a:gd name="T5" fmla="*/ 144 h 322"/>
                <a:gd name="T6" fmla="*/ 0 w 289"/>
                <a:gd name="T7" fmla="*/ 0 h 322"/>
                <a:gd name="T8" fmla="*/ 289 w 289"/>
                <a:gd name="T9" fmla="*/ 173 h 322"/>
              </a:gdLst>
              <a:ahLst/>
              <a:cxnLst>
                <a:cxn ang="0">
                  <a:pos x="T0" y="T1"/>
                </a:cxn>
                <a:cxn ang="0">
                  <a:pos x="T2" y="T3"/>
                </a:cxn>
                <a:cxn ang="0">
                  <a:pos x="T4" y="T5"/>
                </a:cxn>
                <a:cxn ang="0">
                  <a:pos x="T6" y="T7"/>
                </a:cxn>
                <a:cxn ang="0">
                  <a:pos x="T8" y="T9"/>
                </a:cxn>
              </a:cxnLst>
              <a:rect l="0" t="0" r="r" b="b"/>
              <a:pathLst>
                <a:path w="289" h="322">
                  <a:moveTo>
                    <a:pt x="289" y="173"/>
                  </a:moveTo>
                  <a:lnTo>
                    <a:pt x="289" y="322"/>
                  </a:lnTo>
                  <a:lnTo>
                    <a:pt x="0" y="144"/>
                  </a:lnTo>
                  <a:lnTo>
                    <a:pt x="0" y="0"/>
                  </a:lnTo>
                  <a:lnTo>
                    <a:pt x="289" y="17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1" name="Freeform 89"/>
            <p:cNvSpPr>
              <a:spLocks/>
            </p:cNvSpPr>
            <p:nvPr/>
          </p:nvSpPr>
          <p:spPr bwMode="auto">
            <a:xfrm>
              <a:off x="2733" y="2034"/>
              <a:ext cx="144" cy="63"/>
            </a:xfrm>
            <a:custGeom>
              <a:avLst/>
              <a:gdLst>
                <a:gd name="T0" fmla="*/ 288 w 288"/>
                <a:gd name="T1" fmla="*/ 176 h 316"/>
                <a:gd name="T2" fmla="*/ 288 w 288"/>
                <a:gd name="T3" fmla="*/ 316 h 316"/>
                <a:gd name="T4" fmla="*/ 0 w 288"/>
                <a:gd name="T5" fmla="*/ 140 h 316"/>
                <a:gd name="T6" fmla="*/ 0 w 288"/>
                <a:gd name="T7" fmla="*/ 0 h 316"/>
                <a:gd name="T8" fmla="*/ 288 w 288"/>
                <a:gd name="T9" fmla="*/ 176 h 316"/>
              </a:gdLst>
              <a:ahLst/>
              <a:cxnLst>
                <a:cxn ang="0">
                  <a:pos x="T0" y="T1"/>
                </a:cxn>
                <a:cxn ang="0">
                  <a:pos x="T2" y="T3"/>
                </a:cxn>
                <a:cxn ang="0">
                  <a:pos x="T4" y="T5"/>
                </a:cxn>
                <a:cxn ang="0">
                  <a:pos x="T6" y="T7"/>
                </a:cxn>
                <a:cxn ang="0">
                  <a:pos x="T8" y="T9"/>
                </a:cxn>
              </a:cxnLst>
              <a:rect l="0" t="0" r="r" b="b"/>
              <a:pathLst>
                <a:path w="288" h="316">
                  <a:moveTo>
                    <a:pt x="288" y="176"/>
                  </a:moveTo>
                  <a:lnTo>
                    <a:pt x="288" y="316"/>
                  </a:lnTo>
                  <a:lnTo>
                    <a:pt x="0" y="140"/>
                  </a:lnTo>
                  <a:lnTo>
                    <a:pt x="0" y="0"/>
                  </a:lnTo>
                  <a:lnTo>
                    <a:pt x="288" y="176"/>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2" name="Freeform 90"/>
            <p:cNvSpPr>
              <a:spLocks/>
            </p:cNvSpPr>
            <p:nvPr/>
          </p:nvSpPr>
          <p:spPr bwMode="auto">
            <a:xfrm>
              <a:off x="2582" y="1998"/>
              <a:ext cx="144" cy="62"/>
            </a:xfrm>
            <a:custGeom>
              <a:avLst/>
              <a:gdLst>
                <a:gd name="T0" fmla="*/ 288 w 288"/>
                <a:gd name="T1" fmla="*/ 171 h 308"/>
                <a:gd name="T2" fmla="*/ 288 w 288"/>
                <a:gd name="T3" fmla="*/ 308 h 308"/>
                <a:gd name="T4" fmla="*/ 0 w 288"/>
                <a:gd name="T5" fmla="*/ 139 h 308"/>
                <a:gd name="T6" fmla="*/ 0 w 288"/>
                <a:gd name="T7" fmla="*/ 0 h 308"/>
                <a:gd name="T8" fmla="*/ 288 w 288"/>
                <a:gd name="T9" fmla="*/ 171 h 308"/>
              </a:gdLst>
              <a:ahLst/>
              <a:cxnLst>
                <a:cxn ang="0">
                  <a:pos x="T0" y="T1"/>
                </a:cxn>
                <a:cxn ang="0">
                  <a:pos x="T2" y="T3"/>
                </a:cxn>
                <a:cxn ang="0">
                  <a:pos x="T4" y="T5"/>
                </a:cxn>
                <a:cxn ang="0">
                  <a:pos x="T6" y="T7"/>
                </a:cxn>
                <a:cxn ang="0">
                  <a:pos x="T8" y="T9"/>
                </a:cxn>
              </a:cxnLst>
              <a:rect l="0" t="0" r="r" b="b"/>
              <a:pathLst>
                <a:path w="288" h="308">
                  <a:moveTo>
                    <a:pt x="288" y="171"/>
                  </a:moveTo>
                  <a:lnTo>
                    <a:pt x="288" y="308"/>
                  </a:lnTo>
                  <a:lnTo>
                    <a:pt x="0" y="139"/>
                  </a:lnTo>
                  <a:lnTo>
                    <a:pt x="0" y="0"/>
                  </a:lnTo>
                  <a:lnTo>
                    <a:pt x="288" y="171"/>
                  </a:lnTo>
                  <a:close/>
                </a:path>
              </a:pathLst>
            </a:custGeom>
            <a:solidFill>
              <a:srgbClr val="2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3" name="Freeform 91"/>
            <p:cNvSpPr>
              <a:spLocks/>
            </p:cNvSpPr>
            <p:nvPr/>
          </p:nvSpPr>
          <p:spPr bwMode="auto">
            <a:xfrm>
              <a:off x="2503" y="1981"/>
              <a:ext cx="71" cy="43"/>
            </a:xfrm>
            <a:custGeom>
              <a:avLst/>
              <a:gdLst>
                <a:gd name="T0" fmla="*/ 143 w 143"/>
                <a:gd name="T1" fmla="*/ 79 h 216"/>
                <a:gd name="T2" fmla="*/ 143 w 143"/>
                <a:gd name="T3" fmla="*/ 216 h 216"/>
                <a:gd name="T4" fmla="*/ 0 w 143"/>
                <a:gd name="T5" fmla="*/ 120 h 216"/>
                <a:gd name="T6" fmla="*/ 0 w 143"/>
                <a:gd name="T7" fmla="*/ 0 h 216"/>
                <a:gd name="T8" fmla="*/ 143 w 143"/>
                <a:gd name="T9" fmla="*/ 79 h 216"/>
              </a:gdLst>
              <a:ahLst/>
              <a:cxnLst>
                <a:cxn ang="0">
                  <a:pos x="T0" y="T1"/>
                </a:cxn>
                <a:cxn ang="0">
                  <a:pos x="T2" y="T3"/>
                </a:cxn>
                <a:cxn ang="0">
                  <a:pos x="T4" y="T5"/>
                </a:cxn>
                <a:cxn ang="0">
                  <a:pos x="T6" y="T7"/>
                </a:cxn>
                <a:cxn ang="0">
                  <a:pos x="T8" y="T9"/>
                </a:cxn>
              </a:cxnLst>
              <a:rect l="0" t="0" r="r" b="b"/>
              <a:pathLst>
                <a:path w="143" h="216">
                  <a:moveTo>
                    <a:pt x="143" y="79"/>
                  </a:moveTo>
                  <a:lnTo>
                    <a:pt x="143" y="216"/>
                  </a:lnTo>
                  <a:lnTo>
                    <a:pt x="0" y="120"/>
                  </a:lnTo>
                  <a:lnTo>
                    <a:pt x="0" y="0"/>
                  </a:lnTo>
                  <a:lnTo>
                    <a:pt x="143" y="79"/>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4" name="Freeform 92"/>
            <p:cNvSpPr>
              <a:spLocks/>
            </p:cNvSpPr>
            <p:nvPr/>
          </p:nvSpPr>
          <p:spPr bwMode="auto">
            <a:xfrm>
              <a:off x="2503" y="2011"/>
              <a:ext cx="119" cy="55"/>
            </a:xfrm>
            <a:custGeom>
              <a:avLst/>
              <a:gdLst>
                <a:gd name="T0" fmla="*/ 238 w 238"/>
                <a:gd name="T1" fmla="*/ 148 h 271"/>
                <a:gd name="T2" fmla="*/ 238 w 238"/>
                <a:gd name="T3" fmla="*/ 271 h 271"/>
                <a:gd name="T4" fmla="*/ 0 w 238"/>
                <a:gd name="T5" fmla="*/ 132 h 271"/>
                <a:gd name="T6" fmla="*/ 0 w 238"/>
                <a:gd name="T7" fmla="*/ 0 h 271"/>
                <a:gd name="T8" fmla="*/ 238 w 238"/>
                <a:gd name="T9" fmla="*/ 148 h 271"/>
              </a:gdLst>
              <a:ahLst/>
              <a:cxnLst>
                <a:cxn ang="0">
                  <a:pos x="T0" y="T1"/>
                </a:cxn>
                <a:cxn ang="0">
                  <a:pos x="T2" y="T3"/>
                </a:cxn>
                <a:cxn ang="0">
                  <a:pos x="T4" y="T5"/>
                </a:cxn>
                <a:cxn ang="0">
                  <a:pos x="T6" y="T7"/>
                </a:cxn>
                <a:cxn ang="0">
                  <a:pos x="T8" y="T9"/>
                </a:cxn>
              </a:cxnLst>
              <a:rect l="0" t="0" r="r" b="b"/>
              <a:pathLst>
                <a:path w="238" h="271">
                  <a:moveTo>
                    <a:pt x="238" y="148"/>
                  </a:moveTo>
                  <a:lnTo>
                    <a:pt x="238" y="271"/>
                  </a:lnTo>
                  <a:lnTo>
                    <a:pt x="0" y="132"/>
                  </a:lnTo>
                  <a:lnTo>
                    <a:pt x="0" y="0"/>
                  </a:lnTo>
                  <a:lnTo>
                    <a:pt x="238" y="148"/>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5" name="Freeform 93"/>
            <p:cNvSpPr>
              <a:spLocks/>
            </p:cNvSpPr>
            <p:nvPr/>
          </p:nvSpPr>
          <p:spPr bwMode="auto">
            <a:xfrm>
              <a:off x="2922" y="2113"/>
              <a:ext cx="162" cy="70"/>
            </a:xfrm>
            <a:custGeom>
              <a:avLst/>
              <a:gdLst>
                <a:gd name="T0" fmla="*/ 325 w 325"/>
                <a:gd name="T1" fmla="*/ 208 h 350"/>
                <a:gd name="T2" fmla="*/ 325 w 325"/>
                <a:gd name="T3" fmla="*/ 350 h 350"/>
                <a:gd name="T4" fmla="*/ 0 w 325"/>
                <a:gd name="T5" fmla="*/ 148 h 350"/>
                <a:gd name="T6" fmla="*/ 0 w 325"/>
                <a:gd name="T7" fmla="*/ 0 h 350"/>
                <a:gd name="T8" fmla="*/ 325 w 325"/>
                <a:gd name="T9" fmla="*/ 208 h 350"/>
              </a:gdLst>
              <a:ahLst/>
              <a:cxnLst>
                <a:cxn ang="0">
                  <a:pos x="T0" y="T1"/>
                </a:cxn>
                <a:cxn ang="0">
                  <a:pos x="T2" y="T3"/>
                </a:cxn>
                <a:cxn ang="0">
                  <a:pos x="T4" y="T5"/>
                </a:cxn>
                <a:cxn ang="0">
                  <a:pos x="T6" y="T7"/>
                </a:cxn>
                <a:cxn ang="0">
                  <a:pos x="T8" y="T9"/>
                </a:cxn>
              </a:cxnLst>
              <a:rect l="0" t="0" r="r" b="b"/>
              <a:pathLst>
                <a:path w="325" h="350">
                  <a:moveTo>
                    <a:pt x="325" y="208"/>
                  </a:moveTo>
                  <a:lnTo>
                    <a:pt x="325" y="350"/>
                  </a:lnTo>
                  <a:lnTo>
                    <a:pt x="0" y="148"/>
                  </a:lnTo>
                  <a:lnTo>
                    <a:pt x="0" y="0"/>
                  </a:lnTo>
                  <a:lnTo>
                    <a:pt x="325" y="208"/>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6" name="Freeform 94"/>
            <p:cNvSpPr>
              <a:spLocks/>
            </p:cNvSpPr>
            <p:nvPr/>
          </p:nvSpPr>
          <p:spPr bwMode="auto">
            <a:xfrm>
              <a:off x="2781" y="2079"/>
              <a:ext cx="134" cy="62"/>
            </a:xfrm>
            <a:custGeom>
              <a:avLst/>
              <a:gdLst>
                <a:gd name="T0" fmla="*/ 269 w 269"/>
                <a:gd name="T1" fmla="*/ 165 h 312"/>
                <a:gd name="T2" fmla="*/ 269 w 269"/>
                <a:gd name="T3" fmla="*/ 312 h 312"/>
                <a:gd name="T4" fmla="*/ 0 w 269"/>
                <a:gd name="T5" fmla="*/ 143 h 312"/>
                <a:gd name="T6" fmla="*/ 0 w 269"/>
                <a:gd name="T7" fmla="*/ 0 h 312"/>
                <a:gd name="T8" fmla="*/ 269 w 269"/>
                <a:gd name="T9" fmla="*/ 165 h 312"/>
              </a:gdLst>
              <a:ahLst/>
              <a:cxnLst>
                <a:cxn ang="0">
                  <a:pos x="T0" y="T1"/>
                </a:cxn>
                <a:cxn ang="0">
                  <a:pos x="T2" y="T3"/>
                </a:cxn>
                <a:cxn ang="0">
                  <a:pos x="T4" y="T5"/>
                </a:cxn>
                <a:cxn ang="0">
                  <a:pos x="T6" y="T7"/>
                </a:cxn>
                <a:cxn ang="0">
                  <a:pos x="T8" y="T9"/>
                </a:cxn>
              </a:cxnLst>
              <a:rect l="0" t="0" r="r" b="b"/>
              <a:pathLst>
                <a:path w="269" h="312">
                  <a:moveTo>
                    <a:pt x="269" y="165"/>
                  </a:moveTo>
                  <a:lnTo>
                    <a:pt x="269" y="312"/>
                  </a:lnTo>
                  <a:lnTo>
                    <a:pt x="0" y="143"/>
                  </a:lnTo>
                  <a:lnTo>
                    <a:pt x="0" y="0"/>
                  </a:lnTo>
                  <a:lnTo>
                    <a:pt x="269" y="165"/>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7" name="Freeform 95"/>
            <p:cNvSpPr>
              <a:spLocks/>
            </p:cNvSpPr>
            <p:nvPr/>
          </p:nvSpPr>
          <p:spPr bwMode="auto">
            <a:xfrm>
              <a:off x="2630" y="2043"/>
              <a:ext cx="142" cy="61"/>
            </a:xfrm>
            <a:custGeom>
              <a:avLst/>
              <a:gdLst>
                <a:gd name="T0" fmla="*/ 282 w 282"/>
                <a:gd name="T1" fmla="*/ 169 h 306"/>
                <a:gd name="T2" fmla="*/ 282 w 282"/>
                <a:gd name="T3" fmla="*/ 306 h 306"/>
                <a:gd name="T4" fmla="*/ 0 w 282"/>
                <a:gd name="T5" fmla="*/ 125 h 306"/>
                <a:gd name="T6" fmla="*/ 0 w 282"/>
                <a:gd name="T7" fmla="*/ 0 h 306"/>
                <a:gd name="T8" fmla="*/ 282 w 282"/>
                <a:gd name="T9" fmla="*/ 169 h 306"/>
              </a:gdLst>
              <a:ahLst/>
              <a:cxnLst>
                <a:cxn ang="0">
                  <a:pos x="T0" y="T1"/>
                </a:cxn>
                <a:cxn ang="0">
                  <a:pos x="T2" y="T3"/>
                </a:cxn>
                <a:cxn ang="0">
                  <a:pos x="T4" y="T5"/>
                </a:cxn>
                <a:cxn ang="0">
                  <a:pos x="T6" y="T7"/>
                </a:cxn>
                <a:cxn ang="0">
                  <a:pos x="T8" y="T9"/>
                </a:cxn>
              </a:cxnLst>
              <a:rect l="0" t="0" r="r" b="b"/>
              <a:pathLst>
                <a:path w="282" h="306">
                  <a:moveTo>
                    <a:pt x="282" y="169"/>
                  </a:moveTo>
                  <a:lnTo>
                    <a:pt x="282" y="306"/>
                  </a:lnTo>
                  <a:lnTo>
                    <a:pt x="0" y="125"/>
                  </a:lnTo>
                  <a:lnTo>
                    <a:pt x="0" y="0"/>
                  </a:lnTo>
                  <a:lnTo>
                    <a:pt x="282" y="169"/>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8" name="Freeform 96"/>
            <p:cNvSpPr>
              <a:spLocks/>
            </p:cNvSpPr>
            <p:nvPr/>
          </p:nvSpPr>
          <p:spPr bwMode="auto">
            <a:xfrm>
              <a:off x="2503" y="1635"/>
              <a:ext cx="125" cy="43"/>
            </a:xfrm>
            <a:custGeom>
              <a:avLst/>
              <a:gdLst>
                <a:gd name="T0" fmla="*/ 250 w 250"/>
                <a:gd name="T1" fmla="*/ 86 h 218"/>
                <a:gd name="T2" fmla="*/ 250 w 250"/>
                <a:gd name="T3" fmla="*/ 218 h 218"/>
                <a:gd name="T4" fmla="*/ 0 w 250"/>
                <a:gd name="T5" fmla="*/ 132 h 218"/>
                <a:gd name="T6" fmla="*/ 0 w 250"/>
                <a:gd name="T7" fmla="*/ 0 h 218"/>
                <a:gd name="T8" fmla="*/ 250 w 250"/>
                <a:gd name="T9" fmla="*/ 86 h 218"/>
              </a:gdLst>
              <a:ahLst/>
              <a:cxnLst>
                <a:cxn ang="0">
                  <a:pos x="T0" y="T1"/>
                </a:cxn>
                <a:cxn ang="0">
                  <a:pos x="T2" y="T3"/>
                </a:cxn>
                <a:cxn ang="0">
                  <a:pos x="T4" y="T5"/>
                </a:cxn>
                <a:cxn ang="0">
                  <a:pos x="T6" y="T7"/>
                </a:cxn>
                <a:cxn ang="0">
                  <a:pos x="T8" y="T9"/>
                </a:cxn>
              </a:cxnLst>
              <a:rect l="0" t="0" r="r" b="b"/>
              <a:pathLst>
                <a:path w="250" h="218">
                  <a:moveTo>
                    <a:pt x="250" y="86"/>
                  </a:moveTo>
                  <a:lnTo>
                    <a:pt x="250" y="218"/>
                  </a:lnTo>
                  <a:lnTo>
                    <a:pt x="0" y="132"/>
                  </a:lnTo>
                  <a:lnTo>
                    <a:pt x="0" y="0"/>
                  </a:lnTo>
                  <a:lnTo>
                    <a:pt x="250" y="86"/>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29" name="Freeform 97"/>
            <p:cNvSpPr>
              <a:spLocks/>
            </p:cNvSpPr>
            <p:nvPr/>
          </p:nvSpPr>
          <p:spPr bwMode="auto">
            <a:xfrm>
              <a:off x="2786" y="1672"/>
              <a:ext cx="135" cy="49"/>
            </a:xfrm>
            <a:custGeom>
              <a:avLst/>
              <a:gdLst>
                <a:gd name="T0" fmla="*/ 270 w 270"/>
                <a:gd name="T1" fmla="*/ 95 h 244"/>
                <a:gd name="T2" fmla="*/ 270 w 270"/>
                <a:gd name="T3" fmla="*/ 244 h 244"/>
                <a:gd name="T4" fmla="*/ 0 w 270"/>
                <a:gd name="T5" fmla="*/ 145 h 244"/>
                <a:gd name="T6" fmla="*/ 0 w 270"/>
                <a:gd name="T7" fmla="*/ 0 h 244"/>
                <a:gd name="T8" fmla="*/ 270 w 270"/>
                <a:gd name="T9" fmla="*/ 95 h 244"/>
              </a:gdLst>
              <a:ahLst/>
              <a:cxnLst>
                <a:cxn ang="0">
                  <a:pos x="T0" y="T1"/>
                </a:cxn>
                <a:cxn ang="0">
                  <a:pos x="T2" y="T3"/>
                </a:cxn>
                <a:cxn ang="0">
                  <a:pos x="T4" y="T5"/>
                </a:cxn>
                <a:cxn ang="0">
                  <a:pos x="T6" y="T7"/>
                </a:cxn>
                <a:cxn ang="0">
                  <a:pos x="T8" y="T9"/>
                </a:cxn>
              </a:cxnLst>
              <a:rect l="0" t="0" r="r" b="b"/>
              <a:pathLst>
                <a:path w="270" h="244">
                  <a:moveTo>
                    <a:pt x="270" y="95"/>
                  </a:moveTo>
                  <a:lnTo>
                    <a:pt x="270" y="244"/>
                  </a:lnTo>
                  <a:lnTo>
                    <a:pt x="0" y="145"/>
                  </a:lnTo>
                  <a:lnTo>
                    <a:pt x="0" y="0"/>
                  </a:lnTo>
                  <a:lnTo>
                    <a:pt x="270" y="95"/>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0" name="Freeform 98"/>
            <p:cNvSpPr>
              <a:spLocks/>
            </p:cNvSpPr>
            <p:nvPr/>
          </p:nvSpPr>
          <p:spPr bwMode="auto">
            <a:xfrm>
              <a:off x="2636" y="1652"/>
              <a:ext cx="142" cy="48"/>
            </a:xfrm>
            <a:custGeom>
              <a:avLst/>
              <a:gdLst>
                <a:gd name="T0" fmla="*/ 284 w 284"/>
                <a:gd name="T1" fmla="*/ 100 h 237"/>
                <a:gd name="T2" fmla="*/ 284 w 284"/>
                <a:gd name="T3" fmla="*/ 237 h 237"/>
                <a:gd name="T4" fmla="*/ 0 w 284"/>
                <a:gd name="T5" fmla="*/ 139 h 237"/>
                <a:gd name="T6" fmla="*/ 0 w 284"/>
                <a:gd name="T7" fmla="*/ 0 h 237"/>
                <a:gd name="T8" fmla="*/ 284 w 284"/>
                <a:gd name="T9" fmla="*/ 100 h 237"/>
              </a:gdLst>
              <a:ahLst/>
              <a:cxnLst>
                <a:cxn ang="0">
                  <a:pos x="T0" y="T1"/>
                </a:cxn>
                <a:cxn ang="0">
                  <a:pos x="T2" y="T3"/>
                </a:cxn>
                <a:cxn ang="0">
                  <a:pos x="T4" y="T5"/>
                </a:cxn>
                <a:cxn ang="0">
                  <a:pos x="T6" y="T7"/>
                </a:cxn>
                <a:cxn ang="0">
                  <a:pos x="T8" y="T9"/>
                </a:cxn>
              </a:cxnLst>
              <a:rect l="0" t="0" r="r" b="b"/>
              <a:pathLst>
                <a:path w="284" h="237">
                  <a:moveTo>
                    <a:pt x="284" y="100"/>
                  </a:moveTo>
                  <a:lnTo>
                    <a:pt x="284" y="237"/>
                  </a:lnTo>
                  <a:lnTo>
                    <a:pt x="0" y="139"/>
                  </a:lnTo>
                  <a:lnTo>
                    <a:pt x="0" y="0"/>
                  </a:lnTo>
                  <a:lnTo>
                    <a:pt x="284" y="10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1" name="Freeform 99"/>
            <p:cNvSpPr>
              <a:spLocks/>
            </p:cNvSpPr>
            <p:nvPr/>
          </p:nvSpPr>
          <p:spPr bwMode="auto">
            <a:xfrm>
              <a:off x="2503" y="1697"/>
              <a:ext cx="125" cy="46"/>
            </a:xfrm>
            <a:custGeom>
              <a:avLst/>
              <a:gdLst>
                <a:gd name="T0" fmla="*/ 250 w 250"/>
                <a:gd name="T1" fmla="*/ 102 h 233"/>
                <a:gd name="T2" fmla="*/ 250 w 250"/>
                <a:gd name="T3" fmla="*/ 233 h 233"/>
                <a:gd name="T4" fmla="*/ 0 w 250"/>
                <a:gd name="T5" fmla="*/ 131 h 233"/>
                <a:gd name="T6" fmla="*/ 0 w 250"/>
                <a:gd name="T7" fmla="*/ 0 h 233"/>
                <a:gd name="T8" fmla="*/ 250 w 250"/>
                <a:gd name="T9" fmla="*/ 102 h 233"/>
              </a:gdLst>
              <a:ahLst/>
              <a:cxnLst>
                <a:cxn ang="0">
                  <a:pos x="T0" y="T1"/>
                </a:cxn>
                <a:cxn ang="0">
                  <a:pos x="T2" y="T3"/>
                </a:cxn>
                <a:cxn ang="0">
                  <a:pos x="T4" y="T5"/>
                </a:cxn>
                <a:cxn ang="0">
                  <a:pos x="T6" y="T7"/>
                </a:cxn>
                <a:cxn ang="0">
                  <a:pos x="T8" y="T9"/>
                </a:cxn>
              </a:cxnLst>
              <a:rect l="0" t="0" r="r" b="b"/>
              <a:pathLst>
                <a:path w="250" h="233">
                  <a:moveTo>
                    <a:pt x="250" y="102"/>
                  </a:moveTo>
                  <a:lnTo>
                    <a:pt x="250" y="233"/>
                  </a:lnTo>
                  <a:lnTo>
                    <a:pt x="0" y="131"/>
                  </a:lnTo>
                  <a:lnTo>
                    <a:pt x="0" y="0"/>
                  </a:lnTo>
                  <a:lnTo>
                    <a:pt x="250" y="10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2" name="Freeform 100"/>
            <p:cNvSpPr>
              <a:spLocks/>
            </p:cNvSpPr>
            <p:nvPr/>
          </p:nvSpPr>
          <p:spPr bwMode="auto">
            <a:xfrm>
              <a:off x="2927" y="1763"/>
              <a:ext cx="159" cy="56"/>
            </a:xfrm>
            <a:custGeom>
              <a:avLst/>
              <a:gdLst>
                <a:gd name="T0" fmla="*/ 318 w 318"/>
                <a:gd name="T1" fmla="*/ 126 h 277"/>
                <a:gd name="T2" fmla="*/ 318 w 318"/>
                <a:gd name="T3" fmla="*/ 277 h 277"/>
                <a:gd name="T4" fmla="*/ 1 w 318"/>
                <a:gd name="T5" fmla="*/ 147 h 277"/>
                <a:gd name="T6" fmla="*/ 0 w 318"/>
                <a:gd name="T7" fmla="*/ 0 h 277"/>
                <a:gd name="T8" fmla="*/ 318 w 318"/>
                <a:gd name="T9" fmla="*/ 126 h 277"/>
              </a:gdLst>
              <a:ahLst/>
              <a:cxnLst>
                <a:cxn ang="0">
                  <a:pos x="T0" y="T1"/>
                </a:cxn>
                <a:cxn ang="0">
                  <a:pos x="T2" y="T3"/>
                </a:cxn>
                <a:cxn ang="0">
                  <a:pos x="T4" y="T5"/>
                </a:cxn>
                <a:cxn ang="0">
                  <a:pos x="T6" y="T7"/>
                </a:cxn>
                <a:cxn ang="0">
                  <a:pos x="T8" y="T9"/>
                </a:cxn>
              </a:cxnLst>
              <a:rect l="0" t="0" r="r" b="b"/>
              <a:pathLst>
                <a:path w="318" h="277">
                  <a:moveTo>
                    <a:pt x="318" y="126"/>
                  </a:moveTo>
                  <a:lnTo>
                    <a:pt x="318" y="277"/>
                  </a:lnTo>
                  <a:lnTo>
                    <a:pt x="1" y="147"/>
                  </a:lnTo>
                  <a:lnTo>
                    <a:pt x="0" y="0"/>
                  </a:lnTo>
                  <a:lnTo>
                    <a:pt x="318" y="126"/>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3" name="Freeform 101"/>
            <p:cNvSpPr>
              <a:spLocks/>
            </p:cNvSpPr>
            <p:nvPr/>
          </p:nvSpPr>
          <p:spPr bwMode="auto">
            <a:xfrm>
              <a:off x="2786" y="1741"/>
              <a:ext cx="135" cy="50"/>
            </a:xfrm>
            <a:custGeom>
              <a:avLst/>
              <a:gdLst>
                <a:gd name="T0" fmla="*/ 270 w 270"/>
                <a:gd name="T1" fmla="*/ 103 h 252"/>
                <a:gd name="T2" fmla="*/ 270 w 270"/>
                <a:gd name="T3" fmla="*/ 252 h 252"/>
                <a:gd name="T4" fmla="*/ 0 w 270"/>
                <a:gd name="T5" fmla="*/ 144 h 252"/>
                <a:gd name="T6" fmla="*/ 0 w 270"/>
                <a:gd name="T7" fmla="*/ 0 h 252"/>
                <a:gd name="T8" fmla="*/ 270 w 270"/>
                <a:gd name="T9" fmla="*/ 103 h 252"/>
              </a:gdLst>
              <a:ahLst/>
              <a:cxnLst>
                <a:cxn ang="0">
                  <a:pos x="T0" y="T1"/>
                </a:cxn>
                <a:cxn ang="0">
                  <a:pos x="T2" y="T3"/>
                </a:cxn>
                <a:cxn ang="0">
                  <a:pos x="T4" y="T5"/>
                </a:cxn>
                <a:cxn ang="0">
                  <a:pos x="T6" y="T7"/>
                </a:cxn>
                <a:cxn ang="0">
                  <a:pos x="T8" y="T9"/>
                </a:cxn>
              </a:cxnLst>
              <a:rect l="0" t="0" r="r" b="b"/>
              <a:pathLst>
                <a:path w="270" h="252">
                  <a:moveTo>
                    <a:pt x="270" y="103"/>
                  </a:moveTo>
                  <a:lnTo>
                    <a:pt x="270" y="252"/>
                  </a:lnTo>
                  <a:lnTo>
                    <a:pt x="0" y="144"/>
                  </a:lnTo>
                  <a:lnTo>
                    <a:pt x="0" y="0"/>
                  </a:lnTo>
                  <a:lnTo>
                    <a:pt x="270" y="10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4" name="Freeform 102"/>
            <p:cNvSpPr>
              <a:spLocks/>
            </p:cNvSpPr>
            <p:nvPr/>
          </p:nvSpPr>
          <p:spPr bwMode="auto">
            <a:xfrm>
              <a:off x="2636" y="1718"/>
              <a:ext cx="142" cy="50"/>
            </a:xfrm>
            <a:custGeom>
              <a:avLst/>
              <a:gdLst>
                <a:gd name="T0" fmla="*/ 284 w 284"/>
                <a:gd name="T1" fmla="*/ 113 h 251"/>
                <a:gd name="T2" fmla="*/ 284 w 284"/>
                <a:gd name="T3" fmla="*/ 251 h 251"/>
                <a:gd name="T4" fmla="*/ 0 w 284"/>
                <a:gd name="T5" fmla="*/ 133 h 251"/>
                <a:gd name="T6" fmla="*/ 0 w 284"/>
                <a:gd name="T7" fmla="*/ 0 h 251"/>
                <a:gd name="T8" fmla="*/ 284 w 284"/>
                <a:gd name="T9" fmla="*/ 113 h 251"/>
              </a:gdLst>
              <a:ahLst/>
              <a:cxnLst>
                <a:cxn ang="0">
                  <a:pos x="T0" y="T1"/>
                </a:cxn>
                <a:cxn ang="0">
                  <a:pos x="T2" y="T3"/>
                </a:cxn>
                <a:cxn ang="0">
                  <a:pos x="T4" y="T5"/>
                </a:cxn>
                <a:cxn ang="0">
                  <a:pos x="T6" y="T7"/>
                </a:cxn>
                <a:cxn ang="0">
                  <a:pos x="T8" y="T9"/>
                </a:cxn>
              </a:cxnLst>
              <a:rect l="0" t="0" r="r" b="b"/>
              <a:pathLst>
                <a:path w="284" h="251">
                  <a:moveTo>
                    <a:pt x="284" y="113"/>
                  </a:moveTo>
                  <a:lnTo>
                    <a:pt x="284" y="251"/>
                  </a:lnTo>
                  <a:lnTo>
                    <a:pt x="0" y="133"/>
                  </a:lnTo>
                  <a:lnTo>
                    <a:pt x="0" y="0"/>
                  </a:lnTo>
                  <a:lnTo>
                    <a:pt x="284" y="11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5" name="Freeform 103"/>
            <p:cNvSpPr>
              <a:spLocks/>
            </p:cNvSpPr>
            <p:nvPr/>
          </p:nvSpPr>
          <p:spPr bwMode="auto">
            <a:xfrm>
              <a:off x="2503" y="1760"/>
              <a:ext cx="125" cy="48"/>
            </a:xfrm>
            <a:custGeom>
              <a:avLst/>
              <a:gdLst>
                <a:gd name="T0" fmla="*/ 250 w 250"/>
                <a:gd name="T1" fmla="*/ 112 h 242"/>
                <a:gd name="T2" fmla="*/ 250 w 250"/>
                <a:gd name="T3" fmla="*/ 242 h 242"/>
                <a:gd name="T4" fmla="*/ 0 w 250"/>
                <a:gd name="T5" fmla="*/ 131 h 242"/>
                <a:gd name="T6" fmla="*/ 0 w 250"/>
                <a:gd name="T7" fmla="*/ 0 h 242"/>
                <a:gd name="T8" fmla="*/ 250 w 250"/>
                <a:gd name="T9" fmla="*/ 112 h 242"/>
              </a:gdLst>
              <a:ahLst/>
              <a:cxnLst>
                <a:cxn ang="0">
                  <a:pos x="T0" y="T1"/>
                </a:cxn>
                <a:cxn ang="0">
                  <a:pos x="T2" y="T3"/>
                </a:cxn>
                <a:cxn ang="0">
                  <a:pos x="T4" y="T5"/>
                </a:cxn>
                <a:cxn ang="0">
                  <a:pos x="T6" y="T7"/>
                </a:cxn>
                <a:cxn ang="0">
                  <a:pos x="T8" y="T9"/>
                </a:cxn>
              </a:cxnLst>
              <a:rect l="0" t="0" r="r" b="b"/>
              <a:pathLst>
                <a:path w="250" h="242">
                  <a:moveTo>
                    <a:pt x="250" y="112"/>
                  </a:moveTo>
                  <a:lnTo>
                    <a:pt x="250" y="242"/>
                  </a:lnTo>
                  <a:lnTo>
                    <a:pt x="0" y="131"/>
                  </a:lnTo>
                  <a:lnTo>
                    <a:pt x="0" y="0"/>
                  </a:lnTo>
                  <a:lnTo>
                    <a:pt x="250" y="11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6" name="Freeform 104"/>
            <p:cNvSpPr>
              <a:spLocks/>
            </p:cNvSpPr>
            <p:nvPr/>
          </p:nvSpPr>
          <p:spPr bwMode="auto">
            <a:xfrm>
              <a:off x="2786" y="1809"/>
              <a:ext cx="135" cy="53"/>
            </a:xfrm>
            <a:custGeom>
              <a:avLst/>
              <a:gdLst>
                <a:gd name="T0" fmla="*/ 270 w 270"/>
                <a:gd name="T1" fmla="*/ 113 h 265"/>
                <a:gd name="T2" fmla="*/ 270 w 270"/>
                <a:gd name="T3" fmla="*/ 265 h 265"/>
                <a:gd name="T4" fmla="*/ 0 w 270"/>
                <a:gd name="T5" fmla="*/ 145 h 265"/>
                <a:gd name="T6" fmla="*/ 0 w 270"/>
                <a:gd name="T7" fmla="*/ 0 h 265"/>
                <a:gd name="T8" fmla="*/ 270 w 270"/>
                <a:gd name="T9" fmla="*/ 113 h 265"/>
              </a:gdLst>
              <a:ahLst/>
              <a:cxnLst>
                <a:cxn ang="0">
                  <a:pos x="T0" y="T1"/>
                </a:cxn>
                <a:cxn ang="0">
                  <a:pos x="T2" y="T3"/>
                </a:cxn>
                <a:cxn ang="0">
                  <a:pos x="T4" y="T5"/>
                </a:cxn>
                <a:cxn ang="0">
                  <a:pos x="T6" y="T7"/>
                </a:cxn>
                <a:cxn ang="0">
                  <a:pos x="T8" y="T9"/>
                </a:cxn>
              </a:cxnLst>
              <a:rect l="0" t="0" r="r" b="b"/>
              <a:pathLst>
                <a:path w="270" h="265">
                  <a:moveTo>
                    <a:pt x="270" y="113"/>
                  </a:moveTo>
                  <a:lnTo>
                    <a:pt x="270" y="265"/>
                  </a:lnTo>
                  <a:lnTo>
                    <a:pt x="0" y="145"/>
                  </a:lnTo>
                  <a:lnTo>
                    <a:pt x="0" y="0"/>
                  </a:lnTo>
                  <a:lnTo>
                    <a:pt x="270" y="11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7" name="Freeform 105"/>
            <p:cNvSpPr>
              <a:spLocks/>
            </p:cNvSpPr>
            <p:nvPr/>
          </p:nvSpPr>
          <p:spPr bwMode="auto">
            <a:xfrm>
              <a:off x="2636" y="1783"/>
              <a:ext cx="142" cy="52"/>
            </a:xfrm>
            <a:custGeom>
              <a:avLst/>
              <a:gdLst>
                <a:gd name="T0" fmla="*/ 284 w 284"/>
                <a:gd name="T1" fmla="*/ 124 h 262"/>
                <a:gd name="T2" fmla="*/ 284 w 284"/>
                <a:gd name="T3" fmla="*/ 262 h 262"/>
                <a:gd name="T4" fmla="*/ 0 w 284"/>
                <a:gd name="T5" fmla="*/ 136 h 262"/>
                <a:gd name="T6" fmla="*/ 0 w 284"/>
                <a:gd name="T7" fmla="*/ 0 h 262"/>
                <a:gd name="T8" fmla="*/ 284 w 284"/>
                <a:gd name="T9" fmla="*/ 124 h 262"/>
              </a:gdLst>
              <a:ahLst/>
              <a:cxnLst>
                <a:cxn ang="0">
                  <a:pos x="T0" y="T1"/>
                </a:cxn>
                <a:cxn ang="0">
                  <a:pos x="T2" y="T3"/>
                </a:cxn>
                <a:cxn ang="0">
                  <a:pos x="T4" y="T5"/>
                </a:cxn>
                <a:cxn ang="0">
                  <a:pos x="T6" y="T7"/>
                </a:cxn>
                <a:cxn ang="0">
                  <a:pos x="T8" y="T9"/>
                </a:cxn>
              </a:cxnLst>
              <a:rect l="0" t="0" r="r" b="b"/>
              <a:pathLst>
                <a:path w="284" h="262">
                  <a:moveTo>
                    <a:pt x="284" y="124"/>
                  </a:moveTo>
                  <a:lnTo>
                    <a:pt x="284" y="262"/>
                  </a:lnTo>
                  <a:lnTo>
                    <a:pt x="0" y="136"/>
                  </a:lnTo>
                  <a:lnTo>
                    <a:pt x="0" y="0"/>
                  </a:lnTo>
                  <a:lnTo>
                    <a:pt x="284" y="124"/>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8" name="Freeform 106"/>
            <p:cNvSpPr>
              <a:spLocks/>
            </p:cNvSpPr>
            <p:nvPr/>
          </p:nvSpPr>
          <p:spPr bwMode="auto">
            <a:xfrm>
              <a:off x="2503" y="1822"/>
              <a:ext cx="119" cy="50"/>
            </a:xfrm>
            <a:custGeom>
              <a:avLst/>
              <a:gdLst>
                <a:gd name="T0" fmla="*/ 238 w 238"/>
                <a:gd name="T1" fmla="*/ 115 h 248"/>
                <a:gd name="T2" fmla="*/ 238 w 238"/>
                <a:gd name="T3" fmla="*/ 248 h 248"/>
                <a:gd name="T4" fmla="*/ 0 w 238"/>
                <a:gd name="T5" fmla="*/ 132 h 248"/>
                <a:gd name="T6" fmla="*/ 0 w 238"/>
                <a:gd name="T7" fmla="*/ 0 h 248"/>
                <a:gd name="T8" fmla="*/ 238 w 238"/>
                <a:gd name="T9" fmla="*/ 115 h 248"/>
              </a:gdLst>
              <a:ahLst/>
              <a:cxnLst>
                <a:cxn ang="0">
                  <a:pos x="T0" y="T1"/>
                </a:cxn>
                <a:cxn ang="0">
                  <a:pos x="T2" y="T3"/>
                </a:cxn>
                <a:cxn ang="0">
                  <a:pos x="T4" y="T5"/>
                </a:cxn>
                <a:cxn ang="0">
                  <a:pos x="T6" y="T7"/>
                </a:cxn>
                <a:cxn ang="0">
                  <a:pos x="T8" y="T9"/>
                </a:cxn>
              </a:cxnLst>
              <a:rect l="0" t="0" r="r" b="b"/>
              <a:pathLst>
                <a:path w="238" h="248">
                  <a:moveTo>
                    <a:pt x="238" y="115"/>
                  </a:moveTo>
                  <a:lnTo>
                    <a:pt x="238" y="248"/>
                  </a:lnTo>
                  <a:lnTo>
                    <a:pt x="0" y="132"/>
                  </a:lnTo>
                  <a:lnTo>
                    <a:pt x="0" y="0"/>
                  </a:lnTo>
                  <a:lnTo>
                    <a:pt x="238" y="115"/>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39" name="Freeform 107"/>
            <p:cNvSpPr>
              <a:spLocks/>
            </p:cNvSpPr>
            <p:nvPr/>
          </p:nvSpPr>
          <p:spPr bwMode="auto">
            <a:xfrm>
              <a:off x="2922" y="1902"/>
              <a:ext cx="164" cy="62"/>
            </a:xfrm>
            <a:custGeom>
              <a:avLst/>
              <a:gdLst>
                <a:gd name="T0" fmla="*/ 329 w 329"/>
                <a:gd name="T1" fmla="*/ 156 h 309"/>
                <a:gd name="T2" fmla="*/ 329 w 329"/>
                <a:gd name="T3" fmla="*/ 309 h 309"/>
                <a:gd name="T4" fmla="*/ 0 w 329"/>
                <a:gd name="T5" fmla="*/ 153 h 309"/>
                <a:gd name="T6" fmla="*/ 0 w 329"/>
                <a:gd name="T7" fmla="*/ 0 h 309"/>
                <a:gd name="T8" fmla="*/ 329 w 329"/>
                <a:gd name="T9" fmla="*/ 156 h 309"/>
              </a:gdLst>
              <a:ahLst/>
              <a:cxnLst>
                <a:cxn ang="0">
                  <a:pos x="T0" y="T1"/>
                </a:cxn>
                <a:cxn ang="0">
                  <a:pos x="T2" y="T3"/>
                </a:cxn>
                <a:cxn ang="0">
                  <a:pos x="T4" y="T5"/>
                </a:cxn>
                <a:cxn ang="0">
                  <a:pos x="T6" y="T7"/>
                </a:cxn>
                <a:cxn ang="0">
                  <a:pos x="T8" y="T9"/>
                </a:cxn>
              </a:cxnLst>
              <a:rect l="0" t="0" r="r" b="b"/>
              <a:pathLst>
                <a:path w="329" h="309">
                  <a:moveTo>
                    <a:pt x="329" y="156"/>
                  </a:moveTo>
                  <a:lnTo>
                    <a:pt x="329" y="309"/>
                  </a:lnTo>
                  <a:lnTo>
                    <a:pt x="0" y="153"/>
                  </a:lnTo>
                  <a:lnTo>
                    <a:pt x="0" y="0"/>
                  </a:lnTo>
                  <a:lnTo>
                    <a:pt x="329" y="156"/>
                  </a:lnTo>
                  <a:close/>
                </a:path>
              </a:pathLst>
            </a:custGeom>
            <a:solidFill>
              <a:srgbClr val="4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0" name="Freeform 108"/>
            <p:cNvSpPr>
              <a:spLocks/>
            </p:cNvSpPr>
            <p:nvPr/>
          </p:nvSpPr>
          <p:spPr bwMode="auto">
            <a:xfrm>
              <a:off x="2781" y="1875"/>
              <a:ext cx="134" cy="56"/>
            </a:xfrm>
            <a:custGeom>
              <a:avLst/>
              <a:gdLst>
                <a:gd name="T0" fmla="*/ 269 w 269"/>
                <a:gd name="T1" fmla="*/ 127 h 280"/>
                <a:gd name="T2" fmla="*/ 269 w 269"/>
                <a:gd name="T3" fmla="*/ 280 h 280"/>
                <a:gd name="T4" fmla="*/ 0 w 269"/>
                <a:gd name="T5" fmla="*/ 143 h 280"/>
                <a:gd name="T6" fmla="*/ 0 w 269"/>
                <a:gd name="T7" fmla="*/ 0 h 280"/>
                <a:gd name="T8" fmla="*/ 269 w 269"/>
                <a:gd name="T9" fmla="*/ 127 h 280"/>
              </a:gdLst>
              <a:ahLst/>
              <a:cxnLst>
                <a:cxn ang="0">
                  <a:pos x="T0" y="T1"/>
                </a:cxn>
                <a:cxn ang="0">
                  <a:pos x="T2" y="T3"/>
                </a:cxn>
                <a:cxn ang="0">
                  <a:pos x="T4" y="T5"/>
                </a:cxn>
                <a:cxn ang="0">
                  <a:pos x="T6" y="T7"/>
                </a:cxn>
                <a:cxn ang="0">
                  <a:pos x="T8" y="T9"/>
                </a:cxn>
              </a:cxnLst>
              <a:rect l="0" t="0" r="r" b="b"/>
              <a:pathLst>
                <a:path w="269" h="280">
                  <a:moveTo>
                    <a:pt x="269" y="127"/>
                  </a:moveTo>
                  <a:lnTo>
                    <a:pt x="269" y="280"/>
                  </a:lnTo>
                  <a:lnTo>
                    <a:pt x="0" y="143"/>
                  </a:lnTo>
                  <a:lnTo>
                    <a:pt x="0" y="0"/>
                  </a:lnTo>
                  <a:lnTo>
                    <a:pt x="269" y="127"/>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1" name="Freeform 109"/>
            <p:cNvSpPr>
              <a:spLocks/>
            </p:cNvSpPr>
            <p:nvPr/>
          </p:nvSpPr>
          <p:spPr bwMode="auto">
            <a:xfrm>
              <a:off x="2630" y="1847"/>
              <a:ext cx="142" cy="54"/>
            </a:xfrm>
            <a:custGeom>
              <a:avLst/>
              <a:gdLst>
                <a:gd name="T0" fmla="*/ 282 w 282"/>
                <a:gd name="T1" fmla="*/ 136 h 273"/>
                <a:gd name="T2" fmla="*/ 282 w 282"/>
                <a:gd name="T3" fmla="*/ 273 h 273"/>
                <a:gd name="T4" fmla="*/ 0 w 282"/>
                <a:gd name="T5" fmla="*/ 141 h 273"/>
                <a:gd name="T6" fmla="*/ 0 w 282"/>
                <a:gd name="T7" fmla="*/ 0 h 273"/>
                <a:gd name="T8" fmla="*/ 282 w 282"/>
                <a:gd name="T9" fmla="*/ 136 h 273"/>
              </a:gdLst>
              <a:ahLst/>
              <a:cxnLst>
                <a:cxn ang="0">
                  <a:pos x="T0" y="T1"/>
                </a:cxn>
                <a:cxn ang="0">
                  <a:pos x="T2" y="T3"/>
                </a:cxn>
                <a:cxn ang="0">
                  <a:pos x="T4" y="T5"/>
                </a:cxn>
                <a:cxn ang="0">
                  <a:pos x="T6" y="T7"/>
                </a:cxn>
                <a:cxn ang="0">
                  <a:pos x="T8" y="T9"/>
                </a:cxn>
              </a:cxnLst>
              <a:rect l="0" t="0" r="r" b="b"/>
              <a:pathLst>
                <a:path w="282" h="273">
                  <a:moveTo>
                    <a:pt x="282" y="136"/>
                  </a:moveTo>
                  <a:lnTo>
                    <a:pt x="282" y="273"/>
                  </a:lnTo>
                  <a:lnTo>
                    <a:pt x="0" y="141"/>
                  </a:lnTo>
                  <a:lnTo>
                    <a:pt x="0" y="0"/>
                  </a:lnTo>
                  <a:lnTo>
                    <a:pt x="282" y="136"/>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2" name="Freeform 110"/>
            <p:cNvSpPr>
              <a:spLocks/>
            </p:cNvSpPr>
            <p:nvPr/>
          </p:nvSpPr>
          <p:spPr bwMode="auto">
            <a:xfrm>
              <a:off x="2503" y="1885"/>
              <a:ext cx="119" cy="51"/>
            </a:xfrm>
            <a:custGeom>
              <a:avLst/>
              <a:gdLst>
                <a:gd name="T0" fmla="*/ 238 w 238"/>
                <a:gd name="T1" fmla="*/ 121 h 254"/>
                <a:gd name="T2" fmla="*/ 238 w 238"/>
                <a:gd name="T3" fmla="*/ 254 h 254"/>
                <a:gd name="T4" fmla="*/ 0 w 238"/>
                <a:gd name="T5" fmla="*/ 130 h 254"/>
                <a:gd name="T6" fmla="*/ 0 w 238"/>
                <a:gd name="T7" fmla="*/ 0 h 254"/>
                <a:gd name="T8" fmla="*/ 238 w 238"/>
                <a:gd name="T9" fmla="*/ 121 h 254"/>
              </a:gdLst>
              <a:ahLst/>
              <a:cxnLst>
                <a:cxn ang="0">
                  <a:pos x="T0" y="T1"/>
                </a:cxn>
                <a:cxn ang="0">
                  <a:pos x="T2" y="T3"/>
                </a:cxn>
                <a:cxn ang="0">
                  <a:pos x="T4" y="T5"/>
                </a:cxn>
                <a:cxn ang="0">
                  <a:pos x="T6" y="T7"/>
                </a:cxn>
                <a:cxn ang="0">
                  <a:pos x="T8" y="T9"/>
                </a:cxn>
              </a:cxnLst>
              <a:rect l="0" t="0" r="r" b="b"/>
              <a:pathLst>
                <a:path w="238" h="254">
                  <a:moveTo>
                    <a:pt x="238" y="121"/>
                  </a:moveTo>
                  <a:lnTo>
                    <a:pt x="238" y="254"/>
                  </a:lnTo>
                  <a:lnTo>
                    <a:pt x="0" y="130"/>
                  </a:lnTo>
                  <a:lnTo>
                    <a:pt x="0" y="0"/>
                  </a:lnTo>
                  <a:lnTo>
                    <a:pt x="238" y="12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3" name="Freeform 111"/>
            <p:cNvSpPr>
              <a:spLocks/>
            </p:cNvSpPr>
            <p:nvPr/>
          </p:nvSpPr>
          <p:spPr bwMode="auto">
            <a:xfrm>
              <a:off x="2922" y="1972"/>
              <a:ext cx="164" cy="64"/>
            </a:xfrm>
            <a:custGeom>
              <a:avLst/>
              <a:gdLst>
                <a:gd name="T0" fmla="*/ 329 w 329"/>
                <a:gd name="T1" fmla="*/ 177 h 320"/>
                <a:gd name="T2" fmla="*/ 329 w 329"/>
                <a:gd name="T3" fmla="*/ 320 h 320"/>
                <a:gd name="T4" fmla="*/ 0 w 329"/>
                <a:gd name="T5" fmla="*/ 151 h 320"/>
                <a:gd name="T6" fmla="*/ 0 w 329"/>
                <a:gd name="T7" fmla="*/ 0 h 320"/>
                <a:gd name="T8" fmla="*/ 329 w 329"/>
                <a:gd name="T9" fmla="*/ 177 h 320"/>
              </a:gdLst>
              <a:ahLst/>
              <a:cxnLst>
                <a:cxn ang="0">
                  <a:pos x="T0" y="T1"/>
                </a:cxn>
                <a:cxn ang="0">
                  <a:pos x="T2" y="T3"/>
                </a:cxn>
                <a:cxn ang="0">
                  <a:pos x="T4" y="T5"/>
                </a:cxn>
                <a:cxn ang="0">
                  <a:pos x="T6" y="T7"/>
                </a:cxn>
                <a:cxn ang="0">
                  <a:pos x="T8" y="T9"/>
                </a:cxn>
              </a:cxnLst>
              <a:rect l="0" t="0" r="r" b="b"/>
              <a:pathLst>
                <a:path w="329" h="320">
                  <a:moveTo>
                    <a:pt x="329" y="177"/>
                  </a:moveTo>
                  <a:lnTo>
                    <a:pt x="329" y="320"/>
                  </a:lnTo>
                  <a:lnTo>
                    <a:pt x="0" y="151"/>
                  </a:lnTo>
                  <a:lnTo>
                    <a:pt x="0" y="0"/>
                  </a:lnTo>
                  <a:lnTo>
                    <a:pt x="329" y="177"/>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4" name="Freeform 112"/>
            <p:cNvSpPr>
              <a:spLocks/>
            </p:cNvSpPr>
            <p:nvPr/>
          </p:nvSpPr>
          <p:spPr bwMode="auto">
            <a:xfrm>
              <a:off x="2781" y="1942"/>
              <a:ext cx="134" cy="59"/>
            </a:xfrm>
            <a:custGeom>
              <a:avLst/>
              <a:gdLst>
                <a:gd name="T0" fmla="*/ 269 w 269"/>
                <a:gd name="T1" fmla="*/ 143 h 294"/>
                <a:gd name="T2" fmla="*/ 269 w 269"/>
                <a:gd name="T3" fmla="*/ 294 h 294"/>
                <a:gd name="T4" fmla="*/ 0 w 269"/>
                <a:gd name="T5" fmla="*/ 145 h 294"/>
                <a:gd name="T6" fmla="*/ 0 w 269"/>
                <a:gd name="T7" fmla="*/ 0 h 294"/>
                <a:gd name="T8" fmla="*/ 269 w 269"/>
                <a:gd name="T9" fmla="*/ 143 h 294"/>
              </a:gdLst>
              <a:ahLst/>
              <a:cxnLst>
                <a:cxn ang="0">
                  <a:pos x="T0" y="T1"/>
                </a:cxn>
                <a:cxn ang="0">
                  <a:pos x="T2" y="T3"/>
                </a:cxn>
                <a:cxn ang="0">
                  <a:pos x="T4" y="T5"/>
                </a:cxn>
                <a:cxn ang="0">
                  <a:pos x="T6" y="T7"/>
                </a:cxn>
                <a:cxn ang="0">
                  <a:pos x="T8" y="T9"/>
                </a:cxn>
              </a:cxnLst>
              <a:rect l="0" t="0" r="r" b="b"/>
              <a:pathLst>
                <a:path w="269" h="294">
                  <a:moveTo>
                    <a:pt x="269" y="143"/>
                  </a:moveTo>
                  <a:lnTo>
                    <a:pt x="269" y="294"/>
                  </a:lnTo>
                  <a:lnTo>
                    <a:pt x="0" y="145"/>
                  </a:lnTo>
                  <a:lnTo>
                    <a:pt x="0" y="0"/>
                  </a:lnTo>
                  <a:lnTo>
                    <a:pt x="269" y="143"/>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5" name="Freeform 113"/>
            <p:cNvSpPr>
              <a:spLocks/>
            </p:cNvSpPr>
            <p:nvPr/>
          </p:nvSpPr>
          <p:spPr bwMode="auto">
            <a:xfrm>
              <a:off x="2630" y="1911"/>
              <a:ext cx="142" cy="59"/>
            </a:xfrm>
            <a:custGeom>
              <a:avLst/>
              <a:gdLst>
                <a:gd name="T0" fmla="*/ 282 w 282"/>
                <a:gd name="T1" fmla="*/ 150 h 291"/>
                <a:gd name="T2" fmla="*/ 282 w 282"/>
                <a:gd name="T3" fmla="*/ 291 h 291"/>
                <a:gd name="T4" fmla="*/ 0 w 282"/>
                <a:gd name="T5" fmla="*/ 139 h 291"/>
                <a:gd name="T6" fmla="*/ 0 w 282"/>
                <a:gd name="T7" fmla="*/ 0 h 291"/>
                <a:gd name="T8" fmla="*/ 282 w 282"/>
                <a:gd name="T9" fmla="*/ 150 h 291"/>
              </a:gdLst>
              <a:ahLst/>
              <a:cxnLst>
                <a:cxn ang="0">
                  <a:pos x="T0" y="T1"/>
                </a:cxn>
                <a:cxn ang="0">
                  <a:pos x="T2" y="T3"/>
                </a:cxn>
                <a:cxn ang="0">
                  <a:pos x="T4" y="T5"/>
                </a:cxn>
                <a:cxn ang="0">
                  <a:pos x="T6" y="T7"/>
                </a:cxn>
                <a:cxn ang="0">
                  <a:pos x="T8" y="T9"/>
                </a:cxn>
              </a:cxnLst>
              <a:rect l="0" t="0" r="r" b="b"/>
              <a:pathLst>
                <a:path w="282" h="291">
                  <a:moveTo>
                    <a:pt x="282" y="150"/>
                  </a:moveTo>
                  <a:lnTo>
                    <a:pt x="282" y="291"/>
                  </a:lnTo>
                  <a:lnTo>
                    <a:pt x="0" y="139"/>
                  </a:lnTo>
                  <a:lnTo>
                    <a:pt x="0" y="0"/>
                  </a:lnTo>
                  <a:lnTo>
                    <a:pt x="282" y="15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6" name="Freeform 114"/>
            <p:cNvSpPr>
              <a:spLocks/>
            </p:cNvSpPr>
            <p:nvPr/>
          </p:nvSpPr>
          <p:spPr bwMode="auto">
            <a:xfrm>
              <a:off x="2503" y="1947"/>
              <a:ext cx="119" cy="56"/>
            </a:xfrm>
            <a:custGeom>
              <a:avLst/>
              <a:gdLst>
                <a:gd name="T0" fmla="*/ 238 w 238"/>
                <a:gd name="T1" fmla="*/ 148 h 279"/>
                <a:gd name="T2" fmla="*/ 238 w 238"/>
                <a:gd name="T3" fmla="*/ 279 h 279"/>
                <a:gd name="T4" fmla="*/ 0 w 238"/>
                <a:gd name="T5" fmla="*/ 141 h 279"/>
                <a:gd name="T6" fmla="*/ 0 w 238"/>
                <a:gd name="T7" fmla="*/ 0 h 279"/>
                <a:gd name="T8" fmla="*/ 238 w 238"/>
                <a:gd name="T9" fmla="*/ 148 h 279"/>
              </a:gdLst>
              <a:ahLst/>
              <a:cxnLst>
                <a:cxn ang="0">
                  <a:pos x="T0" y="T1"/>
                </a:cxn>
                <a:cxn ang="0">
                  <a:pos x="T2" y="T3"/>
                </a:cxn>
                <a:cxn ang="0">
                  <a:pos x="T4" y="T5"/>
                </a:cxn>
                <a:cxn ang="0">
                  <a:pos x="T6" y="T7"/>
                </a:cxn>
                <a:cxn ang="0">
                  <a:pos x="T8" y="T9"/>
                </a:cxn>
              </a:cxnLst>
              <a:rect l="0" t="0" r="r" b="b"/>
              <a:pathLst>
                <a:path w="238" h="279">
                  <a:moveTo>
                    <a:pt x="238" y="148"/>
                  </a:moveTo>
                  <a:lnTo>
                    <a:pt x="238" y="279"/>
                  </a:lnTo>
                  <a:lnTo>
                    <a:pt x="0" y="141"/>
                  </a:lnTo>
                  <a:lnTo>
                    <a:pt x="0" y="0"/>
                  </a:lnTo>
                  <a:lnTo>
                    <a:pt x="238" y="148"/>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7" name="Freeform 115"/>
            <p:cNvSpPr>
              <a:spLocks/>
            </p:cNvSpPr>
            <p:nvPr/>
          </p:nvSpPr>
          <p:spPr bwMode="auto">
            <a:xfrm>
              <a:off x="2922" y="2043"/>
              <a:ext cx="164" cy="68"/>
            </a:xfrm>
            <a:custGeom>
              <a:avLst/>
              <a:gdLst>
                <a:gd name="T0" fmla="*/ 329 w 329"/>
                <a:gd name="T1" fmla="*/ 189 h 341"/>
                <a:gd name="T2" fmla="*/ 329 w 329"/>
                <a:gd name="T3" fmla="*/ 341 h 341"/>
                <a:gd name="T4" fmla="*/ 0 w 329"/>
                <a:gd name="T5" fmla="*/ 153 h 341"/>
                <a:gd name="T6" fmla="*/ 0 w 329"/>
                <a:gd name="T7" fmla="*/ 0 h 341"/>
                <a:gd name="T8" fmla="*/ 329 w 329"/>
                <a:gd name="T9" fmla="*/ 189 h 341"/>
              </a:gdLst>
              <a:ahLst/>
              <a:cxnLst>
                <a:cxn ang="0">
                  <a:pos x="T0" y="T1"/>
                </a:cxn>
                <a:cxn ang="0">
                  <a:pos x="T2" y="T3"/>
                </a:cxn>
                <a:cxn ang="0">
                  <a:pos x="T4" y="T5"/>
                </a:cxn>
                <a:cxn ang="0">
                  <a:pos x="T6" y="T7"/>
                </a:cxn>
                <a:cxn ang="0">
                  <a:pos x="T8" y="T9"/>
                </a:cxn>
              </a:cxnLst>
              <a:rect l="0" t="0" r="r" b="b"/>
              <a:pathLst>
                <a:path w="329" h="341">
                  <a:moveTo>
                    <a:pt x="329" y="189"/>
                  </a:moveTo>
                  <a:lnTo>
                    <a:pt x="329" y="341"/>
                  </a:lnTo>
                  <a:lnTo>
                    <a:pt x="0" y="153"/>
                  </a:lnTo>
                  <a:lnTo>
                    <a:pt x="0" y="0"/>
                  </a:lnTo>
                  <a:lnTo>
                    <a:pt x="329" y="189"/>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8" name="Freeform 116"/>
            <p:cNvSpPr>
              <a:spLocks/>
            </p:cNvSpPr>
            <p:nvPr/>
          </p:nvSpPr>
          <p:spPr bwMode="auto">
            <a:xfrm>
              <a:off x="2781" y="2011"/>
              <a:ext cx="134" cy="61"/>
            </a:xfrm>
            <a:custGeom>
              <a:avLst/>
              <a:gdLst>
                <a:gd name="T0" fmla="*/ 269 w 269"/>
                <a:gd name="T1" fmla="*/ 152 h 303"/>
                <a:gd name="T2" fmla="*/ 269 w 269"/>
                <a:gd name="T3" fmla="*/ 303 h 303"/>
                <a:gd name="T4" fmla="*/ 0 w 269"/>
                <a:gd name="T5" fmla="*/ 144 h 303"/>
                <a:gd name="T6" fmla="*/ 0 w 269"/>
                <a:gd name="T7" fmla="*/ 0 h 303"/>
                <a:gd name="T8" fmla="*/ 269 w 269"/>
                <a:gd name="T9" fmla="*/ 152 h 303"/>
              </a:gdLst>
              <a:ahLst/>
              <a:cxnLst>
                <a:cxn ang="0">
                  <a:pos x="T0" y="T1"/>
                </a:cxn>
                <a:cxn ang="0">
                  <a:pos x="T2" y="T3"/>
                </a:cxn>
                <a:cxn ang="0">
                  <a:pos x="T4" y="T5"/>
                </a:cxn>
                <a:cxn ang="0">
                  <a:pos x="T6" y="T7"/>
                </a:cxn>
                <a:cxn ang="0">
                  <a:pos x="T8" y="T9"/>
                </a:cxn>
              </a:cxnLst>
              <a:rect l="0" t="0" r="r" b="b"/>
              <a:pathLst>
                <a:path w="269" h="303">
                  <a:moveTo>
                    <a:pt x="269" y="152"/>
                  </a:moveTo>
                  <a:lnTo>
                    <a:pt x="269" y="303"/>
                  </a:lnTo>
                  <a:lnTo>
                    <a:pt x="0" y="144"/>
                  </a:lnTo>
                  <a:lnTo>
                    <a:pt x="0" y="0"/>
                  </a:lnTo>
                  <a:lnTo>
                    <a:pt x="269" y="152"/>
                  </a:lnTo>
                  <a:close/>
                </a:path>
              </a:pathLst>
            </a:custGeom>
            <a:solidFill>
              <a:srgbClr val="6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49" name="Freeform 117"/>
            <p:cNvSpPr>
              <a:spLocks/>
            </p:cNvSpPr>
            <p:nvPr/>
          </p:nvSpPr>
          <p:spPr bwMode="auto">
            <a:xfrm>
              <a:off x="2630" y="1978"/>
              <a:ext cx="142" cy="60"/>
            </a:xfrm>
            <a:custGeom>
              <a:avLst/>
              <a:gdLst>
                <a:gd name="T0" fmla="*/ 282 w 282"/>
                <a:gd name="T1" fmla="*/ 165 h 303"/>
                <a:gd name="T2" fmla="*/ 282 w 282"/>
                <a:gd name="T3" fmla="*/ 303 h 303"/>
                <a:gd name="T4" fmla="*/ 0 w 282"/>
                <a:gd name="T5" fmla="*/ 138 h 303"/>
                <a:gd name="T6" fmla="*/ 0 w 282"/>
                <a:gd name="T7" fmla="*/ 0 h 303"/>
                <a:gd name="T8" fmla="*/ 282 w 282"/>
                <a:gd name="T9" fmla="*/ 165 h 303"/>
              </a:gdLst>
              <a:ahLst/>
              <a:cxnLst>
                <a:cxn ang="0">
                  <a:pos x="T0" y="T1"/>
                </a:cxn>
                <a:cxn ang="0">
                  <a:pos x="T2" y="T3"/>
                </a:cxn>
                <a:cxn ang="0">
                  <a:pos x="T4" y="T5"/>
                </a:cxn>
                <a:cxn ang="0">
                  <a:pos x="T6" y="T7"/>
                </a:cxn>
                <a:cxn ang="0">
                  <a:pos x="T8" y="T9"/>
                </a:cxn>
              </a:cxnLst>
              <a:rect l="0" t="0" r="r" b="b"/>
              <a:pathLst>
                <a:path w="282" h="303">
                  <a:moveTo>
                    <a:pt x="282" y="165"/>
                  </a:moveTo>
                  <a:lnTo>
                    <a:pt x="282" y="303"/>
                  </a:lnTo>
                  <a:lnTo>
                    <a:pt x="0" y="138"/>
                  </a:lnTo>
                  <a:lnTo>
                    <a:pt x="0" y="0"/>
                  </a:lnTo>
                  <a:lnTo>
                    <a:pt x="282" y="165"/>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50" name="Freeform 118"/>
            <p:cNvSpPr>
              <a:spLocks/>
            </p:cNvSpPr>
            <p:nvPr/>
          </p:nvSpPr>
          <p:spPr bwMode="auto">
            <a:xfrm>
              <a:off x="2928" y="1692"/>
              <a:ext cx="156" cy="53"/>
            </a:xfrm>
            <a:custGeom>
              <a:avLst/>
              <a:gdLst>
                <a:gd name="T0" fmla="*/ 313 w 313"/>
                <a:gd name="T1" fmla="*/ 107 h 263"/>
                <a:gd name="T2" fmla="*/ 313 w 313"/>
                <a:gd name="T3" fmla="*/ 263 h 263"/>
                <a:gd name="T4" fmla="*/ 0 w 313"/>
                <a:gd name="T5" fmla="*/ 150 h 263"/>
                <a:gd name="T6" fmla="*/ 0 w 313"/>
                <a:gd name="T7" fmla="*/ 0 h 263"/>
                <a:gd name="T8" fmla="*/ 313 w 313"/>
                <a:gd name="T9" fmla="*/ 107 h 263"/>
              </a:gdLst>
              <a:ahLst/>
              <a:cxnLst>
                <a:cxn ang="0">
                  <a:pos x="T0" y="T1"/>
                </a:cxn>
                <a:cxn ang="0">
                  <a:pos x="T2" y="T3"/>
                </a:cxn>
                <a:cxn ang="0">
                  <a:pos x="T4" y="T5"/>
                </a:cxn>
                <a:cxn ang="0">
                  <a:pos x="T6" y="T7"/>
                </a:cxn>
                <a:cxn ang="0">
                  <a:pos x="T8" y="T9"/>
                </a:cxn>
              </a:cxnLst>
              <a:rect l="0" t="0" r="r" b="b"/>
              <a:pathLst>
                <a:path w="313" h="263">
                  <a:moveTo>
                    <a:pt x="313" y="107"/>
                  </a:moveTo>
                  <a:lnTo>
                    <a:pt x="313" y="263"/>
                  </a:lnTo>
                  <a:lnTo>
                    <a:pt x="0" y="150"/>
                  </a:lnTo>
                  <a:lnTo>
                    <a:pt x="0" y="0"/>
                  </a:lnTo>
                  <a:lnTo>
                    <a:pt x="313" y="107"/>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51" name="Freeform 119"/>
            <p:cNvSpPr>
              <a:spLocks/>
            </p:cNvSpPr>
            <p:nvPr/>
          </p:nvSpPr>
          <p:spPr bwMode="auto">
            <a:xfrm>
              <a:off x="3037" y="1744"/>
              <a:ext cx="49" cy="37"/>
            </a:xfrm>
            <a:custGeom>
              <a:avLst/>
              <a:gdLst>
                <a:gd name="T0" fmla="*/ 98 w 98"/>
                <a:gd name="T1" fmla="*/ 40 h 188"/>
                <a:gd name="T2" fmla="*/ 98 w 98"/>
                <a:gd name="T3" fmla="*/ 188 h 188"/>
                <a:gd name="T4" fmla="*/ 0 w 98"/>
                <a:gd name="T5" fmla="*/ 148 h 188"/>
                <a:gd name="T6" fmla="*/ 0 w 98"/>
                <a:gd name="T7" fmla="*/ 0 h 188"/>
                <a:gd name="T8" fmla="*/ 98 w 98"/>
                <a:gd name="T9" fmla="*/ 40 h 188"/>
              </a:gdLst>
              <a:ahLst/>
              <a:cxnLst>
                <a:cxn ang="0">
                  <a:pos x="T0" y="T1"/>
                </a:cxn>
                <a:cxn ang="0">
                  <a:pos x="T2" y="T3"/>
                </a:cxn>
                <a:cxn ang="0">
                  <a:pos x="T4" y="T5"/>
                </a:cxn>
                <a:cxn ang="0">
                  <a:pos x="T6" y="T7"/>
                </a:cxn>
                <a:cxn ang="0">
                  <a:pos x="T8" y="T9"/>
                </a:cxn>
              </a:cxnLst>
              <a:rect l="0" t="0" r="r" b="b"/>
              <a:pathLst>
                <a:path w="98" h="188">
                  <a:moveTo>
                    <a:pt x="98" y="40"/>
                  </a:moveTo>
                  <a:lnTo>
                    <a:pt x="98" y="188"/>
                  </a:lnTo>
                  <a:lnTo>
                    <a:pt x="0" y="148"/>
                  </a:lnTo>
                  <a:lnTo>
                    <a:pt x="0" y="0"/>
                  </a:lnTo>
                  <a:lnTo>
                    <a:pt x="98" y="4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52" name="Freeform 120"/>
            <p:cNvSpPr>
              <a:spLocks/>
            </p:cNvSpPr>
            <p:nvPr/>
          </p:nvSpPr>
          <p:spPr bwMode="auto">
            <a:xfrm>
              <a:off x="2928" y="1833"/>
              <a:ext cx="156" cy="58"/>
            </a:xfrm>
            <a:custGeom>
              <a:avLst/>
              <a:gdLst>
                <a:gd name="T0" fmla="*/ 313 w 313"/>
                <a:gd name="T1" fmla="*/ 134 h 289"/>
                <a:gd name="T2" fmla="*/ 313 w 313"/>
                <a:gd name="T3" fmla="*/ 289 h 289"/>
                <a:gd name="T4" fmla="*/ 0 w 313"/>
                <a:gd name="T5" fmla="*/ 152 h 289"/>
                <a:gd name="T6" fmla="*/ 0 w 313"/>
                <a:gd name="T7" fmla="*/ 0 h 289"/>
                <a:gd name="T8" fmla="*/ 313 w 313"/>
                <a:gd name="T9" fmla="*/ 134 h 289"/>
              </a:gdLst>
              <a:ahLst/>
              <a:cxnLst>
                <a:cxn ang="0">
                  <a:pos x="T0" y="T1"/>
                </a:cxn>
                <a:cxn ang="0">
                  <a:pos x="T2" y="T3"/>
                </a:cxn>
                <a:cxn ang="0">
                  <a:pos x="T4" y="T5"/>
                </a:cxn>
                <a:cxn ang="0">
                  <a:pos x="T6" y="T7"/>
                </a:cxn>
                <a:cxn ang="0">
                  <a:pos x="T8" y="T9"/>
                </a:cxn>
              </a:cxnLst>
              <a:rect l="0" t="0" r="r" b="b"/>
              <a:pathLst>
                <a:path w="313" h="289">
                  <a:moveTo>
                    <a:pt x="313" y="134"/>
                  </a:moveTo>
                  <a:lnTo>
                    <a:pt x="313" y="289"/>
                  </a:lnTo>
                  <a:lnTo>
                    <a:pt x="0" y="152"/>
                  </a:lnTo>
                  <a:lnTo>
                    <a:pt x="0" y="0"/>
                  </a:lnTo>
                  <a:lnTo>
                    <a:pt x="313" y="134"/>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t-BR"/>
            </a:p>
          </p:txBody>
        </p:sp>
        <p:sp>
          <p:nvSpPr>
            <p:cNvPr id="146553" name="Rectangle 121"/>
            <p:cNvSpPr>
              <a:spLocks noChangeArrowheads="1"/>
            </p:cNvSpPr>
            <p:nvPr/>
          </p:nvSpPr>
          <p:spPr bwMode="auto">
            <a:xfrm>
              <a:off x="3083" y="2007"/>
              <a:ext cx="79" cy="32"/>
            </a:xfrm>
            <a:prstGeom prst="rect">
              <a:avLst/>
            </a:prstGeom>
            <a:solidFill>
              <a:srgbClr val="6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grpSp>
      <p:sp>
        <p:nvSpPr>
          <p:cNvPr id="146554" name="Rectangle 122"/>
          <p:cNvSpPr>
            <a:spLocks noChangeArrowheads="1"/>
          </p:cNvSpPr>
          <p:nvPr/>
        </p:nvSpPr>
        <p:spPr bwMode="auto">
          <a:xfrm>
            <a:off x="2057400" y="5029200"/>
            <a:ext cx="4038600" cy="304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pt-BR" b="1">
                <a:solidFill>
                  <a:schemeClr val="bg1"/>
                </a:solidFill>
                <a:effectLst>
                  <a:outerShdw blurRad="38100" dist="38100" dir="2700000" algn="tl">
                    <a:srgbClr val="1C1C1C"/>
                  </a:outerShdw>
                </a:effectLst>
                <a:latin typeface="Arial" panose="020B0604020202020204" pitchFamily="34" charset="0"/>
              </a:rPr>
              <a:t>Rede interna Protegida</a:t>
            </a:r>
            <a:endParaRPr lang="pt-PT" altLang="pt-BR" b="1">
              <a:solidFill>
                <a:schemeClr val="bg1"/>
              </a:solidFill>
              <a:effectLst>
                <a:outerShdw blurRad="38100" dist="38100" dir="2700000" algn="tl">
                  <a:srgbClr val="1C1C1C"/>
                </a:outerShdw>
              </a:effectLst>
              <a:latin typeface="Arial" panose="020B0604020202020204" pitchFamily="34" charset="0"/>
            </a:endParaRPr>
          </a:p>
        </p:txBody>
      </p:sp>
      <p:sp>
        <p:nvSpPr>
          <p:cNvPr id="146555" name="Line 123"/>
          <p:cNvSpPr>
            <a:spLocks noChangeShapeType="1"/>
          </p:cNvSpPr>
          <p:nvPr/>
        </p:nvSpPr>
        <p:spPr bwMode="auto">
          <a:xfrm>
            <a:off x="4114800" y="4191000"/>
            <a:ext cx="0" cy="762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sp>
        <p:nvSpPr>
          <p:cNvPr id="146556" name="Line 124"/>
          <p:cNvSpPr>
            <a:spLocks noChangeShapeType="1"/>
          </p:cNvSpPr>
          <p:nvPr/>
        </p:nvSpPr>
        <p:spPr bwMode="auto">
          <a:xfrm flipH="1">
            <a:off x="1752600" y="3276600"/>
            <a:ext cx="182880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BR"/>
          </a:p>
        </p:txBody>
      </p:sp>
      <p:sp>
        <p:nvSpPr>
          <p:cNvPr id="146557" name="Text Box 125"/>
          <p:cNvSpPr txBox="1">
            <a:spLocks noChangeArrowheads="1"/>
          </p:cNvSpPr>
          <p:nvPr/>
        </p:nvSpPr>
        <p:spPr bwMode="auto">
          <a:xfrm>
            <a:off x="806450" y="3846513"/>
            <a:ext cx="1276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pt-BR">
                <a:latin typeface="Arial" panose="020B0604020202020204" pitchFamily="34" charset="0"/>
              </a:rPr>
              <a:t>Servidores</a:t>
            </a:r>
            <a:endParaRPr lang="pt-PT" altLang="pt-BR">
              <a:latin typeface="Arial" panose="020B0604020202020204" pitchFamily="34" charset="0"/>
            </a:endParaRPr>
          </a:p>
        </p:txBody>
      </p:sp>
      <p:sp>
        <p:nvSpPr>
          <p:cNvPr id="146558" name="AutoShape 126"/>
          <p:cNvSpPr>
            <a:spLocks noChangeArrowheads="1"/>
          </p:cNvSpPr>
          <p:nvPr/>
        </p:nvSpPr>
        <p:spPr bwMode="auto">
          <a:xfrm flipH="1">
            <a:off x="4876800" y="2514600"/>
            <a:ext cx="838200" cy="1066800"/>
          </a:xfrm>
          <a:prstGeom prst="lightningBol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sp>
        <p:nvSpPr>
          <p:cNvPr id="146560" name="Rectangle 128"/>
          <p:cNvSpPr>
            <a:spLocks noGrp="1" noChangeArrowheads="1"/>
          </p:cNvSpPr>
          <p:nvPr>
            <p:ph type="title"/>
          </p:nvPr>
        </p:nvSpPr>
        <p:spPr/>
        <p:txBody>
          <a:bodyPr>
            <a:normAutofit fontScale="90000"/>
          </a:bodyPr>
          <a:lstStyle/>
          <a:p>
            <a:r>
              <a:rPr lang="pt-BR" altLang="pt-BR"/>
              <a:t>Segurança de dados</a:t>
            </a:r>
            <a:br>
              <a:rPr lang="pt-BR" altLang="pt-BR"/>
            </a:br>
            <a:r>
              <a:rPr lang="pt-BR" altLang="pt-BR"/>
              <a:t>Topologia de rede - DMZ</a:t>
            </a:r>
          </a:p>
        </p:txBody>
      </p:sp>
    </p:spTree>
    <p:extLst>
      <p:ext uri="{BB962C8B-B14F-4D97-AF65-F5344CB8AC3E}">
        <p14:creationId xmlns:p14="http://schemas.microsoft.com/office/powerpoint/2010/main" val="72150053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Wireless</a:t>
            </a:r>
          </a:p>
        </p:txBody>
      </p:sp>
      <p:sp>
        <p:nvSpPr>
          <p:cNvPr id="125955" name="Rectangle 3"/>
          <p:cNvSpPr>
            <a:spLocks noGrp="1" noChangeArrowheads="1"/>
          </p:cNvSpPr>
          <p:nvPr>
            <p:ph type="body" idx="1"/>
          </p:nvPr>
        </p:nvSpPr>
        <p:spPr/>
        <p:txBody>
          <a:bodyPr/>
          <a:lstStyle/>
          <a:p>
            <a:pPr>
              <a:lnSpc>
                <a:spcPct val="90000"/>
              </a:lnSpc>
            </a:pPr>
            <a:r>
              <a:rPr lang="pt-BR" altLang="pt-BR" sz="2800"/>
              <a:t>WEP</a:t>
            </a:r>
          </a:p>
          <a:p>
            <a:pPr lvl="1">
              <a:lnSpc>
                <a:spcPct val="90000"/>
              </a:lnSpc>
            </a:pPr>
            <a:r>
              <a:rPr lang="pt-BR" altLang="pt-BR" sz="2400"/>
              <a:t>a</a:t>
            </a:r>
            <a:r>
              <a:rPr lang="pt-PT" altLang="pt-BR" sz="2400"/>
              <a:t>utenticação fraca</a:t>
            </a:r>
          </a:p>
          <a:p>
            <a:pPr lvl="1">
              <a:lnSpc>
                <a:spcPct val="90000"/>
              </a:lnSpc>
            </a:pPr>
            <a:r>
              <a:rPr lang="pt-PT" altLang="pt-BR" sz="2400"/>
              <a:t>senhas estáticas</a:t>
            </a:r>
          </a:p>
          <a:p>
            <a:pPr lvl="1">
              <a:lnSpc>
                <a:spcPct val="90000"/>
              </a:lnSpc>
            </a:pPr>
            <a:r>
              <a:rPr lang="pt-PT" altLang="pt-BR" sz="2400"/>
              <a:t>pouco escalável</a:t>
            </a:r>
            <a:endParaRPr lang="pt-BR" altLang="pt-BR" sz="2400"/>
          </a:p>
          <a:p>
            <a:pPr>
              <a:lnSpc>
                <a:spcPct val="90000"/>
              </a:lnSpc>
            </a:pPr>
            <a:r>
              <a:rPr lang="pt-BR" altLang="pt-BR" sz="2800"/>
              <a:t>WPA</a:t>
            </a:r>
          </a:p>
          <a:p>
            <a:pPr lvl="1">
              <a:lnSpc>
                <a:spcPct val="90000"/>
              </a:lnSpc>
            </a:pPr>
            <a:r>
              <a:rPr lang="pt-PT" altLang="pt-BR" sz="2400"/>
              <a:t>Encriptação forte (PSK/TKIP)</a:t>
            </a:r>
          </a:p>
          <a:p>
            <a:pPr lvl="1">
              <a:lnSpc>
                <a:spcPct val="90000"/>
              </a:lnSpc>
            </a:pPr>
            <a:r>
              <a:rPr lang="pt-PT" altLang="pt-BR" sz="2400"/>
              <a:t>Autenticação forte (EAP-FAST, EAP-FAST, PEAP)</a:t>
            </a:r>
            <a:endParaRPr lang="pt-BR" altLang="pt-BR" sz="2400"/>
          </a:p>
          <a:p>
            <a:pPr>
              <a:lnSpc>
                <a:spcPct val="90000"/>
              </a:lnSpc>
            </a:pPr>
            <a:r>
              <a:rPr lang="pt-BR" altLang="pt-BR" sz="2800"/>
              <a:t>WPA2</a:t>
            </a:r>
          </a:p>
          <a:p>
            <a:pPr lvl="1">
              <a:lnSpc>
                <a:spcPct val="90000"/>
              </a:lnSpc>
            </a:pPr>
            <a:r>
              <a:rPr lang="pt-PT" altLang="pt-BR" sz="2400"/>
              <a:t>Encriptação mais forte (AES de até 256bits)</a:t>
            </a:r>
            <a:endParaRPr lang="pt-BR" altLang="pt-BR" sz="2000"/>
          </a:p>
        </p:txBody>
      </p:sp>
      <p:pic>
        <p:nvPicPr>
          <p:cNvPr id="1259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304800"/>
            <a:ext cx="1171575"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09487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Armazenamento</a:t>
            </a:r>
          </a:p>
        </p:txBody>
      </p:sp>
      <p:sp>
        <p:nvSpPr>
          <p:cNvPr id="143363" name="Rectangle 3"/>
          <p:cNvSpPr>
            <a:spLocks noGrp="1" noChangeArrowheads="1"/>
          </p:cNvSpPr>
          <p:nvPr>
            <p:ph type="body" idx="1"/>
          </p:nvPr>
        </p:nvSpPr>
        <p:spPr/>
        <p:txBody>
          <a:bodyPr/>
          <a:lstStyle/>
          <a:p>
            <a:r>
              <a:rPr lang="pt-BR" altLang="pt-BR"/>
              <a:t>Espelhamento de disco</a:t>
            </a:r>
          </a:p>
          <a:p>
            <a:pPr lvl="1"/>
            <a:r>
              <a:rPr lang="pt-BR" altLang="pt-BR"/>
              <a:t>RAID</a:t>
            </a:r>
          </a:p>
          <a:p>
            <a:pPr lvl="1"/>
            <a:endParaRPr lang="pt-BR" altLang="pt-BR"/>
          </a:p>
          <a:p>
            <a:pPr lvl="1"/>
            <a:endParaRPr lang="pt-BR" altLang="pt-BR"/>
          </a:p>
          <a:p>
            <a:pPr lvl="1"/>
            <a:endParaRPr lang="pt-BR" altLang="pt-BR"/>
          </a:p>
          <a:p>
            <a:pPr lvl="1"/>
            <a:endParaRPr lang="pt-BR" altLang="pt-BR"/>
          </a:p>
          <a:p>
            <a:r>
              <a:rPr lang="pt-BR" altLang="pt-BR"/>
              <a:t>Cluster de alta disponibilidade</a:t>
            </a:r>
          </a:p>
          <a:p>
            <a:endParaRPr lang="pt-BR" altLang="pt-BR"/>
          </a:p>
        </p:txBody>
      </p:sp>
      <p:pic>
        <p:nvPicPr>
          <p:cNvPr id="1433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3048000"/>
            <a:ext cx="2185988" cy="179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1276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Backup</a:t>
            </a:r>
          </a:p>
        </p:txBody>
      </p:sp>
      <p:sp>
        <p:nvSpPr>
          <p:cNvPr id="141315" name="Rectangle 3"/>
          <p:cNvSpPr>
            <a:spLocks noGrp="1" noChangeArrowheads="1"/>
          </p:cNvSpPr>
          <p:nvPr>
            <p:ph type="body" idx="1"/>
          </p:nvPr>
        </p:nvSpPr>
        <p:spPr/>
        <p:txBody>
          <a:bodyPr/>
          <a:lstStyle/>
          <a:p>
            <a:r>
              <a:rPr lang="pt-BR" altLang="pt-BR"/>
              <a:t>Freqüência</a:t>
            </a:r>
          </a:p>
          <a:p>
            <a:pPr lvl="1"/>
            <a:r>
              <a:rPr lang="pt-BR" altLang="pt-BR"/>
              <a:t>Ex: Diário, Semanal, Mensal, Anual</a:t>
            </a:r>
          </a:p>
          <a:p>
            <a:endParaRPr lang="pt-BR" altLang="pt-BR"/>
          </a:p>
          <a:p>
            <a:r>
              <a:rPr lang="pt-BR" altLang="pt-BR"/>
              <a:t>Retenção</a:t>
            </a:r>
          </a:p>
          <a:p>
            <a:pPr lvl="1"/>
            <a:r>
              <a:rPr lang="pt-BR" altLang="pt-BR"/>
              <a:t>Ex: 7 dias, 4 semanas, 12 meses, 10 anos</a:t>
            </a:r>
          </a:p>
          <a:p>
            <a:endParaRPr lang="pt-BR" altLang="pt-BR"/>
          </a:p>
        </p:txBody>
      </p:sp>
      <p:pic>
        <p:nvPicPr>
          <p:cNvPr id="14131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152400"/>
            <a:ext cx="2005013"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62430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ormAutofit fontScale="90000"/>
          </a:bodyPr>
          <a:lstStyle/>
          <a:p>
            <a:r>
              <a:rPr lang="pt-BR" altLang="pt-BR"/>
              <a:t>Segurança lógica</a:t>
            </a:r>
            <a:br>
              <a:rPr lang="pt-BR" altLang="pt-BR"/>
            </a:br>
            <a:r>
              <a:rPr lang="pt-BR" altLang="pt-BR"/>
              <a:t>Backup</a:t>
            </a:r>
          </a:p>
        </p:txBody>
      </p:sp>
      <p:sp>
        <p:nvSpPr>
          <p:cNvPr id="142339" name="Rectangle 3"/>
          <p:cNvSpPr>
            <a:spLocks noGrp="1" noChangeArrowheads="1"/>
          </p:cNvSpPr>
          <p:nvPr>
            <p:ph type="body" idx="1"/>
          </p:nvPr>
        </p:nvSpPr>
        <p:spPr>
          <a:xfrm>
            <a:off x="1182688" y="2017713"/>
            <a:ext cx="3770312" cy="4114800"/>
          </a:xfrm>
        </p:spPr>
        <p:txBody>
          <a:bodyPr/>
          <a:lstStyle/>
          <a:p>
            <a:pPr>
              <a:lnSpc>
                <a:spcPct val="90000"/>
              </a:lnSpc>
            </a:pPr>
            <a:r>
              <a:rPr lang="pt-BR" altLang="pt-BR"/>
              <a:t>CD/DVD</a:t>
            </a:r>
          </a:p>
          <a:p>
            <a:pPr lvl="1">
              <a:lnSpc>
                <a:spcPct val="90000"/>
              </a:lnSpc>
            </a:pPr>
            <a:r>
              <a:rPr lang="pt-BR" altLang="pt-BR"/>
              <a:t>2 a 5 anos</a:t>
            </a:r>
          </a:p>
          <a:p>
            <a:pPr lvl="1">
              <a:lnSpc>
                <a:spcPct val="90000"/>
              </a:lnSpc>
            </a:pPr>
            <a:endParaRPr lang="pt-BR" altLang="pt-BR"/>
          </a:p>
          <a:p>
            <a:pPr>
              <a:lnSpc>
                <a:spcPct val="90000"/>
              </a:lnSpc>
            </a:pPr>
            <a:r>
              <a:rPr lang="pt-BR" altLang="pt-BR"/>
              <a:t>Fita magnética</a:t>
            </a:r>
          </a:p>
          <a:p>
            <a:pPr lvl="1">
              <a:lnSpc>
                <a:spcPct val="90000"/>
              </a:lnSpc>
            </a:pPr>
            <a:r>
              <a:rPr lang="pt-BR" altLang="pt-BR"/>
              <a:t>5 anos</a:t>
            </a:r>
          </a:p>
          <a:p>
            <a:pPr lvl="1">
              <a:lnSpc>
                <a:spcPct val="90000"/>
              </a:lnSpc>
            </a:pPr>
            <a:endParaRPr lang="pt-BR" altLang="pt-BR"/>
          </a:p>
          <a:p>
            <a:pPr>
              <a:lnSpc>
                <a:spcPct val="90000"/>
              </a:lnSpc>
            </a:pPr>
            <a:r>
              <a:rPr lang="pt-BR" altLang="pt-BR"/>
              <a:t>Microfilmagem</a:t>
            </a:r>
          </a:p>
          <a:p>
            <a:pPr lvl="1">
              <a:lnSpc>
                <a:spcPct val="90000"/>
              </a:lnSpc>
            </a:pPr>
            <a:r>
              <a:rPr lang="pt-BR" altLang="pt-BR"/>
              <a:t>10 anos</a:t>
            </a:r>
          </a:p>
          <a:p>
            <a:pPr lvl="1">
              <a:lnSpc>
                <a:spcPct val="90000"/>
              </a:lnSpc>
              <a:buFont typeface="Wingdings" panose="05000000000000000000" pitchFamily="2" charset="2"/>
              <a:buNone/>
            </a:pPr>
            <a:endParaRPr lang="pt-BR" altLang="pt-BR"/>
          </a:p>
        </p:txBody>
      </p:sp>
      <p:sp>
        <p:nvSpPr>
          <p:cNvPr id="142340" name="Rectangle 4"/>
          <p:cNvSpPr>
            <a:spLocks noChangeArrowheads="1"/>
          </p:cNvSpPr>
          <p:nvPr/>
        </p:nvSpPr>
        <p:spPr bwMode="auto">
          <a:xfrm>
            <a:off x="5181600" y="1981200"/>
            <a:ext cx="377031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fontAlgn="base">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nSpc>
                <a:spcPct val="90000"/>
              </a:lnSpc>
            </a:pPr>
            <a:r>
              <a:rPr lang="pt-BR" altLang="pt-BR"/>
              <a:t>SSD (Pen-drive)</a:t>
            </a:r>
          </a:p>
          <a:p>
            <a:pPr lvl="1">
              <a:lnSpc>
                <a:spcPct val="90000"/>
              </a:lnSpc>
            </a:pPr>
            <a:r>
              <a:rPr lang="pt-BR" altLang="pt-BR"/>
              <a:t>0,1 a 1 milhão de  ciclos</a:t>
            </a:r>
          </a:p>
          <a:p>
            <a:pPr lvl="1">
              <a:lnSpc>
                <a:spcPct val="90000"/>
              </a:lnSpc>
            </a:pPr>
            <a:r>
              <a:rPr lang="pt-BR" altLang="pt-BR"/>
              <a:t>Ou até receber uma voltagem errada</a:t>
            </a:r>
          </a:p>
          <a:p>
            <a:pPr lvl="1">
              <a:lnSpc>
                <a:spcPct val="90000"/>
              </a:lnSpc>
            </a:pPr>
            <a:endParaRPr lang="pt-BR" altLang="pt-BR"/>
          </a:p>
          <a:p>
            <a:pPr>
              <a:lnSpc>
                <a:spcPct val="90000"/>
              </a:lnSpc>
            </a:pPr>
            <a:r>
              <a:rPr lang="pt-BR" altLang="pt-BR"/>
              <a:t>Disco rígido</a:t>
            </a:r>
          </a:p>
          <a:p>
            <a:pPr lvl="1">
              <a:lnSpc>
                <a:spcPct val="90000"/>
              </a:lnSpc>
            </a:pPr>
            <a:r>
              <a:rPr lang="pt-BR" altLang="pt-BR"/>
              <a:t>5 a 10 anos</a:t>
            </a:r>
          </a:p>
          <a:p>
            <a:pPr lvl="1">
              <a:lnSpc>
                <a:spcPct val="90000"/>
              </a:lnSpc>
            </a:pPr>
            <a:endParaRPr lang="pt-BR" altLang="pt-BR"/>
          </a:p>
        </p:txBody>
      </p:sp>
      <p:pic>
        <p:nvPicPr>
          <p:cNvPr id="14234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152400"/>
            <a:ext cx="2005013"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9014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pt-BR" altLang="pt-BR"/>
              <a:t>Atitudes de segurança</a:t>
            </a:r>
          </a:p>
        </p:txBody>
      </p:sp>
      <p:sp>
        <p:nvSpPr>
          <p:cNvPr id="138243" name="Rectangle 3"/>
          <p:cNvSpPr>
            <a:spLocks noGrp="1" noChangeArrowheads="1"/>
          </p:cNvSpPr>
          <p:nvPr>
            <p:ph type="body" idx="1"/>
          </p:nvPr>
        </p:nvSpPr>
        <p:spPr/>
        <p:txBody>
          <a:bodyPr/>
          <a:lstStyle/>
          <a:p>
            <a:r>
              <a:rPr lang="pt-BR" altLang="pt-BR"/>
              <a:t>Reativa</a:t>
            </a:r>
          </a:p>
          <a:p>
            <a:endParaRPr lang="pt-BR" altLang="pt-BR"/>
          </a:p>
          <a:p>
            <a:pPr lvl="1"/>
            <a:r>
              <a:rPr lang="pt-BR" altLang="pt-BR"/>
              <a:t>Resposta a incidentes</a:t>
            </a:r>
          </a:p>
          <a:p>
            <a:pPr lvl="1"/>
            <a:endParaRPr lang="pt-BR" altLang="pt-BR"/>
          </a:p>
          <a:p>
            <a:pPr lvl="1"/>
            <a:r>
              <a:rPr lang="pt-BR" altLang="pt-BR"/>
              <a:t>Investigação</a:t>
            </a:r>
          </a:p>
          <a:p>
            <a:pPr lvl="1"/>
            <a:endParaRPr lang="pt-BR" altLang="pt-BR"/>
          </a:p>
          <a:p>
            <a:pPr lvl="1"/>
            <a:r>
              <a:rPr lang="pt-BR" altLang="pt-BR"/>
              <a:t>Aplicação de sanções</a:t>
            </a:r>
          </a:p>
        </p:txBody>
      </p:sp>
    </p:spTree>
    <p:extLst>
      <p:ext uri="{BB962C8B-B14F-4D97-AF65-F5344CB8AC3E}">
        <p14:creationId xmlns:p14="http://schemas.microsoft.com/office/powerpoint/2010/main" val="24235759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pt-BR" altLang="pt-BR"/>
              <a:t>Atitudes de segurança</a:t>
            </a:r>
          </a:p>
        </p:txBody>
      </p:sp>
      <p:sp>
        <p:nvSpPr>
          <p:cNvPr id="139267" name="Rectangle 3"/>
          <p:cNvSpPr>
            <a:spLocks noGrp="1" noChangeArrowheads="1"/>
          </p:cNvSpPr>
          <p:nvPr>
            <p:ph type="body" idx="1"/>
          </p:nvPr>
        </p:nvSpPr>
        <p:spPr/>
        <p:txBody>
          <a:bodyPr/>
          <a:lstStyle/>
          <a:p>
            <a:r>
              <a:rPr lang="pt-BR" altLang="pt-BR"/>
              <a:t>Pró-ativa</a:t>
            </a:r>
          </a:p>
          <a:p>
            <a:pPr>
              <a:buFont typeface="Wingdings" panose="05000000000000000000" pitchFamily="2" charset="2"/>
              <a:buNone/>
            </a:pPr>
            <a:endParaRPr lang="pt-BR" altLang="pt-BR"/>
          </a:p>
          <a:p>
            <a:pPr lvl="1"/>
            <a:r>
              <a:rPr lang="pt-BR" altLang="pt-BR"/>
              <a:t>Planejamento</a:t>
            </a:r>
          </a:p>
          <a:p>
            <a:pPr lvl="1"/>
            <a:r>
              <a:rPr lang="pt-BR" altLang="pt-BR"/>
              <a:t>Normalização</a:t>
            </a:r>
          </a:p>
          <a:p>
            <a:pPr lvl="1"/>
            <a:r>
              <a:rPr lang="pt-BR" altLang="pt-BR"/>
              <a:t>Infra-estrutura segura</a:t>
            </a:r>
          </a:p>
          <a:p>
            <a:pPr lvl="1"/>
            <a:r>
              <a:rPr lang="pt-BR" altLang="pt-BR"/>
              <a:t>Educação, treinamento</a:t>
            </a:r>
          </a:p>
          <a:p>
            <a:pPr lvl="1"/>
            <a:r>
              <a:rPr lang="pt-BR" altLang="pt-BR"/>
              <a:t>Auditoria</a:t>
            </a:r>
          </a:p>
        </p:txBody>
      </p:sp>
    </p:spTree>
    <p:extLst>
      <p:ext uri="{BB962C8B-B14F-4D97-AF65-F5344CB8AC3E}">
        <p14:creationId xmlns:p14="http://schemas.microsoft.com/office/powerpoint/2010/main" val="159042587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71</a:t>
            </a:fld>
            <a:endParaRPr lang="pt-BR"/>
          </a:p>
        </p:txBody>
      </p:sp>
      <p:sp>
        <p:nvSpPr>
          <p:cNvPr id="6" name="Rectangle 2"/>
          <p:cNvSpPr txBox="1">
            <a:spLocks noChangeArrowheads="1"/>
          </p:cNvSpPr>
          <p:nvPr/>
        </p:nvSpPr>
        <p:spPr>
          <a:xfrm>
            <a:off x="1182688" y="2017713"/>
            <a:ext cx="7772400" cy="24780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Wingdings" panose="05000000000000000000" pitchFamily="2" charset="2"/>
              <a:buNone/>
            </a:pPr>
            <a:endParaRPr lang="pt-BR" altLang="pt-BR" sz="5000" smtClean="0"/>
          </a:p>
          <a:p>
            <a:pPr algn="ctr">
              <a:buFont typeface="Wingdings" panose="05000000000000000000" pitchFamily="2" charset="2"/>
              <a:buNone/>
            </a:pPr>
            <a:r>
              <a:rPr lang="pt-BR" altLang="pt-BR" sz="5000" smtClean="0"/>
              <a:t>Dúvidas ?</a:t>
            </a:r>
          </a:p>
          <a:p>
            <a:pPr algn="ctr">
              <a:buFont typeface="Wingdings" panose="05000000000000000000" pitchFamily="2" charset="2"/>
              <a:buNone/>
            </a:pPr>
            <a:endParaRPr lang="pt-BR" altLang="pt-BR" sz="500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0"/>
            <a:ext cx="38100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2339941"/>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1312</TotalTime>
  <Words>3455</Words>
  <Application>Microsoft Office PowerPoint</Application>
  <PresentationFormat>Apresentação na tela (4:3)</PresentationFormat>
  <Paragraphs>598</Paragraphs>
  <Slides>71</Slides>
  <Notes>22</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71</vt:i4>
      </vt:variant>
    </vt:vector>
  </HeadingPairs>
  <TitlesOfParts>
    <vt:vector size="82" baseType="lpstr">
      <vt:lpstr>MS PGothic</vt:lpstr>
      <vt:lpstr>MS PGothic</vt:lpstr>
      <vt:lpstr>Arial</vt:lpstr>
      <vt:lpstr>Arial</vt:lpstr>
      <vt:lpstr>Arial Black</vt:lpstr>
      <vt:lpstr>Calibri</vt:lpstr>
      <vt:lpstr>MS Mincho</vt:lpstr>
      <vt:lpstr>Tahoma</vt:lpstr>
      <vt:lpstr>VonnesTTBold</vt:lpstr>
      <vt:lpstr>Wingdings</vt:lpstr>
      <vt:lpstr>Tema do Office</vt:lpstr>
      <vt:lpstr>SEGURANÇA NA INFORMÁTICA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Riscos principais</vt:lpstr>
      <vt:lpstr>Riscos principais</vt:lpstr>
      <vt:lpstr>Riscos principais </vt:lpstr>
      <vt:lpstr>Riscos principais  </vt:lpstr>
      <vt:lpstr>Riscos principais</vt:lpstr>
      <vt:lpstr>Riscos principais</vt:lpstr>
      <vt:lpstr>Riscos principais  </vt:lpstr>
      <vt:lpstr>Cuidados a  serem tomados</vt:lpstr>
      <vt:lpstr>Elaboração de senhas</vt:lpstr>
      <vt:lpstr>Elaboração de senhas</vt:lpstr>
      <vt:lpstr>Uso de senhas (1/3)</vt:lpstr>
      <vt:lpstr>Uso de senhas (2/3)</vt:lpstr>
      <vt:lpstr>Alteração de senhas </vt:lpstr>
      <vt:lpstr>Recuperação de senhas </vt:lpstr>
      <vt:lpstr>Recuperação de senhas </vt:lpstr>
      <vt:lpstr>Phishing e códigos maliciosos</vt:lpstr>
      <vt:lpstr>Privacidade</vt:lpstr>
      <vt:lpstr>Computador</vt:lpstr>
      <vt:lpstr>Computador</vt:lpstr>
      <vt:lpstr>Dispositivos móveis</vt:lpstr>
      <vt:lpstr>Computadores de terceiros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LEMBRE –SE </vt:lpstr>
      <vt:lpstr>LEMBRE –SE </vt:lpstr>
      <vt:lpstr>Apresentação do PowerPoint</vt:lpstr>
      <vt:lpstr>Segurança de dados</vt:lpstr>
      <vt:lpstr>Segurança de dados Responsabilidades</vt:lpstr>
      <vt:lpstr>Segurança física PROBLEMAS</vt:lpstr>
      <vt:lpstr>Segurança física SOLUÇÕES</vt:lpstr>
      <vt:lpstr>Segurança física/lógica Mecanismos</vt:lpstr>
      <vt:lpstr>Apresentação do PowerPoint</vt:lpstr>
      <vt:lpstr>Segurança lógica PROBLEMAS</vt:lpstr>
      <vt:lpstr>Segurança lógica SOLUÇÕES</vt:lpstr>
      <vt:lpstr>Segurança lógica SOLUÇÕES</vt:lpstr>
      <vt:lpstr>Segurança lógica Criptografia</vt:lpstr>
      <vt:lpstr>Segurança de dados Topologia de rede - DMZ</vt:lpstr>
      <vt:lpstr>Segurança lógica Wireless</vt:lpstr>
      <vt:lpstr>Segurança lógica Armazenamento</vt:lpstr>
      <vt:lpstr>Segurança lógica Backup</vt:lpstr>
      <vt:lpstr>Segurança lógica Backup</vt:lpstr>
      <vt:lpstr>Atitudes de segurança</vt:lpstr>
      <vt:lpstr>Atitudes de segurança</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Oxnar-4</dc:creator>
  <cp:lastModifiedBy>Usuário do Windows</cp:lastModifiedBy>
  <cp:revision>54</cp:revision>
  <dcterms:created xsi:type="dcterms:W3CDTF">2015-09-21T11:15:04Z</dcterms:created>
  <dcterms:modified xsi:type="dcterms:W3CDTF">2017-08-10T18:08:18Z</dcterms:modified>
</cp:coreProperties>
</file>