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8" r:id="rId2"/>
    <p:sldId id="269" r:id="rId3"/>
    <p:sldId id="270" r:id="rId4"/>
    <p:sldId id="272" r:id="rId5"/>
    <p:sldId id="273" r:id="rId6"/>
    <p:sldId id="276" r:id="rId7"/>
    <p:sldId id="275" r:id="rId8"/>
    <p:sldId id="278" r:id="rId9"/>
    <p:sldId id="280" r:id="rId10"/>
    <p:sldId id="285" r:id="rId11"/>
    <p:sldId id="306" r:id="rId12"/>
    <p:sldId id="284" r:id="rId13"/>
    <p:sldId id="286" r:id="rId14"/>
    <p:sldId id="287" r:id="rId15"/>
    <p:sldId id="288" r:id="rId16"/>
    <p:sldId id="289" r:id="rId17"/>
    <p:sldId id="308"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281" r:id="rId35"/>
    <p:sldId id="310" r:id="rId36"/>
    <p:sldId id="311" r:id="rId37"/>
    <p:sldId id="313" r:id="rId38"/>
    <p:sldId id="312" r:id="rId39"/>
    <p:sldId id="314" r:id="rId40"/>
    <p:sldId id="309" r:id="rId41"/>
    <p:sldId id="274" r:id="rId42"/>
    <p:sldId id="307" r:id="rId4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am von Zuben" initials="MV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92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2-10-18T16:07:23.482"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2-10-18T16:07:23.482"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89CA9E-8CC6-4E4E-9E81-A8DD4E4FEB05}" type="datetimeFigureOut">
              <a:rPr lang="pt-BR" smtClean="0"/>
              <a:t>16/11/2015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98EEBC-24D2-4904-A460-FA7523AE98E3}" type="slidenum">
              <a:rPr lang="pt-BR" smtClean="0"/>
              <a:t>‹nº›</a:t>
            </a:fld>
            <a:endParaRPr lang="pt-BR"/>
          </a:p>
        </p:txBody>
      </p:sp>
    </p:spTree>
    <p:extLst>
      <p:ext uri="{BB962C8B-B14F-4D97-AF65-F5344CB8AC3E}">
        <p14:creationId xmlns:p14="http://schemas.microsoft.com/office/powerpoint/2010/main" val="336641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698EEBC-24D2-4904-A460-FA7523AE98E3}" type="slidenum">
              <a:rPr lang="pt-BR" smtClean="0"/>
              <a:t>11</a:t>
            </a:fld>
            <a:endParaRPr lang="pt-BR"/>
          </a:p>
        </p:txBody>
      </p:sp>
    </p:spTree>
    <p:extLst>
      <p:ext uri="{BB962C8B-B14F-4D97-AF65-F5344CB8AC3E}">
        <p14:creationId xmlns:p14="http://schemas.microsoft.com/office/powerpoint/2010/main" val="3141413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de correio eletrônico e:</a:t>
            </a:r>
          </a:p>
          <a:p>
            <a:pPr marL="628650" lvl="1" indent="-171450">
              <a:buFontTx/>
              <a:buChar char="•"/>
            </a:pPr>
            <a:r>
              <a:rPr lang="pt-BR" altLang="pt-BR" smtClean="0"/>
              <a:t>ler seus </a:t>
            </a:r>
            <a:r>
              <a:rPr lang="pt-BR" altLang="pt-BR" i="1" smtClean="0"/>
              <a:t>e-mails;</a:t>
            </a:r>
            <a:endParaRPr lang="pt-BR" altLang="pt-BR" smtClean="0"/>
          </a:p>
          <a:p>
            <a:pPr marL="628650" lvl="1" indent="-171450">
              <a:buFontTx/>
              <a:buChar char="•"/>
            </a:pPr>
            <a:r>
              <a:rPr lang="pt-BR" altLang="pt-BR" smtClean="0"/>
              <a:t>furtar sua lista de contatos;</a:t>
            </a:r>
          </a:p>
          <a:p>
            <a:pPr marL="628650" lvl="1" indent="-171450">
              <a:buFontTx/>
              <a:buChar char="•"/>
            </a:pPr>
            <a:r>
              <a:rPr lang="pt-BR" altLang="pt-BR" smtClean="0"/>
              <a:t>enviar mensagens em seu nome, contendo </a:t>
            </a:r>
            <a:r>
              <a:rPr lang="pt-BR" altLang="pt-BR" i="1" smtClean="0"/>
              <a:t>spam</a:t>
            </a:r>
            <a:r>
              <a:rPr lang="pt-BR" altLang="pt-BR" smtClean="0"/>
              <a:t>, boatos, </a:t>
            </a:r>
            <a:r>
              <a:rPr lang="pt-BR" altLang="pt-BR" i="1" smtClean="0"/>
              <a:t>phishing</a:t>
            </a:r>
            <a:r>
              <a:rPr lang="pt-BR" altLang="pt-BR" smtClean="0"/>
              <a:t> e códigos maliciosos;</a:t>
            </a:r>
          </a:p>
          <a:p>
            <a:pPr marL="628650" lvl="1" indent="-171450">
              <a:buFontTx/>
              <a:buChar char="•"/>
            </a:pPr>
            <a:r>
              <a:rPr lang="pt-BR" altLang="pt-BR" smtClean="0"/>
              <a:t>pedir o reenvio de senhas de outras contas para este endereço de </a:t>
            </a:r>
            <a:r>
              <a:rPr lang="pt-BR" altLang="pt-BR" i="1" smtClean="0"/>
              <a:t>e-mail</a:t>
            </a:r>
            <a:r>
              <a:rPr lang="pt-BR" altLang="pt-BR" smtClean="0"/>
              <a:t> (e assim conseguir acesso a elas);</a:t>
            </a:r>
          </a:p>
          <a:p>
            <a:pPr marL="628650" lvl="1" indent="-171450">
              <a:buFontTx/>
              <a:buChar char="•"/>
            </a:pPr>
            <a:r>
              <a:rPr lang="pt-BR" altLang="pt-BR" smtClean="0"/>
              <a:t>trocar sua senha, dificultando que você acesse novamente sua conta.</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E746713-A3EC-47E5-97D6-B83D84DCEF26}" type="slidenum">
              <a:rPr lang="en-US" altLang="pt-BR" sz="1200"/>
              <a:pPr eaLnBrk="1" hangingPunct="1"/>
              <a:t>13</a:t>
            </a:fld>
            <a:endParaRPr lang="en-US" altLang="pt-BR" sz="1200"/>
          </a:p>
        </p:txBody>
      </p:sp>
      <p:sp>
        <p:nvSpPr>
          <p:cNvPr id="2765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765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4206690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o seu computador e :</a:t>
            </a:r>
          </a:p>
          <a:p>
            <a:pPr marL="628650" lvl="1" indent="-171450">
              <a:buFontTx/>
              <a:buChar char="•"/>
            </a:pPr>
            <a:r>
              <a:rPr lang="pt-BR" altLang="pt-BR" smtClean="0"/>
              <a:t>obter informações sensíveis nele armazenadas, como senhas e números de cartões de crédito;</a:t>
            </a:r>
          </a:p>
          <a:p>
            <a:pPr marL="628650" lvl="1" indent="-171450">
              <a:buFontTx/>
              <a:buChar char="•"/>
            </a:pPr>
            <a:r>
              <a:rPr lang="pt-BR" altLang="pt-BR" smtClean="0"/>
              <a:t>apagar seus arquivos;</a:t>
            </a:r>
          </a:p>
          <a:p>
            <a:pPr marL="628650" lvl="1" indent="-171450">
              <a:buFontTx/>
              <a:buChar char="•"/>
            </a:pPr>
            <a:r>
              <a:rPr lang="pt-BR" altLang="pt-BR" smtClean="0"/>
              <a:t>instalar códigos e serviços maliciosos;</a:t>
            </a:r>
          </a:p>
          <a:p>
            <a:pPr marL="628650" lvl="1" indent="-171450">
              <a:buFontTx/>
              <a:buChar char="•"/>
            </a:pPr>
            <a:r>
              <a:rPr lang="pt-BR" altLang="pt-BR" smtClean="0"/>
              <a:t>utilizar o seu computador para esconder a real identidade desta pessoa (o invasor) e, então, desferir ataques contra computadores de terceiros;</a:t>
            </a:r>
          </a:p>
          <a:p>
            <a:pPr marL="628650" lvl="1" indent="-171450">
              <a:buFontTx/>
              <a:buChar char="•"/>
            </a:pPr>
            <a:r>
              <a:rPr lang="pt-BR" altLang="pt-BR" smtClean="0"/>
              <a:t>trocar sua senha, dificultando que você o acesse novamente.</a:t>
            </a:r>
          </a:p>
          <a:p>
            <a:pPr marL="628650" lvl="1" indent="-171450"/>
            <a:endParaRPr lang="pt-BR" altLang="pt-BR" smtClean="0"/>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01CF4D2-6A49-48D3-B0DD-42CFCBA44643}" type="slidenum">
              <a:rPr lang="en-US" altLang="pt-BR" sz="1200"/>
              <a:pPr eaLnBrk="1" hangingPunct="1"/>
              <a:t>14</a:t>
            </a:fld>
            <a:endParaRPr lang="en-US" altLang="pt-BR" sz="1200"/>
          </a:p>
        </p:txBody>
      </p:sp>
      <p:sp>
        <p:nvSpPr>
          <p:cNvPr id="2970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970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031367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rede social e:</a:t>
            </a:r>
          </a:p>
          <a:p>
            <a:pPr marL="628650" lvl="1" indent="-171450">
              <a:buFontTx/>
              <a:buChar char="•"/>
            </a:pPr>
            <a:r>
              <a:rPr lang="pt-BR" altLang="pt-BR" smtClean="0"/>
              <a:t>denegrir a sua imagem;</a:t>
            </a:r>
          </a:p>
          <a:p>
            <a:pPr marL="628650" lvl="1" indent="-171450">
              <a:buFontTx/>
              <a:buChar char="•"/>
            </a:pPr>
            <a:r>
              <a:rPr lang="pt-BR" altLang="pt-BR" smtClean="0"/>
              <a:t>explorar a confiança de seus amigos/seguidores ;</a:t>
            </a:r>
          </a:p>
          <a:p>
            <a:pPr marL="628650" lvl="1" indent="-171450">
              <a:buFontTx/>
              <a:buChar char="•"/>
            </a:pPr>
            <a:r>
              <a:rPr lang="pt-BR" altLang="pt-BR" smtClean="0"/>
              <a:t>enviar mensagens em seu nome, contendo: </a:t>
            </a:r>
            <a:r>
              <a:rPr lang="pt-BR" altLang="pt-BR" i="1" smtClean="0"/>
              <a:t>spam, </a:t>
            </a:r>
            <a:r>
              <a:rPr lang="pt-BR" altLang="pt-BR" smtClean="0"/>
              <a:t>boatos, </a:t>
            </a:r>
            <a:r>
              <a:rPr lang="pt-BR" altLang="pt-BR" i="1" smtClean="0"/>
              <a:t>phishing e </a:t>
            </a:r>
            <a:r>
              <a:rPr lang="pt-BR" altLang="pt-BR" smtClean="0"/>
              <a:t>códigos maliciosos;</a:t>
            </a:r>
          </a:p>
          <a:p>
            <a:pPr marL="628650" lvl="1" indent="-171450">
              <a:buFontTx/>
              <a:buChar char="•"/>
            </a:pPr>
            <a:r>
              <a:rPr lang="pt-BR" altLang="pt-BR" smtClean="0"/>
              <a:t>alterar as configurações feitas por você, tornando públicas informações privadas;</a:t>
            </a:r>
          </a:p>
          <a:p>
            <a:pPr marL="628650" lvl="1" indent="-171450">
              <a:buFontTx/>
              <a:buChar char="•"/>
            </a:pPr>
            <a:r>
              <a:rPr lang="pt-BR" altLang="pt-BR" smtClean="0"/>
              <a:t>trocar sua senha, dificultando que você acesse novamente seu perfil.</a:t>
            </a:r>
          </a:p>
          <a:p>
            <a:pPr>
              <a:buFontTx/>
              <a:buChar char="•"/>
            </a:pPr>
            <a:endParaRPr lang="pt-BR" altLang="pt-BR" smtClean="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A953C6D-5717-43D3-8A9D-6DA8BD6CE2F9}" type="slidenum">
              <a:rPr lang="en-US" altLang="pt-BR" sz="1200"/>
              <a:pPr eaLnBrk="1" hangingPunct="1"/>
              <a:t>15</a:t>
            </a:fld>
            <a:endParaRPr lang="en-US" altLang="pt-BR" sz="1200"/>
          </a:p>
        </p:txBody>
      </p:sp>
      <p:sp>
        <p:nvSpPr>
          <p:cNvPr id="3174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174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463085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bancária e verificar o seu saldo e extrato;</a:t>
            </a:r>
            <a:br>
              <a:rPr lang="pt-BR" altLang="pt-BR" smtClean="0"/>
            </a:br>
            <a:endParaRPr lang="pt-BR" altLang="pt-BR" smtClean="0"/>
          </a:p>
          <a:p>
            <a:pPr>
              <a:buFontTx/>
              <a:buChar char="•"/>
            </a:pPr>
            <a:r>
              <a:rPr lang="pt-BR" altLang="pt-BR" smtClean="0"/>
              <a:t>acessar o seu </a:t>
            </a:r>
            <a:r>
              <a:rPr lang="pt-BR" altLang="pt-BR" i="1" smtClean="0"/>
              <a:t>site</a:t>
            </a:r>
            <a:r>
              <a:rPr lang="pt-BR" altLang="pt-BR" smtClean="0"/>
              <a:t> de comércio eletrônico e:</a:t>
            </a:r>
          </a:p>
          <a:p>
            <a:pPr marL="628650" lvl="1" indent="-171450">
              <a:buFontTx/>
              <a:buChar char="•"/>
            </a:pPr>
            <a:r>
              <a:rPr lang="pt-BR" altLang="pt-BR" smtClean="0"/>
              <a:t>fazer compras em seu nome;</a:t>
            </a:r>
          </a:p>
          <a:p>
            <a:pPr marL="628650" lvl="1" indent="-171450">
              <a:buFontTx/>
              <a:buChar char="•"/>
            </a:pPr>
            <a:r>
              <a:rPr lang="pt-BR" altLang="pt-BR" smtClean="0"/>
              <a:t>alterar as informações de cadastro;</a:t>
            </a:r>
          </a:p>
          <a:p>
            <a:pPr marL="628650" lvl="1" indent="-171450">
              <a:buFontTx/>
              <a:buChar char="•"/>
            </a:pPr>
            <a:r>
              <a:rPr lang="pt-BR" altLang="pt-BR" smtClean="0"/>
              <a:t>verificar informações sobre suas compras anteriores.</a:t>
            </a:r>
          </a:p>
          <a:p>
            <a:pPr>
              <a:buFontTx/>
              <a:buChar char="•"/>
            </a:pPr>
            <a:r>
              <a:rPr lang="pt-BR" altLang="pt-BR" smtClean="0"/>
              <a:t>acessar o seu dispositivo móvel e:</a:t>
            </a:r>
          </a:p>
          <a:p>
            <a:pPr marL="628650" lvl="1" indent="-171450">
              <a:buFontTx/>
              <a:buChar char="•"/>
            </a:pPr>
            <a:r>
              <a:rPr lang="pt-BR" altLang="pt-BR" smtClean="0"/>
              <a:t>furtar sua lista de contatos e suas mensagens;</a:t>
            </a:r>
          </a:p>
          <a:p>
            <a:pPr marL="628650" lvl="1" indent="-171450">
              <a:buFontTx/>
              <a:buChar char="•"/>
            </a:pPr>
            <a:r>
              <a:rPr lang="pt-BR" altLang="pt-BR" smtClean="0"/>
              <a:t>acessar e/ou copiar fotos e vídeos;</a:t>
            </a:r>
          </a:p>
          <a:p>
            <a:pPr marL="628650" lvl="1" indent="-171450">
              <a:buFontTx/>
              <a:buChar char="•"/>
            </a:pPr>
            <a:r>
              <a:rPr lang="pt-BR" altLang="pt-BR" smtClean="0"/>
              <a:t>bloquear o acesso ao dispositivo;</a:t>
            </a:r>
          </a:p>
          <a:p>
            <a:pPr marL="628650" lvl="1" indent="-171450">
              <a:buFontTx/>
              <a:buChar char="•"/>
            </a:pPr>
            <a:r>
              <a:rPr lang="pt-BR" altLang="pt-BR" smtClean="0"/>
              <a:t>apagar completamente os dados nele armazenados.</a:t>
            </a:r>
          </a:p>
          <a:p>
            <a:endParaRPr lang="pt-BR" altLang="pt-BR"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BF94577-0874-4CA0-9F76-223C82E24521}" type="slidenum">
              <a:rPr lang="en-US" altLang="pt-BR" sz="1200"/>
              <a:pPr eaLnBrk="1" hangingPunct="1"/>
              <a:t>16</a:t>
            </a:fld>
            <a:endParaRPr lang="en-US" altLang="pt-BR" sz="1200"/>
          </a:p>
        </p:txBody>
      </p:sp>
      <p:sp>
        <p:nvSpPr>
          <p:cNvPr id="3379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379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05972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bancária e verificar o seu saldo e extrato;</a:t>
            </a:r>
            <a:br>
              <a:rPr lang="pt-BR" altLang="pt-BR" smtClean="0"/>
            </a:br>
            <a:endParaRPr lang="pt-BR" altLang="pt-BR" smtClean="0"/>
          </a:p>
          <a:p>
            <a:pPr>
              <a:buFontTx/>
              <a:buChar char="•"/>
            </a:pPr>
            <a:r>
              <a:rPr lang="pt-BR" altLang="pt-BR" smtClean="0"/>
              <a:t>acessar o seu </a:t>
            </a:r>
            <a:r>
              <a:rPr lang="pt-BR" altLang="pt-BR" i="1" smtClean="0"/>
              <a:t>site</a:t>
            </a:r>
            <a:r>
              <a:rPr lang="pt-BR" altLang="pt-BR" smtClean="0"/>
              <a:t> de comércio eletrônico e:</a:t>
            </a:r>
          </a:p>
          <a:p>
            <a:pPr marL="628650" lvl="1" indent="-171450">
              <a:buFontTx/>
              <a:buChar char="•"/>
            </a:pPr>
            <a:r>
              <a:rPr lang="pt-BR" altLang="pt-BR" smtClean="0"/>
              <a:t>fazer compras em seu nome;</a:t>
            </a:r>
          </a:p>
          <a:p>
            <a:pPr marL="628650" lvl="1" indent="-171450">
              <a:buFontTx/>
              <a:buChar char="•"/>
            </a:pPr>
            <a:r>
              <a:rPr lang="pt-BR" altLang="pt-BR" smtClean="0"/>
              <a:t>alterar as informações de cadastro;</a:t>
            </a:r>
          </a:p>
          <a:p>
            <a:pPr marL="628650" lvl="1" indent="-171450">
              <a:buFontTx/>
              <a:buChar char="•"/>
            </a:pPr>
            <a:r>
              <a:rPr lang="pt-BR" altLang="pt-BR" smtClean="0"/>
              <a:t>verificar informações sobre suas compras anteriores.</a:t>
            </a:r>
          </a:p>
          <a:p>
            <a:pPr>
              <a:buFontTx/>
              <a:buChar char="•"/>
            </a:pPr>
            <a:r>
              <a:rPr lang="pt-BR" altLang="pt-BR" smtClean="0"/>
              <a:t>acessar o seu dispositivo móvel e:</a:t>
            </a:r>
          </a:p>
          <a:p>
            <a:pPr marL="628650" lvl="1" indent="-171450">
              <a:buFontTx/>
              <a:buChar char="•"/>
            </a:pPr>
            <a:r>
              <a:rPr lang="pt-BR" altLang="pt-BR" smtClean="0"/>
              <a:t>furtar sua lista de contatos e suas mensagens;</a:t>
            </a:r>
          </a:p>
          <a:p>
            <a:pPr marL="628650" lvl="1" indent="-171450">
              <a:buFontTx/>
              <a:buChar char="•"/>
            </a:pPr>
            <a:r>
              <a:rPr lang="pt-BR" altLang="pt-BR" smtClean="0"/>
              <a:t>acessar e/ou copiar fotos e vídeos;</a:t>
            </a:r>
          </a:p>
          <a:p>
            <a:pPr marL="628650" lvl="1" indent="-171450">
              <a:buFontTx/>
              <a:buChar char="•"/>
            </a:pPr>
            <a:r>
              <a:rPr lang="pt-BR" altLang="pt-BR" smtClean="0"/>
              <a:t>bloquear o acesso ao dispositivo;</a:t>
            </a:r>
          </a:p>
          <a:p>
            <a:pPr marL="628650" lvl="1" indent="-171450">
              <a:buFontTx/>
              <a:buChar char="•"/>
            </a:pPr>
            <a:r>
              <a:rPr lang="pt-BR" altLang="pt-BR" smtClean="0"/>
              <a:t>apagar completamente os dados nele armazenados.</a:t>
            </a:r>
          </a:p>
          <a:p>
            <a:endParaRPr lang="pt-BR" altLang="pt-BR"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BF94577-0874-4CA0-9F76-223C82E24521}" type="slidenum">
              <a:rPr lang="en-US" altLang="pt-BR" sz="1200"/>
              <a:pPr eaLnBrk="1" hangingPunct="1"/>
              <a:t>17</a:t>
            </a:fld>
            <a:endParaRPr lang="en-US" altLang="pt-BR" sz="1200"/>
          </a:p>
        </p:txBody>
      </p:sp>
      <p:sp>
        <p:nvSpPr>
          <p:cNvPr id="3379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379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82793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pt-BR" altLang="pt-BR" b="1" smtClean="0"/>
              <a:t>Cuidados a serem tomados:</a:t>
            </a:r>
            <a:endParaRPr lang="pt-BR" altLang="pt-BR" smtClean="0"/>
          </a:p>
          <a:p>
            <a:pPr algn="just"/>
            <a:r>
              <a:rPr lang="pt-BR" altLang="pt-BR" smtClean="0"/>
              <a:t>Nos próximos </a:t>
            </a:r>
            <a:r>
              <a:rPr lang="pt-BR" altLang="pt-BR" i="1" smtClean="0"/>
              <a:t>slides</a:t>
            </a:r>
            <a:r>
              <a:rPr lang="pt-BR" altLang="pt-BR" smtClean="0"/>
              <a:t> são apresentados alguns dos principais cuidados que devem ser tomados relacionados a senhas.</a:t>
            </a:r>
          </a:p>
          <a:p>
            <a:endParaRPr lang="en-US" altLang="pt-BR" smtClean="0"/>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132FBBB-1994-4317-A709-485A892D5308}" type="slidenum">
              <a:rPr lang="en-US" altLang="pt-BR" sz="1200"/>
              <a:pPr eaLnBrk="1" hangingPunct="1"/>
              <a:t>18</a:t>
            </a:fld>
            <a:endParaRPr lang="en-US" altLang="pt-BR" sz="1200"/>
          </a:p>
        </p:txBody>
      </p:sp>
      <p:sp>
        <p:nvSpPr>
          <p:cNvPr id="3584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584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940445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en-US" altLang="pt-BR" b="1" smtClean="0"/>
              <a:t>Elaboração de senhas:</a:t>
            </a:r>
            <a:endParaRPr lang="en-US" altLang="pt-BR" smtClean="0"/>
          </a:p>
          <a:p>
            <a:r>
              <a:rPr lang="pt-BR" altLang="pt-BR" smtClean="0"/>
              <a:t>Uma senha boa, bem elaborada, é aquela que é difícil de ser descoberta (forte) e fácil de ser lembrada. Não convém que você crie uma senha forte se, quando for usá-la, não conseguir recordá-la. Também não convém que você crie uma senha fácil de ser lembrada se ela puder ser facilmente descoberta por um atacante.</a:t>
            </a:r>
            <a:br>
              <a:rPr lang="pt-BR" altLang="pt-BR" smtClean="0"/>
            </a:br>
            <a:endParaRPr lang="pt-BR" altLang="pt-BR" smtClean="0"/>
          </a:p>
          <a:p>
            <a:r>
              <a:rPr lang="pt-BR" altLang="pt-BR" smtClean="0"/>
              <a:t>Alguns elementos que você </a:t>
            </a:r>
            <a:r>
              <a:rPr lang="pt-BR" altLang="pt-BR" b="1" smtClean="0"/>
              <a:t>não deve</a:t>
            </a:r>
            <a:r>
              <a:rPr lang="pt-BR" altLang="pt-BR" smtClean="0"/>
              <a:t> usar na elaboração de suas senhas são:</a:t>
            </a:r>
          </a:p>
          <a:p>
            <a:pPr>
              <a:buFontTx/>
              <a:buChar char="•"/>
            </a:pPr>
            <a:r>
              <a:rPr lang="pt-BR" altLang="pt-BR" b="1" smtClean="0"/>
              <a:t>Qualquer tipo de dado pessoal:</a:t>
            </a:r>
            <a:r>
              <a:rPr lang="pt-BR" altLang="pt-BR" smtClean="0"/>
              <a:t> evite nomes, sobrenomes, contas de usuário, números de documentos, placas de carros, números de telefones e datas (estes dados podem ser facilmente obtidos e usados por pessoas que queiram tentar se autenticar como você).</a:t>
            </a:r>
          </a:p>
          <a:p>
            <a:pPr>
              <a:buFontTx/>
              <a:buChar char="•"/>
            </a:pPr>
            <a:r>
              <a:rPr lang="pt-BR" altLang="pt-BR" b="1" smtClean="0"/>
              <a:t>Sequências de teclado:</a:t>
            </a:r>
            <a:r>
              <a:rPr lang="pt-BR" altLang="pt-BR" smtClean="0"/>
              <a:t> evite senhas associadas à proximidade entre os caracteres no teclado, como “</a:t>
            </a:r>
            <a:r>
              <a:rPr lang="pt-BR" altLang="ja-JP" smtClean="0"/>
              <a:t>1qaz2wsx</a:t>
            </a:r>
            <a:r>
              <a:rPr lang="pt-BR" altLang="pt-BR" smtClean="0"/>
              <a:t>”</a:t>
            </a:r>
            <a:r>
              <a:rPr lang="pt-BR" altLang="ja-JP" smtClean="0"/>
              <a:t> e </a:t>
            </a:r>
            <a:r>
              <a:rPr lang="pt-BR" altLang="pt-BR" smtClean="0"/>
              <a:t>“</a:t>
            </a:r>
            <a:r>
              <a:rPr lang="pt-BR" altLang="ja-JP" smtClean="0"/>
              <a:t>QwerTAsdfG</a:t>
            </a:r>
            <a:r>
              <a:rPr lang="pt-BR" altLang="pt-BR" smtClean="0"/>
              <a:t>”</a:t>
            </a:r>
            <a:r>
              <a:rPr lang="pt-BR" altLang="ja-JP" smtClean="0"/>
              <a:t>, pois são bastante conhecidas e podem ser facilmente observadas ao serem digitadas.</a:t>
            </a:r>
          </a:p>
          <a:p>
            <a:pPr>
              <a:buFontTx/>
              <a:buChar char="•"/>
            </a:pPr>
            <a:r>
              <a:rPr lang="pt-BR" altLang="pt-BR" b="1" smtClean="0"/>
              <a:t>Palavras que façam parte de listas:</a:t>
            </a:r>
            <a:r>
              <a:rPr lang="pt-BR" altLang="pt-BR" smtClean="0"/>
              <a:t> evite palavras presentes em listas publicamente conhecidas, como nomes de músicas, times de futebol, personagens de filmes, dicionários de diferentes idiomas, etc. Existem programas que tentam descobrir senhas combinando e testando estas palavras e que, portanto, não devem ser usadas.</a:t>
            </a:r>
          </a:p>
          <a:p>
            <a:endParaRPr lang="pt-BR" altLang="pt-BR" smtClean="0"/>
          </a:p>
          <a:p>
            <a:pPr algn="just"/>
            <a:endParaRPr lang="en-US" altLang="pt-BR" smtClean="0"/>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2AB16A-7DF1-482C-99F4-5504CD8C3F82}" type="slidenum">
              <a:rPr lang="en-US" altLang="pt-BR" sz="1200"/>
              <a:pPr eaLnBrk="1" hangingPunct="1"/>
              <a:t>19</a:t>
            </a:fld>
            <a:endParaRPr lang="en-US" altLang="pt-BR" sz="1200"/>
          </a:p>
        </p:txBody>
      </p:sp>
      <p:sp>
        <p:nvSpPr>
          <p:cNvPr id="3789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789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370842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en-US" altLang="pt-BR" b="1" smtClean="0"/>
              <a:t>Elaboração de senhas:</a:t>
            </a:r>
            <a:endParaRPr lang="en-US" altLang="pt-BR" smtClean="0"/>
          </a:p>
          <a:p>
            <a:r>
              <a:rPr lang="pt-BR" altLang="pt-BR" smtClean="0"/>
              <a:t>Alguns elementos que você </a:t>
            </a:r>
            <a:r>
              <a:rPr lang="pt-BR" altLang="pt-BR" b="1" smtClean="0"/>
              <a:t>deve</a:t>
            </a:r>
            <a:r>
              <a:rPr lang="pt-BR" altLang="pt-BR" smtClean="0"/>
              <a:t> usar na elaboração de suas senhas são:</a:t>
            </a:r>
          </a:p>
          <a:p>
            <a:pPr>
              <a:buFontTx/>
              <a:buChar char="•"/>
            </a:pPr>
            <a:r>
              <a:rPr lang="pt-BR" altLang="pt-BR" b="1" smtClean="0"/>
              <a:t>Números aleatórios:</a:t>
            </a:r>
            <a:r>
              <a:rPr lang="pt-BR" altLang="pt-BR" smtClean="0"/>
              <a:t> quanto mais ao acaso forem os números usados melhor, principalmente em sistemas que aceitem </a:t>
            </a:r>
            <a:r>
              <a:rPr lang="pt-BR" altLang="pt-BR" b="1" smtClean="0"/>
              <a:t>exclusivamente</a:t>
            </a:r>
            <a:r>
              <a:rPr lang="pt-BR" altLang="pt-BR" smtClean="0"/>
              <a:t> caracteres numéricos.</a:t>
            </a:r>
          </a:p>
          <a:p>
            <a:pPr>
              <a:buFontTx/>
              <a:buChar char="•"/>
            </a:pPr>
            <a:r>
              <a:rPr lang="pt-BR" altLang="pt-BR" b="1" smtClean="0"/>
              <a:t>Grande quantidade de caracteres:</a:t>
            </a:r>
            <a:r>
              <a:rPr lang="pt-BR" altLang="pt-BR" smtClean="0"/>
              <a:t> quanto mais longa for a senha mais difícil será descobri-la. Apesar de senhas longas parecerem, a princípio, difíceis de serem digitadas, com o uso frequente elas acabam sendo digitadas facilmente.</a:t>
            </a:r>
          </a:p>
          <a:p>
            <a:pPr>
              <a:buFontTx/>
              <a:buChar char="•"/>
            </a:pPr>
            <a:r>
              <a:rPr lang="pt-BR" altLang="pt-BR" b="1" smtClean="0"/>
              <a:t>Diferentes tipos de caracteres:</a:t>
            </a:r>
            <a:r>
              <a:rPr lang="pt-BR" altLang="pt-BR" smtClean="0"/>
              <a:t> quanto mais “</a:t>
            </a:r>
            <a:r>
              <a:rPr lang="pt-BR" altLang="ja-JP" smtClean="0"/>
              <a:t>bagunçada</a:t>
            </a:r>
            <a:r>
              <a:rPr lang="pt-BR" altLang="pt-BR" smtClean="0"/>
              <a:t>”</a:t>
            </a:r>
            <a:r>
              <a:rPr lang="pt-BR" altLang="ja-JP" smtClean="0"/>
              <a:t> for a senha mais difícil será descobri-la. Procure misturar caracteres, como números, sinais de pontuação e letras maiúsculas e minúsculas. O uso de sinais de pontuação pode dificultar bastante que a senha seja descoberta, sem necessariamente torná-la difícil de ser lembrada.</a:t>
            </a:r>
          </a:p>
          <a:p>
            <a:endParaRPr lang="pt-BR" altLang="pt-BR" smtClean="0"/>
          </a:p>
          <a:p>
            <a:pPr algn="just"/>
            <a:endParaRPr lang="en-US" altLang="pt-BR"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478A9E0-1D4F-4D36-A337-869CB827AD98}" type="slidenum">
              <a:rPr lang="en-US" altLang="pt-BR" sz="1200"/>
              <a:pPr eaLnBrk="1" hangingPunct="1"/>
              <a:t>20</a:t>
            </a:fld>
            <a:endParaRPr lang="en-US" altLang="pt-BR" sz="1200"/>
          </a:p>
        </p:txBody>
      </p:sp>
      <p:sp>
        <p:nvSpPr>
          <p:cNvPr id="3994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994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827552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pt-BR" altLang="pt-BR" b="1" smtClean="0"/>
              <a:t>Elaboração de senhas:</a:t>
            </a:r>
            <a:endParaRPr lang="pt-BR" altLang="pt-BR" smtClean="0"/>
          </a:p>
          <a:p>
            <a:r>
              <a:rPr lang="pt-BR" altLang="pt-BR" smtClean="0"/>
              <a:t>Algumas dicas</a:t>
            </a:r>
            <a:r>
              <a:rPr lang="pt-BR" altLang="pt-BR" b="1" baseline="30000" smtClean="0"/>
              <a:t> </a:t>
            </a:r>
            <a:r>
              <a:rPr lang="pt-BR" altLang="pt-BR" smtClean="0"/>
              <a:t>práticas que você pode usar na elaboração de boas senhas são:</a:t>
            </a:r>
          </a:p>
          <a:p>
            <a:pPr>
              <a:buFontTx/>
              <a:buChar char="•"/>
            </a:pPr>
            <a:r>
              <a:rPr lang="pt-BR" altLang="pt-BR" b="1" smtClean="0"/>
              <a:t>Selecione caracteres de uma frase:</a:t>
            </a:r>
            <a:r>
              <a:rPr lang="pt-BR" altLang="pt-BR" smtClean="0"/>
              <a:t> baseie-se em uma frase e selecione a primeira, a segunda ou a última letra de cada palavra. Exemplo: com a frase “</a:t>
            </a:r>
            <a:r>
              <a:rPr lang="pt-BR" altLang="ja-JP" smtClean="0"/>
              <a:t>O Cravo brigou com a Rosa debaixo de uma sacada</a:t>
            </a:r>
            <a:r>
              <a:rPr lang="pt-BR" altLang="pt-BR" smtClean="0"/>
              <a:t>”</a:t>
            </a:r>
            <a:r>
              <a:rPr lang="pt-BR" altLang="ja-JP" smtClean="0"/>
              <a:t> você pode gerar a senha </a:t>
            </a:r>
            <a:r>
              <a:rPr lang="pt-BR" altLang="pt-BR" smtClean="0"/>
              <a:t>“</a:t>
            </a:r>
            <a:r>
              <a:rPr lang="pt-BR" altLang="ja-JP" smtClean="0"/>
              <a:t>?OCbcaRddus</a:t>
            </a:r>
            <a:r>
              <a:rPr lang="pt-BR" altLang="pt-BR" smtClean="0"/>
              <a:t>”</a:t>
            </a:r>
            <a:r>
              <a:rPr lang="pt-BR" altLang="ja-JP" smtClean="0"/>
              <a:t> (o sinal de interrogação foi colocado no início para acrescentar um símbolo à senha).</a:t>
            </a:r>
          </a:p>
          <a:p>
            <a:pPr>
              <a:buFontTx/>
              <a:buChar char="•"/>
            </a:pPr>
            <a:r>
              <a:rPr lang="pt-BR" altLang="pt-BR" b="1" smtClean="0"/>
              <a:t>Utilize uma frase longa:</a:t>
            </a:r>
            <a:r>
              <a:rPr lang="pt-BR" altLang="pt-BR" smtClean="0"/>
              <a:t> escolha uma frase longa, que faça sentido para você, que seja fácil de ser memorizada e que, se possível, tenha diferentes tipos de caracteres. Evite citações comuns (como ditados populares) e frases que possam ser diretamente ligadas à você (como o refrão de sua música preferida). Exemplo: se quando criança você sonhava em ser astronauta, pode usar como senha “</a:t>
            </a:r>
            <a:r>
              <a:rPr lang="pt-BR" altLang="ja-JP" smtClean="0"/>
              <a:t>1 dia ainda verei os aneis de Saturno!!!</a:t>
            </a:r>
            <a:r>
              <a:rPr lang="pt-BR" altLang="pt-BR" smtClean="0"/>
              <a:t>”</a:t>
            </a:r>
            <a:r>
              <a:rPr lang="pt-BR" altLang="ja-JP" smtClean="0"/>
              <a:t>.</a:t>
            </a:r>
          </a:p>
          <a:p>
            <a:pPr>
              <a:buFontTx/>
              <a:buChar char="•"/>
            </a:pPr>
            <a:r>
              <a:rPr lang="pt-BR" altLang="pt-BR" b="1" smtClean="0"/>
              <a:t>Faça substituições de caracteres:</a:t>
            </a:r>
            <a:r>
              <a:rPr lang="pt-BR" altLang="pt-BR" smtClean="0"/>
              <a:t> invente um padrão de substituição baseado, por exemplo, na semelhança visual (“</a:t>
            </a:r>
            <a:r>
              <a:rPr lang="pt-BR" altLang="ja-JP" smtClean="0"/>
              <a:t>w</a:t>
            </a:r>
            <a:r>
              <a:rPr lang="pt-BR" altLang="pt-BR" smtClean="0"/>
              <a:t>”</a:t>
            </a:r>
            <a:r>
              <a:rPr lang="pt-BR" altLang="ja-JP" smtClean="0"/>
              <a:t> e </a:t>
            </a:r>
            <a:r>
              <a:rPr lang="pt-BR" altLang="pt-BR" smtClean="0"/>
              <a:t>“</a:t>
            </a:r>
            <a:r>
              <a:rPr lang="pt-BR" altLang="ja-JP" smtClean="0"/>
              <a:t>vv</a:t>
            </a:r>
            <a:r>
              <a:rPr lang="pt-BR" altLang="pt-BR" smtClean="0"/>
              <a:t>”</a:t>
            </a:r>
            <a:r>
              <a:rPr lang="pt-BR" altLang="ja-JP" smtClean="0"/>
              <a:t>) ou de fonética (</a:t>
            </a:r>
            <a:r>
              <a:rPr lang="pt-BR" altLang="pt-BR" smtClean="0"/>
              <a:t>“</a:t>
            </a:r>
            <a:r>
              <a:rPr lang="pt-BR" altLang="ja-JP" smtClean="0"/>
              <a:t>ca</a:t>
            </a:r>
            <a:r>
              <a:rPr lang="pt-BR" altLang="pt-BR" smtClean="0"/>
              <a:t>”</a:t>
            </a:r>
            <a:r>
              <a:rPr lang="pt-BR" altLang="ja-JP" smtClean="0"/>
              <a:t> e </a:t>
            </a:r>
            <a:r>
              <a:rPr lang="pt-BR" altLang="pt-BR" smtClean="0"/>
              <a:t>“</a:t>
            </a:r>
            <a:r>
              <a:rPr lang="pt-BR" altLang="ja-JP" smtClean="0"/>
              <a:t>k</a:t>
            </a:r>
            <a:r>
              <a:rPr lang="pt-BR" altLang="pt-BR" smtClean="0"/>
              <a:t>”</a:t>
            </a:r>
            <a:r>
              <a:rPr lang="pt-BR" altLang="ja-JP" smtClean="0"/>
              <a:t>) entre os caracteres. Crie o seu próprio padrão pois algumas trocas já são bastante óbvias. Exemplo: duplicando as letras </a:t>
            </a:r>
            <a:r>
              <a:rPr lang="pt-BR" altLang="pt-BR" smtClean="0"/>
              <a:t>“</a:t>
            </a:r>
            <a:r>
              <a:rPr lang="pt-BR" altLang="ja-JP" smtClean="0"/>
              <a:t>s</a:t>
            </a:r>
            <a:r>
              <a:rPr lang="pt-BR" altLang="pt-BR" smtClean="0"/>
              <a:t>”</a:t>
            </a:r>
            <a:r>
              <a:rPr lang="pt-BR" altLang="ja-JP" smtClean="0"/>
              <a:t> e </a:t>
            </a:r>
            <a:r>
              <a:rPr lang="pt-BR" altLang="pt-BR" smtClean="0"/>
              <a:t>“</a:t>
            </a:r>
            <a:r>
              <a:rPr lang="pt-BR" altLang="ja-JP" smtClean="0"/>
              <a:t>r</a:t>
            </a:r>
            <a:r>
              <a:rPr lang="pt-BR" altLang="pt-BR" smtClean="0"/>
              <a:t>”</a:t>
            </a:r>
            <a:r>
              <a:rPr lang="pt-BR" altLang="ja-JP" smtClean="0"/>
              <a:t>, substituindo </a:t>
            </a:r>
            <a:r>
              <a:rPr lang="pt-BR" altLang="pt-BR" smtClean="0"/>
              <a:t>“</a:t>
            </a:r>
            <a:r>
              <a:rPr lang="pt-BR" altLang="ja-JP" smtClean="0"/>
              <a:t>o</a:t>
            </a:r>
            <a:r>
              <a:rPr lang="pt-BR" altLang="pt-BR" smtClean="0"/>
              <a:t>”</a:t>
            </a:r>
            <a:r>
              <a:rPr lang="pt-BR" altLang="ja-JP" smtClean="0"/>
              <a:t> por </a:t>
            </a:r>
            <a:r>
              <a:rPr lang="pt-BR" altLang="pt-BR" smtClean="0"/>
              <a:t>“</a:t>
            </a:r>
            <a:r>
              <a:rPr lang="pt-BR" altLang="ja-JP" smtClean="0"/>
              <a:t>0</a:t>
            </a:r>
            <a:r>
              <a:rPr lang="pt-BR" altLang="pt-BR" smtClean="0"/>
              <a:t>”</a:t>
            </a:r>
            <a:r>
              <a:rPr lang="pt-BR" altLang="ja-JP" smtClean="0"/>
              <a:t> (número zero) e usando a frase </a:t>
            </a:r>
            <a:r>
              <a:rPr lang="pt-BR" altLang="pt-BR" smtClean="0"/>
              <a:t>“</a:t>
            </a:r>
            <a:r>
              <a:rPr lang="pt-BR" altLang="ja-JP" smtClean="0"/>
              <a:t>Sol, astro-rei do Sistema Solar</a:t>
            </a:r>
            <a:r>
              <a:rPr lang="pt-BR" altLang="pt-BR" smtClean="0"/>
              <a:t>”</a:t>
            </a:r>
            <a:r>
              <a:rPr lang="pt-BR" altLang="ja-JP" smtClean="0"/>
              <a:t> você pode gerar a senha </a:t>
            </a:r>
            <a:r>
              <a:rPr lang="pt-BR" altLang="pt-BR" smtClean="0"/>
              <a:t>“</a:t>
            </a:r>
            <a:r>
              <a:rPr lang="pt-BR" altLang="ja-JP" smtClean="0"/>
              <a:t>SS0l, asstrr0-rrei d0 SSisstema SS0larr</a:t>
            </a:r>
            <a:r>
              <a:rPr lang="pt-BR" altLang="pt-BR" smtClean="0"/>
              <a:t>”</a:t>
            </a:r>
            <a:r>
              <a:rPr lang="pt-BR" altLang="ja-JP" smtClean="0"/>
              <a:t>    .</a:t>
            </a:r>
            <a:endParaRPr lang="pt-BR" altLang="pt-BR" smtClean="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AF57BA7-C3CA-42FB-81DC-E116EDBC15D9}" type="slidenum">
              <a:rPr lang="en-US" altLang="pt-BR" sz="1200"/>
              <a:pPr eaLnBrk="1" hangingPunct="1"/>
              <a:t>21</a:t>
            </a:fld>
            <a:endParaRPr lang="en-US" altLang="pt-BR" sz="1200"/>
          </a:p>
        </p:txBody>
      </p:sp>
      <p:sp>
        <p:nvSpPr>
          <p:cNvPr id="4198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198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336892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en-US" altLang="pt-BR" b="1" smtClean="0"/>
              <a:t>Uso de senhas:</a:t>
            </a:r>
            <a:endParaRPr lang="en-US" altLang="pt-BR" smtClean="0"/>
          </a:p>
          <a:p>
            <a:pPr>
              <a:buFontTx/>
              <a:buChar char="•"/>
            </a:pPr>
            <a:r>
              <a:rPr lang="pt-BR" altLang="pt-BR" b="1" smtClean="0"/>
              <a:t>Não exponha suas senhas</a:t>
            </a:r>
          </a:p>
          <a:p>
            <a:pPr marL="628650" lvl="1" indent="-171450">
              <a:buFontTx/>
              <a:buChar char="•"/>
            </a:pPr>
            <a:r>
              <a:rPr lang="pt-BR" altLang="pt-BR" smtClean="0"/>
              <a:t>certifique-se de não estar sendo observado ao digitá-las;</a:t>
            </a:r>
          </a:p>
          <a:p>
            <a:pPr marL="628650" lvl="1" indent="-171450">
              <a:buFontTx/>
              <a:buChar char="•"/>
            </a:pPr>
            <a:r>
              <a:rPr lang="pt-BR" altLang="pt-BR" smtClean="0"/>
              <a:t>não as deixem anotadas em locais onde outros possam ver um papel sobre sua mesa ou colado em seu monitor;</a:t>
            </a:r>
          </a:p>
          <a:p>
            <a:pPr marL="628650" lvl="1" indent="-171450">
              <a:buFontTx/>
              <a:buChar char="•"/>
            </a:pPr>
            <a:r>
              <a:rPr lang="pt-BR" altLang="pt-BR" smtClean="0"/>
              <a:t>evite digitá-las em computadores e dispositivos móveis de terceiros.</a:t>
            </a:r>
          </a:p>
          <a:p>
            <a:pPr>
              <a:buFontTx/>
              <a:buChar char="•"/>
            </a:pPr>
            <a:r>
              <a:rPr lang="pt-BR" altLang="pt-BR" b="1" smtClean="0"/>
              <a:t>Não forneça suas senhas para outras pessoas</a:t>
            </a:r>
          </a:p>
          <a:p>
            <a:pPr marL="628650" lvl="1" indent="-171450">
              <a:buFontTx/>
              <a:buChar char="•"/>
            </a:pPr>
            <a:r>
              <a:rPr lang="pt-BR" altLang="pt-BR" smtClean="0"/>
              <a:t>cuidado com </a:t>
            </a:r>
            <a:r>
              <a:rPr lang="pt-BR" altLang="pt-BR" i="1" smtClean="0"/>
              <a:t>e-mails</a:t>
            </a:r>
            <a:r>
              <a:rPr lang="pt-BR" altLang="pt-BR" smtClean="0"/>
              <a:t>/telefonemas pedindo dados pessoais.</a:t>
            </a:r>
          </a:p>
          <a:p>
            <a:pPr>
              <a:buFontTx/>
              <a:buChar char="•"/>
            </a:pPr>
            <a:r>
              <a:rPr lang="pt-BR" altLang="pt-BR" b="1" smtClean="0"/>
              <a:t>Use conexões seguras sempre que o acesso envolver senhas</a:t>
            </a:r>
          </a:p>
          <a:p>
            <a:pPr algn="just"/>
            <a:endParaRPr lang="en-US" altLang="pt-BR" smtClean="0"/>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9FD991-ED3E-46C6-9F6E-970BB6BC02ED}" type="slidenum">
              <a:rPr lang="en-US" altLang="pt-BR" sz="1200"/>
              <a:pPr eaLnBrk="1" hangingPunct="1"/>
              <a:t>22</a:t>
            </a:fld>
            <a:endParaRPr lang="en-US" altLang="pt-BR" sz="1200"/>
          </a:p>
        </p:txBody>
      </p:sp>
      <p:sp>
        <p:nvSpPr>
          <p:cNvPr id="4403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403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1162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en-US" altLang="pt-BR" b="1" smtClean="0"/>
              <a:t>Uso de senhas:</a:t>
            </a:r>
            <a:endParaRPr lang="en-US" altLang="pt-BR" smtClean="0"/>
          </a:p>
          <a:p>
            <a:pPr>
              <a:buFontTx/>
              <a:buChar char="•"/>
            </a:pPr>
            <a:r>
              <a:rPr lang="pt-BR" altLang="pt-BR" b="1" smtClean="0"/>
              <a:t> </a:t>
            </a:r>
            <a:r>
              <a:rPr lang="en-US" altLang="pt-BR" b="1" smtClean="0"/>
              <a:t>Evite:</a:t>
            </a:r>
          </a:p>
          <a:p>
            <a:pPr marL="628650" lvl="1" indent="-171450">
              <a:buFontTx/>
              <a:buChar char="•"/>
            </a:pPr>
            <a:r>
              <a:rPr lang="pt-BR" altLang="pt-BR" smtClean="0"/>
              <a:t>salvar as suas senhas no navegador </a:t>
            </a:r>
            <a:r>
              <a:rPr lang="pt-BR" altLang="pt-BR" i="1" smtClean="0"/>
              <a:t>Web;</a:t>
            </a:r>
            <a:endParaRPr lang="en-US" altLang="pt-BR" smtClean="0"/>
          </a:p>
          <a:p>
            <a:pPr marL="628650" lvl="1" indent="-171450">
              <a:buFontTx/>
              <a:buChar char="•"/>
            </a:pPr>
            <a:r>
              <a:rPr lang="pt-BR" altLang="pt-BR" smtClean="0"/>
              <a:t>usar opções, como "Lembre-se de mim"  e  "Continuar conectado”;</a:t>
            </a:r>
            <a:endParaRPr lang="en-US" altLang="pt-BR" smtClean="0"/>
          </a:p>
          <a:p>
            <a:pPr marL="628650" lvl="1" indent="-171450">
              <a:buFontTx/>
              <a:buChar char="•"/>
            </a:pPr>
            <a:r>
              <a:rPr lang="pt-BR" altLang="pt-BR" smtClean="0"/>
              <a:t>usar a mesma senha para todos os serviços que acessa (basta ao atacante conseguir uma senha para ser capaz de acessar as demais contas onde ela seja usada).</a:t>
            </a:r>
          </a:p>
          <a:p>
            <a:pPr lvl="2"/>
            <a:endParaRPr lang="en-US" altLang="pt-BR" smtClean="0"/>
          </a:p>
          <a:p>
            <a:pPr>
              <a:buFontTx/>
              <a:buChar char="•"/>
            </a:pPr>
            <a:r>
              <a:rPr lang="pt-BR" altLang="pt-BR" b="1" smtClean="0"/>
              <a:t>Não use senhas de acesso profissional para acessar assuntos pessoais (e vice-versa). </a:t>
            </a:r>
            <a:r>
              <a:rPr lang="pt-BR" altLang="pt-BR" smtClean="0"/>
              <a:t>Respeite os contextos.</a:t>
            </a:r>
            <a:endParaRPr lang="en-US" altLang="pt-BR" smtClean="0"/>
          </a:p>
          <a:p>
            <a:pPr algn="just"/>
            <a:endParaRPr lang="en-US" altLang="pt-BR" smtClean="0"/>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A240104-768E-4BDA-9837-660D64322F37}" type="slidenum">
              <a:rPr lang="en-US" altLang="pt-BR" sz="1200"/>
              <a:pPr eaLnBrk="1" hangingPunct="1"/>
              <a:t>23</a:t>
            </a:fld>
            <a:endParaRPr lang="en-US" altLang="pt-BR" sz="1200"/>
          </a:p>
        </p:txBody>
      </p:sp>
      <p:sp>
        <p:nvSpPr>
          <p:cNvPr id="4608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608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914811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en-US" altLang="pt-BR" b="1" smtClean="0"/>
              <a:t>Uso de senhas:</a:t>
            </a:r>
            <a:endParaRPr lang="en-US" altLang="pt-BR" smtClean="0"/>
          </a:p>
          <a:p>
            <a:pPr>
              <a:buFontTx/>
              <a:buChar char="•"/>
            </a:pPr>
            <a:r>
              <a:rPr lang="pt-BR" altLang="pt-BR" b="1" smtClean="0"/>
              <a:t>Crie grupos de senhas, de acordo com o risco envolvido: </a:t>
            </a:r>
            <a:r>
              <a:rPr lang="pt-BR" altLang="pt-BR" smtClean="0"/>
              <a:t> Crie senhas:</a:t>
            </a:r>
          </a:p>
          <a:p>
            <a:pPr marL="628650" lvl="1" indent="-171450">
              <a:buFontTx/>
              <a:buChar char="•"/>
            </a:pPr>
            <a:r>
              <a:rPr lang="pt-BR" altLang="pt-BR" smtClean="0"/>
              <a:t>únicas e fortes e use-as onde haja recursos valiosos envolvidos. Exemplo:  para acesso a </a:t>
            </a:r>
            <a:r>
              <a:rPr lang="pt-BR" altLang="pt-BR" i="1" smtClean="0"/>
              <a:t>Internet Banking</a:t>
            </a:r>
            <a:r>
              <a:rPr lang="pt-BR" altLang="pt-BR" smtClean="0"/>
              <a:t> ou </a:t>
            </a:r>
            <a:r>
              <a:rPr lang="pt-BR" altLang="pt-BR" i="1" smtClean="0"/>
              <a:t>e-mail</a:t>
            </a:r>
            <a:r>
              <a:rPr lang="pt-BR" altLang="pt-BR" smtClean="0"/>
              <a:t>;</a:t>
            </a:r>
          </a:p>
          <a:p>
            <a:pPr marL="628650" lvl="1" indent="-171450">
              <a:buFontTx/>
              <a:buChar char="•"/>
            </a:pPr>
            <a:r>
              <a:rPr lang="pt-BR" altLang="pt-BR" smtClean="0"/>
              <a:t>únicas, um pouco mais simples, para casos nos quais o valor dos recursos protegidos é inferior. Exemplo: </a:t>
            </a:r>
            <a:r>
              <a:rPr lang="pt-BR" altLang="pt-BR" i="1" smtClean="0"/>
              <a:t>sites</a:t>
            </a:r>
            <a:r>
              <a:rPr lang="pt-BR" altLang="pt-BR" smtClean="0"/>
              <a:t> de comércio eletrônico, desde que as informações de pagamento  não sejam armazenadas para uso posterior;</a:t>
            </a:r>
          </a:p>
          <a:p>
            <a:pPr marL="628650" lvl="1" indent="-171450">
              <a:buFontTx/>
              <a:buChar char="•"/>
            </a:pPr>
            <a:r>
              <a:rPr lang="pt-BR" altLang="pt-BR" smtClean="0"/>
              <a:t>simples e reutilizadas para acessos sem risco. Exemplo: baixar um arquivo.</a:t>
            </a:r>
          </a:p>
          <a:p>
            <a:pPr>
              <a:buFontTx/>
              <a:buChar char="•"/>
            </a:pPr>
            <a:r>
              <a:rPr lang="pt-BR" altLang="pt-BR" b="1" smtClean="0"/>
              <a:t>Armazene suas senhas de forma segura:</a:t>
            </a:r>
          </a:p>
          <a:p>
            <a:pPr marL="628650" lvl="1" indent="-171450">
              <a:buFontTx/>
              <a:buChar char="•"/>
            </a:pPr>
            <a:r>
              <a:rPr lang="pt-BR" altLang="pt-BR" smtClean="0"/>
              <a:t>anote-as em um papel e guarde-o em local seguro: este método é preferível a usar  senhas fracas pois, é mais fácil garantir que ninguém terá acesso ao papel do que evitar que uma senha fraca seja descoberta;.</a:t>
            </a:r>
            <a:endParaRPr lang="en-US" altLang="pt-BR" smtClean="0"/>
          </a:p>
          <a:p>
            <a:pPr marL="628650" lvl="1" indent="-171450">
              <a:buFontTx/>
              <a:buChar char="•"/>
            </a:pPr>
            <a:r>
              <a:rPr lang="pt-BR" altLang="pt-BR" smtClean="0"/>
              <a:t>grave-as em um arquivo criptografado: mantenha-a um arquivo criptografado e use-o para cadastrar manualmente suas contas e senhas;</a:t>
            </a:r>
          </a:p>
          <a:p>
            <a:pPr marL="628650" lvl="1" indent="-171450">
              <a:buFontTx/>
              <a:buChar char="•"/>
            </a:pPr>
            <a:r>
              <a:rPr lang="pt-BR" altLang="pt-BR" smtClean="0"/>
              <a:t>use programas gerenciadores de contas/senhas: programas deste tipo permitem armazenar grandes quantidades de contas/senhas em um único arquivo, acessível por meio de uma chave mestra.</a:t>
            </a: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97B01BA-BA5C-49E0-AB48-CABEFAB574FD}" type="slidenum">
              <a:rPr lang="en-US" altLang="pt-BR" sz="1200"/>
              <a:pPr eaLnBrk="1" hangingPunct="1"/>
              <a:t>24</a:t>
            </a:fld>
            <a:endParaRPr lang="en-US" altLang="pt-BR" sz="1200"/>
          </a:p>
        </p:txBody>
      </p:sp>
      <p:sp>
        <p:nvSpPr>
          <p:cNvPr id="4813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813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834273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pt-BR" altLang="pt-BR" b="1" smtClean="0"/>
              <a:t>Alteração de senhas:</a:t>
            </a:r>
            <a:endParaRPr lang="en-US" altLang="pt-BR" smtClean="0"/>
          </a:p>
          <a:p>
            <a:r>
              <a:rPr lang="pt-BR" altLang="pt-BR" smtClean="0"/>
              <a:t>Você deve alterar a sua senha:</a:t>
            </a:r>
          </a:p>
          <a:p>
            <a:pPr>
              <a:buFontTx/>
              <a:buChar char="•"/>
            </a:pPr>
            <a:r>
              <a:rPr lang="pt-BR" altLang="pt-BR" b="1" smtClean="0"/>
              <a:t>Imediatamente: </a:t>
            </a:r>
            <a:r>
              <a:rPr lang="pt-BR" altLang="pt-BR" smtClean="0"/>
              <a:t>sempre que desconfiar que ela pode ter sido descoberta ou que o computador no qual você a utilizou pode ter sido invadido ou infectado.</a:t>
            </a:r>
          </a:p>
          <a:p>
            <a:pPr>
              <a:buFontTx/>
              <a:buChar char="•"/>
            </a:pPr>
            <a:r>
              <a:rPr lang="pt-BR" altLang="pt-BR" b="1" smtClean="0"/>
              <a:t>Rapidamente: </a:t>
            </a:r>
            <a:endParaRPr lang="pt-BR" altLang="pt-BR" smtClean="0"/>
          </a:p>
          <a:p>
            <a:pPr marL="628650" lvl="1" indent="-171450">
              <a:buFontTx/>
              <a:buChar char="•"/>
            </a:pPr>
            <a:r>
              <a:rPr lang="pt-BR" altLang="pt-BR" smtClean="0"/>
              <a:t>se um computador onde a senha esteja armazenada seja furtado/perdido;</a:t>
            </a:r>
          </a:p>
          <a:p>
            <a:pPr marL="628650" lvl="1" indent="-171450">
              <a:buFontTx/>
              <a:buChar char="•"/>
            </a:pPr>
            <a:r>
              <a:rPr lang="pt-BR" altLang="pt-BR" smtClean="0"/>
              <a:t>se usar um padrão para a formação de senhas e desconfiar que uma delas tenha sido descoberta (tanto o padrão como todas as senhas elaboradas com ele devem ser trocadas pois, com base na senha descoberta, um atacante pode conseguir inferir as demais);</a:t>
            </a:r>
          </a:p>
          <a:p>
            <a:pPr marL="628650" lvl="1" indent="-171450">
              <a:buFontTx/>
              <a:buChar char="•"/>
            </a:pPr>
            <a:r>
              <a:rPr lang="pt-BR" altLang="pt-BR" smtClean="0"/>
              <a:t>se usar uma mesma senha em mais de um lugar e desconfiar que ela tenha sido descoberta em algum deles (esta senha deve ser alterada em todos os lugares nos quais é usada);</a:t>
            </a:r>
          </a:p>
          <a:p>
            <a:pPr marL="628650" lvl="1" indent="-171450">
              <a:buFontTx/>
              <a:buChar char="•"/>
            </a:pPr>
            <a:r>
              <a:rPr lang="pt-BR" altLang="pt-BR" smtClean="0"/>
              <a:t>ao adquirir equipamentos acessíveis via rede, como roteadores Wi-Fi e e </a:t>
            </a:r>
            <a:r>
              <a:rPr lang="pt-BR" altLang="pt-BR" i="1" smtClean="0"/>
              <a:t>modems </a:t>
            </a:r>
            <a:r>
              <a:rPr lang="pt-BR" altLang="pt-BR" smtClean="0"/>
              <a:t>ADSL (muitos destes equipamentos são configurados de fábrica com senha padrão, facilmente obtida na Internet  e por isto, se possível, deve ser alterada).</a:t>
            </a:r>
          </a:p>
          <a:p>
            <a:pPr>
              <a:buFontTx/>
              <a:buChar char="•"/>
            </a:pPr>
            <a:r>
              <a:rPr lang="pt-BR" altLang="pt-BR" b="1" smtClean="0"/>
              <a:t>Regularmente</a:t>
            </a:r>
            <a:r>
              <a:rPr lang="pt-BR" altLang="pt-BR" smtClean="0"/>
              <a:t>:  nos demais casos, como forma de assegurar a confidencialidade.</a:t>
            </a:r>
            <a:endParaRPr lang="en-US" altLang="pt-BR" smtClean="0"/>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7E46C45-037B-4546-802A-B54E33A93F35}" type="slidenum">
              <a:rPr lang="en-US" altLang="pt-BR" sz="1200"/>
              <a:pPr eaLnBrk="1" hangingPunct="1"/>
              <a:t>25</a:t>
            </a:fld>
            <a:endParaRPr lang="en-US" altLang="pt-BR" sz="1200"/>
          </a:p>
        </p:txBody>
      </p:sp>
      <p:sp>
        <p:nvSpPr>
          <p:cNvPr id="5018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018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22937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p:cNvSpPr>
            <a:spLocks noGrp="1"/>
          </p:cNvSpPr>
          <p:nvPr>
            <p:ph type="body" idx="1"/>
          </p:nvPr>
        </p:nvSpPr>
        <p:spPr bwMode="auto">
          <a:xfrm>
            <a:off x="685800" y="4343400"/>
            <a:ext cx="5551488" cy="411480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lgn="just"/>
            <a:r>
              <a:rPr lang="pt-BR" altLang="pt-BR" b="1" smtClean="0"/>
              <a:t>Recuperação de senhas:</a:t>
            </a:r>
          </a:p>
          <a:p>
            <a:r>
              <a:rPr lang="pt-BR" altLang="pt-BR" smtClean="0"/>
              <a:t>Mesmo que você tenha tomado cuidados para elaborar a sua senha e usado mecanismos de gerenciamento, podem ocorrer casos de você perdê-la. Para restabelecer o acesso perdido, alguns sistemas disponibilizam recursos como:</a:t>
            </a:r>
          </a:p>
          <a:p>
            <a:pPr>
              <a:buFontTx/>
              <a:buChar char="•"/>
            </a:pPr>
            <a:r>
              <a:rPr lang="pt-BR" altLang="pt-BR" smtClean="0"/>
              <a:t>permitir que você responda a uma pergunta previamente determinada;</a:t>
            </a:r>
          </a:p>
          <a:p>
            <a:pPr>
              <a:buFontTx/>
              <a:buChar char="•"/>
            </a:pPr>
            <a:r>
              <a:rPr lang="pt-BR" altLang="pt-BR" smtClean="0"/>
              <a:t>enviar a senha (atual ou nova) para o </a:t>
            </a:r>
            <a:r>
              <a:rPr lang="pt-BR" altLang="pt-BR" i="1" smtClean="0"/>
              <a:t>e-mail</a:t>
            </a:r>
            <a:r>
              <a:rPr lang="pt-BR" altLang="pt-BR" smtClean="0"/>
              <a:t> de recuperação previamente definido;</a:t>
            </a:r>
          </a:p>
          <a:p>
            <a:pPr>
              <a:buFontTx/>
              <a:buChar char="•"/>
            </a:pPr>
            <a:r>
              <a:rPr lang="pt-BR" altLang="pt-BR" smtClean="0"/>
              <a:t>confirmar suas informações cadastrais, como data de aniversário, país de origem, nome da mãe, números de documentos, etc;</a:t>
            </a:r>
          </a:p>
          <a:p>
            <a:pPr>
              <a:buFontTx/>
              <a:buChar char="•"/>
            </a:pPr>
            <a:r>
              <a:rPr lang="pt-BR" altLang="pt-BR" smtClean="0"/>
              <a:t>apresentar uma dica de segurança previamente cadastrada;</a:t>
            </a:r>
          </a:p>
          <a:p>
            <a:pPr>
              <a:buFontTx/>
              <a:buChar char="•"/>
            </a:pPr>
            <a:r>
              <a:rPr lang="pt-BR" altLang="pt-BR" smtClean="0"/>
              <a:t>enviar por mensagem de texto para um número de celular previamente cadastrado.</a:t>
            </a:r>
          </a:p>
          <a:p>
            <a:r>
              <a:rPr lang="pt-BR" altLang="pt-BR" b="1" smtClean="0"/>
              <a:t>Ao usar perguntas de segurança:</a:t>
            </a:r>
          </a:p>
          <a:p>
            <a:pPr>
              <a:buFontTx/>
              <a:buChar char="•"/>
            </a:pPr>
            <a:r>
              <a:rPr lang="pt-BR" altLang="pt-BR" smtClean="0"/>
              <a:t>evite cadastrar questões que possam ser facilmente descobertas, como o nome do seu cachorro ou da sua mãe;</a:t>
            </a:r>
          </a:p>
          <a:p>
            <a:pPr>
              <a:buFontTx/>
              <a:buChar char="•"/>
            </a:pPr>
            <a:r>
              <a:rPr lang="pt-BR" altLang="pt-BR" smtClean="0"/>
              <a:t>procure criar suas próprias perguntas e, de preferência, com respostas falsas. Exemplo: caso você tenha medo de altura, pode criar a pergunta "Qual seu esporte favorito?" e colocar como resposta "paraquedismo" ou "alpinismo”.</a:t>
            </a:r>
            <a:endParaRPr lang="pt-BR" altLang="pt-BR" b="1" smtClean="0"/>
          </a:p>
          <a:p>
            <a:pPr algn="just"/>
            <a:endParaRPr lang="pt-BR" altLang="pt-BR" smtClean="0"/>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84EFA67-D5C4-42BF-A192-AF1194855F7B}" type="slidenum">
              <a:rPr lang="en-US" altLang="pt-BR" sz="1200"/>
              <a:pPr eaLnBrk="1" hangingPunct="1"/>
              <a:t>26</a:t>
            </a:fld>
            <a:endParaRPr lang="en-US" altLang="pt-BR" sz="1200"/>
          </a:p>
        </p:txBody>
      </p:sp>
      <p:sp>
        <p:nvSpPr>
          <p:cNvPr id="5222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222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6977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xfrm>
            <a:off x="685800" y="4343400"/>
            <a:ext cx="5622925" cy="411480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t-BR" altLang="pt-BR" b="1" smtClean="0"/>
              <a:t>Recuperação de senhas:</a:t>
            </a:r>
            <a:endParaRPr lang="pt-BR" altLang="pt-BR" smtClean="0"/>
          </a:p>
          <a:p>
            <a:pPr>
              <a:buFontTx/>
              <a:buChar char="•"/>
            </a:pPr>
            <a:r>
              <a:rPr lang="en-US" altLang="pt-BR" b="1" smtClean="0"/>
              <a:t>A</a:t>
            </a:r>
            <a:r>
              <a:rPr lang="pt-BR" altLang="pt-BR" b="1" smtClean="0"/>
              <a:t>o usar dicas de segurança, </a:t>
            </a:r>
            <a:r>
              <a:rPr lang="pt-BR" altLang="pt-BR" smtClean="0"/>
              <a:t>escolha aquelas que sejam vagas o suficiente para que ninguém consiga descobri-las e claras o bastante para que você consiga entendê-las. Exemplo: se usar a senha “</a:t>
            </a:r>
            <a:r>
              <a:rPr lang="pt-BR" altLang="ja-JP" smtClean="0"/>
              <a:t>SS0l, asstrr0-rrei d0 SSisstema SS0larr</a:t>
            </a:r>
            <a:r>
              <a:rPr lang="pt-BR" altLang="pt-BR" smtClean="0"/>
              <a:t>”</a:t>
            </a:r>
            <a:r>
              <a:rPr lang="pt-BR" altLang="ja-JP" smtClean="0"/>
              <a:t>, cadastre a dica </a:t>
            </a:r>
            <a:r>
              <a:rPr lang="pt-BR" altLang="pt-BR" smtClean="0"/>
              <a:t>“</a:t>
            </a:r>
            <a:r>
              <a:rPr lang="pt-BR" altLang="ja-JP" smtClean="0"/>
              <a:t>Uma das notas musicais</a:t>
            </a:r>
            <a:r>
              <a:rPr lang="pt-BR" altLang="pt-BR" smtClean="0"/>
              <a:t>”</a:t>
            </a:r>
            <a:r>
              <a:rPr lang="pt-BR" altLang="ja-JP" smtClean="0"/>
              <a:t>, isso o fará se lembrar de </a:t>
            </a:r>
            <a:r>
              <a:rPr lang="pt-BR" altLang="pt-BR" smtClean="0"/>
              <a:t>“</a:t>
            </a:r>
            <a:r>
              <a:rPr lang="pt-BR" altLang="ja-JP" smtClean="0"/>
              <a:t>Sol</a:t>
            </a:r>
            <a:r>
              <a:rPr lang="pt-BR" altLang="pt-BR" smtClean="0"/>
              <a:t>”</a:t>
            </a:r>
            <a:r>
              <a:rPr lang="pt-BR" altLang="ja-JP" smtClean="0"/>
              <a:t> e se recordar da senha.</a:t>
            </a:r>
            <a:endParaRPr lang="pt-BR" altLang="ja-JP" sz="2000" smtClean="0"/>
          </a:p>
          <a:p>
            <a:pPr>
              <a:buFontTx/>
              <a:buChar char="•"/>
            </a:pPr>
            <a:r>
              <a:rPr lang="pt-BR" altLang="pt-BR" b="1" smtClean="0"/>
              <a:t> </a:t>
            </a:r>
            <a:r>
              <a:rPr lang="en-US" altLang="pt-BR" b="1" smtClean="0"/>
              <a:t>A</a:t>
            </a:r>
            <a:r>
              <a:rPr lang="pt-BR" altLang="pt-BR" b="1" smtClean="0"/>
              <a:t>o solicitar o envio de suas senhas por </a:t>
            </a:r>
            <a:r>
              <a:rPr lang="pt-BR" altLang="pt-BR" b="1" i="1" smtClean="0"/>
              <a:t>e-mail</a:t>
            </a:r>
            <a:r>
              <a:rPr lang="pt-BR" altLang="pt-BR" b="1" smtClean="0"/>
              <a:t>:</a:t>
            </a:r>
            <a:endParaRPr lang="en-US" altLang="pt-BR" b="1" smtClean="0"/>
          </a:p>
          <a:p>
            <a:pPr marL="628650" lvl="1" indent="-171450">
              <a:buFontTx/>
              <a:buChar char="•"/>
            </a:pPr>
            <a:r>
              <a:rPr lang="pt-BR" altLang="pt-BR" smtClean="0"/>
              <a:t>procure alterá-las o mais rápido possível. Muitos sistemas enviam as senhas em texto claro, ou seja, sem nenhum tipo de criptografia e elas podem ser obtidas caso alguém tenha acesso à sua conta de </a:t>
            </a:r>
            <a:r>
              <a:rPr lang="pt-BR" altLang="pt-BR" i="1" smtClean="0"/>
              <a:t>e-mail</a:t>
            </a:r>
            <a:r>
              <a:rPr lang="pt-BR" altLang="pt-BR" smtClean="0"/>
              <a:t> ou use </a:t>
            </a:r>
            <a:r>
              <a:rPr lang="pt-BR" altLang="pt-BR" i="1" smtClean="0"/>
              <a:t>sniffers</a:t>
            </a:r>
            <a:r>
              <a:rPr lang="pt-BR" altLang="pt-BR" smtClean="0"/>
              <a:t>;</a:t>
            </a:r>
          </a:p>
          <a:p>
            <a:pPr marL="628650" lvl="1" indent="-171450">
              <a:buFontTx/>
              <a:buChar char="•"/>
            </a:pPr>
            <a:r>
              <a:rPr lang="pt-BR" altLang="pt-BR" smtClean="0"/>
              <a:t>certifique-se de cadastrar um </a:t>
            </a:r>
            <a:r>
              <a:rPr lang="pt-BR" altLang="pt-BR" i="1" smtClean="0"/>
              <a:t>e-mail</a:t>
            </a:r>
            <a:r>
              <a:rPr lang="pt-BR" altLang="pt-BR" smtClean="0"/>
              <a:t> de recuperação que você acesse regularmente para não esquecer a senha desta conta também;</a:t>
            </a:r>
          </a:p>
          <a:p>
            <a:pPr marL="628650" lvl="1" indent="-171450">
              <a:buFontTx/>
              <a:buChar char="•"/>
            </a:pPr>
            <a:r>
              <a:rPr lang="pt-BR" altLang="pt-BR" smtClean="0"/>
              <a:t>procure não depender de programas gerenciadores de senhas para acessar o </a:t>
            </a:r>
            <a:r>
              <a:rPr lang="pt-BR" altLang="pt-BR" i="1" smtClean="0"/>
              <a:t>e-mail</a:t>
            </a:r>
            <a:r>
              <a:rPr lang="pt-BR" altLang="pt-BR" smtClean="0"/>
              <a:t> de recuperação (caso você esqueça sua chave mestra ou, por algum outro motivo, não tenha mais acesso às suas senhas, o acesso ao </a:t>
            </a:r>
            <a:r>
              <a:rPr lang="pt-BR" altLang="pt-BR" i="1" smtClean="0"/>
              <a:t>e-mail</a:t>
            </a:r>
            <a:r>
              <a:rPr lang="pt-BR" altLang="pt-BR" smtClean="0"/>
              <a:t> de recuperação pode ser a única forma de restabelecer os acessos perdidos);</a:t>
            </a:r>
          </a:p>
          <a:p>
            <a:pPr marL="628650" lvl="1" indent="-171450">
              <a:buFontTx/>
              <a:buChar char="•"/>
            </a:pPr>
            <a:r>
              <a:rPr lang="pt-BR" altLang="pt-BR" smtClean="0"/>
              <a:t>preste muita atenção ao cadastrar o </a:t>
            </a:r>
            <a:r>
              <a:rPr lang="pt-BR" altLang="pt-BR" i="1" smtClean="0"/>
              <a:t>e-mail</a:t>
            </a:r>
            <a:r>
              <a:rPr lang="pt-BR" altLang="pt-BR" smtClean="0"/>
              <a:t> de recuperação para não digitar um endereço que seja inválido ou pertencente a outra pessoa. Para evitar isto, muitos </a:t>
            </a:r>
            <a:r>
              <a:rPr lang="pt-BR" altLang="pt-BR" i="1" smtClean="0"/>
              <a:t>sites</a:t>
            </a:r>
            <a:r>
              <a:rPr lang="pt-BR" altLang="pt-BR" smtClean="0"/>
              <a:t> enviam uma mensagem de confirmação assim que o cadastro é realizado. Tenha certeza de recebê-la e de que as eventuais instruções de verificação tenham sido executadas.</a:t>
            </a:r>
          </a:p>
          <a:p>
            <a:pPr marL="628650" lvl="1" indent="-171450">
              <a:buFontTx/>
              <a:buChar char="•"/>
            </a:pPr>
            <a:endParaRPr lang="en-US" altLang="pt-BR" b="1" smtClean="0"/>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534959C-053D-41AE-8179-4E75F6EA7F58}" type="slidenum">
              <a:rPr lang="en-US" altLang="pt-BR" sz="1200"/>
              <a:pPr eaLnBrk="1" hangingPunct="1"/>
              <a:t>27</a:t>
            </a:fld>
            <a:endParaRPr lang="en-US" altLang="pt-BR" sz="1200"/>
          </a:p>
        </p:txBody>
      </p:sp>
      <p:sp>
        <p:nvSpPr>
          <p:cNvPr id="5427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427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762623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t-BR" altLang="pt-BR" b="1" i="1" smtClean="0"/>
              <a:t>Phishing</a:t>
            </a:r>
            <a:r>
              <a:rPr lang="pt-BR" altLang="pt-BR" b="1" smtClean="0"/>
              <a:t> e códigos maliciosos:</a:t>
            </a:r>
          </a:p>
          <a:p>
            <a:pPr>
              <a:buFontTx/>
              <a:buChar char="•"/>
            </a:pPr>
            <a:r>
              <a:rPr lang="pt-BR" altLang="pt-BR" b="1" smtClean="0"/>
              <a:t>Desconfie de mensagens recebidas:  </a:t>
            </a:r>
            <a:r>
              <a:rPr lang="pt-BR" altLang="pt-BR" smtClean="0"/>
              <a:t>não considere que uma mensagem é confiável com base na confiança que você deposita em seu remetente, pois ela pode ter sido enviada de contas invadidas, de perfis falsos ou pode ter sido forjada.</a:t>
            </a:r>
            <a:endParaRPr lang="pt-BR" altLang="pt-BR" b="1" smtClean="0"/>
          </a:p>
          <a:p>
            <a:pPr>
              <a:buFontTx/>
              <a:buChar char="•"/>
            </a:pPr>
            <a:r>
              <a:rPr lang="pt-BR" altLang="pt-BR" b="1" smtClean="0"/>
              <a:t>Evite clicar/seguir </a:t>
            </a:r>
            <a:r>
              <a:rPr lang="pt-BR" altLang="pt-BR" b="1" i="1" smtClean="0"/>
              <a:t>links</a:t>
            </a:r>
            <a:r>
              <a:rPr lang="pt-BR" altLang="pt-BR" b="1" smtClean="0"/>
              <a:t> recebidos via mensagens eletrônicas: </a:t>
            </a:r>
            <a:r>
              <a:rPr lang="pt-BR" altLang="pt-BR" smtClean="0"/>
              <a:t>procure digitar a URL diretamente no navegador. </a:t>
            </a:r>
            <a:endParaRPr lang="pt-BR" altLang="pt-BR" b="1" smtClean="0"/>
          </a:p>
          <a:p>
            <a:pPr>
              <a:buFontTx/>
              <a:buChar char="•"/>
            </a:pPr>
            <a:r>
              <a:rPr lang="pt-BR" altLang="pt-BR" b="1" smtClean="0"/>
              <a:t>Evite usar </a:t>
            </a:r>
            <a:r>
              <a:rPr lang="pt-BR" altLang="pt-BR" b="1" i="1" smtClean="0"/>
              <a:t>sites</a:t>
            </a:r>
            <a:r>
              <a:rPr lang="pt-BR" altLang="pt-BR" b="1" smtClean="0"/>
              <a:t> de busca para acessar serviços que requeiram senhas</a:t>
            </a:r>
            <a:r>
              <a:rPr lang="pt-BR" altLang="pt-BR" smtClean="0"/>
              <a:t>, como seu </a:t>
            </a:r>
            <a:r>
              <a:rPr lang="pt-BR" altLang="pt-BR" i="1" smtClean="0"/>
              <a:t>Webmail</a:t>
            </a:r>
            <a:r>
              <a:rPr lang="pt-BR" altLang="pt-BR" smtClean="0"/>
              <a:t> e sua rede social.</a:t>
            </a:r>
            <a:endParaRPr lang="en-US" altLang="pt-BR" smtClean="0"/>
          </a:p>
          <a:p>
            <a:pPr>
              <a:buFontTx/>
              <a:buChar char="•"/>
            </a:pPr>
            <a:r>
              <a:rPr lang="pt-BR" altLang="pt-BR" b="1" smtClean="0"/>
              <a:t>Seja cuidadoso ao acessar </a:t>
            </a:r>
            <a:r>
              <a:rPr lang="pt-BR" altLang="pt-BR" b="1" i="1" smtClean="0"/>
              <a:t>links</a:t>
            </a:r>
            <a:r>
              <a:rPr lang="pt-BR" altLang="pt-BR" b="1" smtClean="0"/>
              <a:t> reduzidos</a:t>
            </a:r>
            <a:r>
              <a:rPr lang="pt-BR" altLang="pt-BR" smtClean="0"/>
              <a:t>: Use complementos que permitam expandir o </a:t>
            </a:r>
            <a:r>
              <a:rPr lang="pt-BR" altLang="pt-BR" i="1" smtClean="0"/>
              <a:t>link</a:t>
            </a:r>
            <a:r>
              <a:rPr lang="en-US" altLang="pt-BR" smtClean="0"/>
              <a:t> antes de clicar sobre ele</a:t>
            </a:r>
            <a:endParaRPr lang="pt-BR" altLang="pt-BR" smtClean="0"/>
          </a:p>
          <a:p>
            <a:pPr>
              <a:buFontTx/>
              <a:buChar char="•"/>
            </a:pPr>
            <a:endParaRPr lang="pt-BR" altLang="pt-BR" b="1" smtClean="0"/>
          </a:p>
          <a:p>
            <a:pPr>
              <a:buFontTx/>
              <a:buChar char="•"/>
            </a:pPr>
            <a:endParaRPr lang="pt-BR" altLang="pt-BR" b="1" smtClean="0"/>
          </a:p>
          <a:p>
            <a:endParaRPr lang="pt-BR" altLang="pt-BR" smtClean="0"/>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1BCC63B-E3E7-40F8-AA00-C9DDD2F39F17}" type="slidenum">
              <a:rPr lang="en-US" altLang="pt-BR" sz="1200"/>
              <a:pPr eaLnBrk="1" hangingPunct="1"/>
              <a:t>28</a:t>
            </a:fld>
            <a:endParaRPr lang="en-US" altLang="pt-BR" sz="1200"/>
          </a:p>
        </p:txBody>
      </p:sp>
      <p:sp>
        <p:nvSpPr>
          <p:cNvPr id="5632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632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891333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pt-BR" altLang="pt-BR" b="1" smtClean="0"/>
              <a:t>Privacidade:</a:t>
            </a:r>
            <a:endParaRPr lang="pt-BR" altLang="pt-BR" smtClean="0"/>
          </a:p>
          <a:p>
            <a:pPr>
              <a:buFontTx/>
              <a:buChar char="•"/>
            </a:pPr>
            <a:r>
              <a:rPr lang="pt-BR" altLang="pt-BR" b="1" smtClean="0"/>
              <a:t>Procure reduzir a quantidade de informações que possam ser coletadas sobre você</a:t>
            </a:r>
            <a:r>
              <a:rPr lang="pt-BR" altLang="pt-BR" smtClean="0"/>
              <a:t>. Elas podem ser usadas para adivinhar as suas senhas.</a:t>
            </a:r>
          </a:p>
          <a:p>
            <a:pPr lvl="1"/>
            <a:endParaRPr lang="pt-BR" altLang="pt-BR" smtClean="0"/>
          </a:p>
          <a:p>
            <a:pPr>
              <a:buFontTx/>
              <a:buChar char="•"/>
            </a:pPr>
            <a:r>
              <a:rPr lang="pt-BR" altLang="pt-BR" b="1" smtClean="0"/>
              <a:t>Seja cuidadoso com as informações que você disponibiliza em </a:t>
            </a:r>
            <a:r>
              <a:rPr lang="pt-BR" altLang="pt-BR" b="1" i="1" smtClean="0"/>
              <a:t>blogs</a:t>
            </a:r>
            <a:r>
              <a:rPr lang="pt-BR" altLang="pt-BR" b="1" smtClean="0"/>
              <a:t> e redes sociais</a:t>
            </a:r>
            <a:r>
              <a:rPr lang="pt-BR" altLang="pt-BR" smtClean="0"/>
              <a:t>. Elas podem ser usadas por invasores para tentar:</a:t>
            </a:r>
          </a:p>
          <a:p>
            <a:pPr lvl="1">
              <a:buFontTx/>
              <a:buChar char="•"/>
            </a:pPr>
            <a:r>
              <a:rPr lang="pt-BR" altLang="pt-BR" smtClean="0"/>
              <a:t>confirmar os seus dados cadastrais;</a:t>
            </a:r>
          </a:p>
          <a:p>
            <a:pPr lvl="1">
              <a:buFontTx/>
              <a:buChar char="•"/>
            </a:pPr>
            <a:r>
              <a:rPr lang="pt-BR" altLang="pt-BR" smtClean="0"/>
              <a:t>descobrir dicas de segurança;</a:t>
            </a:r>
          </a:p>
          <a:p>
            <a:pPr lvl="1">
              <a:buFontTx/>
              <a:buChar char="•"/>
            </a:pPr>
            <a:r>
              <a:rPr lang="pt-BR" altLang="pt-BR" smtClean="0"/>
              <a:t>responder perguntas de segurança.</a:t>
            </a:r>
          </a:p>
          <a:p>
            <a:endParaRPr lang="pt-BR" altLang="pt-BR" smtClean="0"/>
          </a:p>
          <a:p>
            <a:pPr algn="just"/>
            <a:endParaRPr lang="en-US" altLang="pt-BR" smtClean="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F742475-14E0-4D85-908E-6A55B0FD161C}" type="slidenum">
              <a:rPr lang="en-US" altLang="pt-BR" sz="1200"/>
              <a:pPr eaLnBrk="1" hangingPunct="1"/>
              <a:t>29</a:t>
            </a:fld>
            <a:endParaRPr lang="en-US" altLang="pt-BR" sz="1200"/>
          </a:p>
        </p:txBody>
      </p:sp>
      <p:sp>
        <p:nvSpPr>
          <p:cNvPr id="5837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837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591648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rmAutofit/>
          </a:bodyPr>
          <a:lstStyle/>
          <a:p>
            <a:r>
              <a:rPr lang="pt-BR" altLang="pt-BR" b="1" smtClean="0">
                <a:ea typeface="MS Mincho" panose="02020609040205080304" pitchFamily="49" charset="-128"/>
              </a:rPr>
              <a:t>Computador:</a:t>
            </a:r>
            <a:r>
              <a:rPr lang="pt-BR" altLang="pt-BR" smtClean="0">
                <a:ea typeface="MS Mincho" panose="02020609040205080304" pitchFamily="49" charset="-128"/>
              </a:rPr>
              <a:t> </a:t>
            </a:r>
          </a:p>
          <a:p>
            <a:pPr>
              <a:buFontTx/>
              <a:buChar char="•"/>
            </a:pPr>
            <a:r>
              <a:rPr lang="pt-BR" altLang="pt-BR" smtClean="0"/>
              <a:t>mantenha os programas instalados com as versões mais recentes;</a:t>
            </a:r>
          </a:p>
          <a:p>
            <a:pPr>
              <a:buFontTx/>
              <a:buChar char="•"/>
            </a:pPr>
            <a:r>
              <a:rPr lang="pt-BR" altLang="pt-BR" smtClean="0"/>
              <a:t>remova programas que você não utiliza mais. Programas não usados tendem a ser esquecidos e a ficar com versões antigas (e potencialmente vulneráveis); </a:t>
            </a:r>
          </a:p>
          <a:p>
            <a:pPr>
              <a:buFontTx/>
              <a:buChar char="•"/>
            </a:pPr>
            <a:r>
              <a:rPr lang="pt-BR" altLang="pt-BR" smtClean="0"/>
              <a:t>remova as versões antigas;</a:t>
            </a:r>
          </a:p>
          <a:p>
            <a:pPr>
              <a:buFontTx/>
              <a:buChar char="•"/>
            </a:pPr>
            <a:r>
              <a:rPr lang="pt-BR" altLang="pt-BR" smtClean="0"/>
              <a:t>tenha o hábito de verificar a existência de novas versões, por meio de opções disponibilizadas pelos próprios programas ou acessando diretamente os </a:t>
            </a:r>
            <a:r>
              <a:rPr lang="pt-BR" altLang="pt-BR" i="1" smtClean="0"/>
              <a:t>sites</a:t>
            </a:r>
            <a:r>
              <a:rPr lang="pt-BR" altLang="pt-BR" smtClean="0"/>
              <a:t> dos fabricantes;</a:t>
            </a:r>
          </a:p>
          <a:p>
            <a:pPr>
              <a:buFontTx/>
              <a:buChar char="•"/>
            </a:pPr>
            <a:r>
              <a:rPr lang="pt-BR" altLang="pt-BR" smtClean="0"/>
              <a:t>mantenha os programas instalados com todas as atualizações aplicadas;</a:t>
            </a:r>
          </a:p>
          <a:p>
            <a:pPr>
              <a:buFontTx/>
              <a:buChar char="•"/>
            </a:pPr>
            <a:r>
              <a:rPr lang="pt-BR" altLang="pt-BR" smtClean="0"/>
              <a:t>configure, quando possível, para que os programas sejam atualizados automaticamente; </a:t>
            </a:r>
          </a:p>
          <a:p>
            <a:pPr>
              <a:buFontTx/>
              <a:buChar char="•"/>
            </a:pPr>
            <a:r>
              <a:rPr lang="pt-BR" altLang="pt-BR" smtClean="0"/>
              <a:t>programe as atualizações automáticas para serem baixadas e aplicadas em horários em que seu computador esteja ligado e conectado à Internet;</a:t>
            </a:r>
          </a:p>
          <a:p>
            <a:pPr>
              <a:buFontTx/>
              <a:buChar char="•"/>
            </a:pPr>
            <a:r>
              <a:rPr lang="pt-BR" altLang="pt-BR" smtClean="0"/>
              <a:t>use mecanismos de segurança, como programas </a:t>
            </a:r>
            <a:r>
              <a:rPr lang="pt-BR" altLang="pt-BR" i="1" smtClean="0"/>
              <a:t>antispam</a:t>
            </a:r>
            <a:r>
              <a:rPr lang="pt-BR" altLang="pt-BR" smtClean="0"/>
              <a:t>, </a:t>
            </a:r>
            <a:r>
              <a:rPr lang="pt-BR" altLang="pt-BR" i="1" smtClean="0"/>
              <a:t>antimalware</a:t>
            </a:r>
            <a:r>
              <a:rPr lang="pt-BR" altLang="pt-BR" smtClean="0"/>
              <a:t> e </a:t>
            </a:r>
            <a:r>
              <a:rPr lang="pt-BR" altLang="pt-BR" i="1" smtClean="0"/>
              <a:t>firewall</a:t>
            </a:r>
            <a:r>
              <a:rPr lang="pt-BR" altLang="pt-BR" smtClean="0"/>
              <a:t> pessoal, e assegure-se de mantê-los atualizados.</a:t>
            </a:r>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11C658-393F-4D35-8126-0C480D84AF2A}" type="slidenum">
              <a:rPr lang="en-US" altLang="pt-BR" sz="1200"/>
              <a:pPr eaLnBrk="1" hangingPunct="1"/>
              <a:t>30</a:t>
            </a:fld>
            <a:endParaRPr lang="en-US" altLang="pt-BR" sz="1200"/>
          </a:p>
        </p:txBody>
      </p:sp>
      <p:sp>
        <p:nvSpPr>
          <p:cNvPr id="6042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042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99674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6"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pt-BR" altLang="pt-BR" b="1" smtClean="0">
                <a:ea typeface="MS Mincho" panose="02020609040205080304" pitchFamily="49" charset="-128"/>
              </a:rPr>
              <a:t>Computador:</a:t>
            </a:r>
            <a:r>
              <a:rPr lang="pt-BR" altLang="pt-BR" smtClean="0">
                <a:ea typeface="MS Mincho" panose="02020609040205080304" pitchFamily="49" charset="-128"/>
              </a:rPr>
              <a:t> </a:t>
            </a:r>
            <a:endParaRPr lang="pt-BR" altLang="pt-BR" smtClean="0"/>
          </a:p>
          <a:p>
            <a:pPr>
              <a:buFontTx/>
              <a:buChar char="•"/>
            </a:pPr>
            <a:r>
              <a:rPr lang="pt-BR" altLang="pt-BR" smtClean="0"/>
              <a:t>nunca compartilhe a senha de administrador;</a:t>
            </a:r>
          </a:p>
          <a:p>
            <a:pPr>
              <a:buFontTx/>
              <a:buChar char="•"/>
            </a:pPr>
            <a:r>
              <a:rPr lang="pt-BR" altLang="pt-BR" smtClean="0"/>
              <a:t>crie uma conta padrão e a utilize para a realização de suas tarefas rotineiras;</a:t>
            </a:r>
          </a:p>
          <a:p>
            <a:pPr>
              <a:buFontTx/>
              <a:buChar char="•"/>
            </a:pPr>
            <a:r>
              <a:rPr lang="pt-BR" altLang="pt-BR" smtClean="0"/>
              <a:t>utilize a conta de administrador apenas o mínimo necessário;</a:t>
            </a:r>
          </a:p>
          <a:p>
            <a:pPr>
              <a:buFontTx/>
              <a:buChar char="•"/>
            </a:pPr>
            <a:r>
              <a:rPr lang="pt-BR" altLang="pt-BR" smtClean="0"/>
              <a:t>use a opção de "executar como administrador" quando necessitar de privilégios administrativos;</a:t>
            </a:r>
          </a:p>
          <a:p>
            <a:pPr>
              <a:buFontTx/>
              <a:buChar char="•"/>
            </a:pPr>
            <a:r>
              <a:rPr lang="pt-BR" altLang="pt-BR" smtClean="0"/>
              <a:t>crie tantas contas padrão quantas forem as pessoas que utilizem o seu computador;</a:t>
            </a:r>
          </a:p>
          <a:p>
            <a:pPr>
              <a:buFontTx/>
              <a:buChar char="•"/>
            </a:pPr>
            <a:r>
              <a:rPr lang="pt-BR" altLang="pt-BR" smtClean="0"/>
              <a:t>assegure que todas as contas existentes em seu computador tenham senha;</a:t>
            </a:r>
          </a:p>
          <a:p>
            <a:pPr>
              <a:buFontTx/>
              <a:buChar char="•"/>
            </a:pPr>
            <a:r>
              <a:rPr lang="pt-BR" altLang="pt-BR" smtClean="0"/>
              <a:t>assegure que o seu computador esteja configurado para solicitar a conta de usuário e a senha na tela inicial;</a:t>
            </a:r>
          </a:p>
          <a:p>
            <a:pPr>
              <a:buFontTx/>
              <a:buChar char="•"/>
            </a:pPr>
            <a:r>
              <a:rPr lang="pt-BR" altLang="pt-BR" smtClean="0"/>
              <a:t>assegure que a opção de </a:t>
            </a:r>
            <a:r>
              <a:rPr lang="pt-BR" altLang="pt-BR" i="1" smtClean="0"/>
              <a:t>login</a:t>
            </a:r>
            <a:r>
              <a:rPr lang="pt-BR" altLang="pt-BR" smtClean="0"/>
              <a:t> (inicio de sessão) automático esteja desabilitada;</a:t>
            </a:r>
          </a:p>
          <a:p>
            <a:pPr>
              <a:buFontTx/>
              <a:buChar char="•"/>
            </a:pPr>
            <a:r>
              <a:rPr lang="pt-BR" altLang="pt-BR" smtClean="0"/>
              <a:t>não crie e não permita o uso de contas compartilhadas, cada conta deve ser acessada apenas por uma pessoa (assim é possível rastrear as ações realizadas por cada um e detectar uso indevido);</a:t>
            </a:r>
          </a:p>
          <a:p>
            <a:pPr>
              <a:buFontTx/>
              <a:buChar char="•"/>
            </a:pPr>
            <a:r>
              <a:rPr lang="pt-BR" altLang="pt-BR" smtClean="0"/>
              <a:t>crie tantas contas com privilégio de administrador quantas forem as pessoas que usem o seu computador e que necessitem destes privilégios.</a:t>
            </a:r>
          </a:p>
          <a:p>
            <a:endParaRPr lang="pt-BR" altLang="pt-BR" smtClean="0"/>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7757338-ECCC-422A-88B6-F52BF794E07D}" type="slidenum">
              <a:rPr lang="en-US" altLang="pt-BR" sz="1200"/>
              <a:pPr eaLnBrk="1" hangingPunct="1"/>
              <a:t>31</a:t>
            </a:fld>
            <a:endParaRPr lang="en-US" altLang="pt-BR" sz="1200"/>
          </a:p>
        </p:txBody>
      </p:sp>
      <p:sp>
        <p:nvSpPr>
          <p:cNvPr id="6246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246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306305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pt-BR" altLang="pt-BR" b="1" smtClean="0"/>
              <a:t>Dispositivos móveis:</a:t>
            </a:r>
            <a:endParaRPr lang="pt-BR" altLang="pt-BR" smtClean="0"/>
          </a:p>
          <a:p>
            <a:pPr eaLnBrk="1" hangingPunct="1">
              <a:buFontTx/>
              <a:buChar char="•"/>
            </a:pPr>
            <a:r>
              <a:rPr lang="pt-BR" altLang="pt-BR" smtClean="0"/>
              <a:t>Cadastre uma senha de acesso que seja bem elaborada. Se possível, configure-o para aceitar senhas complexas (alfanuméricas).</a:t>
            </a:r>
          </a:p>
          <a:p>
            <a:pPr eaLnBrk="1" hangingPunct="1">
              <a:buFontTx/>
              <a:buChar char="•"/>
            </a:pPr>
            <a:r>
              <a:rPr lang="pt-BR" altLang="pt-BR" smtClean="0"/>
              <a:t>Em caso de perda ou furto altere as senhas que possam estar nele armazenadas.</a:t>
            </a:r>
          </a:p>
          <a:p>
            <a:endParaRPr lang="pt-BR" altLang="pt-BR" smtClean="0"/>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A395ABB-CD4D-41E3-87BD-4B5FCDBDAD99}" type="slidenum">
              <a:rPr lang="en-US" altLang="pt-BR" sz="1200"/>
              <a:pPr eaLnBrk="1" hangingPunct="1"/>
              <a:t>32</a:t>
            </a:fld>
            <a:endParaRPr lang="en-US" altLang="pt-BR" sz="1200"/>
          </a:p>
        </p:txBody>
      </p:sp>
      <p:sp>
        <p:nvSpPr>
          <p:cNvPr id="6451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451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3954588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2"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pt-BR" altLang="pt-BR" b="1" smtClean="0"/>
              <a:t>Computadores de terceiros:</a:t>
            </a:r>
            <a:endParaRPr lang="pt-BR" altLang="pt-BR" smtClean="0"/>
          </a:p>
          <a:p>
            <a:pPr>
              <a:buFontTx/>
              <a:buChar char="•"/>
            </a:pPr>
            <a:r>
              <a:rPr lang="pt-BR" altLang="pt-BR" smtClean="0"/>
              <a:t>Certifique-se de fechar a sua sessão (</a:t>
            </a:r>
            <a:r>
              <a:rPr lang="pt-BR" altLang="pt-BR" i="1" smtClean="0"/>
              <a:t>logout</a:t>
            </a:r>
            <a:r>
              <a:rPr lang="pt-BR" altLang="pt-BR" smtClean="0"/>
              <a:t>) ao acessar </a:t>
            </a:r>
            <a:r>
              <a:rPr lang="pt-BR" altLang="pt-BR" i="1" smtClean="0"/>
              <a:t>sites</a:t>
            </a:r>
            <a:r>
              <a:rPr lang="pt-BR" altLang="pt-BR" smtClean="0"/>
              <a:t> que requeiram o uso de senhas.</a:t>
            </a:r>
            <a:endParaRPr lang="en-US" altLang="pt-BR" smtClean="0"/>
          </a:p>
          <a:p>
            <a:pPr>
              <a:buFontTx/>
              <a:buChar char="•"/>
            </a:pPr>
            <a:r>
              <a:rPr lang="pt-BR" altLang="pt-BR" smtClean="0"/>
              <a:t>Procure, sempre que possível, utilizar opções de navegação anônima.</a:t>
            </a:r>
            <a:endParaRPr lang="en-US" altLang="pt-BR" smtClean="0"/>
          </a:p>
          <a:p>
            <a:pPr>
              <a:buFontTx/>
              <a:buChar char="•"/>
            </a:pPr>
            <a:r>
              <a:rPr lang="pt-BR" altLang="pt-BR" smtClean="0"/>
              <a:t>Evite efetuar transações bancárias e comerciais.</a:t>
            </a:r>
            <a:endParaRPr lang="en-US" altLang="pt-BR" smtClean="0"/>
          </a:p>
          <a:p>
            <a:pPr>
              <a:buFontTx/>
              <a:buChar char="•"/>
            </a:pPr>
            <a:r>
              <a:rPr lang="pt-BR" altLang="pt-BR" smtClean="0"/>
              <a:t>Ao retornar ao seu computador, procure alterar as senhas que, por ventura, você tenha utilizado. </a:t>
            </a: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B3ACA06-3367-4A3F-8DEB-2EECE1714F7D}" type="slidenum">
              <a:rPr lang="en-US" altLang="pt-BR" sz="1200"/>
              <a:pPr eaLnBrk="1" hangingPunct="1"/>
              <a:t>33</a:t>
            </a:fld>
            <a:endParaRPr lang="en-US" altLang="pt-BR" sz="1200"/>
          </a:p>
        </p:txBody>
      </p:sp>
      <p:sp>
        <p:nvSpPr>
          <p:cNvPr id="6656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656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383397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63A2441-0F47-4CE9-A58C-597A3B9AAD32}" type="datetime1">
              <a:rPr lang="pt-BR" smtClean="0"/>
              <a:t>16/11/2015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63949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24" y="116632"/>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A355A6B-365D-402C-AC02-85641F62A521}" type="datetime1">
              <a:rPr lang="pt-BR" smtClean="0"/>
              <a:t>16/11/2015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27357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96342A7-4BA7-4D0E-B6BA-AF249AB0533A}" type="datetime1">
              <a:rPr lang="pt-BR" smtClean="0"/>
              <a:t>16/11/2015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690715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066DDA25-0960-44D3-85B8-0A71166FCAB2}" type="datetime1">
              <a:rPr lang="pt-BR" smtClean="0"/>
              <a:t>16/11/2015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07296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E80E97B-D807-4705-AE98-50E122ECCB80}" type="datetime1">
              <a:rPr lang="pt-BR" smtClean="0"/>
              <a:t>16/11/2015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91371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3C58F83D-25E0-4F59-A05F-53E7D2F0D320}" type="datetime1">
              <a:rPr lang="pt-BR" smtClean="0"/>
              <a:t>16/11/2015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76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093"/>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Data 1"/>
          <p:cNvSpPr>
            <a:spLocks noGrp="1"/>
          </p:cNvSpPr>
          <p:nvPr>
            <p:ph type="dt" sz="half" idx="10"/>
          </p:nvPr>
        </p:nvSpPr>
        <p:spPr/>
        <p:txBody>
          <a:bodyPr/>
          <a:lstStyle/>
          <a:p>
            <a:fld id="{C5E985AB-C644-41BA-B17D-62FF05305D71}" type="datetime1">
              <a:rPr lang="pt-BR" smtClean="0"/>
              <a:t>16/11/2015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‹nº›</a:t>
            </a:fld>
            <a:endParaRPr lang="pt-BR"/>
          </a:p>
        </p:txBody>
      </p:sp>
      <p:cxnSp>
        <p:nvCxnSpPr>
          <p:cNvPr id="7" name="Conector reto 6"/>
          <p:cNvCxnSpPr/>
          <p:nvPr userDrawn="1"/>
        </p:nvCxnSpPr>
        <p:spPr>
          <a:xfrm>
            <a:off x="0" y="6381328"/>
            <a:ext cx="916833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2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479252-209C-4D08-AC6E-6A0EB6DADFA6}" type="datetime1">
              <a:rPr lang="pt-BR" smtClean="0"/>
              <a:t>16/11/2015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45150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0E016EB7-7E99-4E4D-B08D-95A8B8DFF149}" type="datetime1">
              <a:rPr lang="pt-BR" smtClean="0"/>
              <a:t>16/11/2015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355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32DE4F6-6B62-4A81-9B40-85056A4690A1}" type="datetime1">
              <a:rPr lang="pt-BR" smtClean="0"/>
              <a:t>16/11/2015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17559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6303E2D6-60E5-46F6-B662-54344DD1CF03}" type="datetime1">
              <a:rPr lang="pt-BR" smtClean="0"/>
              <a:t>16/11/2015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797695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1224136"/>
          </a:xfrm>
        </p:spPr>
        <p:txBody>
          <a:bodyPr anchor="ctr">
            <a:normAutofit/>
          </a:bodyPr>
          <a:lstStyle>
            <a:lvl1pPr algn="ctr">
              <a:defRPr sz="2800">
                <a:latin typeface="Arial Black"/>
                <a:cs typeface="Arial Black"/>
              </a:defRPr>
            </a:lvl1pPr>
          </a:lstStyle>
          <a:p>
            <a:r>
              <a:rPr lang="x-none" dirty="0" smtClean="0"/>
              <a:t>Click to edit Master title style</a:t>
            </a:r>
            <a:endParaRPr lang="en-US" dirty="0"/>
          </a:p>
        </p:txBody>
      </p:sp>
      <p:sp>
        <p:nvSpPr>
          <p:cNvPr id="10" name="Picture Placeholder 2"/>
          <p:cNvSpPr>
            <a:spLocks noGrp="1"/>
          </p:cNvSpPr>
          <p:nvPr>
            <p:ph type="pic" idx="13"/>
          </p:nvPr>
        </p:nvSpPr>
        <p:spPr>
          <a:xfrm>
            <a:off x="1792288" y="2780928"/>
            <a:ext cx="5486400" cy="273630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Date Placeholder 3"/>
          <p:cNvSpPr>
            <a:spLocks noGrp="1"/>
          </p:cNvSpPr>
          <p:nvPr>
            <p:ph type="dt" sz="half" idx="14"/>
          </p:nvPr>
        </p:nvSpPr>
        <p:spPr/>
        <p:txBody>
          <a:bodyPr/>
          <a:lstStyle>
            <a:lvl1pPr>
              <a:defRPr/>
            </a:lvl1pPr>
          </a:lstStyle>
          <a:p>
            <a:fld id="{562478BA-4E41-4480-AC3B-42E318F771E0}" type="datetime1">
              <a:rPr lang="en-US" altLang="pt-BR"/>
              <a:pPr/>
              <a:t>11/17/2015</a:t>
            </a:fld>
            <a:endParaRPr lang="en-US" altLang="pt-BR"/>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fld id="{F1951048-2B7A-43DF-BC66-72E390BE3E0D}" type="slidenum">
              <a:rPr lang="en-US" altLang="pt-BR"/>
              <a:pPr/>
              <a:t>‹nº›</a:t>
            </a:fld>
            <a:endParaRPr lang="en-US" altLang="pt-BR"/>
          </a:p>
        </p:txBody>
      </p:sp>
    </p:spTree>
    <p:extLst>
      <p:ext uri="{BB962C8B-B14F-4D97-AF65-F5344CB8AC3E}">
        <p14:creationId xmlns:p14="http://schemas.microsoft.com/office/powerpoint/2010/main" val="1857580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2ADC7-2BF3-4F26-A222-9DAA9B242039}" type="datetime1">
              <a:rPr lang="pt-BR" smtClean="0"/>
              <a:t>16/11/2015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D4E52-C0D4-492B-A170-0B98928D9E9A}" type="slidenum">
              <a:rPr lang="pt-BR" smtClean="0"/>
              <a:t>‹nº›</a:t>
            </a:fld>
            <a:endParaRPr lang="pt-BR"/>
          </a:p>
        </p:txBody>
      </p:sp>
    </p:spTree>
    <p:extLst>
      <p:ext uri="{BB962C8B-B14F-4D97-AF65-F5344CB8AC3E}">
        <p14:creationId xmlns:p14="http://schemas.microsoft.com/office/powerpoint/2010/main" val="3363166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xnar.com.br/2015/unitec"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093"/>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ctrTitle"/>
          </p:nvPr>
        </p:nvSpPr>
        <p:spPr>
          <a:xfrm>
            <a:off x="1043608" y="2132856"/>
            <a:ext cx="7772400" cy="1470025"/>
          </a:xfrm>
        </p:spPr>
        <p:txBody>
          <a:bodyPr/>
          <a:lstStyle/>
          <a:p>
            <a:r>
              <a:rPr lang="pt-BR" dirty="0" smtClean="0"/>
              <a:t>SEGURANÇA NA INFORMÁTICA</a:t>
            </a:r>
            <a:endParaRPr lang="pt-BR" dirty="0"/>
          </a:p>
        </p:txBody>
      </p:sp>
      <p:sp>
        <p:nvSpPr>
          <p:cNvPr id="3" name="Subtítulo 2"/>
          <p:cNvSpPr>
            <a:spLocks noGrp="1"/>
          </p:cNvSpPr>
          <p:nvPr>
            <p:ph type="subTitle" idx="1"/>
          </p:nvPr>
        </p:nvSpPr>
        <p:spPr>
          <a:xfrm>
            <a:off x="1371600" y="5013176"/>
            <a:ext cx="6400800" cy="625624"/>
          </a:xfrm>
        </p:spPr>
        <p:txBody>
          <a:bodyPr>
            <a:normAutofit lnSpcReduction="10000"/>
          </a:bodyPr>
          <a:lstStyle/>
          <a:p>
            <a:r>
              <a:rPr lang="pt-BR" sz="1600" dirty="0" smtClean="0">
                <a:solidFill>
                  <a:schemeClr val="tx1"/>
                </a:solidFill>
              </a:rPr>
              <a:t>Prof. André Aparecido da Silva</a:t>
            </a:r>
          </a:p>
          <a:p>
            <a:r>
              <a:rPr lang="pt-BR" sz="1600" dirty="0" smtClean="0">
                <a:solidFill>
                  <a:schemeClr val="tx1"/>
                </a:solidFill>
              </a:rPr>
              <a:t>Disponível em: </a:t>
            </a:r>
            <a:r>
              <a:rPr lang="pt-BR" sz="1600" dirty="0" smtClean="0">
                <a:solidFill>
                  <a:schemeClr val="tx1"/>
                </a:solidFill>
                <a:hlinkClick r:id="rId3"/>
              </a:rPr>
              <a:t>http://www.oxnar.com.br/2015/unitec</a:t>
            </a:r>
            <a:r>
              <a:rPr lang="pt-BR" sz="1600" dirty="0" smtClean="0">
                <a:solidFill>
                  <a:schemeClr val="tx1"/>
                </a:solidFill>
              </a:rPr>
              <a:t>  </a:t>
            </a:r>
            <a:endParaRPr lang="pt-BR" sz="1600" dirty="0">
              <a:solidFill>
                <a:schemeClr val="tx1"/>
              </a:solidFill>
            </a:endParaRP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1</a:t>
            </a:fld>
            <a:endParaRPr lang="pt-BR"/>
          </a:p>
        </p:txBody>
      </p:sp>
    </p:spTree>
    <p:extLst>
      <p:ext uri="{BB962C8B-B14F-4D97-AF65-F5344CB8AC3E}">
        <p14:creationId xmlns:p14="http://schemas.microsoft.com/office/powerpoint/2010/main" val="2856163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a:t>
            </a:fld>
            <a:endParaRPr lang="pt-BR"/>
          </a:p>
        </p:txBody>
      </p:sp>
      <p:sp>
        <p:nvSpPr>
          <p:cNvPr id="4" name="Retângulo 3"/>
          <p:cNvSpPr/>
          <p:nvPr/>
        </p:nvSpPr>
        <p:spPr>
          <a:xfrm>
            <a:off x="935596" y="1988840"/>
            <a:ext cx="7272808" cy="1938992"/>
          </a:xfrm>
          <a:prstGeom prst="rect">
            <a:avLst/>
          </a:prstGeom>
        </p:spPr>
        <p:txBody>
          <a:bodyPr wrap="square">
            <a:spAutoFit/>
          </a:bodyPr>
          <a:lstStyle/>
          <a:p>
            <a:pPr algn="just"/>
            <a:r>
              <a:rPr lang="pt-BR" sz="4000" dirty="0"/>
              <a:t>Hoje em dia a informação é o bem mais valioso de uma empresa/Cliente.</a:t>
            </a:r>
          </a:p>
        </p:txBody>
      </p:sp>
    </p:spTree>
    <p:extLst>
      <p:ext uri="{BB962C8B-B14F-4D97-AF65-F5344CB8AC3E}">
        <p14:creationId xmlns:p14="http://schemas.microsoft.com/office/powerpoint/2010/main" val="3415363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a:t>
            </a:fld>
            <a:endParaRPr lang="pt-BR"/>
          </a:p>
        </p:txBody>
      </p:sp>
      <p:sp>
        <p:nvSpPr>
          <p:cNvPr id="4" name="Retângulo 3"/>
          <p:cNvSpPr/>
          <p:nvPr/>
        </p:nvSpPr>
        <p:spPr>
          <a:xfrm>
            <a:off x="790882" y="1340768"/>
            <a:ext cx="7920880" cy="3970318"/>
          </a:xfrm>
          <a:prstGeom prst="rect">
            <a:avLst/>
          </a:prstGeom>
        </p:spPr>
        <p:txBody>
          <a:bodyPr wrap="square">
            <a:spAutoFit/>
          </a:bodyPr>
          <a:lstStyle/>
          <a:p>
            <a:pPr algn="just"/>
            <a:r>
              <a:rPr lang="pt-BR" sz="3600" dirty="0">
                <a:solidFill>
                  <a:srgbClr val="222222"/>
                </a:solidFill>
                <a:latin typeface="arial" panose="020B0604020202020204" pitchFamily="34" charset="0"/>
              </a:rPr>
              <a:t>C</a:t>
            </a:r>
            <a:r>
              <a:rPr lang="pt-BR" sz="3600" dirty="0" smtClean="0">
                <a:solidFill>
                  <a:srgbClr val="222222"/>
                </a:solidFill>
                <a:latin typeface="arial" panose="020B0604020202020204" pitchFamily="34" charset="0"/>
              </a:rPr>
              <a:t>ompreende </a:t>
            </a:r>
            <a:r>
              <a:rPr lang="pt-BR" sz="3600" dirty="0">
                <a:solidFill>
                  <a:srgbClr val="222222"/>
                </a:solidFill>
                <a:latin typeface="arial" panose="020B0604020202020204" pitchFamily="34" charset="0"/>
              </a:rPr>
              <a:t>um conjunto de medidas que visam proteger e preservar </a:t>
            </a:r>
            <a:r>
              <a:rPr lang="pt-BR" sz="3600" b="1" dirty="0">
                <a:solidFill>
                  <a:srgbClr val="222222"/>
                </a:solidFill>
                <a:latin typeface="arial" panose="020B0604020202020204" pitchFamily="34" charset="0"/>
              </a:rPr>
              <a:t>informações</a:t>
            </a:r>
            <a:r>
              <a:rPr lang="pt-BR" sz="3600" dirty="0">
                <a:solidFill>
                  <a:srgbClr val="222222"/>
                </a:solidFill>
                <a:latin typeface="arial" panose="020B0604020202020204" pitchFamily="34" charset="0"/>
              </a:rPr>
              <a:t> e sistemas de </a:t>
            </a:r>
            <a:r>
              <a:rPr lang="pt-BR" sz="3600" b="1" dirty="0">
                <a:solidFill>
                  <a:srgbClr val="222222"/>
                </a:solidFill>
                <a:latin typeface="arial" panose="020B0604020202020204" pitchFamily="34" charset="0"/>
              </a:rPr>
              <a:t>informações</a:t>
            </a:r>
            <a:r>
              <a:rPr lang="pt-BR" sz="3600" dirty="0">
                <a:solidFill>
                  <a:srgbClr val="222222"/>
                </a:solidFill>
                <a:latin typeface="arial" panose="020B0604020202020204" pitchFamily="34" charset="0"/>
              </a:rPr>
              <a:t>, assegurando-lhes integridade, disponibilidade, não repúdio, autenticidade e confidencialidade.</a:t>
            </a:r>
            <a:endParaRPr lang="pt-BR" sz="3600" dirty="0"/>
          </a:p>
        </p:txBody>
      </p:sp>
      <p:sp>
        <p:nvSpPr>
          <p:cNvPr id="5" name="Retângulo 4"/>
          <p:cNvSpPr/>
          <p:nvPr/>
        </p:nvSpPr>
        <p:spPr>
          <a:xfrm>
            <a:off x="899592" y="404664"/>
            <a:ext cx="5955476" cy="646331"/>
          </a:xfrm>
          <a:prstGeom prst="rect">
            <a:avLst/>
          </a:prstGeom>
        </p:spPr>
        <p:txBody>
          <a:bodyPr wrap="none">
            <a:spAutoFit/>
          </a:bodyPr>
          <a:lstStyle/>
          <a:p>
            <a:r>
              <a:rPr lang="pt-BR" sz="3600" b="1" dirty="0">
                <a:solidFill>
                  <a:srgbClr val="C00000"/>
                </a:solidFill>
                <a:latin typeface="arial" panose="020B0604020202020204" pitchFamily="34" charset="0"/>
              </a:rPr>
              <a:t>Segurança da informação</a:t>
            </a:r>
            <a:r>
              <a:rPr lang="pt-BR" sz="3600" dirty="0">
                <a:solidFill>
                  <a:srgbClr val="C00000"/>
                </a:solidFill>
                <a:latin typeface="arial" panose="020B0604020202020204" pitchFamily="34" charset="0"/>
              </a:rPr>
              <a:t> </a:t>
            </a:r>
            <a:endParaRPr lang="pt-BR" sz="3600" dirty="0">
              <a:solidFill>
                <a:srgbClr val="C00000"/>
              </a:solidFill>
            </a:endParaRPr>
          </a:p>
        </p:txBody>
      </p:sp>
    </p:spTree>
    <p:extLst>
      <p:ext uri="{BB962C8B-B14F-4D97-AF65-F5344CB8AC3E}">
        <p14:creationId xmlns:p14="http://schemas.microsoft.com/office/powerpoint/2010/main" val="290980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a:t>
            </a:fld>
            <a:endParaRPr lang="pt-BR"/>
          </a:p>
        </p:txBody>
      </p:sp>
      <p:sp>
        <p:nvSpPr>
          <p:cNvPr id="4"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ENGENHARIA SOCIAL</a:t>
            </a:r>
            <a:endParaRPr lang="pt-BR" dirty="0"/>
          </a:p>
        </p:txBody>
      </p:sp>
      <p:sp>
        <p:nvSpPr>
          <p:cNvPr id="5" name="Espaço Reservado para Conteúdo 4"/>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endParaRPr lang="pt-BR" smtClean="0"/>
          </a:p>
          <a:p>
            <a:pPr algn="just"/>
            <a:r>
              <a:rPr lang="pt-BR" smtClean="0"/>
              <a:t>Usar fatos da própria sociedade para tentar enganar ou induzir a pessoas a passarem dados confidenciais.</a:t>
            </a:r>
            <a:endParaRPr lang="pt-BR" dirty="0"/>
          </a:p>
        </p:txBody>
      </p:sp>
    </p:spTree>
    <p:extLst>
      <p:ext uri="{BB962C8B-B14F-4D97-AF65-F5344CB8AC3E}">
        <p14:creationId xmlns:p14="http://schemas.microsoft.com/office/powerpoint/2010/main" val="243805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a:t>
            </a:fld>
            <a:endParaRPr lang="pt-BR"/>
          </a:p>
        </p:txBody>
      </p:sp>
      <p:sp>
        <p:nvSpPr>
          <p:cNvPr id="4" name="Retângulo 3"/>
          <p:cNvSpPr/>
          <p:nvPr/>
        </p:nvSpPr>
        <p:spPr>
          <a:xfrm>
            <a:off x="395536" y="1417638"/>
            <a:ext cx="8424936" cy="4524315"/>
          </a:xfrm>
          <a:prstGeom prst="rect">
            <a:avLst/>
          </a:prstGeom>
        </p:spPr>
        <p:txBody>
          <a:bodyPr wrap="square">
            <a:spAutoFit/>
          </a:bodyPr>
          <a:lstStyle/>
          <a:p>
            <a:pPr algn="just"/>
            <a:r>
              <a:rPr lang="pt-BR" sz="3600" dirty="0" smtClean="0">
                <a:solidFill>
                  <a:srgbClr val="222222"/>
                </a:solidFill>
                <a:latin typeface="arial" panose="020B0604020202020204" pitchFamily="34" charset="0"/>
              </a:rPr>
              <a:t>É </a:t>
            </a:r>
            <a:r>
              <a:rPr lang="pt-BR" sz="3600" dirty="0">
                <a:solidFill>
                  <a:srgbClr val="222222"/>
                </a:solidFill>
                <a:latin typeface="arial" panose="020B0604020202020204" pitchFamily="34" charset="0"/>
              </a:rPr>
              <a:t>termo utilizado para descrever um método de ataque, onde alguém faz uso da persuasão, muitas vezes abusando da ingenuidade ou confiança do usuário, para obter informações que podem ser utilizadas para ter acesso não autorizado a computadores ou informações.</a:t>
            </a:r>
            <a:endParaRPr lang="pt-BR" sz="3600"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ENGENHARIA SOCIAL</a:t>
            </a:r>
            <a:endParaRPr lang="pt-BR" dirty="0"/>
          </a:p>
        </p:txBody>
      </p:sp>
    </p:spTree>
    <p:extLst>
      <p:ext uri="{BB962C8B-B14F-4D97-AF65-F5344CB8AC3E}">
        <p14:creationId xmlns:p14="http://schemas.microsoft.com/office/powerpoint/2010/main" val="1075179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6</a:t>
            </a:fld>
            <a:endParaRPr lang="pt-BR"/>
          </a:p>
        </p:txBody>
      </p:sp>
      <p:sp>
        <p:nvSpPr>
          <p:cNvPr id="4" name="CaixaDeTexto 3"/>
          <p:cNvSpPr txBox="1"/>
          <p:nvPr/>
        </p:nvSpPr>
        <p:spPr>
          <a:xfrm>
            <a:off x="899592" y="476672"/>
            <a:ext cx="7344816" cy="3785652"/>
          </a:xfrm>
          <a:prstGeom prst="rect">
            <a:avLst/>
          </a:prstGeom>
          <a:noFill/>
        </p:spPr>
        <p:txBody>
          <a:bodyPr wrap="square" rtlCol="0">
            <a:spAutoFit/>
          </a:bodyPr>
          <a:lstStyle/>
          <a:p>
            <a:pPr algn="ctr"/>
            <a:endParaRPr lang="pt-BR" sz="4800" dirty="0" smtClean="0"/>
          </a:p>
          <a:p>
            <a:pPr algn="ctr"/>
            <a:r>
              <a:rPr lang="pt-BR" sz="4800" dirty="0" smtClean="0"/>
              <a:t>HACKER </a:t>
            </a:r>
          </a:p>
          <a:p>
            <a:pPr algn="ctr"/>
            <a:r>
              <a:rPr lang="pt-BR" sz="9600" dirty="0"/>
              <a:t>≠</a:t>
            </a:r>
            <a:r>
              <a:rPr lang="pt-BR" sz="9600" dirty="0" smtClean="0"/>
              <a:t> </a:t>
            </a:r>
          </a:p>
          <a:p>
            <a:pPr algn="ctr"/>
            <a:r>
              <a:rPr lang="pt-BR" sz="4800" dirty="0" smtClean="0"/>
              <a:t>CRACKER</a:t>
            </a:r>
            <a:endParaRPr lang="pt-BR" sz="4800" dirty="0"/>
          </a:p>
        </p:txBody>
      </p:sp>
    </p:spTree>
    <p:extLst>
      <p:ext uri="{BB962C8B-B14F-4D97-AF65-F5344CB8AC3E}">
        <p14:creationId xmlns:p14="http://schemas.microsoft.com/office/powerpoint/2010/main" val="315639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7</a:t>
            </a:fld>
            <a:endParaRPr lang="pt-BR"/>
          </a:p>
        </p:txBody>
      </p:sp>
      <p:sp>
        <p:nvSpPr>
          <p:cNvPr id="4"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Senhas seguras</a:t>
            </a:r>
            <a:endParaRPr lang="pt-BR" dirty="0"/>
          </a:p>
        </p:txBody>
      </p:sp>
      <p:sp>
        <p:nvSpPr>
          <p:cNvPr id="5" name="Espaço Reservado para Conteúdo 4"/>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Senhas longas</a:t>
            </a:r>
          </a:p>
          <a:p>
            <a:r>
              <a:rPr lang="pt-BR" dirty="0" smtClean="0"/>
              <a:t>Que misture números, letras e caracteres especiais. </a:t>
            </a:r>
          </a:p>
          <a:p>
            <a:r>
              <a:rPr lang="pt-BR" dirty="0" smtClean="0"/>
              <a:t>Trocadas com frequência</a:t>
            </a:r>
          </a:p>
          <a:p>
            <a:r>
              <a:rPr lang="pt-BR" dirty="0" smtClean="0"/>
              <a:t>Não usar a mesma senha para tudo</a:t>
            </a:r>
          </a:p>
          <a:p>
            <a:r>
              <a:rPr lang="pt-BR" dirty="0" smtClean="0"/>
              <a:t>Não revelar a terceiros</a:t>
            </a:r>
          </a:p>
          <a:p>
            <a:endParaRPr lang="pt-BR" dirty="0"/>
          </a:p>
        </p:txBody>
      </p:sp>
    </p:spTree>
    <p:extLst>
      <p:ext uri="{BB962C8B-B14F-4D97-AF65-F5344CB8AC3E}">
        <p14:creationId xmlns:p14="http://schemas.microsoft.com/office/powerpoint/2010/main" val="74969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8</a:t>
            </a:fld>
            <a:endParaRPr lang="pt-BR"/>
          </a:p>
        </p:txBody>
      </p:sp>
      <p:sp>
        <p:nvSpPr>
          <p:cNvPr id="4" name="Espaço Reservado para Conteúdo 4"/>
          <p:cNvSpPr txBox="1">
            <a:spLocks/>
          </p:cNvSpPr>
          <p:nvPr/>
        </p:nvSpPr>
        <p:spPr>
          <a:xfrm>
            <a:off x="457200" y="1600200"/>
            <a:ext cx="8229600" cy="4525963"/>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Compras em sites seguros.</a:t>
            </a:r>
          </a:p>
          <a:p>
            <a:pPr marL="0" indent="0">
              <a:buFont typeface="Arial" panose="020B0604020202020204" pitchFamily="34" charset="0"/>
              <a:buNone/>
            </a:pPr>
            <a:endParaRPr lang="pt-BR" dirty="0" smtClean="0"/>
          </a:p>
          <a:p>
            <a:r>
              <a:rPr lang="pt-BR" dirty="0" smtClean="0"/>
              <a:t>Não revelar dados confidenciais.</a:t>
            </a:r>
          </a:p>
          <a:p>
            <a:endParaRPr lang="pt-BR" dirty="0" smtClean="0"/>
          </a:p>
          <a:p>
            <a:r>
              <a:rPr lang="pt-BR" dirty="0" smtClean="0"/>
              <a:t>Não acreditar em produtos muito fora do preço de mercado.</a:t>
            </a:r>
          </a:p>
          <a:p>
            <a:endParaRPr lang="pt-BR" dirty="0" smtClean="0"/>
          </a:p>
          <a:p>
            <a:r>
              <a:rPr lang="pt-BR" dirty="0" smtClean="0"/>
              <a:t>Fazer Backup</a:t>
            </a:r>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spTree>
    <p:extLst>
      <p:ext uri="{BB962C8B-B14F-4D97-AF65-F5344CB8AC3E}">
        <p14:creationId xmlns:p14="http://schemas.microsoft.com/office/powerpoint/2010/main" val="561103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9</a:t>
            </a:fld>
            <a:endParaRPr lang="pt-BR"/>
          </a:p>
        </p:txBody>
      </p:sp>
      <p:sp>
        <p:nvSpPr>
          <p:cNvPr id="4" name="Espaço Reservado para Conteúdo 4"/>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Não grave dados de segurança no computador;  </a:t>
            </a:r>
          </a:p>
          <a:p>
            <a:pPr marL="0" indent="0">
              <a:buNone/>
            </a:pPr>
            <a:endParaRPr lang="pt-BR" dirty="0" smtClean="0"/>
          </a:p>
          <a:p>
            <a:r>
              <a:rPr lang="pt-BR" dirty="0" smtClean="0"/>
              <a:t>Não ter mais de um antivírus por maquina.</a:t>
            </a:r>
          </a:p>
          <a:p>
            <a:r>
              <a:rPr lang="pt-BR" dirty="0" smtClean="0"/>
              <a:t> </a:t>
            </a:r>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spTree>
    <p:extLst>
      <p:ext uri="{BB962C8B-B14F-4D97-AF65-F5344CB8AC3E}">
        <p14:creationId xmlns:p14="http://schemas.microsoft.com/office/powerpoint/2010/main" val="1979127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10</a:t>
            </a:fld>
            <a:endParaRPr lang="pt-BR"/>
          </a:p>
        </p:txBody>
      </p:sp>
      <p:sp>
        <p:nvSpPr>
          <p:cNvPr id="4" name="CaixaDeTexto 3"/>
          <p:cNvSpPr txBox="1"/>
          <p:nvPr/>
        </p:nvSpPr>
        <p:spPr>
          <a:xfrm>
            <a:off x="1043608" y="1196752"/>
            <a:ext cx="6984776" cy="769441"/>
          </a:xfrm>
          <a:prstGeom prst="rect">
            <a:avLst/>
          </a:prstGeom>
          <a:noFill/>
        </p:spPr>
        <p:txBody>
          <a:bodyPr wrap="square" rtlCol="0">
            <a:spAutoFit/>
          </a:bodyPr>
          <a:lstStyle/>
          <a:p>
            <a:pPr algn="ctr"/>
            <a:r>
              <a:rPr lang="pt-BR" sz="4400" dirty="0" smtClean="0"/>
              <a:t>NÃO SE EXPOR DEMAIS</a:t>
            </a:r>
            <a:endParaRPr lang="pt-BR" sz="4400" dirty="0"/>
          </a:p>
        </p:txBody>
      </p:sp>
    </p:spTree>
    <p:extLst>
      <p:ext uri="{BB962C8B-B14F-4D97-AF65-F5344CB8AC3E}">
        <p14:creationId xmlns:p14="http://schemas.microsoft.com/office/powerpoint/2010/main" val="2113491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11</a:t>
            </a:fld>
            <a:endParaRPr lang="pt-BR"/>
          </a:p>
        </p:txBody>
      </p:sp>
      <p:pic>
        <p:nvPicPr>
          <p:cNvPr id="2050" name="Picture 2" descr="http://3.bp.blogspot.com/-5aNqlUZOHpc/U_0vmxSTGmI/AAAAAAAAALE/o5WvVLhnMPQ/s1600/blog%2Bredes%2Bsociai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25"/>
            <a:ext cx="7452320" cy="673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077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12</a:t>
            </a:fld>
            <a:endParaRPr lang="pt-BR"/>
          </a:p>
        </p:txBody>
      </p:sp>
      <p:sp>
        <p:nvSpPr>
          <p:cNvPr id="4" name="CaixaDeTexto 3"/>
          <p:cNvSpPr txBox="1"/>
          <p:nvPr/>
        </p:nvSpPr>
        <p:spPr>
          <a:xfrm>
            <a:off x="899592" y="2564904"/>
            <a:ext cx="8363272" cy="707886"/>
          </a:xfrm>
          <a:prstGeom prst="rect">
            <a:avLst/>
          </a:prstGeom>
          <a:noFill/>
        </p:spPr>
        <p:txBody>
          <a:bodyPr wrap="square" rtlCol="0">
            <a:spAutoFit/>
          </a:bodyPr>
          <a:lstStyle/>
          <a:p>
            <a:r>
              <a:rPr lang="pt-BR" sz="4000" dirty="0" smtClean="0"/>
              <a:t>COMPARTILHAMENTO DE ARQUIVOS</a:t>
            </a:r>
            <a:endParaRPr lang="pt-BR" sz="4000" dirty="0"/>
          </a:p>
        </p:txBody>
      </p:sp>
    </p:spTree>
    <p:extLst>
      <p:ext uri="{BB962C8B-B14F-4D97-AF65-F5344CB8AC3E}">
        <p14:creationId xmlns:p14="http://schemas.microsoft.com/office/powerpoint/2010/main" val="186308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Riscos principais (1/4)</a:t>
            </a:r>
            <a:endParaRPr lang="en-US" altLang="pt-BR" b="0">
              <a:latin typeface="Arial Black" panose="020B0A04020102020204" pitchFamily="34" charset="0"/>
              <a:ea typeface="MS PGothic" panose="020B0600070205080204" pitchFamily="34" charset="-128"/>
            </a:endParaRPr>
          </a:p>
        </p:txBody>
      </p:sp>
      <p:sp>
        <p:nvSpPr>
          <p:cNvPr id="26626" name="Content Placeholder 2"/>
          <p:cNvSpPr>
            <a:spLocks noGrp="1"/>
          </p:cNvSpPr>
          <p:nvPr>
            <p:ph idx="1"/>
          </p:nvPr>
        </p:nvSpPr>
        <p:spPr>
          <a:xfrm>
            <a:off x="468313" y="1619250"/>
            <a:ext cx="8229600" cy="4637088"/>
          </a:xfrm>
        </p:spPr>
        <p:txBody>
          <a:bodyPr>
            <a:normAutofit fontScale="92500" lnSpcReduction="20000"/>
          </a:bodyPr>
          <a:lstStyle/>
          <a:p>
            <a:pPr eaLnBrk="1" hangingPunct="1">
              <a:lnSpc>
                <a:spcPct val="100000"/>
              </a:lnSpc>
            </a:pPr>
            <a:r>
              <a:rPr lang="pt-BR" altLang="pt-BR" smtClean="0">
                <a:latin typeface="Arial" panose="020B0604020202020204" pitchFamily="34" charset="0"/>
              </a:rPr>
              <a:t>De posse da sua senha um invasor pode:</a:t>
            </a:r>
          </a:p>
          <a:p>
            <a:pPr lvl="1" eaLnBrk="1" hangingPunct="1">
              <a:lnSpc>
                <a:spcPct val="100000"/>
              </a:lnSpc>
            </a:pPr>
            <a:r>
              <a:rPr lang="pt-BR" altLang="pt-BR" smtClean="0">
                <a:latin typeface="Arial" panose="020B0604020202020204" pitchFamily="34" charset="0"/>
              </a:rPr>
              <a:t>acessar a sua conta de correio eletrônico e:</a:t>
            </a:r>
          </a:p>
          <a:p>
            <a:pPr lvl="2" eaLnBrk="1" hangingPunct="1">
              <a:lnSpc>
                <a:spcPct val="100000"/>
              </a:lnSpc>
            </a:pPr>
            <a:r>
              <a:rPr lang="pt-BR" altLang="pt-BR" smtClean="0">
                <a:latin typeface="Arial" panose="020B0604020202020204" pitchFamily="34" charset="0"/>
              </a:rPr>
              <a:t>ler e/ou apagar seus </a:t>
            </a:r>
            <a:r>
              <a:rPr lang="pt-BR" altLang="pt-BR" i="1" smtClean="0">
                <a:latin typeface="Arial" panose="020B0604020202020204" pitchFamily="34" charset="0"/>
              </a:rPr>
              <a:t>e-mails</a:t>
            </a:r>
          </a:p>
          <a:p>
            <a:pPr lvl="2" eaLnBrk="1" hangingPunct="1">
              <a:lnSpc>
                <a:spcPct val="100000"/>
              </a:lnSpc>
            </a:pPr>
            <a:r>
              <a:rPr lang="pt-BR" altLang="pt-BR" smtClean="0">
                <a:latin typeface="Arial" panose="020B0604020202020204" pitchFamily="34" charset="0"/>
              </a:rPr>
              <a:t>furtar sua lista de contatos e enviar e-</a:t>
            </a:r>
            <a:r>
              <a:rPr lang="pt-BR" altLang="pt-BR" i="1" smtClean="0">
                <a:latin typeface="Arial" panose="020B0604020202020204" pitchFamily="34" charset="0"/>
              </a:rPr>
              <a:t>mails</a:t>
            </a:r>
            <a:r>
              <a:rPr lang="pt-BR" altLang="pt-BR" smtClean="0">
                <a:latin typeface="Arial" panose="020B0604020202020204" pitchFamily="34" charset="0"/>
              </a:rPr>
              <a:t> em seu nome</a:t>
            </a:r>
          </a:p>
          <a:p>
            <a:pPr lvl="2" eaLnBrk="1" hangingPunct="1">
              <a:lnSpc>
                <a:spcPct val="100000"/>
              </a:lnSpc>
            </a:pPr>
            <a:r>
              <a:rPr lang="pt-BR" altLang="pt-BR" smtClean="0">
                <a:latin typeface="Arial" panose="020B0604020202020204" pitchFamily="34" charset="0"/>
              </a:rPr>
              <a:t>enviar mensagens contendo:</a:t>
            </a:r>
          </a:p>
          <a:p>
            <a:pPr lvl="3" eaLnBrk="1" hangingPunct="1">
              <a:lnSpc>
                <a:spcPct val="80000"/>
              </a:lnSpc>
            </a:pPr>
            <a:r>
              <a:rPr lang="pt-BR" altLang="pt-BR" i="1" smtClean="0">
                <a:latin typeface="Arial" panose="020B0604020202020204" pitchFamily="34" charset="0"/>
              </a:rPr>
              <a:t>spam</a:t>
            </a:r>
          </a:p>
          <a:p>
            <a:pPr lvl="3" eaLnBrk="1" hangingPunct="1">
              <a:lnSpc>
                <a:spcPct val="80000"/>
              </a:lnSpc>
            </a:pPr>
            <a:r>
              <a:rPr lang="pt-BR" altLang="pt-BR" smtClean="0">
                <a:latin typeface="Arial" panose="020B0604020202020204" pitchFamily="34" charset="0"/>
              </a:rPr>
              <a:t>boatos</a:t>
            </a:r>
          </a:p>
          <a:p>
            <a:pPr lvl="3" eaLnBrk="1" hangingPunct="1">
              <a:lnSpc>
                <a:spcPct val="80000"/>
              </a:lnSpc>
            </a:pPr>
            <a:r>
              <a:rPr lang="pt-BR" altLang="pt-BR" i="1" smtClean="0">
                <a:latin typeface="Arial" panose="020B0604020202020204" pitchFamily="34" charset="0"/>
              </a:rPr>
              <a:t>phishing</a:t>
            </a:r>
            <a:r>
              <a:rPr lang="pt-BR" altLang="pt-BR" smtClean="0">
                <a:latin typeface="Arial" panose="020B0604020202020204" pitchFamily="34" charset="0"/>
              </a:rPr>
              <a:t> </a:t>
            </a:r>
          </a:p>
          <a:p>
            <a:pPr lvl="3" eaLnBrk="1" hangingPunct="1">
              <a:lnSpc>
                <a:spcPct val="80000"/>
              </a:lnSpc>
            </a:pPr>
            <a:r>
              <a:rPr lang="pt-BR" altLang="pt-BR" smtClean="0">
                <a:latin typeface="Arial" panose="020B0604020202020204" pitchFamily="34" charset="0"/>
              </a:rPr>
              <a:t>códigos maliciosos</a:t>
            </a:r>
          </a:p>
          <a:p>
            <a:pPr lvl="2" eaLnBrk="1" hangingPunct="1">
              <a:lnSpc>
                <a:spcPct val="100000"/>
              </a:lnSpc>
            </a:pPr>
            <a:r>
              <a:rPr lang="pt-BR" altLang="pt-BR" smtClean="0">
                <a:latin typeface="Arial" panose="020B0604020202020204" pitchFamily="34" charset="0"/>
              </a:rPr>
              <a:t>pedir o reenvio de senhas de outras contas</a:t>
            </a:r>
          </a:p>
          <a:p>
            <a:pPr lvl="3" eaLnBrk="1" hangingPunct="1">
              <a:lnSpc>
                <a:spcPct val="100000"/>
              </a:lnSpc>
            </a:pPr>
            <a:r>
              <a:rPr lang="pt-BR" altLang="pt-BR" smtClean="0">
                <a:latin typeface="Arial" panose="020B0604020202020204" pitchFamily="34" charset="0"/>
              </a:rPr>
              <a:t>e assim conseguir acesso a elas</a:t>
            </a:r>
          </a:p>
          <a:p>
            <a:pPr lvl="2" eaLnBrk="1" hangingPunct="1">
              <a:lnSpc>
                <a:spcPct val="100000"/>
              </a:lnSpc>
            </a:pPr>
            <a:r>
              <a:rPr lang="pt-BR" altLang="pt-BR" smtClean="0">
                <a:latin typeface="Arial" panose="020B0604020202020204" pitchFamily="34" charset="0"/>
              </a:rPr>
              <a:t>trocar a sua senha</a:t>
            </a:r>
          </a:p>
          <a:p>
            <a:pPr lvl="3" eaLnBrk="1" hangingPunct="1">
              <a:lnSpc>
                <a:spcPct val="100000"/>
              </a:lnSpc>
            </a:pPr>
            <a:r>
              <a:rPr lang="pt-BR" altLang="pt-BR" smtClean="0">
                <a:latin typeface="Arial" panose="020B0604020202020204" pitchFamily="34" charset="0"/>
              </a:rPr>
              <a:t>dificultando que você acesse novamente a sua conta</a:t>
            </a:r>
          </a:p>
        </p:txBody>
      </p:sp>
    </p:spTree>
    <p:extLst>
      <p:ext uri="{BB962C8B-B14F-4D97-AF65-F5344CB8AC3E}">
        <p14:creationId xmlns:p14="http://schemas.microsoft.com/office/powerpoint/2010/main" val="24453586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Riscos principais (2/4)</a:t>
            </a:r>
            <a:endParaRPr lang="en-US" altLang="pt-BR" b="0">
              <a:latin typeface="Arial Black" panose="020B0A04020102020204" pitchFamily="34" charset="0"/>
              <a:ea typeface="MS PGothic" panose="020B0600070205080204" pitchFamily="34" charset="-128"/>
            </a:endParaRPr>
          </a:p>
        </p:txBody>
      </p:sp>
      <p:sp>
        <p:nvSpPr>
          <p:cNvPr id="28674" name="Content Placeholder 2"/>
          <p:cNvSpPr>
            <a:spLocks noGrp="1"/>
          </p:cNvSpPr>
          <p:nvPr>
            <p:ph idx="1"/>
          </p:nvPr>
        </p:nvSpPr>
        <p:spPr>
          <a:xfrm>
            <a:off x="468313" y="1619250"/>
            <a:ext cx="8229600" cy="4525963"/>
          </a:xfrm>
        </p:spPr>
        <p:txBody>
          <a:bodyPr>
            <a:normAutofit fontScale="92500"/>
          </a:bodyPr>
          <a:lstStyle/>
          <a:p>
            <a:pPr eaLnBrk="1" hangingPunct="1">
              <a:lnSpc>
                <a:spcPct val="100000"/>
              </a:lnSpc>
            </a:pPr>
            <a:r>
              <a:rPr lang="pt-BR" altLang="pt-BR" smtClean="0">
                <a:solidFill>
                  <a:srgbClr val="595959"/>
                </a:solidFill>
                <a:latin typeface="Arial" panose="020B0604020202020204" pitchFamily="34" charset="0"/>
              </a:rPr>
              <a:t>De posse da sua senha um invasor pode:</a:t>
            </a:r>
          </a:p>
          <a:p>
            <a:pPr lvl="1" eaLnBrk="1" hangingPunct="1">
              <a:lnSpc>
                <a:spcPct val="100000"/>
              </a:lnSpc>
            </a:pPr>
            <a:r>
              <a:rPr lang="pt-BR" altLang="pt-BR" smtClean="0">
                <a:latin typeface="Arial" panose="020B0604020202020204" pitchFamily="34" charset="0"/>
              </a:rPr>
              <a:t>acessar o seu computador e:</a:t>
            </a:r>
          </a:p>
          <a:p>
            <a:pPr lvl="2" eaLnBrk="1" hangingPunct="1">
              <a:lnSpc>
                <a:spcPct val="140000"/>
              </a:lnSpc>
            </a:pPr>
            <a:r>
              <a:rPr lang="pt-BR" altLang="pt-BR" smtClean="0">
                <a:latin typeface="Arial" panose="020B0604020202020204" pitchFamily="34" charset="0"/>
              </a:rPr>
              <a:t>apagar seus arquivos</a:t>
            </a:r>
            <a:endParaRPr lang="pt-BR" altLang="pt-BR" i="1" smtClean="0">
              <a:latin typeface="Arial" panose="020B0604020202020204" pitchFamily="34" charset="0"/>
            </a:endParaRPr>
          </a:p>
          <a:p>
            <a:pPr lvl="2" eaLnBrk="1" hangingPunct="1">
              <a:lnSpc>
                <a:spcPct val="140000"/>
              </a:lnSpc>
            </a:pPr>
            <a:r>
              <a:rPr lang="pt-BR" altLang="pt-BR" smtClean="0">
                <a:latin typeface="Arial" panose="020B0604020202020204" pitchFamily="34" charset="0"/>
              </a:rPr>
              <a:t>obter informações sensíveis, inclusive outras senhas</a:t>
            </a:r>
            <a:endParaRPr lang="pt-BR" altLang="pt-BR" i="1" smtClean="0">
              <a:latin typeface="Arial" panose="020B0604020202020204" pitchFamily="34" charset="0"/>
            </a:endParaRPr>
          </a:p>
          <a:p>
            <a:pPr lvl="2" eaLnBrk="1" hangingPunct="1">
              <a:lnSpc>
                <a:spcPct val="140000"/>
              </a:lnSpc>
            </a:pPr>
            <a:r>
              <a:rPr lang="pt-BR" altLang="pt-BR" smtClean="0">
                <a:latin typeface="Arial" panose="020B0604020202020204" pitchFamily="34" charset="0"/>
              </a:rPr>
              <a:t>instalar códigos e serviços maliciosos</a:t>
            </a:r>
          </a:p>
          <a:p>
            <a:pPr lvl="2" eaLnBrk="1" hangingPunct="1">
              <a:lnSpc>
                <a:spcPct val="140000"/>
              </a:lnSpc>
            </a:pPr>
            <a:r>
              <a:rPr lang="pt-BR" altLang="pt-BR" smtClean="0">
                <a:latin typeface="Arial" panose="020B0604020202020204" pitchFamily="34" charset="0"/>
              </a:rPr>
              <a:t>usar seu computador para:</a:t>
            </a:r>
          </a:p>
          <a:p>
            <a:pPr lvl="3" eaLnBrk="1" hangingPunct="1">
              <a:lnSpc>
                <a:spcPct val="140000"/>
              </a:lnSpc>
            </a:pPr>
            <a:r>
              <a:rPr lang="pt-BR" altLang="pt-BR" smtClean="0">
                <a:latin typeface="Arial" panose="020B0604020202020204" pitchFamily="34" charset="0"/>
              </a:rPr>
              <a:t>desferir ataques contra outros computadores</a:t>
            </a:r>
          </a:p>
          <a:p>
            <a:pPr lvl="3" eaLnBrk="1" hangingPunct="1">
              <a:lnSpc>
                <a:spcPct val="140000"/>
              </a:lnSpc>
            </a:pPr>
            <a:r>
              <a:rPr lang="pt-BR" altLang="pt-BR" smtClean="0">
                <a:latin typeface="Arial" panose="020B0604020202020204" pitchFamily="34" charset="0"/>
              </a:rPr>
              <a:t>esconder a real identidade desta pessoa (o invasor)</a:t>
            </a:r>
          </a:p>
        </p:txBody>
      </p:sp>
    </p:spTree>
    <p:extLst>
      <p:ext uri="{BB962C8B-B14F-4D97-AF65-F5344CB8AC3E}">
        <p14:creationId xmlns:p14="http://schemas.microsoft.com/office/powerpoint/2010/main" val="943962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Riscos principais (3/4)</a:t>
            </a:r>
            <a:endParaRPr lang="en-US" altLang="pt-BR" b="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468313" y="1619250"/>
            <a:ext cx="8229600" cy="4852988"/>
          </a:xfrm>
        </p:spPr>
        <p:txBody>
          <a:bodyPr>
            <a:normAutofit lnSpcReduction="10000"/>
          </a:bodyPr>
          <a:lstStyle/>
          <a:p>
            <a:pPr eaLnBrk="1" hangingPunct="1">
              <a:lnSpc>
                <a:spcPct val="100000"/>
              </a:lnSpc>
            </a:pPr>
            <a:r>
              <a:rPr lang="pt-BR" altLang="pt-BR" smtClean="0">
                <a:solidFill>
                  <a:srgbClr val="595959"/>
                </a:solidFill>
                <a:latin typeface="Arial" panose="020B0604020202020204" pitchFamily="34" charset="0"/>
              </a:rPr>
              <a:t>De posse da sua senha um invasor pode:</a:t>
            </a:r>
          </a:p>
          <a:p>
            <a:pPr lvl="1" eaLnBrk="1" hangingPunct="1">
              <a:lnSpc>
                <a:spcPct val="100000"/>
              </a:lnSpc>
            </a:pPr>
            <a:r>
              <a:rPr lang="pt-BR" altLang="pt-BR" smtClean="0">
                <a:latin typeface="Arial" panose="020B0604020202020204" pitchFamily="34" charset="0"/>
              </a:rPr>
              <a:t>acessar a sua rede social e:</a:t>
            </a:r>
          </a:p>
          <a:p>
            <a:pPr lvl="2" eaLnBrk="1" hangingPunct="1">
              <a:lnSpc>
                <a:spcPct val="100000"/>
              </a:lnSpc>
            </a:pPr>
            <a:r>
              <a:rPr lang="pt-BR" altLang="pt-BR" smtClean="0">
                <a:latin typeface="Arial" panose="020B0604020202020204" pitchFamily="34" charset="0"/>
              </a:rPr>
              <a:t>denegrir a sua imagem</a:t>
            </a:r>
          </a:p>
          <a:p>
            <a:pPr lvl="2" eaLnBrk="1" hangingPunct="1">
              <a:lnSpc>
                <a:spcPct val="100000"/>
              </a:lnSpc>
            </a:pPr>
            <a:r>
              <a:rPr lang="pt-BR" altLang="pt-BR" smtClean="0">
                <a:latin typeface="Arial" panose="020B0604020202020204" pitchFamily="34" charset="0"/>
              </a:rPr>
              <a:t>explorar a confiança de seus amigos/seguidores </a:t>
            </a:r>
          </a:p>
          <a:p>
            <a:pPr lvl="2" eaLnBrk="1" hangingPunct="1">
              <a:lnSpc>
                <a:spcPct val="100000"/>
              </a:lnSpc>
            </a:pPr>
            <a:r>
              <a:rPr lang="pt-BR" altLang="pt-BR" smtClean="0">
                <a:latin typeface="Arial" panose="020B0604020202020204" pitchFamily="34" charset="0"/>
              </a:rPr>
              <a:t>enviar mensagens em seu nome, contendo:</a:t>
            </a:r>
          </a:p>
          <a:p>
            <a:pPr lvl="3" eaLnBrk="1" hangingPunct="1">
              <a:lnSpc>
                <a:spcPct val="80000"/>
              </a:lnSpc>
            </a:pPr>
            <a:r>
              <a:rPr lang="pt-BR" altLang="pt-BR" i="1" smtClean="0">
                <a:latin typeface="Arial" panose="020B0604020202020204" pitchFamily="34" charset="0"/>
              </a:rPr>
              <a:t>spam</a:t>
            </a:r>
          </a:p>
          <a:p>
            <a:pPr lvl="3" eaLnBrk="1" hangingPunct="1">
              <a:lnSpc>
                <a:spcPct val="80000"/>
              </a:lnSpc>
            </a:pPr>
            <a:r>
              <a:rPr lang="pt-BR" altLang="pt-BR" smtClean="0">
                <a:latin typeface="Arial" panose="020B0604020202020204" pitchFamily="34" charset="0"/>
              </a:rPr>
              <a:t>boatos</a:t>
            </a:r>
          </a:p>
          <a:p>
            <a:pPr lvl="3" eaLnBrk="1" hangingPunct="1">
              <a:lnSpc>
                <a:spcPct val="80000"/>
              </a:lnSpc>
            </a:pPr>
            <a:r>
              <a:rPr lang="pt-BR" altLang="pt-BR" i="1" smtClean="0">
                <a:latin typeface="Arial" panose="020B0604020202020204" pitchFamily="34" charset="0"/>
              </a:rPr>
              <a:t>phishing</a:t>
            </a:r>
          </a:p>
          <a:p>
            <a:pPr lvl="3" eaLnBrk="1" hangingPunct="1">
              <a:lnSpc>
                <a:spcPct val="80000"/>
              </a:lnSpc>
            </a:pPr>
            <a:r>
              <a:rPr lang="pt-BR" altLang="pt-BR" smtClean="0">
                <a:latin typeface="Arial" panose="020B0604020202020204" pitchFamily="34" charset="0"/>
              </a:rPr>
              <a:t>códigos maliciosos</a:t>
            </a:r>
          </a:p>
          <a:p>
            <a:pPr lvl="2" eaLnBrk="1" hangingPunct="1">
              <a:lnSpc>
                <a:spcPct val="100000"/>
              </a:lnSpc>
            </a:pPr>
            <a:r>
              <a:rPr lang="pt-BR" altLang="pt-BR" smtClean="0">
                <a:latin typeface="Arial" panose="020B0604020202020204" pitchFamily="34" charset="0"/>
              </a:rPr>
              <a:t>alterar as configurações feitas por você</a:t>
            </a:r>
          </a:p>
          <a:p>
            <a:pPr lvl="3" eaLnBrk="1" hangingPunct="1">
              <a:lnSpc>
                <a:spcPct val="100000"/>
              </a:lnSpc>
            </a:pPr>
            <a:r>
              <a:rPr lang="pt-BR" altLang="pt-BR" smtClean="0">
                <a:latin typeface="Arial" panose="020B0604020202020204" pitchFamily="34" charset="0"/>
              </a:rPr>
              <a:t>tornando públicas informações privadas</a:t>
            </a:r>
          </a:p>
          <a:p>
            <a:pPr lvl="2" eaLnBrk="1" hangingPunct="1">
              <a:lnSpc>
                <a:spcPct val="100000"/>
              </a:lnSpc>
            </a:pPr>
            <a:r>
              <a:rPr lang="pt-BR" altLang="pt-BR" smtClean="0">
                <a:latin typeface="Arial" panose="020B0604020202020204" pitchFamily="34" charset="0"/>
              </a:rPr>
              <a:t>trocar a sua senha</a:t>
            </a:r>
          </a:p>
          <a:p>
            <a:pPr lvl="3" eaLnBrk="1" hangingPunct="1">
              <a:lnSpc>
                <a:spcPct val="100000"/>
              </a:lnSpc>
            </a:pPr>
            <a:r>
              <a:rPr lang="pt-BR" altLang="pt-BR" smtClean="0">
                <a:latin typeface="Arial" panose="020B0604020202020204" pitchFamily="34" charset="0"/>
              </a:rPr>
              <a:t>dificultando que você acesse novamente seu perfil</a:t>
            </a:r>
          </a:p>
        </p:txBody>
      </p:sp>
    </p:spTree>
    <p:extLst>
      <p:ext uri="{BB962C8B-B14F-4D97-AF65-F5344CB8AC3E}">
        <p14:creationId xmlns:p14="http://schemas.microsoft.com/office/powerpoint/2010/main" val="3363681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Riscos principais (4/4)</a:t>
            </a:r>
            <a:endParaRPr lang="en-US" altLang="pt-BR" b="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468313" y="1619250"/>
            <a:ext cx="8229600" cy="492601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p>
          <a:p>
            <a:pPr lvl="1" eaLnBrk="1" hangingPunct="1">
              <a:lnSpc>
                <a:spcPct val="100000"/>
              </a:lnSpc>
            </a:pPr>
            <a:r>
              <a:rPr lang="pt-BR" altLang="pt-BR" dirty="0" smtClean="0">
                <a:latin typeface="Arial" panose="020B0604020202020204" pitchFamily="34" charset="0"/>
              </a:rPr>
              <a:t>acessar a sua conta bancária e:</a:t>
            </a:r>
          </a:p>
          <a:p>
            <a:pPr lvl="2" eaLnBrk="1" hangingPunct="1">
              <a:lnSpc>
                <a:spcPct val="100000"/>
              </a:lnSpc>
            </a:pPr>
            <a:r>
              <a:rPr lang="pt-BR" altLang="pt-BR" dirty="0" smtClean="0">
                <a:latin typeface="Arial" panose="020B0604020202020204" pitchFamily="34" charset="0"/>
              </a:rPr>
              <a:t>verificar o seu extrato e seu saldo </a:t>
            </a:r>
            <a:r>
              <a:rPr lang="pt-BR" altLang="pt-BR" dirty="0" smtClean="0">
                <a:latin typeface="Arial" panose="020B0604020202020204" pitchFamily="34" charset="0"/>
              </a:rPr>
              <a:t>bancário</a:t>
            </a:r>
          </a:p>
          <a:p>
            <a:pPr marL="914400" lvl="2" indent="0" eaLnBrk="1" hangingPunct="1">
              <a:lnSpc>
                <a:spcPct val="100000"/>
              </a:lnSpc>
              <a:buNone/>
            </a:pPr>
            <a:endParaRPr lang="pt-BR" altLang="pt-BR" dirty="0" smtClean="0">
              <a:latin typeface="Arial" panose="020B0604020202020204" pitchFamily="34" charset="0"/>
            </a:endParaRPr>
          </a:p>
          <a:p>
            <a:pPr lvl="1" eaLnBrk="1" hangingPunct="1">
              <a:lnSpc>
                <a:spcPct val="140000"/>
              </a:lnSpc>
            </a:pPr>
            <a:r>
              <a:rPr lang="pt-BR" altLang="pt-BR" dirty="0" smtClean="0">
                <a:latin typeface="Arial" panose="020B0604020202020204" pitchFamily="34" charset="0"/>
              </a:rPr>
              <a:t>acessar o seu </a:t>
            </a:r>
            <a:r>
              <a:rPr lang="pt-BR" altLang="pt-BR" i="1" dirty="0" smtClean="0">
                <a:latin typeface="Arial" panose="020B0604020202020204" pitchFamily="34" charset="0"/>
              </a:rPr>
              <a:t>site</a:t>
            </a:r>
            <a:r>
              <a:rPr lang="pt-BR" altLang="pt-BR" dirty="0" smtClean="0">
                <a:latin typeface="Arial" panose="020B0604020202020204" pitchFamily="34" charset="0"/>
              </a:rPr>
              <a:t> de comércio eletrônico e:</a:t>
            </a:r>
          </a:p>
          <a:p>
            <a:pPr lvl="2" eaLnBrk="1" hangingPunct="1">
              <a:lnSpc>
                <a:spcPct val="80000"/>
              </a:lnSpc>
            </a:pPr>
            <a:r>
              <a:rPr lang="pt-BR" altLang="pt-BR" dirty="0" smtClean="0">
                <a:latin typeface="Arial" panose="020B0604020202020204" pitchFamily="34" charset="0"/>
              </a:rPr>
              <a:t>alterar informações de cadastro</a:t>
            </a:r>
          </a:p>
          <a:p>
            <a:pPr lvl="2" eaLnBrk="1" hangingPunct="1">
              <a:lnSpc>
                <a:spcPct val="80000"/>
              </a:lnSpc>
            </a:pPr>
            <a:r>
              <a:rPr lang="pt-BR" altLang="pt-BR" dirty="0" smtClean="0">
                <a:latin typeface="Arial" panose="020B0604020202020204" pitchFamily="34" charset="0"/>
              </a:rPr>
              <a:t>fazer compras em seu nome</a:t>
            </a:r>
          </a:p>
          <a:p>
            <a:pPr lvl="2" eaLnBrk="1" hangingPunct="1">
              <a:lnSpc>
                <a:spcPct val="80000"/>
              </a:lnSpc>
            </a:pPr>
            <a:r>
              <a:rPr lang="pt-BR" altLang="pt-BR" dirty="0" smtClean="0">
                <a:latin typeface="Arial" panose="020B0604020202020204" pitchFamily="34" charset="0"/>
              </a:rPr>
              <a:t>verificar informações sobre suas compras </a:t>
            </a:r>
            <a:r>
              <a:rPr lang="pt-BR" altLang="pt-BR" dirty="0" smtClean="0">
                <a:latin typeface="Arial" panose="020B0604020202020204" pitchFamily="34" charset="0"/>
              </a:rPr>
              <a:t>anteriores</a:t>
            </a: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5884733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Riscos principais (4/4)</a:t>
            </a:r>
            <a:endParaRPr lang="en-US" altLang="pt-BR" b="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468313" y="1619250"/>
            <a:ext cx="8229600" cy="492601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p>
          <a:p>
            <a:pPr lvl="1" eaLnBrk="1" hangingPunct="1">
              <a:lnSpc>
                <a:spcPct val="140000"/>
              </a:lnSpc>
            </a:pPr>
            <a:endParaRPr lang="pt-BR" altLang="pt-BR" dirty="0" smtClean="0">
              <a:latin typeface="Arial" panose="020B0604020202020204" pitchFamily="34" charset="0"/>
            </a:endParaRPr>
          </a:p>
          <a:p>
            <a:pPr lvl="1" eaLnBrk="1" hangingPunct="1">
              <a:lnSpc>
                <a:spcPct val="140000"/>
              </a:lnSpc>
            </a:pPr>
            <a:r>
              <a:rPr lang="pt-BR" altLang="pt-BR" dirty="0" smtClean="0">
                <a:latin typeface="Arial" panose="020B0604020202020204" pitchFamily="34" charset="0"/>
              </a:rPr>
              <a:t>acessar </a:t>
            </a:r>
            <a:r>
              <a:rPr lang="pt-BR" altLang="pt-BR" dirty="0" smtClean="0">
                <a:latin typeface="Arial" panose="020B0604020202020204" pitchFamily="34" charset="0"/>
              </a:rPr>
              <a:t>o seu dispositivo móvel e:</a:t>
            </a:r>
          </a:p>
          <a:p>
            <a:pPr lvl="2" eaLnBrk="1" hangingPunct="1">
              <a:lnSpc>
                <a:spcPct val="80000"/>
              </a:lnSpc>
            </a:pPr>
            <a:r>
              <a:rPr lang="pt-BR" altLang="pt-BR" dirty="0" smtClean="0">
                <a:latin typeface="Arial" panose="020B0604020202020204" pitchFamily="34" charset="0"/>
              </a:rPr>
              <a:t>furtar sua lista de contatos e suas mensagens</a:t>
            </a:r>
          </a:p>
          <a:p>
            <a:pPr lvl="2" eaLnBrk="1" hangingPunct="1">
              <a:lnSpc>
                <a:spcPct val="80000"/>
              </a:lnSpc>
            </a:pPr>
            <a:r>
              <a:rPr lang="pt-BR" altLang="pt-BR" dirty="0" smtClean="0">
                <a:latin typeface="Arial" panose="020B0604020202020204" pitchFamily="34" charset="0"/>
              </a:rPr>
              <a:t>acessar e/ou copiar fotos e vídeos</a:t>
            </a:r>
          </a:p>
          <a:p>
            <a:pPr lvl="2" eaLnBrk="1" hangingPunct="1">
              <a:lnSpc>
                <a:spcPct val="80000"/>
              </a:lnSpc>
            </a:pPr>
            <a:r>
              <a:rPr lang="pt-BR" altLang="pt-BR" dirty="0" smtClean="0">
                <a:latin typeface="Arial" panose="020B0604020202020204" pitchFamily="34" charset="0"/>
              </a:rPr>
              <a:t>bloquear o acesso ao dispositivo </a:t>
            </a:r>
          </a:p>
          <a:p>
            <a:pPr lvl="2" eaLnBrk="1" hangingPunct="1">
              <a:lnSpc>
                <a:spcPct val="80000"/>
              </a:lnSpc>
            </a:pPr>
            <a:r>
              <a:rPr lang="pt-BR" altLang="pt-BR" dirty="0" smtClean="0">
                <a:latin typeface="Arial" panose="020B0604020202020204" pitchFamily="34" charset="0"/>
              </a:rPr>
              <a:t>apagar os dados armazenados no dispositivo</a:t>
            </a:r>
          </a:p>
        </p:txBody>
      </p:sp>
    </p:spTree>
    <p:extLst>
      <p:ext uri="{BB962C8B-B14F-4D97-AF65-F5344CB8AC3E}">
        <p14:creationId xmlns:p14="http://schemas.microsoft.com/office/powerpoint/2010/main" val="20351079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ctrTitle"/>
          </p:nvPr>
        </p:nvSpPr>
        <p:spPr>
          <a:xfrm>
            <a:off x="685800" y="1484313"/>
            <a:ext cx="7772400" cy="1223962"/>
          </a:xfrm>
        </p:spPr>
        <p:txBody>
          <a:bodyPr/>
          <a:lstStyle/>
          <a:p>
            <a:pPr eaLnBrk="1" hangingPunct="1"/>
            <a:r>
              <a:rPr lang="pt-BR" altLang="pt-BR" sz="3200" smtClean="0">
                <a:latin typeface="Arial Black" panose="020B0A04020102020204" pitchFamily="34" charset="0"/>
              </a:rPr>
              <a:t>Cuidados a </a:t>
            </a:r>
            <a:br>
              <a:rPr lang="pt-BR" altLang="pt-BR" sz="3200" smtClean="0">
                <a:latin typeface="Arial Black" panose="020B0A04020102020204" pitchFamily="34" charset="0"/>
              </a:rPr>
            </a:br>
            <a:r>
              <a:rPr lang="pt-BR" altLang="pt-BR" sz="3200" smtClean="0">
                <a:latin typeface="Arial Black" panose="020B0A04020102020204" pitchFamily="34" charset="0"/>
              </a:rPr>
              <a:t>serem tomados</a:t>
            </a:r>
            <a:endParaRPr lang="en-US" altLang="pt-BR" sz="3200" smtClean="0">
              <a:latin typeface="Arial Black" panose="020B0A04020102020204" pitchFamily="34" charset="0"/>
            </a:endParaRPr>
          </a:p>
        </p:txBody>
      </p:sp>
      <p:pic>
        <p:nvPicPr>
          <p:cNvPr id="34818" name="Picture Placeholder 2"/>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a:stretch>
            <a:fillRect/>
          </a:stretch>
        </p:blipFill>
        <p:spPr>
          <a:xfrm>
            <a:off x="2484438" y="2781300"/>
            <a:ext cx="3810000" cy="3311525"/>
          </a:xfrm>
        </p:spPr>
      </p:pic>
    </p:spTree>
    <p:extLst>
      <p:ext uri="{BB962C8B-B14F-4D97-AF65-F5344CB8AC3E}">
        <p14:creationId xmlns:p14="http://schemas.microsoft.com/office/powerpoint/2010/main" val="12921869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Elaboração de senhas (1/3)</a:t>
            </a:r>
          </a:p>
        </p:txBody>
      </p:sp>
      <p:sp>
        <p:nvSpPr>
          <p:cNvPr id="36866" name="Content Placeholder 2"/>
          <p:cNvSpPr>
            <a:spLocks noGrp="1"/>
          </p:cNvSpPr>
          <p:nvPr>
            <p:ph idx="1"/>
          </p:nvPr>
        </p:nvSpPr>
        <p:spPr>
          <a:xfrm>
            <a:off x="468313" y="1619250"/>
            <a:ext cx="8229600" cy="4751388"/>
          </a:xfrm>
        </p:spPr>
        <p:txBody>
          <a:bodyPr>
            <a:normAutofit fontScale="85000" lnSpcReduction="20000"/>
          </a:bodyPr>
          <a:lstStyle/>
          <a:p>
            <a:pPr eaLnBrk="1" hangingPunct="1">
              <a:lnSpc>
                <a:spcPct val="100000"/>
              </a:lnSpc>
            </a:pPr>
            <a:r>
              <a:rPr lang="pt-BR" altLang="pt-BR" smtClean="0">
                <a:latin typeface="Arial" panose="020B0604020202020204" pitchFamily="34" charset="0"/>
              </a:rPr>
              <a:t>Evite usar:</a:t>
            </a:r>
          </a:p>
          <a:p>
            <a:pPr lvl="1" eaLnBrk="1" hangingPunct="1">
              <a:lnSpc>
                <a:spcPct val="100000"/>
              </a:lnSpc>
            </a:pPr>
            <a:r>
              <a:rPr lang="pt-BR" altLang="pt-BR" smtClean="0">
                <a:latin typeface="Arial" panose="020B0604020202020204" pitchFamily="34" charset="0"/>
              </a:rPr>
              <a:t>dados pessoais</a:t>
            </a:r>
          </a:p>
          <a:p>
            <a:pPr lvl="2" eaLnBrk="1" hangingPunct="1">
              <a:lnSpc>
                <a:spcPct val="80000"/>
              </a:lnSpc>
            </a:pPr>
            <a:r>
              <a:rPr lang="pt-BR" altLang="pt-BR" smtClean="0">
                <a:latin typeface="Arial" panose="020B0604020202020204" pitchFamily="34" charset="0"/>
              </a:rPr>
              <a:t>nome, sobrenome</a:t>
            </a:r>
          </a:p>
          <a:p>
            <a:pPr lvl="2" eaLnBrk="1" hangingPunct="1">
              <a:lnSpc>
                <a:spcPct val="80000"/>
              </a:lnSpc>
            </a:pPr>
            <a:r>
              <a:rPr lang="pt-BR" altLang="pt-BR" smtClean="0">
                <a:latin typeface="Arial" panose="020B0604020202020204" pitchFamily="34" charset="0"/>
              </a:rPr>
              <a:t>contas de usuário</a:t>
            </a:r>
          </a:p>
          <a:p>
            <a:pPr lvl="2" eaLnBrk="1" hangingPunct="1">
              <a:lnSpc>
                <a:spcPct val="80000"/>
              </a:lnSpc>
            </a:pPr>
            <a:r>
              <a:rPr lang="pt-BR" altLang="pt-BR" smtClean="0">
                <a:latin typeface="Arial" panose="020B0604020202020204" pitchFamily="34" charset="0"/>
              </a:rPr>
              <a:t>datas</a:t>
            </a:r>
          </a:p>
          <a:p>
            <a:pPr lvl="2" eaLnBrk="1" hangingPunct="1">
              <a:lnSpc>
                <a:spcPct val="80000"/>
              </a:lnSpc>
            </a:pPr>
            <a:r>
              <a:rPr lang="pt-BR" altLang="pt-BR" smtClean="0">
                <a:latin typeface="Arial" panose="020B0604020202020204" pitchFamily="34" charset="0"/>
              </a:rPr>
              <a:t>números de documentos, de telefones ou de placas de carros</a:t>
            </a:r>
          </a:p>
          <a:p>
            <a:pPr lvl="1" eaLnBrk="1" hangingPunct="1">
              <a:lnSpc>
                <a:spcPct val="120000"/>
              </a:lnSpc>
            </a:pPr>
            <a:r>
              <a:rPr lang="pt-BR" altLang="pt-BR" smtClean="0">
                <a:latin typeface="Arial" panose="020B0604020202020204" pitchFamily="34" charset="0"/>
              </a:rPr>
              <a:t>dados disponíveis em redes sociais e páginas </a:t>
            </a:r>
            <a:r>
              <a:rPr lang="pt-BR" altLang="pt-BR" i="1" smtClean="0">
                <a:latin typeface="Arial" panose="020B0604020202020204" pitchFamily="34" charset="0"/>
              </a:rPr>
              <a:t>Web</a:t>
            </a:r>
          </a:p>
          <a:p>
            <a:pPr lvl="1" eaLnBrk="1" hangingPunct="1">
              <a:lnSpc>
                <a:spcPct val="120000"/>
              </a:lnSpc>
            </a:pPr>
            <a:r>
              <a:rPr lang="pt-BR" altLang="pt-BR" smtClean="0">
                <a:latin typeface="Arial" panose="020B0604020202020204" pitchFamily="34" charset="0"/>
              </a:rPr>
              <a:t>sequências de teclado</a:t>
            </a:r>
          </a:p>
          <a:p>
            <a:pPr lvl="2" eaLnBrk="1" hangingPunct="1">
              <a:lnSpc>
                <a:spcPct val="100000"/>
              </a:lnSpc>
            </a:pPr>
            <a:r>
              <a:rPr lang="pt-BR" altLang="pt-BR" smtClean="0">
                <a:latin typeface="Arial" panose="020B0604020202020204" pitchFamily="34" charset="0"/>
              </a:rPr>
              <a:t>“</a:t>
            </a:r>
            <a:r>
              <a:rPr lang="pt-BR" altLang="ja-JP" smtClean="0">
                <a:latin typeface="Arial" panose="020B0604020202020204" pitchFamily="34" charset="0"/>
              </a:rPr>
              <a:t>1qaz2wsx</a:t>
            </a:r>
            <a:r>
              <a:rPr lang="pt-BR" altLang="pt-BR" smtClean="0">
                <a:latin typeface="Arial" panose="020B0604020202020204" pitchFamily="34" charset="0"/>
              </a:rPr>
              <a:t>”</a:t>
            </a:r>
            <a:r>
              <a:rPr lang="pt-BR" altLang="ja-JP" smtClean="0">
                <a:latin typeface="Arial" panose="020B0604020202020204" pitchFamily="34" charset="0"/>
              </a:rPr>
              <a:t>, </a:t>
            </a:r>
            <a:r>
              <a:rPr lang="pt-BR" altLang="pt-BR" smtClean="0">
                <a:latin typeface="Arial" panose="020B0604020202020204" pitchFamily="34" charset="0"/>
              </a:rPr>
              <a:t>“</a:t>
            </a:r>
            <a:r>
              <a:rPr lang="pt-BR" altLang="ja-JP" smtClean="0">
                <a:latin typeface="Arial" panose="020B0604020202020204" pitchFamily="34" charset="0"/>
              </a:rPr>
              <a:t>QwerTAsdfG</a:t>
            </a:r>
            <a:r>
              <a:rPr lang="pt-BR" altLang="pt-BR" smtClean="0">
                <a:latin typeface="Arial" panose="020B0604020202020204" pitchFamily="34" charset="0"/>
              </a:rPr>
              <a:t>”</a:t>
            </a:r>
            <a:r>
              <a:rPr lang="en-US" altLang="ja-JP" smtClean="0">
                <a:latin typeface="Arial" panose="020B0604020202020204" pitchFamily="34" charset="0"/>
              </a:rPr>
              <a:t> </a:t>
            </a:r>
          </a:p>
          <a:p>
            <a:pPr lvl="1" eaLnBrk="1" hangingPunct="1">
              <a:lnSpc>
                <a:spcPct val="120000"/>
              </a:lnSpc>
            </a:pPr>
            <a:r>
              <a:rPr lang="pt-BR" altLang="pt-BR" smtClean="0">
                <a:latin typeface="Arial" panose="020B0604020202020204" pitchFamily="34" charset="0"/>
              </a:rPr>
              <a:t>palavras presentes em listas publicamente conhecidas</a:t>
            </a:r>
          </a:p>
          <a:p>
            <a:pPr lvl="2" eaLnBrk="1" hangingPunct="1">
              <a:lnSpc>
                <a:spcPct val="80000"/>
              </a:lnSpc>
            </a:pPr>
            <a:r>
              <a:rPr lang="pt-BR" altLang="pt-BR" smtClean="0">
                <a:latin typeface="Arial" panose="020B0604020202020204" pitchFamily="34" charset="0"/>
              </a:rPr>
              <a:t>músicas, times de futebol</a:t>
            </a:r>
          </a:p>
          <a:p>
            <a:pPr lvl="2" eaLnBrk="1" hangingPunct="1">
              <a:lnSpc>
                <a:spcPct val="80000"/>
              </a:lnSpc>
            </a:pPr>
            <a:r>
              <a:rPr lang="pt-BR" altLang="pt-BR" smtClean="0">
                <a:latin typeface="Arial" panose="020B0604020202020204" pitchFamily="34" charset="0"/>
              </a:rPr>
              <a:t>personagens de filmes</a:t>
            </a:r>
          </a:p>
          <a:p>
            <a:pPr lvl="2" eaLnBrk="1" hangingPunct="1">
              <a:lnSpc>
                <a:spcPct val="80000"/>
              </a:lnSpc>
            </a:pPr>
            <a:r>
              <a:rPr lang="pt-BR" altLang="pt-BR" smtClean="0">
                <a:latin typeface="Arial" panose="020B0604020202020204" pitchFamily="34" charset="0"/>
              </a:rPr>
              <a:t>dicionários de diferentes idiomas</a:t>
            </a:r>
            <a:endParaRPr lang="en-US" altLang="pt-BR" smtClean="0">
              <a:latin typeface="Arial" panose="020B0604020202020204" pitchFamily="34" charset="0"/>
            </a:endParaRPr>
          </a:p>
          <a:p>
            <a:pPr lvl="1" eaLnBrk="1" hangingPunct="1">
              <a:lnSpc>
                <a:spcPct val="13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1046817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Elaboração de senhas (2/3)</a:t>
            </a:r>
          </a:p>
        </p:txBody>
      </p:sp>
      <p:sp>
        <p:nvSpPr>
          <p:cNvPr id="38914" name="Content Placeholder 2"/>
          <p:cNvSpPr>
            <a:spLocks noGrp="1"/>
          </p:cNvSpPr>
          <p:nvPr>
            <p:ph idx="1"/>
          </p:nvPr>
        </p:nvSpPr>
        <p:spPr>
          <a:xfrm>
            <a:off x="468313" y="1619250"/>
            <a:ext cx="8229600" cy="4751388"/>
          </a:xfrm>
        </p:spPr>
        <p:txBody>
          <a:bodyPr>
            <a:normAutofit lnSpcReduction="10000"/>
          </a:bodyPr>
          <a:lstStyle/>
          <a:p>
            <a:pPr eaLnBrk="1" hangingPunct="1">
              <a:lnSpc>
                <a:spcPct val="100000"/>
              </a:lnSpc>
            </a:pPr>
            <a:r>
              <a:rPr lang="pt-BR" altLang="pt-BR" smtClean="0">
                <a:latin typeface="Arial" panose="020B0604020202020204" pitchFamily="34" charset="0"/>
              </a:rPr>
              <a:t>Use:</a:t>
            </a:r>
          </a:p>
          <a:p>
            <a:pPr lvl="1" eaLnBrk="1" hangingPunct="1">
              <a:lnSpc>
                <a:spcPct val="100000"/>
              </a:lnSpc>
            </a:pPr>
            <a:r>
              <a:rPr lang="pt-BR" altLang="pt-BR" smtClean="0">
                <a:latin typeface="Arial" panose="020B0604020202020204" pitchFamily="34" charset="0"/>
              </a:rPr>
              <a:t>números aleatórios</a:t>
            </a:r>
          </a:p>
          <a:p>
            <a:pPr lvl="2" eaLnBrk="1" hangingPunct="1">
              <a:lnSpc>
                <a:spcPct val="100000"/>
              </a:lnSpc>
            </a:pPr>
            <a:r>
              <a:rPr lang="pt-BR" altLang="pt-BR" smtClean="0">
                <a:latin typeface="Arial" panose="020B0604020202020204" pitchFamily="34" charset="0"/>
              </a:rPr>
              <a:t>quanto mais ao acaso forem os números melhor</a:t>
            </a:r>
          </a:p>
          <a:p>
            <a:pPr lvl="3" eaLnBrk="1" hangingPunct="1">
              <a:lnSpc>
                <a:spcPct val="100000"/>
              </a:lnSpc>
            </a:pPr>
            <a:r>
              <a:rPr lang="pt-BR" altLang="pt-BR" smtClean="0">
                <a:latin typeface="Arial" panose="020B0604020202020204" pitchFamily="34" charset="0"/>
              </a:rPr>
              <a:t>principalmente em sistemas que aceitem exclusivamente caracteres numéricos</a:t>
            </a:r>
          </a:p>
          <a:p>
            <a:pPr lvl="1" eaLnBrk="1" hangingPunct="1">
              <a:lnSpc>
                <a:spcPct val="200000"/>
              </a:lnSpc>
            </a:pPr>
            <a:r>
              <a:rPr lang="pt-BR" altLang="pt-BR" smtClean="0">
                <a:latin typeface="Arial" panose="020B0604020202020204" pitchFamily="34" charset="0"/>
              </a:rPr>
              <a:t>grande quantidade de caracteres</a:t>
            </a:r>
          </a:p>
          <a:p>
            <a:pPr lvl="2" eaLnBrk="1" hangingPunct="1">
              <a:lnSpc>
                <a:spcPct val="100000"/>
              </a:lnSpc>
            </a:pPr>
            <a:r>
              <a:rPr lang="pt-BR" altLang="pt-BR" smtClean="0">
                <a:latin typeface="Arial" panose="020B0604020202020204" pitchFamily="34" charset="0"/>
              </a:rPr>
              <a:t>quanto mais longa for a sua senha melhor</a:t>
            </a:r>
          </a:p>
          <a:p>
            <a:pPr lvl="1" eaLnBrk="1" hangingPunct="1">
              <a:lnSpc>
                <a:spcPct val="200000"/>
              </a:lnSpc>
            </a:pPr>
            <a:r>
              <a:rPr lang="pt-BR" altLang="pt-BR" smtClean="0">
                <a:latin typeface="Arial" panose="020B0604020202020204" pitchFamily="34" charset="0"/>
              </a:rPr>
              <a:t>diferentes tipos de caracteres</a:t>
            </a:r>
          </a:p>
          <a:p>
            <a:pPr lvl="2" eaLnBrk="1" hangingPunct="1">
              <a:lnSpc>
                <a:spcPct val="100000"/>
              </a:lnSpc>
            </a:pPr>
            <a:r>
              <a:rPr lang="pt-BR" altLang="pt-BR" smtClean="0">
                <a:latin typeface="Arial" panose="020B0604020202020204" pitchFamily="34" charset="0"/>
              </a:rPr>
              <a:t>quanto mais “bagunçada” for a sua senha melhor</a:t>
            </a:r>
          </a:p>
          <a:p>
            <a:pPr lvl="1" eaLnBrk="1" hangingPunct="1">
              <a:lnSpc>
                <a:spcPct val="14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2688836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Elaboração de senhas (3/3)</a:t>
            </a:r>
          </a:p>
        </p:txBody>
      </p:sp>
      <p:sp>
        <p:nvSpPr>
          <p:cNvPr id="40962" name="Content Placeholder 2"/>
          <p:cNvSpPr>
            <a:spLocks noGrp="1"/>
          </p:cNvSpPr>
          <p:nvPr>
            <p:ph idx="1"/>
          </p:nvPr>
        </p:nvSpPr>
        <p:spPr>
          <a:xfrm>
            <a:off x="468313" y="1619250"/>
            <a:ext cx="8229600" cy="4751388"/>
          </a:xfrm>
        </p:spPr>
        <p:txBody>
          <a:bodyPr>
            <a:normAutofit fontScale="92500" lnSpcReduction="10000"/>
          </a:bodyPr>
          <a:lstStyle/>
          <a:p>
            <a:pPr eaLnBrk="1" hangingPunct="1">
              <a:lnSpc>
                <a:spcPct val="100000"/>
              </a:lnSpc>
            </a:pPr>
            <a:r>
              <a:rPr lang="pt-BR" altLang="pt-BR" smtClean="0">
                <a:latin typeface="Arial" panose="020B0604020202020204" pitchFamily="34" charset="0"/>
              </a:rPr>
              <a:t>Dicas práticas para elaborar boas senhas:</a:t>
            </a:r>
          </a:p>
          <a:p>
            <a:pPr lvl="1" eaLnBrk="1" hangingPunct="1">
              <a:lnSpc>
                <a:spcPct val="100000"/>
              </a:lnSpc>
            </a:pPr>
            <a:r>
              <a:rPr lang="pt-BR" altLang="pt-BR" smtClean="0">
                <a:latin typeface="Arial" panose="020B0604020202020204" pitchFamily="34" charset="0"/>
              </a:rPr>
              <a:t>escolha uma frase e selecione a primeira, a segunda ou a última letra de cada palavra</a:t>
            </a:r>
            <a:endParaRPr lang="en-US" altLang="pt-BR" smtClean="0">
              <a:latin typeface="Arial" panose="020B0604020202020204" pitchFamily="34" charset="0"/>
            </a:endParaRPr>
          </a:p>
          <a:p>
            <a:pPr marL="1371600" lvl="3" indent="0">
              <a:lnSpc>
                <a:spcPct val="100000"/>
              </a:lnSpc>
              <a:buFont typeface="Arial" panose="020B0604020202020204" pitchFamily="34" charset="0"/>
              <a:buNone/>
            </a:pPr>
            <a:r>
              <a:rPr lang="pt-BR" altLang="pt-BR" smtClean="0">
                <a:latin typeface="Arial" panose="020B0604020202020204" pitchFamily="34" charset="0"/>
              </a:rPr>
              <a:t>Frase: “</a:t>
            </a:r>
            <a:r>
              <a:rPr lang="pt-BR" altLang="ja-JP" smtClean="0">
                <a:latin typeface="Arial" panose="020B0604020202020204" pitchFamily="34" charset="0"/>
              </a:rPr>
              <a:t>O Cravo brigou com a Rosa debaixo de uma sacada</a:t>
            </a:r>
            <a:r>
              <a:rPr lang="pt-BR" altLang="pt-BR" smtClean="0">
                <a:latin typeface="Arial" panose="020B0604020202020204" pitchFamily="34" charset="0"/>
              </a:rPr>
              <a:t>”</a:t>
            </a:r>
            <a:r>
              <a:rPr lang="pt-BR" altLang="ja-JP" smtClean="0">
                <a:latin typeface="Arial" panose="020B0604020202020204" pitchFamily="34" charset="0"/>
              </a:rPr>
              <a:t> </a:t>
            </a:r>
          </a:p>
          <a:p>
            <a:pPr marL="1371600" lvl="3" indent="0">
              <a:lnSpc>
                <a:spcPct val="100000"/>
              </a:lnSpc>
              <a:buFont typeface="Arial" panose="020B0604020202020204" pitchFamily="34" charset="0"/>
              <a:buNone/>
            </a:pPr>
            <a:r>
              <a:rPr lang="pt-BR" altLang="pt-BR" smtClean="0">
                <a:solidFill>
                  <a:srgbClr val="DC742F"/>
                </a:solidFill>
                <a:latin typeface="Arial Black" panose="020B0A04020102020204" pitchFamily="34" charset="0"/>
              </a:rPr>
              <a:t>Senha: “</a:t>
            </a:r>
            <a:r>
              <a:rPr lang="pt-BR" altLang="ja-JP" smtClean="0">
                <a:solidFill>
                  <a:srgbClr val="DC742F"/>
                </a:solidFill>
                <a:latin typeface="Arial Black" panose="020B0A04020102020204" pitchFamily="34" charset="0"/>
              </a:rPr>
              <a:t>?OCbcaRddus</a:t>
            </a:r>
            <a:r>
              <a:rPr lang="pt-BR" altLang="pt-BR" smtClean="0">
                <a:solidFill>
                  <a:srgbClr val="DC742F"/>
                </a:solidFill>
                <a:latin typeface="Arial Black" panose="020B0A04020102020204" pitchFamily="34" charset="0"/>
              </a:rPr>
              <a:t>”</a:t>
            </a:r>
            <a:endParaRPr lang="pt-BR" altLang="ja-JP" smtClean="0">
              <a:solidFill>
                <a:srgbClr val="DC742F"/>
              </a:solidFill>
              <a:latin typeface="Arial Black" panose="020B0A04020102020204" pitchFamily="34" charset="0"/>
            </a:endParaRPr>
          </a:p>
          <a:p>
            <a:pPr lvl="1">
              <a:lnSpc>
                <a:spcPct val="120000"/>
              </a:lnSpc>
            </a:pPr>
            <a:r>
              <a:rPr lang="pt-BR" altLang="pt-BR" smtClean="0">
                <a:latin typeface="Arial" panose="020B0604020202020204" pitchFamily="34" charset="0"/>
              </a:rPr>
              <a:t>escolha uma frase longa, fácil de ser memorizada e com diferentes tipos de caracteres</a:t>
            </a:r>
            <a:endParaRPr lang="en-US" altLang="pt-BR" smtClean="0">
              <a:latin typeface="Arial" panose="020B0604020202020204" pitchFamily="34" charset="0"/>
            </a:endParaRPr>
          </a:p>
          <a:p>
            <a:pPr marL="1371600" lvl="3" indent="0">
              <a:lnSpc>
                <a:spcPct val="100000"/>
              </a:lnSpc>
              <a:buFont typeface="Arial" panose="020B0604020202020204" pitchFamily="34" charset="0"/>
              <a:buNone/>
            </a:pPr>
            <a:r>
              <a:rPr lang="pt-BR" altLang="pt-BR" smtClean="0">
                <a:solidFill>
                  <a:srgbClr val="DC742F"/>
                </a:solidFill>
                <a:latin typeface="Arial Black" panose="020B0A04020102020204" pitchFamily="34" charset="0"/>
              </a:rPr>
              <a:t>Senha: “</a:t>
            </a:r>
            <a:r>
              <a:rPr lang="pt-BR" altLang="ja-JP" smtClean="0">
                <a:solidFill>
                  <a:srgbClr val="DC742F"/>
                </a:solidFill>
                <a:latin typeface="Arial Black" panose="020B0A04020102020204" pitchFamily="34" charset="0"/>
              </a:rPr>
              <a:t>1 dia ainda verei os aneis de Saturno!!!</a:t>
            </a:r>
            <a:r>
              <a:rPr lang="pt-BR" altLang="pt-BR" smtClean="0">
                <a:solidFill>
                  <a:srgbClr val="DC742F"/>
                </a:solidFill>
                <a:latin typeface="Arial Black" panose="020B0A04020102020204" pitchFamily="34" charset="0"/>
              </a:rPr>
              <a:t>”</a:t>
            </a:r>
            <a:endParaRPr lang="pt-BR" altLang="ja-JP" smtClean="0">
              <a:solidFill>
                <a:srgbClr val="DC742F"/>
              </a:solidFill>
              <a:latin typeface="Arial Black" panose="020B0A04020102020204" pitchFamily="34" charset="0"/>
            </a:endParaRPr>
          </a:p>
          <a:p>
            <a:pPr lvl="1">
              <a:lnSpc>
                <a:spcPct val="120000"/>
              </a:lnSpc>
            </a:pPr>
            <a:r>
              <a:rPr lang="pt-BR" altLang="pt-BR" smtClean="0">
                <a:latin typeface="Arial" panose="020B0604020202020204" pitchFamily="34" charset="0"/>
              </a:rPr>
              <a:t>invente um padrão de substituição próprio</a:t>
            </a:r>
          </a:p>
          <a:p>
            <a:pPr marL="1371600" lvl="3" indent="0">
              <a:lnSpc>
                <a:spcPct val="100000"/>
              </a:lnSpc>
              <a:buFont typeface="Arial" panose="020B0604020202020204" pitchFamily="34" charset="0"/>
              <a:buNone/>
            </a:pPr>
            <a:r>
              <a:rPr lang="pt-BR" altLang="pt-BR" smtClean="0">
                <a:latin typeface="Arial" panose="020B0604020202020204" pitchFamily="34" charset="0"/>
              </a:rPr>
              <a:t>Padrão: substituir “</a:t>
            </a:r>
            <a:r>
              <a:rPr lang="pt-BR" altLang="ja-JP" smtClean="0">
                <a:latin typeface="Arial" panose="020B0604020202020204" pitchFamily="34" charset="0"/>
              </a:rPr>
              <a:t>o</a:t>
            </a:r>
            <a:r>
              <a:rPr lang="pt-BR" altLang="pt-BR" smtClean="0">
                <a:latin typeface="Arial" panose="020B0604020202020204" pitchFamily="34" charset="0"/>
              </a:rPr>
              <a:t>”</a:t>
            </a:r>
            <a:r>
              <a:rPr lang="pt-BR" altLang="ja-JP" smtClean="0">
                <a:latin typeface="Arial" panose="020B0604020202020204" pitchFamily="34" charset="0"/>
              </a:rPr>
              <a:t> por </a:t>
            </a:r>
            <a:r>
              <a:rPr lang="pt-BR" altLang="pt-BR" smtClean="0">
                <a:latin typeface="Arial" panose="020B0604020202020204" pitchFamily="34" charset="0"/>
              </a:rPr>
              <a:t>“</a:t>
            </a:r>
            <a:r>
              <a:rPr lang="pt-BR" altLang="ja-JP" smtClean="0">
                <a:latin typeface="Arial" panose="020B0604020202020204" pitchFamily="34" charset="0"/>
              </a:rPr>
              <a:t>0</a:t>
            </a:r>
            <a:r>
              <a:rPr lang="pt-BR" altLang="pt-BR" smtClean="0">
                <a:latin typeface="Arial" panose="020B0604020202020204" pitchFamily="34" charset="0"/>
              </a:rPr>
              <a:t>”</a:t>
            </a:r>
            <a:r>
              <a:rPr lang="pt-BR" altLang="ja-JP" smtClean="0">
                <a:latin typeface="Arial" panose="020B0604020202020204" pitchFamily="34" charset="0"/>
              </a:rPr>
              <a:t> e duplicar as letras </a:t>
            </a:r>
            <a:r>
              <a:rPr lang="pt-BR" altLang="pt-BR" smtClean="0">
                <a:latin typeface="Arial" panose="020B0604020202020204" pitchFamily="34" charset="0"/>
              </a:rPr>
              <a:t>“</a:t>
            </a:r>
            <a:r>
              <a:rPr lang="pt-BR" altLang="ja-JP" smtClean="0">
                <a:latin typeface="Arial" panose="020B0604020202020204" pitchFamily="34" charset="0"/>
              </a:rPr>
              <a:t>s</a:t>
            </a:r>
            <a:r>
              <a:rPr lang="pt-BR" altLang="pt-BR" smtClean="0">
                <a:latin typeface="Arial" panose="020B0604020202020204" pitchFamily="34" charset="0"/>
              </a:rPr>
              <a:t>”</a:t>
            </a:r>
            <a:r>
              <a:rPr lang="pt-BR" altLang="ja-JP" smtClean="0">
                <a:latin typeface="Arial" panose="020B0604020202020204" pitchFamily="34" charset="0"/>
              </a:rPr>
              <a:t> e </a:t>
            </a:r>
            <a:r>
              <a:rPr lang="pt-BR" altLang="pt-BR" smtClean="0">
                <a:latin typeface="Arial" panose="020B0604020202020204" pitchFamily="34" charset="0"/>
              </a:rPr>
              <a:t>“</a:t>
            </a:r>
            <a:r>
              <a:rPr lang="pt-BR" altLang="ja-JP" smtClean="0">
                <a:latin typeface="Arial" panose="020B0604020202020204" pitchFamily="34" charset="0"/>
              </a:rPr>
              <a:t>r</a:t>
            </a:r>
            <a:r>
              <a:rPr lang="pt-BR" altLang="pt-BR" smtClean="0">
                <a:latin typeface="Arial" panose="020B0604020202020204" pitchFamily="34" charset="0"/>
              </a:rPr>
              <a:t>”</a:t>
            </a:r>
            <a:endParaRPr lang="pt-BR" altLang="ja-JP" smtClean="0">
              <a:latin typeface="Arial" panose="020B0604020202020204" pitchFamily="34" charset="0"/>
            </a:endParaRPr>
          </a:p>
          <a:p>
            <a:pPr marL="1371600" lvl="3" indent="0">
              <a:lnSpc>
                <a:spcPct val="100000"/>
              </a:lnSpc>
              <a:buFont typeface="Arial" panose="020B0604020202020204" pitchFamily="34" charset="0"/>
              <a:buNone/>
            </a:pPr>
            <a:r>
              <a:rPr lang="pt-BR" altLang="pt-BR" smtClean="0">
                <a:latin typeface="Arial" panose="020B0604020202020204" pitchFamily="34" charset="0"/>
              </a:rPr>
              <a:t>Frase: “</a:t>
            </a:r>
            <a:r>
              <a:rPr lang="pt-BR" altLang="ja-JP" smtClean="0">
                <a:latin typeface="Arial" panose="020B0604020202020204" pitchFamily="34" charset="0"/>
              </a:rPr>
              <a:t>Sol, astro-rei do Sistema Solar</a:t>
            </a:r>
            <a:r>
              <a:rPr lang="pt-BR" altLang="pt-BR" smtClean="0">
                <a:latin typeface="Arial" panose="020B0604020202020204" pitchFamily="34" charset="0"/>
              </a:rPr>
              <a:t>”</a:t>
            </a:r>
            <a:r>
              <a:rPr lang="pt-BR" altLang="ja-JP" smtClean="0">
                <a:latin typeface="Arial" panose="020B0604020202020204" pitchFamily="34" charset="0"/>
              </a:rPr>
              <a:t> </a:t>
            </a:r>
          </a:p>
          <a:p>
            <a:pPr marL="1371600" lvl="3" indent="0">
              <a:lnSpc>
                <a:spcPct val="100000"/>
              </a:lnSpc>
              <a:buFont typeface="Arial" panose="020B0604020202020204" pitchFamily="34" charset="0"/>
              <a:buNone/>
            </a:pPr>
            <a:r>
              <a:rPr lang="pt-BR" altLang="pt-BR" smtClean="0">
                <a:solidFill>
                  <a:srgbClr val="DC742F"/>
                </a:solidFill>
                <a:latin typeface="Arial Black" panose="020B0A04020102020204" pitchFamily="34" charset="0"/>
              </a:rPr>
              <a:t>Senha: “</a:t>
            </a:r>
            <a:r>
              <a:rPr lang="pt-BR" altLang="ja-JP" smtClean="0">
                <a:solidFill>
                  <a:srgbClr val="DC742F"/>
                </a:solidFill>
                <a:latin typeface="Arial Black" panose="020B0A04020102020204" pitchFamily="34" charset="0"/>
              </a:rPr>
              <a:t>SS0l, asstrr0-rrei d0 SSisstema SS0larr</a:t>
            </a:r>
            <a:r>
              <a:rPr lang="pt-BR" altLang="pt-BR" smtClean="0">
                <a:solidFill>
                  <a:srgbClr val="DC742F"/>
                </a:solidFill>
                <a:latin typeface="Arial Black" panose="020B0A04020102020204" pitchFamily="34" charset="0"/>
              </a:rPr>
              <a:t>”</a:t>
            </a:r>
            <a:endParaRPr lang="en-US" altLang="ja-JP" smtClean="0">
              <a:solidFill>
                <a:srgbClr val="DC742F"/>
              </a:solidFill>
              <a:latin typeface="Arial Black" panose="020B0A04020102020204" pitchFamily="34" charset="0"/>
            </a:endParaRPr>
          </a:p>
          <a:p>
            <a:pPr marL="1371600" lvl="3" indent="0">
              <a:lnSpc>
                <a:spcPct val="100000"/>
              </a:lnSpc>
            </a:pPr>
            <a:endParaRPr lang="en-US" altLang="pt-BR" smtClean="0">
              <a:latin typeface="Arial" panose="020B0604020202020204" pitchFamily="34" charset="0"/>
            </a:endParaRPr>
          </a:p>
        </p:txBody>
      </p:sp>
    </p:spTree>
    <p:extLst>
      <p:ext uri="{BB962C8B-B14F-4D97-AF65-F5344CB8AC3E}">
        <p14:creationId xmlns:p14="http://schemas.microsoft.com/office/powerpoint/2010/main" val="171546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Uso de senhas (1/3)</a:t>
            </a:r>
          </a:p>
        </p:txBody>
      </p:sp>
      <p:sp>
        <p:nvSpPr>
          <p:cNvPr id="43010" name="Content Placeholder 2"/>
          <p:cNvSpPr>
            <a:spLocks noGrp="1"/>
          </p:cNvSpPr>
          <p:nvPr>
            <p:ph idx="1"/>
          </p:nvPr>
        </p:nvSpPr>
        <p:spPr>
          <a:xfrm>
            <a:off x="468313" y="1619250"/>
            <a:ext cx="8229600" cy="4751388"/>
          </a:xfrm>
        </p:spPr>
        <p:txBody>
          <a:bodyPr>
            <a:normAutofit fontScale="85000" lnSpcReduction="20000"/>
          </a:bodyPr>
          <a:lstStyle/>
          <a:p>
            <a:pPr>
              <a:lnSpc>
                <a:spcPct val="100000"/>
              </a:lnSpc>
            </a:pPr>
            <a:r>
              <a:rPr lang="pt-BR" altLang="pt-BR" smtClean="0">
                <a:latin typeface="Arial" panose="020B0604020202020204" pitchFamily="34" charset="0"/>
              </a:rPr>
              <a:t>Não exponha suas senhas</a:t>
            </a:r>
          </a:p>
          <a:p>
            <a:pPr lvl="1">
              <a:lnSpc>
                <a:spcPct val="100000"/>
              </a:lnSpc>
            </a:pPr>
            <a:r>
              <a:rPr lang="pt-BR" altLang="pt-BR" smtClean="0">
                <a:latin typeface="Arial" panose="020B0604020202020204" pitchFamily="34" charset="0"/>
              </a:rPr>
              <a:t>certifique-se de não estar sendo observado ao digitá-las</a:t>
            </a:r>
          </a:p>
          <a:p>
            <a:pPr lvl="1">
              <a:lnSpc>
                <a:spcPct val="100000"/>
              </a:lnSpc>
            </a:pPr>
            <a:r>
              <a:rPr lang="pt-BR" altLang="pt-BR" smtClean="0">
                <a:latin typeface="Arial" panose="020B0604020202020204" pitchFamily="34" charset="0"/>
              </a:rPr>
              <a:t>não as deixe anotadas em locais onde outros possam ver</a:t>
            </a:r>
          </a:p>
          <a:p>
            <a:pPr lvl="2">
              <a:lnSpc>
                <a:spcPct val="100000"/>
              </a:lnSpc>
            </a:pPr>
            <a:r>
              <a:rPr lang="pt-BR" altLang="pt-BR" smtClean="0">
                <a:latin typeface="Arial" panose="020B0604020202020204" pitchFamily="34" charset="0"/>
              </a:rPr>
              <a:t>um papel sobre sua mesa ou colado em seu monitor</a:t>
            </a:r>
          </a:p>
          <a:p>
            <a:pPr lvl="1">
              <a:lnSpc>
                <a:spcPct val="100000"/>
              </a:lnSpc>
            </a:pPr>
            <a:r>
              <a:rPr lang="pt-BR" altLang="pt-BR" smtClean="0">
                <a:latin typeface="Arial" panose="020B0604020202020204" pitchFamily="34" charset="0"/>
              </a:rPr>
              <a:t>evite digitá-las em computadores e dispositivos móveis de terceiros</a:t>
            </a:r>
          </a:p>
          <a:p>
            <a:r>
              <a:rPr lang="pt-BR" altLang="pt-BR" smtClean="0">
                <a:latin typeface="Arial" panose="020B0604020202020204" pitchFamily="34" charset="0"/>
              </a:rPr>
              <a:t>Não forneça suas senhas para outras pessoas</a:t>
            </a:r>
          </a:p>
          <a:p>
            <a:pPr lvl="1">
              <a:lnSpc>
                <a:spcPct val="100000"/>
              </a:lnSpc>
            </a:pPr>
            <a:r>
              <a:rPr lang="pt-BR" altLang="pt-BR" smtClean="0">
                <a:latin typeface="Arial" panose="020B0604020202020204" pitchFamily="34" charset="0"/>
              </a:rPr>
              <a:t>cuidado com </a:t>
            </a:r>
            <a:r>
              <a:rPr lang="pt-BR" altLang="pt-BR" i="1" smtClean="0">
                <a:latin typeface="Arial" panose="020B0604020202020204" pitchFamily="34" charset="0"/>
              </a:rPr>
              <a:t>e-mails</a:t>
            </a:r>
            <a:r>
              <a:rPr lang="pt-BR" altLang="pt-BR" smtClean="0">
                <a:latin typeface="Arial" panose="020B0604020202020204" pitchFamily="34" charset="0"/>
              </a:rPr>
              <a:t>/telefonemas pedindo dados pessoais</a:t>
            </a:r>
          </a:p>
          <a:p>
            <a:r>
              <a:rPr lang="pt-BR" altLang="pt-BR" smtClean="0">
                <a:latin typeface="Arial" panose="020B0604020202020204" pitchFamily="34" charset="0"/>
              </a:rPr>
              <a:t>Use conexões seguras quando o acesso envolver senhas</a:t>
            </a:r>
          </a:p>
        </p:txBody>
      </p:sp>
    </p:spTree>
    <p:extLst>
      <p:ext uri="{BB962C8B-B14F-4D97-AF65-F5344CB8AC3E}">
        <p14:creationId xmlns:p14="http://schemas.microsoft.com/office/powerpoint/2010/main" val="39125627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Uso de senhas (2/3)</a:t>
            </a:r>
          </a:p>
        </p:txBody>
      </p:sp>
      <p:sp>
        <p:nvSpPr>
          <p:cNvPr id="45058" name="Content Placeholder 2"/>
          <p:cNvSpPr>
            <a:spLocks noGrp="1"/>
          </p:cNvSpPr>
          <p:nvPr>
            <p:ph idx="1"/>
          </p:nvPr>
        </p:nvSpPr>
        <p:spPr>
          <a:xfrm>
            <a:off x="468313" y="1619250"/>
            <a:ext cx="8229600" cy="4751388"/>
          </a:xfrm>
        </p:spPr>
        <p:txBody>
          <a:bodyPr>
            <a:normAutofit fontScale="85000" lnSpcReduction="10000"/>
          </a:bodyPr>
          <a:lstStyle/>
          <a:p>
            <a:pPr>
              <a:lnSpc>
                <a:spcPct val="100000"/>
              </a:lnSpc>
            </a:pPr>
            <a:r>
              <a:rPr lang="en-US" altLang="pt-BR" smtClean="0">
                <a:latin typeface="Arial" panose="020B0604020202020204" pitchFamily="34" charset="0"/>
              </a:rPr>
              <a:t>Evite:</a:t>
            </a:r>
          </a:p>
          <a:p>
            <a:pPr lvl="1">
              <a:lnSpc>
                <a:spcPct val="100000"/>
              </a:lnSpc>
            </a:pPr>
            <a:r>
              <a:rPr lang="pt-BR" altLang="pt-BR" smtClean="0">
                <a:latin typeface="Arial" panose="020B0604020202020204" pitchFamily="34" charset="0"/>
              </a:rPr>
              <a:t>salvar as suas senhas no navegador </a:t>
            </a:r>
            <a:r>
              <a:rPr lang="pt-BR" altLang="pt-BR" i="1" smtClean="0">
                <a:latin typeface="Arial" panose="020B0604020202020204" pitchFamily="34" charset="0"/>
              </a:rPr>
              <a:t>Web</a:t>
            </a:r>
            <a:endParaRPr lang="en-US" altLang="pt-BR" smtClean="0">
              <a:latin typeface="Arial" panose="020B0604020202020204" pitchFamily="34" charset="0"/>
            </a:endParaRPr>
          </a:p>
          <a:p>
            <a:pPr lvl="1">
              <a:lnSpc>
                <a:spcPct val="100000"/>
              </a:lnSpc>
            </a:pPr>
            <a:r>
              <a:rPr lang="pt-BR" altLang="pt-BR" smtClean="0">
                <a:latin typeface="Arial" panose="020B0604020202020204" pitchFamily="34" charset="0"/>
              </a:rPr>
              <a:t>usar opções, como:</a:t>
            </a:r>
          </a:p>
          <a:p>
            <a:pPr lvl="2">
              <a:lnSpc>
                <a:spcPct val="100000"/>
              </a:lnSpc>
            </a:pPr>
            <a:r>
              <a:rPr lang="pt-BR" altLang="pt-BR" smtClean="0">
                <a:latin typeface="Arial" panose="020B0604020202020204" pitchFamily="34" charset="0"/>
              </a:rPr>
              <a:t>“</a:t>
            </a:r>
            <a:r>
              <a:rPr lang="pt-BR" altLang="ja-JP" smtClean="0">
                <a:latin typeface="Arial" panose="020B0604020202020204" pitchFamily="34" charset="0"/>
              </a:rPr>
              <a:t>Lembre-se de mim</a:t>
            </a:r>
            <a:r>
              <a:rPr lang="pt-BR" altLang="pt-BR" smtClean="0">
                <a:latin typeface="Arial" panose="020B0604020202020204" pitchFamily="34" charset="0"/>
              </a:rPr>
              <a:t>”</a:t>
            </a:r>
            <a:r>
              <a:rPr lang="pt-BR" altLang="ja-JP" smtClean="0">
                <a:latin typeface="Arial" panose="020B0604020202020204" pitchFamily="34" charset="0"/>
              </a:rPr>
              <a:t> </a:t>
            </a:r>
          </a:p>
          <a:p>
            <a:pPr lvl="2">
              <a:lnSpc>
                <a:spcPct val="100000"/>
              </a:lnSpc>
            </a:pPr>
            <a:r>
              <a:rPr lang="pt-BR" altLang="pt-BR" smtClean="0">
                <a:latin typeface="Arial" panose="020B0604020202020204" pitchFamily="34" charset="0"/>
              </a:rPr>
              <a:t>“</a:t>
            </a:r>
            <a:r>
              <a:rPr lang="pt-BR" altLang="ja-JP" smtClean="0">
                <a:latin typeface="Arial" panose="020B0604020202020204" pitchFamily="34" charset="0"/>
              </a:rPr>
              <a:t>Continuar conectado</a:t>
            </a:r>
            <a:r>
              <a:rPr lang="pt-BR" altLang="pt-BR" smtClean="0">
                <a:latin typeface="Arial" panose="020B0604020202020204" pitchFamily="34" charset="0"/>
              </a:rPr>
              <a:t>”</a:t>
            </a:r>
            <a:endParaRPr lang="en-US" altLang="ja-JP" smtClean="0">
              <a:latin typeface="Arial" panose="020B0604020202020204" pitchFamily="34" charset="0"/>
            </a:endParaRPr>
          </a:p>
          <a:p>
            <a:pPr lvl="1">
              <a:lnSpc>
                <a:spcPct val="100000"/>
              </a:lnSpc>
            </a:pPr>
            <a:r>
              <a:rPr lang="pt-BR" altLang="pt-BR" smtClean="0">
                <a:latin typeface="Arial" panose="020B0604020202020204" pitchFamily="34" charset="0"/>
              </a:rPr>
              <a:t>usar a mesma senha para todos os serviços que acessa</a:t>
            </a:r>
            <a:endParaRPr lang="en-US" altLang="pt-BR" smtClean="0">
              <a:latin typeface="Arial" panose="020B0604020202020204" pitchFamily="34" charset="0"/>
            </a:endParaRPr>
          </a:p>
          <a:p>
            <a:pPr lvl="2">
              <a:lnSpc>
                <a:spcPct val="100000"/>
              </a:lnSpc>
              <a:spcAft>
                <a:spcPts val="1200"/>
              </a:spcAft>
            </a:pPr>
            <a:r>
              <a:rPr lang="pt-BR" altLang="pt-BR" smtClean="0">
                <a:latin typeface="Arial" panose="020B0604020202020204" pitchFamily="34" charset="0"/>
              </a:rPr>
              <a:t>basta ao atacante conseguir uma senha para ser capaz de acessar as demais contas onde ela seja usada</a:t>
            </a:r>
            <a:endParaRPr lang="en-US" altLang="pt-BR" smtClean="0">
              <a:latin typeface="Arial" panose="020B0604020202020204" pitchFamily="34" charset="0"/>
            </a:endParaRPr>
          </a:p>
          <a:p>
            <a:pPr>
              <a:lnSpc>
                <a:spcPct val="100000"/>
              </a:lnSpc>
            </a:pPr>
            <a:r>
              <a:rPr lang="pt-BR" altLang="pt-BR" smtClean="0">
                <a:latin typeface="Arial" panose="020B0604020202020204" pitchFamily="34" charset="0"/>
              </a:rPr>
              <a:t>Não use senhas de acesso profissional para acessar assuntos pessoais (e vice-versa)</a:t>
            </a:r>
          </a:p>
          <a:p>
            <a:pPr lvl="1">
              <a:lnSpc>
                <a:spcPct val="100000"/>
              </a:lnSpc>
            </a:pPr>
            <a:r>
              <a:rPr lang="pt-BR" altLang="pt-BR" smtClean="0">
                <a:latin typeface="Arial" panose="020B0604020202020204" pitchFamily="34" charset="0"/>
              </a:rPr>
              <a:t>respeite os contextos</a:t>
            </a:r>
          </a:p>
          <a:p>
            <a:pPr eaLnBrk="1" hangingPunct="1">
              <a:lnSpc>
                <a:spcPct val="130000"/>
              </a:lnSpc>
              <a:buFont typeface="Arial" panose="020B0604020202020204" pitchFamily="34" charset="0"/>
              <a:buNone/>
            </a:pPr>
            <a:endParaRPr lang="pt-BR" altLang="pt-BR" smtClean="0">
              <a:latin typeface="Arial" panose="020B0604020202020204" pitchFamily="34" charset="0"/>
            </a:endParaRPr>
          </a:p>
        </p:txBody>
      </p:sp>
    </p:spTree>
    <p:extLst>
      <p:ext uri="{BB962C8B-B14F-4D97-AF65-F5344CB8AC3E}">
        <p14:creationId xmlns:p14="http://schemas.microsoft.com/office/powerpoint/2010/main" val="20407252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Uso de senhas (3/3)</a:t>
            </a:r>
          </a:p>
        </p:txBody>
      </p:sp>
      <p:sp>
        <p:nvSpPr>
          <p:cNvPr id="36866" name="Content Placeholder 2"/>
          <p:cNvSpPr>
            <a:spLocks noGrp="1"/>
          </p:cNvSpPr>
          <p:nvPr>
            <p:ph idx="1"/>
          </p:nvPr>
        </p:nvSpPr>
        <p:spPr>
          <a:xfrm>
            <a:off x="468313" y="1619250"/>
            <a:ext cx="8424862" cy="4751388"/>
          </a:xfrm>
        </p:spPr>
        <p:txBody>
          <a:bodyPr>
            <a:normAutofit fontScale="85000" lnSpcReduction="20000"/>
          </a:bodyPr>
          <a:lstStyle/>
          <a:p>
            <a:pPr>
              <a:lnSpc>
                <a:spcPct val="100000"/>
              </a:lnSpc>
            </a:pPr>
            <a:r>
              <a:rPr lang="pt-BR" altLang="pt-BR" smtClean="0">
                <a:latin typeface="Arial" panose="020B0604020202020204" pitchFamily="34" charset="0"/>
              </a:rPr>
              <a:t>Crie grupos de senhas, de acordo com o risco envolvido:</a:t>
            </a:r>
          </a:p>
          <a:p>
            <a:pPr lvl="1">
              <a:lnSpc>
                <a:spcPct val="100000"/>
              </a:lnSpc>
            </a:pPr>
            <a:r>
              <a:rPr lang="pt-BR" altLang="pt-BR" smtClean="0">
                <a:latin typeface="Arial" panose="020B0604020202020204" pitchFamily="34" charset="0"/>
              </a:rPr>
              <a:t>crie senhas:</a:t>
            </a:r>
          </a:p>
          <a:p>
            <a:pPr lvl="2">
              <a:lnSpc>
                <a:spcPct val="100000"/>
              </a:lnSpc>
            </a:pPr>
            <a:r>
              <a:rPr lang="pt-BR" altLang="pt-BR" smtClean="0">
                <a:latin typeface="Arial" panose="020B0604020202020204" pitchFamily="34" charset="0"/>
              </a:rPr>
              <a:t>únicas, fortes, e use-as onde haja recursos valiosos envolvidos</a:t>
            </a:r>
          </a:p>
          <a:p>
            <a:pPr lvl="2">
              <a:lnSpc>
                <a:spcPct val="100000"/>
              </a:lnSpc>
            </a:pPr>
            <a:r>
              <a:rPr lang="pt-BR" altLang="pt-BR" smtClean="0">
                <a:latin typeface="Arial" panose="020B0604020202020204" pitchFamily="34" charset="0"/>
              </a:rPr>
              <a:t>únicas, um pouco mais simples, e use-as onde o valor dos recursos protegidos é inferior </a:t>
            </a:r>
          </a:p>
          <a:p>
            <a:pPr lvl="2">
              <a:lnSpc>
                <a:spcPct val="100000"/>
              </a:lnSpc>
            </a:pPr>
            <a:r>
              <a:rPr lang="pt-BR" altLang="pt-BR" smtClean="0">
                <a:latin typeface="Arial" panose="020B0604020202020204" pitchFamily="34" charset="0"/>
              </a:rPr>
              <a:t>simples e reutilize-as para acessos sem risco</a:t>
            </a:r>
          </a:p>
          <a:p>
            <a:pPr>
              <a:lnSpc>
                <a:spcPct val="200000"/>
              </a:lnSpc>
            </a:pPr>
            <a:r>
              <a:rPr lang="pt-BR" altLang="pt-BR" smtClean="0">
                <a:latin typeface="Arial" panose="020B0604020202020204" pitchFamily="34" charset="0"/>
              </a:rPr>
              <a:t>Armazene suas senhas de forma segura:</a:t>
            </a:r>
          </a:p>
          <a:p>
            <a:pPr lvl="1">
              <a:lnSpc>
                <a:spcPct val="100000"/>
              </a:lnSpc>
            </a:pPr>
            <a:r>
              <a:rPr lang="pt-BR" altLang="pt-BR" smtClean="0">
                <a:latin typeface="Arial" panose="020B0604020202020204" pitchFamily="34" charset="0"/>
              </a:rPr>
              <a:t>anote-as em um papel e guarde-o em local seguro</a:t>
            </a:r>
          </a:p>
          <a:p>
            <a:pPr lvl="1">
              <a:lnSpc>
                <a:spcPct val="100000"/>
              </a:lnSpc>
            </a:pPr>
            <a:r>
              <a:rPr lang="pt-BR" altLang="pt-BR" smtClean="0">
                <a:latin typeface="Arial" panose="020B0604020202020204" pitchFamily="34" charset="0"/>
              </a:rPr>
              <a:t>grave-as em um arquivo criptografado</a:t>
            </a:r>
          </a:p>
          <a:p>
            <a:pPr lvl="1">
              <a:lnSpc>
                <a:spcPct val="100000"/>
              </a:lnSpc>
            </a:pPr>
            <a:r>
              <a:rPr lang="pt-BR" altLang="pt-BR" smtClean="0">
                <a:latin typeface="Arial" panose="020B0604020202020204" pitchFamily="34" charset="0"/>
              </a:rPr>
              <a:t>use programas gerenciadores de contas/senhas </a:t>
            </a:r>
          </a:p>
          <a:p>
            <a:pPr>
              <a:buFont typeface="Arial" panose="020B0604020202020204" pitchFamily="34" charset="0"/>
              <a:buNone/>
            </a:pPr>
            <a:endParaRPr lang="en-US" altLang="pt-BR" smtClean="0">
              <a:latin typeface="Arial" panose="020B0604020202020204" pitchFamily="34" charset="0"/>
            </a:endParaRPr>
          </a:p>
          <a:p>
            <a:pPr eaLnBrk="1" hangingPunct="1">
              <a:lnSpc>
                <a:spcPct val="13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12640552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Alteração de senhas </a:t>
            </a:r>
          </a:p>
        </p:txBody>
      </p:sp>
      <p:sp>
        <p:nvSpPr>
          <p:cNvPr id="49154" name="Content Placeholder 2"/>
          <p:cNvSpPr>
            <a:spLocks noGrp="1"/>
          </p:cNvSpPr>
          <p:nvPr>
            <p:ph idx="1"/>
          </p:nvPr>
        </p:nvSpPr>
        <p:spPr>
          <a:xfrm>
            <a:off x="468313" y="1619250"/>
            <a:ext cx="8675687" cy="4751388"/>
          </a:xfrm>
        </p:spPr>
        <p:txBody>
          <a:bodyPr>
            <a:normAutofit fontScale="85000" lnSpcReduction="20000"/>
          </a:bodyPr>
          <a:lstStyle/>
          <a:p>
            <a:pPr>
              <a:lnSpc>
                <a:spcPct val="100000"/>
              </a:lnSpc>
            </a:pPr>
            <a:r>
              <a:rPr lang="pt-BR" altLang="pt-BR" smtClean="0">
                <a:latin typeface="Arial" panose="020B0604020202020204" pitchFamily="34" charset="0"/>
              </a:rPr>
              <a:t>Altere suas senhas:</a:t>
            </a:r>
          </a:p>
          <a:p>
            <a:pPr lvl="1">
              <a:lnSpc>
                <a:spcPct val="100000"/>
              </a:lnSpc>
            </a:pPr>
            <a:r>
              <a:rPr lang="pt-BR" altLang="pt-BR" smtClean="0">
                <a:latin typeface="Arial" panose="020B0604020202020204" pitchFamily="34" charset="0"/>
              </a:rPr>
              <a:t>imediatamente, se desconfiar que elas tenham sido:</a:t>
            </a:r>
          </a:p>
          <a:p>
            <a:pPr lvl="2">
              <a:lnSpc>
                <a:spcPct val="100000"/>
              </a:lnSpc>
            </a:pPr>
            <a:r>
              <a:rPr lang="pt-BR" altLang="pt-BR" smtClean="0">
                <a:latin typeface="Arial" panose="020B0604020202020204" pitchFamily="34" charset="0"/>
              </a:rPr>
              <a:t>descobertas ou usadas em computadores invadidos ou infectados</a:t>
            </a:r>
          </a:p>
          <a:p>
            <a:pPr lvl="1">
              <a:lnSpc>
                <a:spcPct val="120000"/>
              </a:lnSpc>
            </a:pPr>
            <a:r>
              <a:rPr lang="pt-BR" altLang="pt-BR" smtClean="0">
                <a:latin typeface="Arial" panose="020B0604020202020204" pitchFamily="34" charset="0"/>
              </a:rPr>
              <a:t>rapidamente:</a:t>
            </a:r>
          </a:p>
          <a:p>
            <a:pPr lvl="2">
              <a:lnSpc>
                <a:spcPct val="100000"/>
              </a:lnSpc>
              <a:spcBef>
                <a:spcPts val="200"/>
              </a:spcBef>
            </a:pPr>
            <a:r>
              <a:rPr lang="pt-BR" altLang="pt-BR" smtClean="0">
                <a:latin typeface="Arial" panose="020B0604020202020204" pitchFamily="34" charset="0"/>
              </a:rPr>
              <a:t>se perder um computador onde elas estejam gravadas</a:t>
            </a:r>
            <a:endParaRPr lang="en-US" altLang="pt-BR" smtClean="0">
              <a:latin typeface="Arial" panose="020B0604020202020204" pitchFamily="34" charset="0"/>
            </a:endParaRPr>
          </a:p>
          <a:p>
            <a:pPr lvl="2">
              <a:lnSpc>
                <a:spcPct val="100000"/>
              </a:lnSpc>
              <a:spcBef>
                <a:spcPts val="200"/>
              </a:spcBef>
            </a:pPr>
            <a:r>
              <a:rPr lang="pt-BR" altLang="pt-BR" smtClean="0">
                <a:latin typeface="Arial" panose="020B0604020202020204" pitchFamily="34" charset="0"/>
              </a:rPr>
              <a:t>se usar:</a:t>
            </a:r>
          </a:p>
          <a:p>
            <a:pPr lvl="3">
              <a:lnSpc>
                <a:spcPct val="100000"/>
              </a:lnSpc>
              <a:spcBef>
                <a:spcPts val="200"/>
              </a:spcBef>
            </a:pPr>
            <a:r>
              <a:rPr lang="pt-BR" altLang="pt-BR" smtClean="0">
                <a:latin typeface="Arial" panose="020B0604020202020204" pitchFamily="34" charset="0"/>
              </a:rPr>
              <a:t>um padrão de formação e desconfiar que alguma tenha sido descoberta</a:t>
            </a:r>
          </a:p>
          <a:p>
            <a:pPr lvl="3">
              <a:lnSpc>
                <a:spcPct val="100000"/>
              </a:lnSpc>
              <a:spcBef>
                <a:spcPts val="200"/>
              </a:spcBef>
            </a:pPr>
            <a:r>
              <a:rPr lang="pt-BR" altLang="pt-BR" smtClean="0">
                <a:latin typeface="Arial" panose="020B0604020202020204" pitchFamily="34" charset="0"/>
              </a:rPr>
              <a:t>uma mesma senha em mais de um lugar e desconfiar que ela tenha sido descoberta em algum deles </a:t>
            </a:r>
          </a:p>
          <a:p>
            <a:pPr lvl="2">
              <a:lnSpc>
                <a:spcPct val="100000"/>
              </a:lnSpc>
              <a:spcBef>
                <a:spcPts val="200"/>
              </a:spcBef>
            </a:pPr>
            <a:r>
              <a:rPr lang="pt-BR" altLang="pt-BR" smtClean="0">
                <a:latin typeface="Arial" panose="020B0604020202020204" pitchFamily="34" charset="0"/>
              </a:rPr>
              <a:t>ao adquirir equipamentos acessíveis via rede</a:t>
            </a:r>
          </a:p>
          <a:p>
            <a:pPr lvl="3">
              <a:lnSpc>
                <a:spcPct val="100000"/>
              </a:lnSpc>
              <a:spcBef>
                <a:spcPts val="200"/>
              </a:spcBef>
            </a:pPr>
            <a:r>
              <a:rPr lang="pt-BR" altLang="pt-BR" smtClean="0">
                <a:latin typeface="Arial" panose="020B0604020202020204" pitchFamily="34" charset="0"/>
              </a:rPr>
              <a:t>eles podem estar configurados com senha padrão</a:t>
            </a:r>
          </a:p>
          <a:p>
            <a:pPr lvl="1">
              <a:lnSpc>
                <a:spcPct val="120000"/>
              </a:lnSpc>
              <a:spcBef>
                <a:spcPts val="200"/>
              </a:spcBef>
            </a:pPr>
            <a:r>
              <a:rPr lang="pt-BR" altLang="pt-BR" smtClean="0">
                <a:latin typeface="Arial" panose="020B0604020202020204" pitchFamily="34" charset="0"/>
              </a:rPr>
              <a:t>regularmente:</a:t>
            </a:r>
          </a:p>
          <a:p>
            <a:pPr lvl="2">
              <a:lnSpc>
                <a:spcPct val="100000"/>
              </a:lnSpc>
            </a:pPr>
            <a:r>
              <a:rPr lang="pt-BR" altLang="pt-BR" smtClean="0">
                <a:latin typeface="Arial" panose="020B0604020202020204" pitchFamily="34" charset="0"/>
              </a:rPr>
              <a:t>nos demais casos</a:t>
            </a:r>
          </a:p>
          <a:p>
            <a:pPr lvl="1">
              <a:lnSpc>
                <a:spcPct val="100000"/>
              </a:lnSpc>
            </a:pPr>
            <a:endParaRPr lang="en-US" altLang="pt-BR" smtClean="0">
              <a:latin typeface="Arial" panose="020B0604020202020204" pitchFamily="34" charset="0"/>
            </a:endParaRPr>
          </a:p>
          <a:p>
            <a:pPr eaLnBrk="1" hangingPunct="1">
              <a:lnSpc>
                <a:spcPct val="13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25116642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Recuperação de senhas (1/2) </a:t>
            </a:r>
          </a:p>
        </p:txBody>
      </p:sp>
      <p:sp>
        <p:nvSpPr>
          <p:cNvPr id="51202" name="Content Placeholder 2"/>
          <p:cNvSpPr>
            <a:spLocks noGrp="1"/>
          </p:cNvSpPr>
          <p:nvPr>
            <p:ph idx="1"/>
          </p:nvPr>
        </p:nvSpPr>
        <p:spPr>
          <a:xfrm>
            <a:off x="468313" y="1619250"/>
            <a:ext cx="8507412" cy="4751388"/>
          </a:xfrm>
        </p:spPr>
        <p:txBody>
          <a:bodyPr>
            <a:normAutofit fontScale="92500"/>
          </a:bodyPr>
          <a:lstStyle/>
          <a:p>
            <a:pPr>
              <a:lnSpc>
                <a:spcPct val="100000"/>
              </a:lnSpc>
            </a:pPr>
            <a:r>
              <a:rPr lang="pt-BR" altLang="pt-BR" smtClean="0">
                <a:latin typeface="Arial" panose="020B0604020202020204" pitchFamily="34" charset="0"/>
              </a:rPr>
              <a:t>Configure opções de recuperação de senhas:</a:t>
            </a:r>
          </a:p>
          <a:p>
            <a:pPr lvl="1">
              <a:lnSpc>
                <a:spcPct val="100000"/>
              </a:lnSpc>
            </a:pPr>
            <a:r>
              <a:rPr lang="pt-BR" altLang="pt-BR" smtClean="0">
                <a:latin typeface="Arial" panose="020B0604020202020204" pitchFamily="34" charset="0"/>
              </a:rPr>
              <a:t>um endereço de </a:t>
            </a:r>
            <a:r>
              <a:rPr lang="pt-BR" altLang="pt-BR" i="1" smtClean="0">
                <a:latin typeface="Arial" panose="020B0604020202020204" pitchFamily="34" charset="0"/>
              </a:rPr>
              <a:t>e-mail </a:t>
            </a:r>
            <a:r>
              <a:rPr lang="pt-BR" altLang="pt-BR" smtClean="0">
                <a:latin typeface="Arial" panose="020B0604020202020204" pitchFamily="34" charset="0"/>
              </a:rPr>
              <a:t>alternativo</a:t>
            </a:r>
          </a:p>
          <a:p>
            <a:pPr lvl="1">
              <a:lnSpc>
                <a:spcPct val="100000"/>
              </a:lnSpc>
            </a:pPr>
            <a:r>
              <a:rPr lang="pt-BR" altLang="pt-BR" smtClean="0">
                <a:latin typeface="Arial" panose="020B0604020202020204" pitchFamily="34" charset="0"/>
              </a:rPr>
              <a:t>uma pergunta de segurança</a:t>
            </a:r>
          </a:p>
          <a:p>
            <a:pPr lvl="1">
              <a:lnSpc>
                <a:spcPct val="100000"/>
              </a:lnSpc>
            </a:pPr>
            <a:r>
              <a:rPr lang="pt-BR" altLang="pt-BR" smtClean="0">
                <a:latin typeface="Arial" panose="020B0604020202020204" pitchFamily="34" charset="0"/>
              </a:rPr>
              <a:t>uma dica de segurança</a:t>
            </a:r>
          </a:p>
          <a:p>
            <a:pPr lvl="1">
              <a:lnSpc>
                <a:spcPct val="100000"/>
              </a:lnSpc>
            </a:pPr>
            <a:r>
              <a:rPr lang="pt-BR" altLang="pt-BR" smtClean="0">
                <a:latin typeface="Arial" panose="020B0604020202020204" pitchFamily="34" charset="0"/>
              </a:rPr>
              <a:t>um número de telefone celular</a:t>
            </a:r>
          </a:p>
          <a:p>
            <a:r>
              <a:rPr lang="pt-BR" altLang="pt-BR" smtClean="0">
                <a:latin typeface="Arial" panose="020B0604020202020204" pitchFamily="34" charset="0"/>
              </a:rPr>
              <a:t>Ao usar perguntas de segurança:</a:t>
            </a:r>
          </a:p>
          <a:p>
            <a:pPr lvl="1">
              <a:lnSpc>
                <a:spcPct val="100000"/>
              </a:lnSpc>
            </a:pPr>
            <a:r>
              <a:rPr lang="pt-BR" altLang="pt-BR" smtClean="0">
                <a:latin typeface="Arial" panose="020B0604020202020204" pitchFamily="34" charset="0"/>
              </a:rPr>
              <a:t>evite escolher questões cujas respostas sejam facilmente adivinhadas</a:t>
            </a:r>
          </a:p>
          <a:p>
            <a:pPr lvl="1">
              <a:lnSpc>
                <a:spcPct val="100000"/>
              </a:lnSpc>
            </a:pPr>
            <a:r>
              <a:rPr lang="pt-BR" altLang="pt-BR" smtClean="0">
                <a:latin typeface="Arial" panose="020B0604020202020204" pitchFamily="34" charset="0"/>
              </a:rPr>
              <a:t>procure criar suas próprias questões</a:t>
            </a:r>
          </a:p>
          <a:p>
            <a:pPr lvl="2">
              <a:lnSpc>
                <a:spcPct val="100000"/>
              </a:lnSpc>
            </a:pPr>
            <a:r>
              <a:rPr lang="pt-BR" altLang="pt-BR" smtClean="0">
                <a:latin typeface="Arial" panose="020B0604020202020204" pitchFamily="34" charset="0"/>
              </a:rPr>
              <a:t>de preferência com respostas falsas</a:t>
            </a: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en-US" altLang="pt-BR" smtClean="0">
              <a:latin typeface="Arial" panose="020B0604020202020204" pitchFamily="34" charset="0"/>
            </a:endParaRPr>
          </a:p>
          <a:p>
            <a:pPr eaLnBrk="1" hangingPunct="1">
              <a:lnSpc>
                <a:spcPct val="13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42834801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2411413" y="274638"/>
            <a:ext cx="6481762" cy="777875"/>
          </a:xfrm>
        </p:spPr>
        <p:txBody>
          <a:bodyPr>
            <a:normAutofit fontScale="90000"/>
          </a:bodyPr>
          <a:lstStyle/>
          <a:p>
            <a:r>
              <a:rPr lang="pt-BR" altLang="pt-BR" b="0">
                <a:latin typeface="Arial Black" panose="020B0A04020102020204" pitchFamily="34" charset="0"/>
                <a:ea typeface="MS PGothic" panose="020B0600070205080204" pitchFamily="34" charset="-128"/>
              </a:rPr>
              <a:t>Recuperação de senhas (2/2)</a:t>
            </a:r>
            <a:endParaRPr lang="en-US" altLang="pt-BR" b="0">
              <a:latin typeface="Arial Black" panose="020B0A04020102020204" pitchFamily="34" charset="0"/>
              <a:ea typeface="MS PGothic" panose="020B0600070205080204" pitchFamily="34" charset="-128"/>
            </a:endParaRPr>
          </a:p>
        </p:txBody>
      </p:sp>
      <p:sp>
        <p:nvSpPr>
          <p:cNvPr id="3" name="Content Placeholder 2"/>
          <p:cNvSpPr>
            <a:spLocks noGrp="1"/>
          </p:cNvSpPr>
          <p:nvPr>
            <p:ph idx="1"/>
          </p:nvPr>
        </p:nvSpPr>
        <p:spPr>
          <a:xfrm>
            <a:off x="468313" y="1619250"/>
            <a:ext cx="8424862" cy="4525963"/>
          </a:xfrm>
        </p:spPr>
        <p:txBody>
          <a:bodyPr>
            <a:noAutofit/>
          </a:bodyPr>
          <a:lstStyle/>
          <a:p>
            <a:pPr>
              <a:lnSpc>
                <a:spcPct val="100000"/>
              </a:lnSpc>
            </a:pPr>
            <a:r>
              <a:rPr lang="en-US" altLang="pt-BR" smtClean="0">
                <a:latin typeface="Arial" panose="020B0604020202020204" pitchFamily="34" charset="0"/>
              </a:rPr>
              <a:t>A</a:t>
            </a:r>
            <a:r>
              <a:rPr lang="pt-BR" altLang="pt-BR" smtClean="0">
                <a:latin typeface="Arial" panose="020B0604020202020204" pitchFamily="34" charset="0"/>
              </a:rPr>
              <a:t>o usar dicas de segurança, escolha aquelas que sejam:</a:t>
            </a:r>
            <a:endParaRPr lang="en-US" altLang="pt-BR" smtClean="0">
              <a:latin typeface="Arial" panose="020B0604020202020204" pitchFamily="34" charset="0"/>
            </a:endParaRPr>
          </a:p>
          <a:p>
            <a:pPr lvl="1">
              <a:lnSpc>
                <a:spcPct val="130000"/>
              </a:lnSpc>
            </a:pPr>
            <a:r>
              <a:rPr lang="pt-BR" altLang="pt-BR" smtClean="0">
                <a:latin typeface="Arial" panose="020B0604020202020204" pitchFamily="34" charset="0"/>
              </a:rPr>
              <a:t>vagas o suficiente para que ninguém consiga descobri-las, e </a:t>
            </a:r>
            <a:endParaRPr lang="en-US" altLang="pt-BR" smtClean="0">
              <a:latin typeface="Arial" panose="020B0604020202020204" pitchFamily="34" charset="0"/>
            </a:endParaRPr>
          </a:p>
          <a:p>
            <a:pPr lvl="1">
              <a:lnSpc>
                <a:spcPct val="130000"/>
              </a:lnSpc>
              <a:spcAft>
                <a:spcPts val="1800"/>
              </a:spcAft>
            </a:pPr>
            <a:r>
              <a:rPr lang="pt-BR" altLang="pt-BR" smtClean="0">
                <a:latin typeface="Arial" panose="020B0604020202020204" pitchFamily="34" charset="0"/>
              </a:rPr>
              <a:t>claras o bastante para que você consiga entendê-las</a:t>
            </a:r>
          </a:p>
          <a:p>
            <a:pPr>
              <a:lnSpc>
                <a:spcPct val="200000"/>
              </a:lnSpc>
              <a:spcBef>
                <a:spcPct val="0"/>
              </a:spcBef>
            </a:pPr>
            <a:r>
              <a:rPr lang="pt-BR" altLang="pt-BR" smtClean="0">
                <a:latin typeface="Arial" panose="020B0604020202020204" pitchFamily="34" charset="0"/>
              </a:rPr>
              <a:t> </a:t>
            </a:r>
            <a:r>
              <a:rPr lang="en-US" altLang="pt-BR" smtClean="0">
                <a:latin typeface="Arial" panose="020B0604020202020204" pitchFamily="34" charset="0"/>
              </a:rPr>
              <a:t>A</a:t>
            </a:r>
            <a:r>
              <a:rPr lang="pt-BR" altLang="pt-BR" smtClean="0">
                <a:latin typeface="Arial" panose="020B0604020202020204" pitchFamily="34" charset="0"/>
              </a:rPr>
              <a:t>o solicitar o envio de suas senhas por </a:t>
            </a:r>
            <a:r>
              <a:rPr lang="pt-BR" altLang="pt-BR" i="1" smtClean="0">
                <a:latin typeface="Arial" panose="020B0604020202020204" pitchFamily="34" charset="0"/>
              </a:rPr>
              <a:t>e-mail</a:t>
            </a:r>
            <a:r>
              <a:rPr lang="pt-BR" altLang="pt-BR" smtClean="0">
                <a:latin typeface="Arial" panose="020B0604020202020204" pitchFamily="34" charset="0"/>
              </a:rPr>
              <a:t>:</a:t>
            </a:r>
            <a:endParaRPr lang="en-US" altLang="pt-BR" smtClean="0">
              <a:latin typeface="Arial" panose="020B0604020202020204" pitchFamily="34" charset="0"/>
            </a:endParaRPr>
          </a:p>
          <a:p>
            <a:pPr lvl="1">
              <a:lnSpc>
                <a:spcPct val="130000"/>
              </a:lnSpc>
            </a:pPr>
            <a:r>
              <a:rPr lang="pt-BR" altLang="pt-BR" smtClean="0">
                <a:latin typeface="Arial" panose="020B0604020202020204" pitchFamily="34" charset="0"/>
              </a:rPr>
              <a:t>procure alterá-las o mais rápido possível</a:t>
            </a:r>
          </a:p>
          <a:p>
            <a:pPr lvl="1">
              <a:lnSpc>
                <a:spcPct val="130000"/>
              </a:lnSpc>
            </a:pPr>
            <a:r>
              <a:rPr lang="pt-BR" altLang="pt-BR" smtClean="0">
                <a:latin typeface="Arial" panose="020B0604020202020204" pitchFamily="34" charset="0"/>
              </a:rPr>
              <a:t>cadastre um </a:t>
            </a:r>
            <a:r>
              <a:rPr lang="pt-BR" altLang="pt-BR" i="1" smtClean="0">
                <a:latin typeface="Arial" panose="020B0604020202020204" pitchFamily="34" charset="0"/>
              </a:rPr>
              <a:t>e-mail</a:t>
            </a:r>
            <a:r>
              <a:rPr lang="pt-BR" altLang="pt-BR" smtClean="0">
                <a:latin typeface="Arial" panose="020B0604020202020204" pitchFamily="34" charset="0"/>
              </a:rPr>
              <a:t> que você acesse regularmente</a:t>
            </a:r>
          </a:p>
          <a:p>
            <a:pPr lvl="2">
              <a:lnSpc>
                <a:spcPct val="130000"/>
              </a:lnSpc>
            </a:pPr>
            <a:r>
              <a:rPr lang="pt-BR" altLang="pt-BR" smtClean="0">
                <a:latin typeface="Arial" panose="020B0604020202020204" pitchFamily="34" charset="0"/>
              </a:rPr>
              <a:t>para não esquecer a senha desta conta também</a:t>
            </a:r>
            <a:endParaRPr lang="en-US" altLang="pt-BR" smtClean="0">
              <a:latin typeface="Arial" panose="020B0604020202020204" pitchFamily="34" charset="0"/>
            </a:endParaRPr>
          </a:p>
          <a:p>
            <a:pPr lvl="1">
              <a:lnSpc>
                <a:spcPct val="130000"/>
              </a:lnSpc>
              <a:buFont typeface="Arial" panose="020B0604020202020204" pitchFamily="34" charset="0"/>
              <a:buChar char="•"/>
            </a:pPr>
            <a:endParaRPr lang="pt-BR" altLang="pt-BR" smtClean="0">
              <a:latin typeface="Arial" panose="020B0604020202020204" pitchFamily="34" charset="0"/>
            </a:endParaRPr>
          </a:p>
        </p:txBody>
      </p:sp>
    </p:spTree>
    <p:extLst>
      <p:ext uri="{BB962C8B-B14F-4D97-AF65-F5344CB8AC3E}">
        <p14:creationId xmlns:p14="http://schemas.microsoft.com/office/powerpoint/2010/main" val="4613577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2411413" y="274638"/>
            <a:ext cx="6481762" cy="777875"/>
          </a:xfrm>
        </p:spPr>
        <p:txBody>
          <a:bodyPr>
            <a:normAutofit fontScale="90000"/>
          </a:bodyPr>
          <a:lstStyle/>
          <a:p>
            <a:r>
              <a:rPr lang="pt-BR" altLang="pt-BR" b="0" i="1">
                <a:latin typeface="Arial Black" panose="020B0A04020102020204" pitchFamily="34" charset="0"/>
                <a:ea typeface="MS PGothic" panose="020B0600070205080204" pitchFamily="34" charset="-128"/>
              </a:rPr>
              <a:t>Phishing</a:t>
            </a:r>
            <a:r>
              <a:rPr lang="pt-BR" altLang="pt-BR" b="0">
                <a:latin typeface="Arial Black" panose="020B0A04020102020204" pitchFamily="34" charset="0"/>
                <a:ea typeface="MS PGothic" panose="020B0600070205080204" pitchFamily="34" charset="-128"/>
              </a:rPr>
              <a:t> e códigos maliciosos</a:t>
            </a:r>
            <a:endParaRPr lang="en-US" altLang="pt-BR" b="0">
              <a:latin typeface="Arial Black" panose="020B0A04020102020204" pitchFamily="34" charset="0"/>
              <a:ea typeface="MS PGothic" panose="020B0600070205080204" pitchFamily="34" charset="-128"/>
            </a:endParaRPr>
          </a:p>
        </p:txBody>
      </p:sp>
      <p:sp>
        <p:nvSpPr>
          <p:cNvPr id="3" name="Content Placeholder 2"/>
          <p:cNvSpPr>
            <a:spLocks noGrp="1"/>
          </p:cNvSpPr>
          <p:nvPr>
            <p:ph idx="1"/>
          </p:nvPr>
        </p:nvSpPr>
        <p:spPr>
          <a:xfrm>
            <a:off x="468313" y="1619250"/>
            <a:ext cx="8289925" cy="4762500"/>
          </a:xfrm>
        </p:spPr>
        <p:txBody>
          <a:bodyPr>
            <a:noAutofit/>
          </a:bodyPr>
          <a:lstStyle/>
          <a:p>
            <a:pPr>
              <a:lnSpc>
                <a:spcPct val="100000"/>
              </a:lnSpc>
            </a:pPr>
            <a:r>
              <a:rPr lang="pt-BR" altLang="pt-BR" smtClean="0">
                <a:latin typeface="Arial" panose="020B0604020202020204" pitchFamily="34" charset="0"/>
              </a:rPr>
              <a:t>Desconfie de mensagens recebidas:</a:t>
            </a:r>
          </a:p>
          <a:p>
            <a:pPr lvl="1">
              <a:lnSpc>
                <a:spcPct val="100000"/>
              </a:lnSpc>
            </a:pPr>
            <a:r>
              <a:rPr lang="pt-BR" altLang="pt-BR" smtClean="0">
                <a:latin typeface="Arial" panose="020B0604020202020204" pitchFamily="34" charset="0"/>
              </a:rPr>
              <a:t>mesmo que enviadas por conhecidos </a:t>
            </a:r>
          </a:p>
          <a:p>
            <a:pPr lvl="2">
              <a:lnSpc>
                <a:spcPct val="100000"/>
              </a:lnSpc>
            </a:pPr>
            <a:r>
              <a:rPr lang="pt-BR" altLang="pt-BR" smtClean="0">
                <a:latin typeface="Arial" panose="020B0604020202020204" pitchFamily="34" charset="0"/>
              </a:rPr>
              <a:t>elas podem ter sido enviadas de contas falsas ou invadidas</a:t>
            </a:r>
          </a:p>
          <a:p>
            <a:pPr>
              <a:lnSpc>
                <a:spcPct val="140000"/>
              </a:lnSpc>
            </a:pPr>
            <a:r>
              <a:rPr lang="pt-BR" altLang="pt-BR" smtClean="0">
                <a:latin typeface="Arial" panose="020B0604020202020204" pitchFamily="34" charset="0"/>
              </a:rPr>
              <a:t> Evite:</a:t>
            </a:r>
          </a:p>
          <a:p>
            <a:pPr lvl="1">
              <a:lnSpc>
                <a:spcPct val="100000"/>
              </a:lnSpc>
            </a:pPr>
            <a:r>
              <a:rPr lang="pt-BR" altLang="pt-BR" smtClean="0">
                <a:latin typeface="Arial" panose="020B0604020202020204" pitchFamily="34" charset="0"/>
              </a:rPr>
              <a:t>clicar/seguir </a:t>
            </a:r>
            <a:r>
              <a:rPr lang="pt-BR" altLang="pt-BR" i="1" smtClean="0">
                <a:latin typeface="Arial" panose="020B0604020202020204" pitchFamily="34" charset="0"/>
              </a:rPr>
              <a:t>links</a:t>
            </a:r>
            <a:r>
              <a:rPr lang="pt-BR" altLang="pt-BR" smtClean="0">
                <a:latin typeface="Arial" panose="020B0604020202020204" pitchFamily="34" charset="0"/>
              </a:rPr>
              <a:t> recebidos via mensagens eletrônicas</a:t>
            </a:r>
          </a:p>
          <a:p>
            <a:pPr lvl="2">
              <a:lnSpc>
                <a:spcPct val="100000"/>
              </a:lnSpc>
            </a:pPr>
            <a:r>
              <a:rPr lang="pt-BR" altLang="pt-BR" smtClean="0">
                <a:latin typeface="Arial" panose="020B0604020202020204" pitchFamily="34" charset="0"/>
              </a:rPr>
              <a:t>procure digitar a URL diretamente no navegador</a:t>
            </a:r>
          </a:p>
          <a:p>
            <a:pPr lvl="1">
              <a:lnSpc>
                <a:spcPct val="100000"/>
              </a:lnSpc>
            </a:pPr>
            <a:r>
              <a:rPr lang="pt-BR" altLang="pt-BR" smtClean="0">
                <a:latin typeface="Arial" panose="020B0604020202020204" pitchFamily="34" charset="0"/>
              </a:rPr>
              <a:t>usar </a:t>
            </a:r>
            <a:r>
              <a:rPr lang="pt-BR" altLang="pt-BR" i="1" smtClean="0">
                <a:latin typeface="Arial" panose="020B0604020202020204" pitchFamily="34" charset="0"/>
              </a:rPr>
              <a:t>sites</a:t>
            </a:r>
            <a:r>
              <a:rPr lang="pt-BR" altLang="pt-BR" smtClean="0">
                <a:latin typeface="Arial" panose="020B0604020202020204" pitchFamily="34" charset="0"/>
              </a:rPr>
              <a:t> de busca para acessar serviços que requeiram senhas, como seu </a:t>
            </a:r>
            <a:r>
              <a:rPr lang="pt-BR" altLang="pt-BR" i="1" smtClean="0">
                <a:latin typeface="Arial" panose="020B0604020202020204" pitchFamily="34" charset="0"/>
              </a:rPr>
              <a:t>Webmail</a:t>
            </a:r>
            <a:r>
              <a:rPr lang="pt-BR" altLang="pt-BR" smtClean="0">
                <a:latin typeface="Arial" panose="020B0604020202020204" pitchFamily="34" charset="0"/>
              </a:rPr>
              <a:t> e sua rede social</a:t>
            </a:r>
            <a:endParaRPr lang="en-US" altLang="pt-BR" smtClean="0">
              <a:latin typeface="Arial" panose="020B0604020202020204" pitchFamily="34" charset="0"/>
            </a:endParaRPr>
          </a:p>
          <a:p>
            <a:pPr>
              <a:lnSpc>
                <a:spcPct val="140000"/>
              </a:lnSpc>
            </a:pPr>
            <a:r>
              <a:rPr lang="pt-BR" altLang="pt-BR" smtClean="0">
                <a:latin typeface="Arial" panose="020B0604020202020204" pitchFamily="34" charset="0"/>
              </a:rPr>
              <a:t>Seja cuidadoso ao acessar </a:t>
            </a:r>
            <a:r>
              <a:rPr lang="pt-BR" altLang="pt-BR" i="1" smtClean="0">
                <a:latin typeface="Arial" panose="020B0604020202020204" pitchFamily="34" charset="0"/>
              </a:rPr>
              <a:t>links</a:t>
            </a:r>
            <a:r>
              <a:rPr lang="pt-BR" altLang="pt-BR" smtClean="0">
                <a:latin typeface="Arial" panose="020B0604020202020204" pitchFamily="34" charset="0"/>
              </a:rPr>
              <a:t> reduzidos:</a:t>
            </a:r>
            <a:endParaRPr lang="en-US" altLang="pt-BR" smtClean="0">
              <a:latin typeface="Arial" panose="020B0604020202020204" pitchFamily="34" charset="0"/>
            </a:endParaRPr>
          </a:p>
          <a:p>
            <a:pPr lvl="1">
              <a:lnSpc>
                <a:spcPct val="100000"/>
              </a:lnSpc>
            </a:pPr>
            <a:r>
              <a:rPr lang="pt-BR" altLang="pt-BR" smtClean="0">
                <a:latin typeface="Arial" panose="020B0604020202020204" pitchFamily="34" charset="0"/>
              </a:rPr>
              <a:t>use complementos que permitam expandir o </a:t>
            </a:r>
            <a:r>
              <a:rPr lang="pt-BR" altLang="pt-BR" i="1" smtClean="0">
                <a:latin typeface="Arial" panose="020B0604020202020204" pitchFamily="34" charset="0"/>
              </a:rPr>
              <a:t>link</a:t>
            </a:r>
            <a:r>
              <a:rPr lang="en-US" altLang="pt-BR" smtClean="0">
                <a:latin typeface="Arial" panose="020B0604020202020204" pitchFamily="34" charset="0"/>
              </a:rPr>
              <a:t> antes de clicar sobre ele</a:t>
            </a:r>
            <a:endParaRPr lang="pt-BR" altLang="pt-BR" smtClean="0">
              <a:latin typeface="Arial" panose="020B0604020202020204" pitchFamily="34" charset="0"/>
            </a:endParaRPr>
          </a:p>
          <a:p>
            <a:pPr lvl="1">
              <a:lnSpc>
                <a:spcPct val="100000"/>
              </a:lnSpc>
              <a:buFont typeface="Arial" panose="020B0604020202020204" pitchFamily="34" charset="0"/>
              <a:buChar char="•"/>
            </a:pPr>
            <a:endParaRPr lang="pt-BR" altLang="pt-BR" smtClean="0">
              <a:latin typeface="Arial" panose="020B0604020202020204" pitchFamily="34" charset="0"/>
            </a:endParaRPr>
          </a:p>
        </p:txBody>
      </p:sp>
    </p:spTree>
    <p:extLst>
      <p:ext uri="{BB962C8B-B14F-4D97-AF65-F5344CB8AC3E}">
        <p14:creationId xmlns:p14="http://schemas.microsoft.com/office/powerpoint/2010/main" val="2404759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Privacidade</a:t>
            </a:r>
          </a:p>
        </p:txBody>
      </p:sp>
      <p:sp>
        <p:nvSpPr>
          <p:cNvPr id="51202" name="Content Placeholder 2"/>
          <p:cNvSpPr>
            <a:spLocks noGrp="1"/>
          </p:cNvSpPr>
          <p:nvPr>
            <p:ph idx="1"/>
          </p:nvPr>
        </p:nvSpPr>
        <p:spPr>
          <a:xfrm>
            <a:off x="468313" y="1619250"/>
            <a:ext cx="8229600" cy="4525963"/>
          </a:xfrm>
        </p:spPr>
        <p:txBody>
          <a:bodyPr>
            <a:normAutofit fontScale="92500" lnSpcReduction="20000"/>
          </a:bodyPr>
          <a:lstStyle/>
          <a:p>
            <a:pPr>
              <a:lnSpc>
                <a:spcPct val="100000"/>
              </a:lnSpc>
            </a:pPr>
            <a:r>
              <a:rPr lang="pt-BR" altLang="pt-BR" smtClean="0">
                <a:latin typeface="Arial" panose="020B0604020202020204" pitchFamily="34" charset="0"/>
              </a:rPr>
              <a:t>Procure reduzir a quantidade de informações que possam ser coletadas sobre você</a:t>
            </a:r>
          </a:p>
          <a:p>
            <a:pPr lvl="1">
              <a:lnSpc>
                <a:spcPct val="100000"/>
              </a:lnSpc>
            </a:pPr>
            <a:r>
              <a:rPr lang="pt-BR" altLang="pt-BR" smtClean="0">
                <a:latin typeface="Arial" panose="020B0604020202020204" pitchFamily="34" charset="0"/>
              </a:rPr>
              <a:t>elas podem ser usadas para adivinhar as suas senhas</a:t>
            </a:r>
          </a:p>
          <a:p>
            <a:pPr lvl="1">
              <a:lnSpc>
                <a:spcPct val="100000"/>
              </a:lnSpc>
              <a:buFont typeface="Arial" panose="020B0604020202020204" pitchFamily="34" charset="0"/>
              <a:buNone/>
            </a:pPr>
            <a:endParaRPr lang="pt-BR" altLang="pt-BR" smtClean="0">
              <a:latin typeface="Arial" panose="020B0604020202020204" pitchFamily="34" charset="0"/>
            </a:endParaRPr>
          </a:p>
          <a:p>
            <a:pPr>
              <a:lnSpc>
                <a:spcPct val="100000"/>
              </a:lnSpc>
            </a:pPr>
            <a:r>
              <a:rPr lang="pt-BR" altLang="pt-BR" smtClean="0">
                <a:latin typeface="Arial" panose="020B0604020202020204" pitchFamily="34" charset="0"/>
              </a:rPr>
              <a:t>Seja cuidadoso com as informações que você divulga em </a:t>
            </a:r>
            <a:r>
              <a:rPr lang="pt-BR" altLang="pt-BR" i="1" smtClean="0">
                <a:latin typeface="Arial" panose="020B0604020202020204" pitchFamily="34" charset="0"/>
              </a:rPr>
              <a:t>blogs</a:t>
            </a:r>
            <a:r>
              <a:rPr lang="pt-BR" altLang="pt-BR" smtClean="0">
                <a:latin typeface="Arial" panose="020B0604020202020204" pitchFamily="34" charset="0"/>
              </a:rPr>
              <a:t> e redes sociais</a:t>
            </a:r>
          </a:p>
          <a:p>
            <a:pPr lvl="1">
              <a:lnSpc>
                <a:spcPct val="100000"/>
              </a:lnSpc>
            </a:pPr>
            <a:r>
              <a:rPr lang="pt-BR" altLang="pt-BR" smtClean="0">
                <a:latin typeface="Arial" panose="020B0604020202020204" pitchFamily="34" charset="0"/>
              </a:rPr>
              <a:t>elas podem ser usadas por invasores para tentar:</a:t>
            </a:r>
          </a:p>
          <a:p>
            <a:pPr lvl="2">
              <a:lnSpc>
                <a:spcPct val="100000"/>
              </a:lnSpc>
            </a:pPr>
            <a:r>
              <a:rPr lang="pt-BR" altLang="pt-BR" smtClean="0">
                <a:latin typeface="Arial" panose="020B0604020202020204" pitchFamily="34" charset="0"/>
              </a:rPr>
              <a:t>confirmar os seus dados cadastrais</a:t>
            </a:r>
          </a:p>
          <a:p>
            <a:pPr lvl="2">
              <a:lnSpc>
                <a:spcPct val="100000"/>
              </a:lnSpc>
            </a:pPr>
            <a:r>
              <a:rPr lang="pt-BR" altLang="pt-BR" smtClean="0">
                <a:latin typeface="Arial" panose="020B0604020202020204" pitchFamily="34" charset="0"/>
              </a:rPr>
              <a:t>descobrir dicas de segurança</a:t>
            </a:r>
          </a:p>
          <a:p>
            <a:pPr lvl="2">
              <a:lnSpc>
                <a:spcPct val="100000"/>
              </a:lnSpc>
            </a:pPr>
            <a:r>
              <a:rPr lang="pt-BR" altLang="pt-BR" smtClean="0">
                <a:latin typeface="Arial" panose="020B0604020202020204" pitchFamily="34" charset="0"/>
              </a:rPr>
              <a:t>responder perguntas de segurança</a:t>
            </a:r>
          </a:p>
          <a:p>
            <a:pPr eaLnBrk="1" hangingPunct="1"/>
            <a:endParaRPr lang="pt-BR" altLang="pt-BR" smtClean="0">
              <a:latin typeface="Arial" panose="020B0604020202020204" pitchFamily="34" charset="0"/>
            </a:endParaRPr>
          </a:p>
        </p:txBody>
      </p:sp>
    </p:spTree>
    <p:extLst>
      <p:ext uri="{BB962C8B-B14F-4D97-AF65-F5344CB8AC3E}">
        <p14:creationId xmlns:p14="http://schemas.microsoft.com/office/powerpoint/2010/main" val="1790511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Computador (1/2)</a:t>
            </a:r>
            <a:endParaRPr lang="en-US" altLang="pt-BR" b="0">
              <a:latin typeface="Arial Black" panose="020B0A04020102020204" pitchFamily="34" charset="0"/>
              <a:ea typeface="MS PGothic" panose="020B0600070205080204" pitchFamily="34" charset="-128"/>
            </a:endParaRPr>
          </a:p>
        </p:txBody>
      </p:sp>
      <p:sp>
        <p:nvSpPr>
          <p:cNvPr id="59394" name="Content Placeholder 2"/>
          <p:cNvSpPr>
            <a:spLocks noGrp="1"/>
          </p:cNvSpPr>
          <p:nvPr>
            <p:ph idx="1"/>
          </p:nvPr>
        </p:nvSpPr>
        <p:spPr>
          <a:xfrm>
            <a:off x="468313" y="1619250"/>
            <a:ext cx="8229600" cy="4525963"/>
          </a:xfrm>
        </p:spPr>
        <p:txBody>
          <a:bodyPr>
            <a:normAutofit fontScale="77500" lnSpcReduction="20000"/>
          </a:bodyPr>
          <a:lstStyle/>
          <a:p>
            <a:pPr eaLnBrk="1" hangingPunct="1">
              <a:lnSpc>
                <a:spcPct val="100000"/>
              </a:lnSpc>
            </a:pPr>
            <a:r>
              <a:rPr lang="pt-BR" altLang="pt-BR" smtClean="0">
                <a:latin typeface="Arial" panose="020B0604020202020204" pitchFamily="34" charset="0"/>
              </a:rPr>
              <a:t>Mantenha seu computador seguro, com:</a:t>
            </a:r>
          </a:p>
          <a:p>
            <a:pPr lvl="1" eaLnBrk="1" hangingPunct="1">
              <a:lnSpc>
                <a:spcPct val="110000"/>
              </a:lnSpc>
            </a:pPr>
            <a:r>
              <a:rPr lang="pt-BR" altLang="pt-BR" smtClean="0">
                <a:latin typeface="Arial" panose="020B0604020202020204" pitchFamily="34" charset="0"/>
              </a:rPr>
              <a:t>todos os programas instalados nas versões mais recentes</a:t>
            </a:r>
          </a:p>
          <a:p>
            <a:pPr lvl="1" eaLnBrk="1" hangingPunct="1">
              <a:lnSpc>
                <a:spcPct val="110000"/>
              </a:lnSpc>
            </a:pPr>
            <a:r>
              <a:rPr lang="pt-BR" altLang="pt-BR" smtClean="0">
                <a:latin typeface="Arial" panose="020B0604020202020204" pitchFamily="34" charset="0"/>
              </a:rPr>
              <a:t>todas as atualizações aplicadas, principalmente as de segurança</a:t>
            </a:r>
          </a:p>
          <a:p>
            <a:pPr eaLnBrk="1" hangingPunct="1">
              <a:lnSpc>
                <a:spcPct val="200000"/>
              </a:lnSpc>
            </a:pPr>
            <a:r>
              <a:rPr lang="pt-BR" altLang="pt-BR" smtClean="0">
                <a:latin typeface="Arial" panose="020B0604020202020204" pitchFamily="34" charset="0"/>
              </a:rPr>
              <a:t>Utilize e mantenha atualizados mecanismos de segurança</a:t>
            </a:r>
          </a:p>
          <a:p>
            <a:pPr lvl="1" eaLnBrk="1" hangingPunct="1">
              <a:lnSpc>
                <a:spcPct val="110000"/>
              </a:lnSpc>
            </a:pPr>
            <a:r>
              <a:rPr lang="pt-BR" altLang="pt-BR" i="1" smtClean="0">
                <a:latin typeface="Arial" panose="020B0604020202020204" pitchFamily="34" charset="0"/>
              </a:rPr>
              <a:t>antispam</a:t>
            </a:r>
          </a:p>
          <a:p>
            <a:pPr lvl="1" eaLnBrk="1" hangingPunct="1">
              <a:lnSpc>
                <a:spcPct val="110000"/>
              </a:lnSpc>
            </a:pPr>
            <a:r>
              <a:rPr lang="pt-BR" altLang="pt-BR" i="1" smtClean="0">
                <a:latin typeface="Arial" panose="020B0604020202020204" pitchFamily="34" charset="0"/>
              </a:rPr>
              <a:t>antimalware</a:t>
            </a:r>
          </a:p>
          <a:p>
            <a:pPr lvl="1" eaLnBrk="1" hangingPunct="1">
              <a:lnSpc>
                <a:spcPct val="110000"/>
              </a:lnSpc>
            </a:pPr>
            <a:r>
              <a:rPr lang="pt-BR" altLang="pt-BR" i="1" smtClean="0">
                <a:latin typeface="Arial" panose="020B0604020202020204" pitchFamily="34" charset="0"/>
              </a:rPr>
              <a:t>firewall</a:t>
            </a:r>
            <a:r>
              <a:rPr lang="pt-BR" altLang="pt-BR" smtClean="0">
                <a:latin typeface="Arial" panose="020B0604020202020204" pitchFamily="34" charset="0"/>
              </a:rPr>
              <a:t> pessoal</a:t>
            </a:r>
          </a:p>
          <a:p>
            <a:pPr eaLnBrk="1" hangingPunct="1"/>
            <a:endParaRPr lang="pt-BR" altLang="pt-BR" b="0" smtClean="0">
              <a:latin typeface="Arial" panose="020B0604020202020204" pitchFamily="34" charset="0"/>
            </a:endParaRPr>
          </a:p>
        </p:txBody>
      </p:sp>
    </p:spTree>
    <p:extLst>
      <p:ext uri="{BB962C8B-B14F-4D97-AF65-F5344CB8AC3E}">
        <p14:creationId xmlns:p14="http://schemas.microsoft.com/office/powerpoint/2010/main" val="41882648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Computador (2/2)</a:t>
            </a:r>
            <a:endParaRPr lang="en-US" altLang="pt-BR" b="0">
              <a:latin typeface="Arial Black" panose="020B0A04020102020204" pitchFamily="34" charset="0"/>
              <a:ea typeface="MS PGothic" panose="020B0600070205080204" pitchFamily="34" charset="-128"/>
            </a:endParaRPr>
          </a:p>
        </p:txBody>
      </p:sp>
      <p:sp>
        <p:nvSpPr>
          <p:cNvPr id="61442" name="Content Placeholder 2"/>
          <p:cNvSpPr>
            <a:spLocks noGrp="1"/>
          </p:cNvSpPr>
          <p:nvPr>
            <p:ph idx="1"/>
          </p:nvPr>
        </p:nvSpPr>
        <p:spPr>
          <a:xfrm>
            <a:off x="468313" y="1619250"/>
            <a:ext cx="8229600" cy="4525963"/>
          </a:xfrm>
        </p:spPr>
        <p:txBody>
          <a:bodyPr>
            <a:normAutofit fontScale="85000" lnSpcReduction="10000"/>
          </a:bodyPr>
          <a:lstStyle/>
          <a:p>
            <a:pPr eaLnBrk="1" hangingPunct="1">
              <a:lnSpc>
                <a:spcPct val="100000"/>
              </a:lnSpc>
            </a:pPr>
            <a:r>
              <a:rPr lang="pt-BR" altLang="pt-BR" smtClean="0">
                <a:latin typeface="Arial" panose="020B0604020202020204" pitchFamily="34" charset="0"/>
              </a:rPr>
              <a:t>Crie contas individuais para todos os usuários</a:t>
            </a:r>
          </a:p>
          <a:p>
            <a:pPr lvl="1" eaLnBrk="1" hangingPunct="1">
              <a:lnSpc>
                <a:spcPct val="100000"/>
              </a:lnSpc>
              <a:spcAft>
                <a:spcPts val="1200"/>
              </a:spcAft>
            </a:pPr>
            <a:r>
              <a:rPr lang="pt-BR" altLang="pt-BR" smtClean="0">
                <a:latin typeface="Arial" panose="020B0604020202020204" pitchFamily="34" charset="0"/>
              </a:rPr>
              <a:t>assegure-se de que todas as contas tenham senhas</a:t>
            </a:r>
          </a:p>
          <a:p>
            <a:pPr eaLnBrk="1" hangingPunct="1">
              <a:lnSpc>
                <a:spcPct val="100000"/>
              </a:lnSpc>
              <a:spcAft>
                <a:spcPts val="1200"/>
              </a:spcAft>
            </a:pPr>
            <a:r>
              <a:rPr lang="pt-BR" altLang="pt-BR" smtClean="0">
                <a:latin typeface="Arial" panose="020B0604020202020204" pitchFamily="34" charset="0"/>
              </a:rPr>
              <a:t>Configure seu computador para solicitar senha na tela inicial</a:t>
            </a:r>
          </a:p>
          <a:p>
            <a:pPr eaLnBrk="1" hangingPunct="1">
              <a:lnSpc>
                <a:spcPct val="100000"/>
              </a:lnSpc>
            </a:pPr>
            <a:r>
              <a:rPr lang="pt-BR" altLang="pt-BR" smtClean="0">
                <a:latin typeface="Arial" panose="020B0604020202020204" pitchFamily="34" charset="0"/>
              </a:rPr>
              <a:t>Nunca compartilhe a senha de administrador</a:t>
            </a:r>
          </a:p>
          <a:p>
            <a:pPr lvl="1" eaLnBrk="1" hangingPunct="1">
              <a:lnSpc>
                <a:spcPct val="100000"/>
              </a:lnSpc>
              <a:spcAft>
                <a:spcPts val="1200"/>
              </a:spcAft>
            </a:pPr>
            <a:r>
              <a:rPr lang="pt-BR" altLang="pt-BR" smtClean="0">
                <a:latin typeface="Arial" panose="020B0604020202020204" pitchFamily="34" charset="0"/>
              </a:rPr>
              <a:t>use-a o mínimo necessário</a:t>
            </a:r>
          </a:p>
          <a:p>
            <a:pPr eaLnBrk="1" hangingPunct="1">
              <a:lnSpc>
                <a:spcPct val="100000"/>
              </a:lnSpc>
            </a:pPr>
            <a:r>
              <a:rPr lang="pt-BR" altLang="pt-BR" smtClean="0">
                <a:latin typeface="Arial" panose="020B0604020202020204" pitchFamily="34" charset="0"/>
              </a:rPr>
              <a:t>Ative o compartilhamento de recursos:</a:t>
            </a:r>
          </a:p>
          <a:p>
            <a:pPr lvl="1" eaLnBrk="1" hangingPunct="1">
              <a:lnSpc>
                <a:spcPct val="100000"/>
              </a:lnSpc>
            </a:pPr>
            <a:r>
              <a:rPr lang="pt-BR" altLang="pt-BR" smtClean="0">
                <a:latin typeface="Arial" panose="020B0604020202020204" pitchFamily="34" charset="0"/>
              </a:rPr>
              <a:t>apenas quando necessário, e</a:t>
            </a:r>
          </a:p>
          <a:p>
            <a:pPr lvl="1" eaLnBrk="1" hangingPunct="1">
              <a:lnSpc>
                <a:spcPct val="100000"/>
              </a:lnSpc>
            </a:pPr>
            <a:r>
              <a:rPr lang="pt-BR" altLang="pt-BR" smtClean="0">
                <a:latin typeface="Arial" panose="020B0604020202020204" pitchFamily="34" charset="0"/>
              </a:rPr>
              <a:t>usando senhas bem elaboradas</a:t>
            </a:r>
          </a:p>
        </p:txBody>
      </p:sp>
    </p:spTree>
    <p:extLst>
      <p:ext uri="{BB962C8B-B14F-4D97-AF65-F5344CB8AC3E}">
        <p14:creationId xmlns:p14="http://schemas.microsoft.com/office/powerpoint/2010/main" val="8680627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Dispositivos móveis</a:t>
            </a:r>
            <a:endParaRPr lang="en-US" altLang="pt-BR" b="0">
              <a:latin typeface="Arial Black" panose="020B0A04020102020204" pitchFamily="34" charset="0"/>
              <a:ea typeface="MS PGothic" panose="020B0600070205080204" pitchFamily="34" charset="-128"/>
            </a:endParaRPr>
          </a:p>
        </p:txBody>
      </p:sp>
      <p:sp>
        <p:nvSpPr>
          <p:cNvPr id="63490" name="Content Placeholder 2"/>
          <p:cNvSpPr>
            <a:spLocks noGrp="1"/>
          </p:cNvSpPr>
          <p:nvPr>
            <p:ph idx="1"/>
          </p:nvPr>
        </p:nvSpPr>
        <p:spPr>
          <a:xfrm>
            <a:off x="468313" y="1619250"/>
            <a:ext cx="8229600" cy="4679950"/>
          </a:xfrm>
        </p:spPr>
        <p:txBody>
          <a:bodyPr/>
          <a:lstStyle/>
          <a:p>
            <a:pPr eaLnBrk="1" hangingPunct="1">
              <a:lnSpc>
                <a:spcPct val="100000"/>
              </a:lnSpc>
              <a:spcAft>
                <a:spcPts val="1200"/>
              </a:spcAft>
            </a:pPr>
            <a:r>
              <a:rPr lang="pt-BR" altLang="pt-BR" smtClean="0">
                <a:latin typeface="Arial" panose="020B0604020202020204" pitchFamily="34" charset="0"/>
              </a:rPr>
              <a:t>Cadastre uma senha de acesso bem elaborada</a:t>
            </a:r>
          </a:p>
          <a:p>
            <a:pPr lvl="1" eaLnBrk="1" hangingPunct="1">
              <a:lnSpc>
                <a:spcPct val="100000"/>
              </a:lnSpc>
            </a:pPr>
            <a:r>
              <a:rPr lang="pt-BR" altLang="pt-BR" smtClean="0">
                <a:latin typeface="Arial" panose="020B0604020202020204" pitchFamily="34" charset="0"/>
              </a:rPr>
              <a:t>se possível, configure-o para aceitar senhas complexas (alfanuméricas)</a:t>
            </a:r>
          </a:p>
          <a:p>
            <a:pPr eaLnBrk="1" hangingPunct="1">
              <a:lnSpc>
                <a:spcPct val="300000"/>
              </a:lnSpc>
            </a:pPr>
            <a:r>
              <a:rPr lang="pt-BR" altLang="pt-BR" smtClean="0">
                <a:latin typeface="Arial" panose="020B0604020202020204" pitchFamily="34" charset="0"/>
              </a:rPr>
              <a:t>Em caso de perda ou furto:</a:t>
            </a:r>
          </a:p>
          <a:p>
            <a:pPr lvl="1" eaLnBrk="1" hangingPunct="1">
              <a:lnSpc>
                <a:spcPct val="100000"/>
              </a:lnSpc>
            </a:pPr>
            <a:r>
              <a:rPr lang="pt-BR" altLang="pt-BR" smtClean="0">
                <a:latin typeface="Arial" panose="020B0604020202020204" pitchFamily="34" charset="0"/>
              </a:rPr>
              <a:t>altere as senhas que possam estar nele armazenadas</a:t>
            </a:r>
          </a:p>
        </p:txBody>
      </p:sp>
    </p:spTree>
    <p:extLst>
      <p:ext uri="{BB962C8B-B14F-4D97-AF65-F5344CB8AC3E}">
        <p14:creationId xmlns:p14="http://schemas.microsoft.com/office/powerpoint/2010/main" val="12476540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Computadores de terceiros</a:t>
            </a:r>
            <a:endParaRPr lang="en-US" altLang="pt-BR" b="0">
              <a:latin typeface="Arial Black" panose="020B0A04020102020204" pitchFamily="34" charset="0"/>
              <a:ea typeface="MS PGothic" panose="020B0600070205080204" pitchFamily="34" charset="-128"/>
            </a:endParaRPr>
          </a:p>
        </p:txBody>
      </p:sp>
      <p:sp>
        <p:nvSpPr>
          <p:cNvPr id="65538" name="Content Placeholder 2"/>
          <p:cNvSpPr>
            <a:spLocks noGrp="1"/>
          </p:cNvSpPr>
          <p:nvPr>
            <p:ph idx="1"/>
          </p:nvPr>
        </p:nvSpPr>
        <p:spPr>
          <a:xfrm>
            <a:off x="468313" y="1619250"/>
            <a:ext cx="8229600" cy="4679950"/>
          </a:xfrm>
        </p:spPr>
        <p:txBody>
          <a:bodyPr>
            <a:normAutofit fontScale="85000" lnSpcReduction="10000"/>
          </a:bodyPr>
          <a:lstStyle/>
          <a:p>
            <a:pPr>
              <a:lnSpc>
                <a:spcPct val="100000"/>
              </a:lnSpc>
              <a:spcAft>
                <a:spcPts val="1800"/>
              </a:spcAft>
            </a:pPr>
            <a:r>
              <a:rPr lang="pt-BR" altLang="pt-BR" smtClean="0">
                <a:latin typeface="Arial" panose="020B0604020202020204" pitchFamily="34" charset="0"/>
              </a:rPr>
              <a:t>Certifique-se de fechar a sua sessão (</a:t>
            </a:r>
            <a:r>
              <a:rPr lang="pt-BR" altLang="pt-BR" i="1" smtClean="0">
                <a:latin typeface="Arial" panose="020B0604020202020204" pitchFamily="34" charset="0"/>
              </a:rPr>
              <a:t>logout</a:t>
            </a:r>
            <a:r>
              <a:rPr lang="pt-BR" altLang="pt-BR" smtClean="0">
                <a:latin typeface="Arial" panose="020B0604020202020204" pitchFamily="34" charset="0"/>
              </a:rPr>
              <a:t>) ao acessar </a:t>
            </a:r>
            <a:r>
              <a:rPr lang="pt-BR" altLang="pt-BR" i="1" smtClean="0">
                <a:latin typeface="Arial" panose="020B0604020202020204" pitchFamily="34" charset="0"/>
              </a:rPr>
              <a:t>sites</a:t>
            </a:r>
            <a:r>
              <a:rPr lang="pt-BR" altLang="pt-BR" smtClean="0">
                <a:latin typeface="Arial" panose="020B0604020202020204" pitchFamily="34" charset="0"/>
              </a:rPr>
              <a:t> que requeiram o uso de senhas</a:t>
            </a:r>
            <a:endParaRPr lang="en-US" altLang="pt-BR" smtClean="0">
              <a:latin typeface="Arial" panose="020B0604020202020204" pitchFamily="34" charset="0"/>
            </a:endParaRPr>
          </a:p>
          <a:p>
            <a:pPr>
              <a:lnSpc>
                <a:spcPct val="100000"/>
              </a:lnSpc>
              <a:spcAft>
                <a:spcPts val="1800"/>
              </a:spcAft>
            </a:pPr>
            <a:r>
              <a:rPr lang="pt-BR" altLang="pt-BR" smtClean="0">
                <a:latin typeface="Arial" panose="020B0604020202020204" pitchFamily="34" charset="0"/>
              </a:rPr>
              <a:t>Procure, sempre que possível, utilizar opções de navegação anônima</a:t>
            </a:r>
            <a:endParaRPr lang="en-US" altLang="pt-BR" smtClean="0">
              <a:latin typeface="Arial" panose="020B0604020202020204" pitchFamily="34" charset="0"/>
            </a:endParaRPr>
          </a:p>
          <a:p>
            <a:pPr>
              <a:lnSpc>
                <a:spcPct val="100000"/>
              </a:lnSpc>
              <a:spcAft>
                <a:spcPts val="1800"/>
              </a:spcAft>
            </a:pPr>
            <a:r>
              <a:rPr lang="pt-BR" altLang="pt-BR" smtClean="0">
                <a:latin typeface="Arial" panose="020B0604020202020204" pitchFamily="34" charset="0"/>
              </a:rPr>
              <a:t>Evite efetuar transações bancárias e comerciais</a:t>
            </a:r>
            <a:endParaRPr lang="en-US" altLang="pt-BR" smtClean="0">
              <a:latin typeface="Arial" panose="020B0604020202020204" pitchFamily="34" charset="0"/>
            </a:endParaRPr>
          </a:p>
          <a:p>
            <a:pPr>
              <a:lnSpc>
                <a:spcPct val="100000"/>
              </a:lnSpc>
            </a:pPr>
            <a:r>
              <a:rPr lang="pt-BR" altLang="pt-BR" smtClean="0">
                <a:latin typeface="Arial" panose="020B0604020202020204" pitchFamily="34" charset="0"/>
              </a:rPr>
              <a:t>Ao retornar ao seu computador, procure alterar as senhas que, por ventura, você tenha utilizado</a:t>
            </a:r>
            <a:endParaRPr lang="en-US" altLang="pt-BR" smtClean="0">
              <a:latin typeface="Arial" panose="020B0604020202020204" pitchFamily="34" charset="0"/>
            </a:endParaRPr>
          </a:p>
        </p:txBody>
      </p:sp>
    </p:spTree>
    <p:extLst>
      <p:ext uri="{BB962C8B-B14F-4D97-AF65-F5344CB8AC3E}">
        <p14:creationId xmlns:p14="http://schemas.microsoft.com/office/powerpoint/2010/main" val="41809047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34</a:t>
            </a:fld>
            <a:endParaRPr lang="pt-BR"/>
          </a:p>
        </p:txBody>
      </p:sp>
      <p:pic>
        <p:nvPicPr>
          <p:cNvPr id="4" name="Imagem 3"/>
          <p:cNvPicPr>
            <a:picLocks noChangeAspect="1"/>
          </p:cNvPicPr>
          <p:nvPr/>
        </p:nvPicPr>
        <p:blipFill>
          <a:blip r:embed="rId2"/>
          <a:stretch>
            <a:fillRect/>
          </a:stretch>
        </p:blipFill>
        <p:spPr>
          <a:xfrm>
            <a:off x="3015596" y="2708920"/>
            <a:ext cx="6008408" cy="4085717"/>
          </a:xfrm>
          <a:prstGeom prst="rect">
            <a:avLst/>
          </a:prstGeom>
        </p:spPr>
      </p:pic>
      <p:sp>
        <p:nvSpPr>
          <p:cNvPr id="5" name="CaixaDeTexto 4"/>
          <p:cNvSpPr txBox="1"/>
          <p:nvPr/>
        </p:nvSpPr>
        <p:spPr>
          <a:xfrm>
            <a:off x="971600" y="476672"/>
            <a:ext cx="6648400" cy="584775"/>
          </a:xfrm>
          <a:prstGeom prst="rect">
            <a:avLst/>
          </a:prstGeom>
          <a:noFill/>
        </p:spPr>
        <p:txBody>
          <a:bodyPr wrap="square" rtlCol="0">
            <a:spAutoFit/>
          </a:bodyPr>
          <a:lstStyle/>
          <a:p>
            <a:r>
              <a:rPr lang="pt-BR" sz="3200" u="sng" dirty="0" smtClean="0"/>
              <a:t>PIRATARIA E EFEITOS A LONGO PRAZO.</a:t>
            </a:r>
            <a:endParaRPr lang="pt-BR" sz="3200" u="sng" dirty="0"/>
          </a:p>
        </p:txBody>
      </p:sp>
    </p:spTree>
    <p:extLst>
      <p:ext uri="{BB962C8B-B14F-4D97-AF65-F5344CB8AC3E}">
        <p14:creationId xmlns:p14="http://schemas.microsoft.com/office/powerpoint/2010/main" val="1042446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35</a:t>
            </a:fld>
            <a:endParaRPr lang="pt-BR"/>
          </a:p>
        </p:txBody>
      </p:sp>
      <p:sp>
        <p:nvSpPr>
          <p:cNvPr id="4" name="CaixaDeTexto 3"/>
          <p:cNvSpPr txBox="1"/>
          <p:nvPr/>
        </p:nvSpPr>
        <p:spPr>
          <a:xfrm>
            <a:off x="1691680" y="2060848"/>
            <a:ext cx="6408712" cy="923330"/>
          </a:xfrm>
          <a:prstGeom prst="rect">
            <a:avLst/>
          </a:prstGeom>
          <a:noFill/>
        </p:spPr>
        <p:txBody>
          <a:bodyPr wrap="square" rtlCol="0">
            <a:spAutoFit/>
          </a:bodyPr>
          <a:lstStyle/>
          <a:p>
            <a:pPr algn="ctr"/>
            <a:r>
              <a:rPr lang="pt-BR" sz="5400" dirty="0" smtClean="0"/>
              <a:t>BOATOS DA WEB</a:t>
            </a:r>
            <a:endParaRPr lang="pt-BR" sz="5400" dirty="0"/>
          </a:p>
        </p:txBody>
      </p:sp>
      <p:pic>
        <p:nvPicPr>
          <p:cNvPr id="3074" name="Picture 2" descr="http://2.bp.blogspot.com/-kxSQvuXPtcw/U9nI-6kHjpI/AAAAAAAATd8/uhIndKehNEg/s1600/Hoax-boatos+na+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125" y="3718686"/>
            <a:ext cx="3853875" cy="3160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670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36</a:t>
            </a:fld>
            <a:endParaRPr lang="pt-BR"/>
          </a:p>
        </p:txBody>
      </p:sp>
      <p:pic>
        <p:nvPicPr>
          <p:cNvPr id="5122" name="Picture 2" descr="http://www.portalsertaonoticias.com.br/portal/wp-content/uploads/2015/08/boatos-destaqu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2857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assine.portalodia.com/media/editor/falso14304209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633" y="4212398"/>
            <a:ext cx="3793367" cy="263835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e-farsas.com/wp-content/uploads/logo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764704"/>
            <a:ext cx="4686282" cy="2106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7002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37</a:t>
            </a:fld>
            <a:endParaRPr lang="pt-BR"/>
          </a:p>
        </p:txBody>
      </p:sp>
      <p:pic>
        <p:nvPicPr>
          <p:cNvPr id="4" name="Picture 8" descr="http://40.media.tumblr.com/tumblr_lz6kinNpI81qm9qah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7344816" cy="539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166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38</a:t>
            </a:fld>
            <a:endParaRPr lang="pt-BR"/>
          </a:p>
        </p:txBody>
      </p:sp>
      <p:pic>
        <p:nvPicPr>
          <p:cNvPr id="6146" name="Picture 2" descr="http://2.bp.blogspot.com/-uDkaR31h2HY/U_EiifoetDI/AAAAAAABCQQ/1M90ZpWqUzc/s1600/Acidente-de-Campos-rendeu-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0"/>
            <a:ext cx="4602088" cy="6949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637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39</a:t>
            </a:fld>
            <a:endParaRPr lang="pt-BR"/>
          </a:p>
        </p:txBody>
      </p:sp>
      <p:pic>
        <p:nvPicPr>
          <p:cNvPr id="7170" name="Picture 2" descr="http://4.bp.blogspot.com/-UJv59tjklI4/UUo6JOIISoI/AAAAAAAABb0/WcuzzTYVcfg/s1600/0-78158200-1340596525-17844-willy-wonka-p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836712"/>
            <a:ext cx="7210425"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219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40</a:t>
            </a:fld>
            <a:endParaRPr lang="pt-BR"/>
          </a:p>
        </p:txBody>
      </p:sp>
      <p:sp>
        <p:nvSpPr>
          <p:cNvPr id="4" name="CaixaDeTexto 3"/>
          <p:cNvSpPr txBox="1"/>
          <p:nvPr/>
        </p:nvSpPr>
        <p:spPr>
          <a:xfrm>
            <a:off x="1403648" y="2852936"/>
            <a:ext cx="6624736" cy="1015663"/>
          </a:xfrm>
          <a:prstGeom prst="rect">
            <a:avLst/>
          </a:prstGeom>
          <a:noFill/>
        </p:spPr>
        <p:txBody>
          <a:bodyPr wrap="square" rtlCol="0">
            <a:spAutoFit/>
          </a:bodyPr>
          <a:lstStyle/>
          <a:p>
            <a:pPr algn="ctr"/>
            <a:r>
              <a:rPr lang="pt-BR" sz="6000" dirty="0" smtClean="0"/>
              <a:t>LEIS PARA A WEB</a:t>
            </a:r>
            <a:endParaRPr lang="pt-BR" sz="6000" dirty="0"/>
          </a:p>
        </p:txBody>
      </p:sp>
    </p:spTree>
    <p:extLst>
      <p:ext uri="{BB962C8B-B14F-4D97-AF65-F5344CB8AC3E}">
        <p14:creationId xmlns:p14="http://schemas.microsoft.com/office/powerpoint/2010/main" val="2809159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41</a:t>
            </a:fld>
            <a:endParaRPr lang="pt-BR"/>
          </a:p>
        </p:txBody>
      </p:sp>
      <p:sp>
        <p:nvSpPr>
          <p:cNvPr id="6" name="Título 5"/>
          <p:cNvSpPr>
            <a:spLocks noGrp="1"/>
          </p:cNvSpPr>
          <p:nvPr>
            <p:ph type="title"/>
          </p:nvPr>
        </p:nvSpPr>
        <p:spPr/>
        <p:txBody>
          <a:bodyPr/>
          <a:lstStyle/>
          <a:p>
            <a:r>
              <a:rPr lang="pt-BR" dirty="0" smtClean="0"/>
              <a:t>LEMBRE –SE </a:t>
            </a:r>
            <a:endParaRPr lang="pt-BR" dirty="0"/>
          </a:p>
        </p:txBody>
      </p:sp>
      <p:sp>
        <p:nvSpPr>
          <p:cNvPr id="7" name="Espaço Reservado para Conteúdo 6"/>
          <p:cNvSpPr>
            <a:spLocks noGrp="1"/>
          </p:cNvSpPr>
          <p:nvPr>
            <p:ph idx="1"/>
          </p:nvPr>
        </p:nvSpPr>
        <p:spPr/>
        <p:txBody>
          <a:bodyPr/>
          <a:lstStyle/>
          <a:p>
            <a:pPr algn="ctr"/>
            <a:endParaRPr lang="pt-BR" dirty="0" smtClean="0"/>
          </a:p>
          <a:p>
            <a:pPr algn="ctr"/>
            <a:endParaRPr lang="pt-BR" dirty="0"/>
          </a:p>
          <a:p>
            <a:pPr algn="ctr"/>
            <a:endParaRPr lang="pt-BR" dirty="0" smtClean="0"/>
          </a:p>
          <a:p>
            <a:pPr algn="ctr"/>
            <a:r>
              <a:rPr lang="pt-BR" dirty="0" smtClean="0"/>
              <a:t>Empregadores também vasculham a internet na hora de contratar profissionais</a:t>
            </a:r>
            <a:endParaRPr lang="pt-BR" dirty="0"/>
          </a:p>
        </p:txBody>
      </p:sp>
    </p:spTree>
    <p:extLst>
      <p:ext uri="{BB962C8B-B14F-4D97-AF65-F5344CB8AC3E}">
        <p14:creationId xmlns:p14="http://schemas.microsoft.com/office/powerpoint/2010/main" val="4157542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42</a:t>
            </a:fld>
            <a:endParaRPr lang="pt-BR"/>
          </a:p>
        </p:txBody>
      </p:sp>
      <p:sp>
        <p:nvSpPr>
          <p:cNvPr id="6" name="Título 5"/>
          <p:cNvSpPr>
            <a:spLocks noGrp="1"/>
          </p:cNvSpPr>
          <p:nvPr>
            <p:ph type="title"/>
          </p:nvPr>
        </p:nvSpPr>
        <p:spPr/>
        <p:txBody>
          <a:bodyPr/>
          <a:lstStyle/>
          <a:p>
            <a:r>
              <a:rPr lang="pt-BR" dirty="0" smtClean="0"/>
              <a:t>LEMBRE –SE </a:t>
            </a:r>
            <a:endParaRPr lang="pt-BR" dirty="0"/>
          </a:p>
        </p:txBody>
      </p:sp>
      <p:sp>
        <p:nvSpPr>
          <p:cNvPr id="7" name="Espaço Reservado para Conteúdo 6"/>
          <p:cNvSpPr>
            <a:spLocks noGrp="1"/>
          </p:cNvSpPr>
          <p:nvPr>
            <p:ph idx="1"/>
          </p:nvPr>
        </p:nvSpPr>
        <p:spPr/>
        <p:txBody>
          <a:bodyPr/>
          <a:lstStyle/>
          <a:p>
            <a:pPr algn="ctr"/>
            <a:endParaRPr lang="pt-BR" dirty="0" smtClean="0"/>
          </a:p>
          <a:p>
            <a:pPr algn="ctr"/>
            <a:endParaRPr lang="pt-BR" dirty="0"/>
          </a:p>
          <a:p>
            <a:pPr algn="ctr"/>
            <a:endParaRPr lang="pt-BR" dirty="0" smtClean="0"/>
          </a:p>
          <a:p>
            <a:pPr algn="ctr"/>
            <a:r>
              <a:rPr lang="pt-BR" dirty="0" smtClean="0"/>
              <a:t>Suas opiniões dizem muito sobre você.</a:t>
            </a:r>
            <a:endParaRPr lang="pt-BR" dirty="0"/>
          </a:p>
        </p:txBody>
      </p:sp>
    </p:spTree>
    <p:extLst>
      <p:ext uri="{BB962C8B-B14F-4D97-AF65-F5344CB8AC3E}">
        <p14:creationId xmlns:p14="http://schemas.microsoft.com/office/powerpoint/2010/main" val="2436409171"/>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1176</TotalTime>
  <Words>3793</Words>
  <Application>Microsoft Office PowerPoint</Application>
  <PresentationFormat>Apresentação na tela (4:3)</PresentationFormat>
  <Paragraphs>497</Paragraphs>
  <Slides>42</Slides>
  <Notes>22</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42</vt:i4>
      </vt:variant>
    </vt:vector>
  </HeadingPairs>
  <TitlesOfParts>
    <vt:vector size="50" baseType="lpstr">
      <vt:lpstr>MS Mincho</vt:lpstr>
      <vt:lpstr>ＭＳ Ｐゴシック</vt:lpstr>
      <vt:lpstr>ＭＳ Ｐゴシック</vt:lpstr>
      <vt:lpstr>Arial</vt:lpstr>
      <vt:lpstr>Arial</vt:lpstr>
      <vt:lpstr>Arial Black</vt:lpstr>
      <vt:lpstr>Calibri</vt:lpstr>
      <vt:lpstr>Tema do Office</vt:lpstr>
      <vt:lpstr>SEGURANÇA NA INFORMÁTICA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Riscos principais (1/4)</vt:lpstr>
      <vt:lpstr>Riscos principais (2/4)</vt:lpstr>
      <vt:lpstr>Riscos principais (3/4)</vt:lpstr>
      <vt:lpstr>Riscos principais (4/4)</vt:lpstr>
      <vt:lpstr>Riscos principais (4/4)</vt:lpstr>
      <vt:lpstr>Cuidados a  serem tomados</vt:lpstr>
      <vt:lpstr>Elaboração de senhas (1/3)</vt:lpstr>
      <vt:lpstr>Elaboração de senhas (2/3)</vt:lpstr>
      <vt:lpstr>Elaboração de senhas (3/3)</vt:lpstr>
      <vt:lpstr>Uso de senhas (1/3)</vt:lpstr>
      <vt:lpstr>Uso de senhas (2/3)</vt:lpstr>
      <vt:lpstr>Uso de senhas (3/3)</vt:lpstr>
      <vt:lpstr>Alteração de senhas </vt:lpstr>
      <vt:lpstr>Recuperação de senhas (1/2) </vt:lpstr>
      <vt:lpstr>Recuperação de senhas (2/2)</vt:lpstr>
      <vt:lpstr>Phishing e códigos maliciosos</vt:lpstr>
      <vt:lpstr>Privacidade</vt:lpstr>
      <vt:lpstr>Computador (1/2)</vt:lpstr>
      <vt:lpstr>Computador (2/2)</vt:lpstr>
      <vt:lpstr>Dispositivos móveis</vt:lpstr>
      <vt:lpstr>Computadores de terceiros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LEMBRE –SE </vt:lpstr>
      <vt:lpstr>LEMBRE –SE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Oxnar-4</dc:creator>
  <cp:lastModifiedBy>Oxnar</cp:lastModifiedBy>
  <cp:revision>42</cp:revision>
  <dcterms:created xsi:type="dcterms:W3CDTF">2015-09-21T11:15:04Z</dcterms:created>
  <dcterms:modified xsi:type="dcterms:W3CDTF">2015-11-17T02:59:15Z</dcterms:modified>
</cp:coreProperties>
</file>