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4" r:id="rId2"/>
    <p:sldMasterId id="2147483730" r:id="rId3"/>
  </p:sldMasterIdLst>
  <p:notesMasterIdLst>
    <p:notesMasterId r:id="rId73"/>
  </p:notesMasterIdLst>
  <p:sldIdLst>
    <p:sldId id="277" r:id="rId4"/>
    <p:sldId id="306" r:id="rId5"/>
    <p:sldId id="274" r:id="rId6"/>
    <p:sldId id="349" r:id="rId7"/>
    <p:sldId id="343" r:id="rId8"/>
    <p:sldId id="344" r:id="rId9"/>
    <p:sldId id="278" r:id="rId10"/>
    <p:sldId id="319" r:id="rId11"/>
    <p:sldId id="280" r:id="rId12"/>
    <p:sldId id="320" r:id="rId13"/>
    <p:sldId id="321" r:id="rId14"/>
    <p:sldId id="322" r:id="rId15"/>
    <p:sldId id="323" r:id="rId16"/>
    <p:sldId id="324" r:id="rId17"/>
    <p:sldId id="370" r:id="rId18"/>
    <p:sldId id="325" r:id="rId19"/>
    <p:sldId id="326" r:id="rId20"/>
    <p:sldId id="281" r:id="rId21"/>
    <p:sldId id="327" r:id="rId22"/>
    <p:sldId id="282" r:id="rId23"/>
    <p:sldId id="283" r:id="rId24"/>
    <p:sldId id="328" r:id="rId25"/>
    <p:sldId id="329" r:id="rId26"/>
    <p:sldId id="285" r:id="rId27"/>
    <p:sldId id="357" r:id="rId28"/>
    <p:sldId id="287" r:id="rId29"/>
    <p:sldId id="330" r:id="rId30"/>
    <p:sldId id="331" r:id="rId31"/>
    <p:sldId id="358" r:id="rId32"/>
    <p:sldId id="359" r:id="rId33"/>
    <p:sldId id="332" r:id="rId34"/>
    <p:sldId id="333" r:id="rId35"/>
    <p:sldId id="288" r:id="rId36"/>
    <p:sldId id="366" r:id="rId37"/>
    <p:sldId id="335" r:id="rId38"/>
    <p:sldId id="334" r:id="rId39"/>
    <p:sldId id="336" r:id="rId40"/>
    <p:sldId id="337" r:id="rId41"/>
    <p:sldId id="367" r:id="rId42"/>
    <p:sldId id="318" r:id="rId43"/>
    <p:sldId id="350" r:id="rId44"/>
    <p:sldId id="351" r:id="rId45"/>
    <p:sldId id="338" r:id="rId46"/>
    <p:sldId id="365" r:id="rId47"/>
    <p:sldId id="339" r:id="rId48"/>
    <p:sldId id="292" r:id="rId49"/>
    <p:sldId id="296" r:id="rId50"/>
    <p:sldId id="295" r:id="rId51"/>
    <p:sldId id="314" r:id="rId52"/>
    <p:sldId id="368" r:id="rId53"/>
    <p:sldId id="369" r:id="rId54"/>
    <p:sldId id="312" r:id="rId55"/>
    <p:sldId id="356" r:id="rId56"/>
    <p:sldId id="313" r:id="rId57"/>
    <p:sldId id="341" r:id="rId58"/>
    <p:sldId id="340" r:id="rId59"/>
    <p:sldId id="355" r:id="rId60"/>
    <p:sldId id="352" r:id="rId61"/>
    <p:sldId id="353" r:id="rId62"/>
    <p:sldId id="345" r:id="rId63"/>
    <p:sldId id="348" r:id="rId64"/>
    <p:sldId id="346" r:id="rId65"/>
    <p:sldId id="347" r:id="rId66"/>
    <p:sldId id="360" r:id="rId67"/>
    <p:sldId id="361" r:id="rId68"/>
    <p:sldId id="362" r:id="rId69"/>
    <p:sldId id="354" r:id="rId70"/>
    <p:sldId id="363" r:id="rId71"/>
    <p:sldId id="364" r:id="rId72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59C"/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93" autoAdjust="0"/>
  </p:normalViewPr>
  <p:slideViewPr>
    <p:cSldViewPr showGuides="1">
      <p:cViewPr>
        <p:scale>
          <a:sx n="110" d="100"/>
          <a:sy n="110" d="100"/>
        </p:scale>
        <p:origin x="894" y="6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922FD-C9B8-4E74-B69F-305950DB0038}" type="datetimeFigureOut">
              <a:rPr lang="pt-BR" smtClean="0"/>
              <a:pPr/>
              <a:t>05/05/2017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8F026-E487-4EBD-AF69-1F6CA93A788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336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105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105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064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202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202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202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Cascading Style Sheets (CSS) Snapshot 2010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Working Group Note 12 May 2011</a:t>
            </a:r>
          </a:p>
          <a:p>
            <a:r>
              <a:rPr lang="pt-BR" dirty="0" smtClean="0"/>
              <a:t>http://www.w3.org/TR/css-2010/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773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Cascading Style Sheets (CSS) Snapshot 2010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Working Group Note 12 May 2011</a:t>
            </a:r>
          </a:p>
          <a:p>
            <a:r>
              <a:rPr lang="pt-BR" dirty="0" smtClean="0"/>
              <a:t>http://www.w3.org/TR/css-2010/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829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http://www.w3.org/TR/css3-background/#border-image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6260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http://www.w3.org/TR/css3-background/#border-radius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446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http://www.w3.org/TR/css3-background/#background-origin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http://www.w3.org/TR/css3-background/#background-clip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http://www.w3.org/TR/css3-background/#background-size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027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http://www.w3.org/TR/css3-background/#background-origin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http://www.w3.org/TR/css3-background/#background-clip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http://www.w3.org/TR/css3-background/#background-size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6023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035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035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gradFill flip="none" rotWithShape="1">
          <a:gsLst>
            <a:gs pos="0">
              <a:schemeClr val="accent5">
                <a:lumMod val="50000"/>
              </a:schemeClr>
            </a:gs>
            <a:gs pos="80000">
              <a:schemeClr val="accent5">
                <a:lumMod val="7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>
            <a:off x="-252536" y="2414156"/>
            <a:ext cx="10305528" cy="3563932"/>
            <a:chOff x="-252536" y="2414156"/>
            <a:chExt cx="10305528" cy="3563932"/>
          </a:xfrm>
        </p:grpSpPr>
        <p:sp>
          <p:nvSpPr>
            <p:cNvPr id="37" name="Forma livre 36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Forma livre 9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Forma livre 3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Forma livre 3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7" name="Espaço Reservado para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611188" y="555625"/>
            <a:ext cx="7201172" cy="791989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MVP Virtual </a:t>
            </a:r>
            <a:r>
              <a:rPr lang="pt-BR" dirty="0" err="1" smtClean="0"/>
              <a:t>Conference</a:t>
            </a:r>
            <a:r>
              <a:rPr lang="pt-BR" dirty="0" smtClean="0"/>
              <a:t> 2013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611560" y="1419623"/>
            <a:ext cx="7201172" cy="432048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pt-BR" dirty="0" smtClean="0"/>
              <a:t>Nome da Palestra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611560" y="1923678"/>
            <a:ext cx="7200900" cy="648071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pt-BR" dirty="0" smtClean="0"/>
              <a:t>Nome do Palestrante</a:t>
            </a:r>
          </a:p>
          <a:p>
            <a:pPr lvl="0"/>
            <a:r>
              <a:rPr lang="pt-BR" dirty="0" smtClean="0"/>
              <a:t>E-mail do Palestrante</a:t>
            </a:r>
          </a:p>
        </p:txBody>
      </p:sp>
    </p:spTree>
    <p:extLst>
      <p:ext uri="{BB962C8B-B14F-4D97-AF65-F5344CB8AC3E}">
        <p14:creationId xmlns:p14="http://schemas.microsoft.com/office/powerpoint/2010/main" val="6044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26" name="Forma livre 25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Forma livre 26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Forma livre 2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Forma livre 2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Agenda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ço Reservado para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0" name="Espaço Reservado para Tex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241176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1" name="Espaço Reservado para Texto 16"/>
          <p:cNvSpPr>
            <a:spLocks noGrp="1"/>
          </p:cNvSpPr>
          <p:nvPr>
            <p:ph type="body" sz="quarter" idx="12" hasCustomPrompt="1"/>
          </p:nvPr>
        </p:nvSpPr>
        <p:spPr>
          <a:xfrm>
            <a:off x="385192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2" name="Espaço Reservado para Texto 16"/>
          <p:cNvSpPr>
            <a:spLocks noGrp="1"/>
          </p:cNvSpPr>
          <p:nvPr>
            <p:ph type="body" sz="quarter" idx="13" hasCustomPrompt="1"/>
          </p:nvPr>
        </p:nvSpPr>
        <p:spPr>
          <a:xfrm>
            <a:off x="529208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3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673224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73224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529208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2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241176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97160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513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Sobre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13" name="Forma livre 12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Forma livre 13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Forma livre 1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Forma livre 1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026" name="Picture 2" descr="C:\Users\Camila.santos\Desktop\Microsoft_MVP_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20" y="1275606"/>
            <a:ext cx="16525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1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2051720" y="1203598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0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5076130" y="2644602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1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012160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2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7524328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3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2051794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4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563962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989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>
        <p:tmplLst>
          <p:tmpl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003232" cy="493564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4" name="Forma livre 3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Forma livre 4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Forma livre 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Forma livre 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65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ideraçõ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3744416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Considerações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13" name="Forma livre 12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Forma livre 13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Forma livre 1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Forma livre 1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1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3598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0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2644602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1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040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2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08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3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04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4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872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89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gradFill flip="none" rotWithShape="1">
          <a:gsLst>
            <a:gs pos="0">
              <a:schemeClr val="accent5">
                <a:lumMod val="50000"/>
              </a:schemeClr>
            </a:gs>
            <a:gs pos="80000">
              <a:schemeClr val="accent5">
                <a:lumMod val="7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>
            <a:off x="-252536" y="2414156"/>
            <a:ext cx="10305528" cy="3563932"/>
            <a:chOff x="-252536" y="2414156"/>
            <a:chExt cx="10305528" cy="3563932"/>
          </a:xfrm>
        </p:grpSpPr>
        <p:sp>
          <p:nvSpPr>
            <p:cNvPr id="37" name="Forma livre 36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Forma livre 9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Forma livre 3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Forma livre 3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" name="Espaço Reservado para Texto 2"/>
          <p:cNvSpPr>
            <a:spLocks noGrp="1"/>
          </p:cNvSpPr>
          <p:nvPr>
            <p:ph type="body" sz="quarter" idx="10" hasCustomPrompt="1"/>
          </p:nvPr>
        </p:nvSpPr>
        <p:spPr>
          <a:xfrm>
            <a:off x="2411760" y="1995289"/>
            <a:ext cx="4175125" cy="1152525"/>
          </a:xfrm>
        </p:spPr>
        <p:txBody>
          <a:bodyPr/>
          <a:lstStyle>
            <a:lvl1pPr marL="0" indent="0" algn="ctr">
              <a:buNone/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Finalização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bg>
      <p:bgPr>
        <a:gradFill>
          <a:gsLst>
            <a:gs pos="0">
              <a:schemeClr val="accent2">
                <a:lumMod val="50000"/>
              </a:schemeClr>
            </a:gs>
            <a:gs pos="80000">
              <a:schemeClr val="accent2">
                <a:lumMod val="75000"/>
              </a:schemeClr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cxnSp>
        <p:nvCxnSpPr>
          <p:cNvPr id="13" name="Conector reto 12"/>
          <p:cNvCxnSpPr/>
          <p:nvPr userDrawn="1"/>
        </p:nvCxnSpPr>
        <p:spPr>
          <a:xfrm>
            <a:off x="7452320" y="-236562"/>
            <a:ext cx="1872208" cy="144016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 userDrawn="1"/>
        </p:nvCxnSpPr>
        <p:spPr>
          <a:xfrm>
            <a:off x="5220072" y="-164554"/>
            <a:ext cx="4566707" cy="107809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 userDrawn="1"/>
        </p:nvCxnSpPr>
        <p:spPr>
          <a:xfrm>
            <a:off x="5372472" y="-12154"/>
            <a:ext cx="4168080" cy="215185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 userDrawn="1"/>
        </p:nvCxnSpPr>
        <p:spPr>
          <a:xfrm>
            <a:off x="4572000" y="-92546"/>
            <a:ext cx="5112568" cy="165618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 userDrawn="1"/>
        </p:nvCxnSpPr>
        <p:spPr>
          <a:xfrm>
            <a:off x="3491880" y="-92546"/>
            <a:ext cx="6192688" cy="100811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 userDrawn="1"/>
        </p:nvCxnSpPr>
        <p:spPr>
          <a:xfrm>
            <a:off x="6660232" y="-92546"/>
            <a:ext cx="2880320" cy="187220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 userDrawn="1"/>
        </p:nvCxnSpPr>
        <p:spPr>
          <a:xfrm>
            <a:off x="3563888" y="-164554"/>
            <a:ext cx="6336704" cy="57606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 userDrawn="1"/>
        </p:nvCxnSpPr>
        <p:spPr>
          <a:xfrm>
            <a:off x="8172400" y="-92546"/>
            <a:ext cx="1080120" cy="201622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 userDrawn="1"/>
        </p:nvCxnSpPr>
        <p:spPr>
          <a:xfrm>
            <a:off x="8460432" y="-236562"/>
            <a:ext cx="1080120" cy="201622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2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3" name="Conector reto 2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ector reto 3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to 4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to 5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05978"/>
            <a:ext cx="8568952" cy="63758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13" name="Conector reto 12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24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74" y="1203598"/>
            <a:ext cx="3816350" cy="1296988"/>
          </a:xfrm>
          <a:solidFill>
            <a:schemeClr val="accent2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5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114" y="2644602"/>
            <a:ext cx="3816350" cy="1296988"/>
          </a:xfrm>
          <a:solidFill>
            <a:schemeClr val="accent2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114" y="120444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82" y="120444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78" y="264460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946" y="264460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672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17" name="Conector reto 16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26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to 27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m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42" name="Espaço Reservado para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97160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3" name="Espaço Reservado para Tex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241176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385192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23" hasCustomPrompt="1"/>
          </p:nvPr>
        </p:nvSpPr>
        <p:spPr>
          <a:xfrm>
            <a:off x="529208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73224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73224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529208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85192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28" hasCustomPrompt="1"/>
          </p:nvPr>
        </p:nvSpPr>
        <p:spPr>
          <a:xfrm>
            <a:off x="241176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1" name="Espaço Reservado para Texto 16"/>
          <p:cNvSpPr>
            <a:spLocks noGrp="1"/>
          </p:cNvSpPr>
          <p:nvPr>
            <p:ph type="body" sz="quarter" idx="29" hasCustomPrompt="1"/>
          </p:nvPr>
        </p:nvSpPr>
        <p:spPr>
          <a:xfrm>
            <a:off x="97160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722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1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3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47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51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26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58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82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481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72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Cabeçalho da Seção">
    <p:bg>
      <p:bgPr>
        <a:gradFill>
          <a:gsLst>
            <a:gs pos="0">
              <a:schemeClr val="accent6">
                <a:lumMod val="50000"/>
              </a:schemeClr>
            </a:gs>
            <a:gs pos="80000">
              <a:schemeClr val="accent6">
                <a:lumMod val="75000"/>
              </a:schemeClr>
            </a:gs>
            <a:gs pos="100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5" name="Divisa 4"/>
          <p:cNvSpPr/>
          <p:nvPr userDrawn="1"/>
        </p:nvSpPr>
        <p:spPr>
          <a:xfrm flipH="1">
            <a:off x="6444208" y="339502"/>
            <a:ext cx="1080120" cy="936104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Divisa 14"/>
          <p:cNvSpPr/>
          <p:nvPr userDrawn="1"/>
        </p:nvSpPr>
        <p:spPr>
          <a:xfrm flipH="1">
            <a:off x="7524328" y="425912"/>
            <a:ext cx="1728192" cy="149776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Divisa 16"/>
          <p:cNvSpPr/>
          <p:nvPr userDrawn="1"/>
        </p:nvSpPr>
        <p:spPr>
          <a:xfrm flipH="1">
            <a:off x="8100392" y="-164554"/>
            <a:ext cx="944488" cy="81855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9" name="Divisa 18"/>
          <p:cNvSpPr/>
          <p:nvPr userDrawn="1"/>
        </p:nvSpPr>
        <p:spPr>
          <a:xfrm flipH="1">
            <a:off x="7884368" y="339502"/>
            <a:ext cx="584448" cy="506521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0" name="Divisa 19"/>
          <p:cNvSpPr/>
          <p:nvPr userDrawn="1"/>
        </p:nvSpPr>
        <p:spPr>
          <a:xfrm flipH="1">
            <a:off x="8546362" y="1275607"/>
            <a:ext cx="498517" cy="432047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2" name="Divisa 21"/>
          <p:cNvSpPr/>
          <p:nvPr userDrawn="1"/>
        </p:nvSpPr>
        <p:spPr>
          <a:xfrm flipH="1">
            <a:off x="7236296" y="987574"/>
            <a:ext cx="830862" cy="720079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" name="Divisa 22"/>
          <p:cNvSpPr/>
          <p:nvPr userDrawn="1"/>
        </p:nvSpPr>
        <p:spPr>
          <a:xfrm flipH="1">
            <a:off x="7164288" y="25158"/>
            <a:ext cx="830862" cy="720079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5" name="Divisa 24"/>
          <p:cNvSpPr/>
          <p:nvPr userDrawn="1"/>
        </p:nvSpPr>
        <p:spPr>
          <a:xfrm flipH="1">
            <a:off x="6383276" y="915567"/>
            <a:ext cx="747777" cy="648072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6" name="Divisa 25"/>
          <p:cNvSpPr/>
          <p:nvPr userDrawn="1"/>
        </p:nvSpPr>
        <p:spPr>
          <a:xfrm flipH="1">
            <a:off x="7020271" y="843558"/>
            <a:ext cx="1971913" cy="1708988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8" name="Divisa 27"/>
          <p:cNvSpPr/>
          <p:nvPr userDrawn="1"/>
        </p:nvSpPr>
        <p:spPr>
          <a:xfrm flipH="1">
            <a:off x="6156176" y="-164554"/>
            <a:ext cx="1971913" cy="1708988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9" name="Divisa 28"/>
          <p:cNvSpPr/>
          <p:nvPr userDrawn="1"/>
        </p:nvSpPr>
        <p:spPr>
          <a:xfrm flipH="1">
            <a:off x="6156176" y="-32002"/>
            <a:ext cx="2844393" cy="246513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1" name="Divisa 30"/>
          <p:cNvSpPr/>
          <p:nvPr userDrawn="1"/>
        </p:nvSpPr>
        <p:spPr>
          <a:xfrm flipH="1">
            <a:off x="6084168" y="411510"/>
            <a:ext cx="1222597" cy="1059582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4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1928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4" name="Divisa 3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" name="Divisa 4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6" name="Divisa 5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7" name="Divisa 6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8" name="Divisa 7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9" name="Divisa 8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0" name="Divisa 9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1" name="Divisa 10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2" name="Divisa 11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05978"/>
            <a:ext cx="8568952" cy="637580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0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12" name="Divisa 11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Divisa 15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Divisa 16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9" name="Divisa 18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0" name="Divisa 19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1" name="Divisa 20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2" name="Divisa 21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3" name="Divisa 22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m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2754"/>
            <a:ext cx="3816350" cy="1296988"/>
          </a:xfrm>
          <a:solidFill>
            <a:schemeClr val="accent6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5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2643758"/>
            <a:ext cx="3816350" cy="1296988"/>
          </a:xfrm>
          <a:solidFill>
            <a:schemeClr val="accent6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040" y="120359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08" y="120359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04" y="264375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872" y="264375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32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17" name="Divisa 16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9" name="Divisa 18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0" name="Divisa 19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5" name="Divisa 24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6" name="Divisa 25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7" name="Divisa 26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8" name="Divisa 27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9" name="Divisa 28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0" name="Divisa 29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1" name="Divisa 30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m 3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43" name="Espaço Reservado para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97160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241176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385192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6" name="Espaço Reservado para Texto 16"/>
          <p:cNvSpPr>
            <a:spLocks noGrp="1"/>
          </p:cNvSpPr>
          <p:nvPr>
            <p:ph type="body" sz="quarter" idx="23" hasCustomPrompt="1"/>
          </p:nvPr>
        </p:nvSpPr>
        <p:spPr>
          <a:xfrm>
            <a:off x="529208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7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73224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73224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529208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85192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1" name="Espaço Reservado para Texto 16"/>
          <p:cNvSpPr>
            <a:spLocks noGrp="1"/>
          </p:cNvSpPr>
          <p:nvPr>
            <p:ph type="body" sz="quarter" idx="28" hasCustomPrompt="1"/>
          </p:nvPr>
        </p:nvSpPr>
        <p:spPr>
          <a:xfrm>
            <a:off x="241176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2" name="Espaço Reservado para Texto 16"/>
          <p:cNvSpPr>
            <a:spLocks noGrp="1"/>
          </p:cNvSpPr>
          <p:nvPr>
            <p:ph type="body" sz="quarter" idx="29" hasCustomPrompt="1"/>
          </p:nvPr>
        </p:nvSpPr>
        <p:spPr>
          <a:xfrm>
            <a:off x="97160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509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05/05/2017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53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05/05/2017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4828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05/05/2017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502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05/05/2017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1179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05/05/2017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516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05/05/2017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390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05/05/2017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1334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05/05/2017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11962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05/05/2017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5161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26" name="Forma livre 25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Forma livre 26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Forma livre 2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Forma livre 2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Agenda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ço Reservado para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0" name="Espaço Reservado para Tex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241176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1" name="Espaço Reservado para Texto 16"/>
          <p:cNvSpPr>
            <a:spLocks noGrp="1"/>
          </p:cNvSpPr>
          <p:nvPr>
            <p:ph type="body" sz="quarter" idx="12" hasCustomPrompt="1"/>
          </p:nvPr>
        </p:nvSpPr>
        <p:spPr>
          <a:xfrm>
            <a:off x="385192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2" name="Espaço Reservado para Texto 16"/>
          <p:cNvSpPr>
            <a:spLocks noGrp="1"/>
          </p:cNvSpPr>
          <p:nvPr>
            <p:ph type="body" sz="quarter" idx="13" hasCustomPrompt="1"/>
          </p:nvPr>
        </p:nvSpPr>
        <p:spPr>
          <a:xfrm>
            <a:off x="529208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3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673224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73224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529208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2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241176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97160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270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970784" cy="42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951571"/>
            <a:ext cx="800323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77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747" r:id="rId4"/>
    <p:sldLayoutId id="2147483672" r:id="rId5"/>
    <p:sldLayoutId id="2147483673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5">
              <a:lumMod val="75000"/>
            </a:schemeClr>
          </a:solidFill>
          <a:latin typeface="Segoe UI Ligh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UI Light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grpSp>
        <p:nvGrpSpPr>
          <p:cNvPr id="7" name="Grupo 6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8" name="Conector reto 7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68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latin typeface="Segoe UI Ligh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grpSp>
        <p:nvGrpSpPr>
          <p:cNvPr id="7" name="Grupo 6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8" name="Divisa 7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9" name="Divisa 8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0" name="Divisa 9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1" name="Divisa 10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2" name="Divisa 11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5" name="Divisa 14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Divisa 15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Divisa 16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6550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6" r:id="rId2"/>
    <p:sldLayoutId id="2147483743" r:id="rId3"/>
    <p:sldLayoutId id="2147483744" r:id="rId4"/>
    <p:sldLayoutId id="2147483745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8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2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571472" y="1857370"/>
            <a:ext cx="7201172" cy="791989"/>
          </a:xfrm>
        </p:spPr>
        <p:txBody>
          <a:bodyPr/>
          <a:lstStyle/>
          <a:p>
            <a:r>
              <a:rPr lang="pt-BR" dirty="0" smtClean="0"/>
              <a:t>Segurança na Informática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2"/>
          </p:nvPr>
        </p:nvSpPr>
        <p:spPr>
          <a:xfrm>
            <a:off x="1857356" y="4286262"/>
            <a:ext cx="7200900" cy="6480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Prof. André </a:t>
            </a:r>
            <a:r>
              <a:rPr lang="en-US" dirty="0" err="1" smtClean="0"/>
              <a:t>Aparecido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Silva</a:t>
            </a:r>
          </a:p>
          <a:p>
            <a:r>
              <a:rPr lang="en-US" dirty="0" err="1" smtClean="0"/>
              <a:t>Disponível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: www.oxnar.com.br/aulas   </a:t>
            </a:r>
          </a:p>
        </p:txBody>
      </p:sp>
    </p:spTree>
    <p:extLst>
      <p:ext uri="{BB962C8B-B14F-4D97-AF65-F5344CB8AC3E}">
        <p14:creationId xmlns:p14="http://schemas.microsoft.com/office/powerpoint/2010/main" val="358745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ítulo 37"/>
          <p:cNvSpPr>
            <a:spLocks noGrp="1"/>
          </p:cNvSpPr>
          <p:nvPr>
            <p:ph type="title"/>
          </p:nvPr>
        </p:nvSpPr>
        <p:spPr>
          <a:xfrm>
            <a:off x="179512" y="195486"/>
            <a:ext cx="4535364" cy="4215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Navegar é preciso...</a:t>
            </a:r>
            <a:endParaRPr lang="pt-BR" dirty="0"/>
          </a:p>
        </p:txBody>
      </p:sp>
      <p:sp>
        <p:nvSpPr>
          <p:cNvPr id="39" name="Espaço Reservado para Texto 38"/>
          <p:cNvSpPr>
            <a:spLocks noGrp="1"/>
          </p:cNvSpPr>
          <p:nvPr>
            <p:ph type="body" sz="quarter" idx="10"/>
          </p:nvPr>
        </p:nvSpPr>
        <p:spPr>
          <a:xfrm>
            <a:off x="928662" y="1214428"/>
            <a:ext cx="1296988" cy="1296988"/>
          </a:xfrm>
        </p:spPr>
        <p:txBody>
          <a:bodyPr/>
          <a:lstStyle/>
          <a:p>
            <a:r>
              <a:rPr lang="en-US" sz="1800" dirty="0" err="1" smtClean="0"/>
              <a:t>Segurança</a:t>
            </a:r>
            <a:r>
              <a:rPr lang="en-US" sz="1800" dirty="0" smtClean="0"/>
              <a:t> Digital</a:t>
            </a:r>
            <a:endParaRPr lang="pt-BR" sz="1800" dirty="0"/>
          </a:p>
        </p:txBody>
      </p:sp>
      <p:sp>
        <p:nvSpPr>
          <p:cNvPr id="40" name="Espaço Reservado para Texto 3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1" name="Espaço Reservado para Texto 4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2" name="Espaço Reservado para Texto 4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3" name="Espaço Reservado para Texto 4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41176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Segoe UI Light" pitchFamily="34" charset="0"/>
              </a:rPr>
              <a:t>Navegar é Preciso</a:t>
            </a:r>
            <a:endParaRPr lang="pt-BR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85192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750" dirty="0" smtClean="0">
                <a:solidFill>
                  <a:schemeClr val="bg1"/>
                </a:solidFill>
                <a:latin typeface="Segoe UI Light" pitchFamily="34" charset="0"/>
              </a:rPr>
              <a:t>Tipos de Vírus</a:t>
            </a:r>
            <a:endParaRPr lang="pt-BR" sz="175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529208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Segoe UI Light" pitchFamily="34" charset="0"/>
              </a:rPr>
              <a:t>Motivos para invadir</a:t>
            </a:r>
            <a:endParaRPr lang="pt-BR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73224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solidFill>
                  <a:schemeClr val="bg1"/>
                </a:solidFill>
                <a:latin typeface="Segoe UI Light" pitchFamily="34" charset="0"/>
              </a:rPr>
              <a:t>Cuidados na Internet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602072"/>
            <a:ext cx="4429156" cy="2541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3170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Tecnologia</a:t>
            </a:r>
            <a:r>
              <a:rPr lang="en-US" dirty="0" smtClean="0"/>
              <a:t> e </a:t>
            </a:r>
            <a:r>
              <a:rPr lang="en-US" dirty="0" err="1" smtClean="0"/>
              <a:t>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Com o crescimento exponencial da internet e outras tecnologias de comunicação e interação cresce também os problemas derivados destas práticas.  </a:t>
            </a:r>
          </a:p>
        </p:txBody>
      </p:sp>
    </p:spTree>
    <p:extLst>
      <p:ext uri="{BB962C8B-B14F-4D97-AF65-F5344CB8AC3E}">
        <p14:creationId xmlns:p14="http://schemas.microsoft.com/office/powerpoint/2010/main" val="10580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Tecnologia</a:t>
            </a:r>
            <a:r>
              <a:rPr lang="en-US" dirty="0" smtClean="0"/>
              <a:t> e </a:t>
            </a:r>
            <a:r>
              <a:rPr lang="en-US" dirty="0" err="1" smtClean="0"/>
              <a:t>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Isto deve – se a falta de informação por parte dos usuários, por sistemas sempre com alguma brecha de segurança ou por outros diversos motivos.</a:t>
            </a:r>
          </a:p>
        </p:txBody>
      </p:sp>
    </p:spTree>
    <p:extLst>
      <p:ext uri="{BB962C8B-B14F-4D97-AF65-F5344CB8AC3E}">
        <p14:creationId xmlns:p14="http://schemas.microsoft.com/office/powerpoint/2010/main" val="75678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ítulo 37"/>
          <p:cNvSpPr>
            <a:spLocks noGrp="1"/>
          </p:cNvSpPr>
          <p:nvPr>
            <p:ph type="title"/>
          </p:nvPr>
        </p:nvSpPr>
        <p:spPr>
          <a:xfrm>
            <a:off x="251520" y="2643758"/>
            <a:ext cx="7200800" cy="4215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Por que invadir sistemas alheios?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095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Motivos</a:t>
            </a:r>
            <a:r>
              <a:rPr lang="en-US" dirty="0" smtClean="0"/>
              <a:t> para </a:t>
            </a:r>
            <a:r>
              <a:rPr lang="en-US" dirty="0" err="1" smtClean="0"/>
              <a:t>invadir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2"/>
          </a:xfrm>
        </p:spPr>
        <p:txBody>
          <a:bodyPr>
            <a:normAutofit/>
          </a:bodyPr>
          <a:lstStyle/>
          <a:p>
            <a:r>
              <a:rPr lang="pt-BR" dirty="0" smtClean="0"/>
              <a:t>Por meio da Internet você pode: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Vandalismo;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Pirataria;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Ter acesso a informações privilegiadas; 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Uso do sistema computacional;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Roubo de dados / informações;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....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050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NAVEGAR É PRECISO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 Internet já está presente no cotidiano de grande parte da população e, provavelmente para estas pessoas, seria muito difícil imaginar como seria a vida sem poder usufruir das diversas facilidades e oportunidades trazidas por esta tecnologia.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79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NAVEGAR É PRECISO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Por meio da Internet você pode: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Encontrar amigos;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Fazer compras;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Procurar melhores preços;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Efetuar transações bancárias;</a:t>
            </a:r>
          </a:p>
          <a:p>
            <a:pPr algn="just">
              <a:buFont typeface="Arial" pitchFamily="34" charset="0"/>
              <a:buChar char="•"/>
            </a:pPr>
            <a:r>
              <a:rPr lang="pt-BR" dirty="0" smtClean="0"/>
              <a:t>Enviar declarações de Imposto de Renda, emitir boletos de ocorrências, agendar emissão de passaporte,  consultar o acerto de museus,  verificar programação de salas de cinemas e muito mais...</a:t>
            </a:r>
          </a:p>
          <a:p>
            <a:pPr>
              <a:buFont typeface="Arial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79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Tecnologia</a:t>
            </a:r>
            <a:r>
              <a:rPr lang="en-US" dirty="0" smtClean="0"/>
              <a:t> e </a:t>
            </a:r>
            <a:r>
              <a:rPr lang="en-US" dirty="0" err="1" smtClean="0"/>
              <a:t>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BR" dirty="0" smtClean="0"/>
              <a:t>    Estes são apenas alguns exemplos de como você pode utilizar a Internet para facilitar e melhorar sua vida. </a:t>
            </a:r>
          </a:p>
          <a:p>
            <a:pPr algn="just">
              <a:buNone/>
            </a:pPr>
            <a:r>
              <a:rPr lang="pt-BR" dirty="0" smtClean="0"/>
              <a:t>     </a:t>
            </a:r>
          </a:p>
          <a:p>
            <a:pPr algn="just">
              <a:buNone/>
            </a:pPr>
            <a:r>
              <a:rPr lang="pt-BR" dirty="0" smtClean="0"/>
              <a:t>    Aproveitar esses benefícios de forma segura, entretanto, requer que alguns cuidados sejam tomados e, para isto, e importante que você esteja informado dos riscos aos quais está exposto para que possa tomar as medidas preventivas necessárias. 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destes riscos são: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Acesso a conteúdos impróprios ou ofensivos: </a:t>
            </a:r>
          </a:p>
          <a:p>
            <a:pPr algn="just">
              <a:buNone/>
            </a:pPr>
            <a:r>
              <a:rPr lang="pt-BR" dirty="0" smtClean="0"/>
              <a:t>   Ao navegar você pode se deparar com páginas que contenham pornografia, que atentem contra a honra ou que incitem o ódio e o racismo.</a:t>
            </a:r>
          </a:p>
        </p:txBody>
      </p:sp>
      <p:pic>
        <p:nvPicPr>
          <p:cNvPr id="3074" name="Picture 2" descr="http://2.bp.blogspot.com/-7sKNsOireCI/UayqLmgC5xI/AAAAAAAAAhE/6Bj35wfzY9c/s1600/jb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143254"/>
            <a:ext cx="2678923" cy="1071570"/>
          </a:xfrm>
          <a:prstGeom prst="rect">
            <a:avLst/>
          </a:prstGeom>
          <a:noFill/>
        </p:spPr>
      </p:pic>
      <p:pic>
        <p:nvPicPr>
          <p:cNvPr id="3076" name="Picture 4" descr="http://3.bp.blogspot.com/-Iu2oZG4lkw0/TZHsJ3MJj1I/AAAAAAAADOc/mL7XcOom5-8/s1600/bolsonar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0570" y="3286112"/>
            <a:ext cx="1303430" cy="1857388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500444"/>
            <a:ext cx="1857388" cy="140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Páginas com opiniões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Mas lembre – se que estas paginas só existem porque tem muita gente que pensa igual a seus autores. Não é a toa que pessoas como Marcos Feliciano ou Pastores como Silas </a:t>
            </a:r>
            <a:r>
              <a:rPr lang="pt-BR" dirty="0" err="1" smtClean="0"/>
              <a:t>Malafaia</a:t>
            </a:r>
            <a:r>
              <a:rPr lang="pt-BR" dirty="0" smtClean="0"/>
              <a:t> fazem tanto sucesso nas redes sociais.</a:t>
            </a:r>
          </a:p>
        </p:txBody>
      </p:sp>
      <p:pic>
        <p:nvPicPr>
          <p:cNvPr id="97282" name="Picture 2" descr="http://www.corneliodigital.com/imagens/gospel/05-02-2013_Malafaia-homofob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3071816"/>
            <a:ext cx="2500298" cy="1875224"/>
          </a:xfrm>
          <a:prstGeom prst="rect">
            <a:avLst/>
          </a:prstGeom>
          <a:noFill/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643320"/>
            <a:ext cx="2228843" cy="101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Páginas com opiniões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A internet em alguns pontos tem se tornado muito chata ao ponto de todos quererem impor a sua visão de mundo sem respeitar ao outros. </a:t>
            </a:r>
          </a:p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Como muitas vezes a TV também tenta impor suas visões de mundo.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Roubar dados Bancários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pt-BR" dirty="0" smtClean="0"/>
              <a:t>    Uma das principais preocupações quando o assunto é segurança digital é o roubo de informações bancárias. Hackers podem aplicar golpes financeiros facilmente tendo o acesso ao seu computador. </a:t>
            </a:r>
          </a:p>
          <a:p>
            <a:pPr algn="just">
              <a:buNone/>
            </a:pPr>
            <a:r>
              <a:rPr lang="pt-BR" dirty="0" smtClean="0"/>
              <a:t>    </a:t>
            </a:r>
          </a:p>
          <a:p>
            <a:pPr algn="just">
              <a:buNone/>
            </a:pPr>
            <a:r>
              <a:rPr lang="pt-BR" dirty="0" smtClean="0"/>
              <a:t>   E a situação piora quando estatísticas comprovam que o Brasil é um dos países que mais cria vírus e ameaças voltados para o roubo de dados bancários. 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Como os golpes podem ser aplicados?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923678"/>
            <a:ext cx="8229600" cy="2235696"/>
          </a:xfrm>
        </p:spPr>
        <p:txBody>
          <a:bodyPr>
            <a:normAutofit lnSpcReduction="10000"/>
          </a:bodyPr>
          <a:lstStyle/>
          <a:p>
            <a:pPr algn="just" fontAlgn="base"/>
            <a:r>
              <a:rPr lang="pt-BR" dirty="0" smtClean="0"/>
              <a:t>A grande diferença do Brasil em relação aos outros países é que há um grande número de softwares personalizados voltados para o roubo de informações bancárias. </a:t>
            </a:r>
          </a:p>
          <a:p>
            <a:pPr algn="just" fontAlgn="base">
              <a:buNone/>
            </a:pPr>
            <a:r>
              <a:rPr lang="pt-B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Como os golpes podem ser aplicados?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fontAlgn="base">
              <a:buNone/>
            </a:pPr>
            <a:r>
              <a:rPr lang="pt-BR" dirty="0" smtClean="0"/>
              <a:t>    </a:t>
            </a:r>
            <a:endParaRPr lang="pt-BR" dirty="0" smtClean="0"/>
          </a:p>
          <a:p>
            <a:pPr algn="just" fontAlgn="base">
              <a:buNone/>
            </a:pPr>
            <a:r>
              <a:rPr lang="pt-BR" dirty="0" smtClean="0"/>
              <a:t>    Enquanto hackers de outros países fazem uso de </a:t>
            </a:r>
            <a:r>
              <a:rPr lang="pt-BR" dirty="0" err="1" smtClean="0"/>
              <a:t>malwares</a:t>
            </a:r>
            <a:r>
              <a:rPr lang="pt-BR" dirty="0" smtClean="0"/>
              <a:t> mais genéricos, como o </a:t>
            </a:r>
            <a:r>
              <a:rPr lang="pt-BR" dirty="0" err="1" smtClean="0"/>
              <a:t>trojan</a:t>
            </a:r>
            <a:r>
              <a:rPr lang="pt-BR" dirty="0" smtClean="0"/>
              <a:t> Zeus, os hackers criam códigos específicos. Assim, surgiram vários métodos de captura de informações bancárias. </a:t>
            </a:r>
          </a:p>
        </p:txBody>
      </p:sp>
    </p:spTree>
    <p:extLst>
      <p:ext uri="{BB962C8B-B14F-4D97-AF65-F5344CB8AC3E}">
        <p14:creationId xmlns:p14="http://schemas.microsoft.com/office/powerpoint/2010/main" val="230648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O que são </a:t>
            </a:r>
            <a:r>
              <a:rPr lang="pt-BR" sz="3600" dirty="0" err="1" smtClean="0"/>
              <a:t>malwares</a:t>
            </a:r>
            <a:r>
              <a:rPr lang="pt-BR" sz="3600" dirty="0" smtClean="0"/>
              <a:t>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  Termo proveniente do inglês "</a:t>
            </a:r>
            <a:r>
              <a:rPr lang="pt-BR" b="1" i="1" dirty="0" err="1" smtClean="0"/>
              <a:t>malicious</a:t>
            </a:r>
            <a:r>
              <a:rPr lang="pt-BR" b="1" i="1" dirty="0" smtClean="0"/>
              <a:t> software</a:t>
            </a:r>
            <a:r>
              <a:rPr lang="pt-BR" dirty="0" smtClean="0"/>
              <a:t>" ("</a:t>
            </a:r>
            <a:r>
              <a:rPr lang="pt-BR" i="1" dirty="0" smtClean="0"/>
              <a:t>software</a:t>
            </a:r>
            <a:r>
              <a:rPr lang="pt-BR" dirty="0" smtClean="0"/>
              <a:t> malicioso"); é um </a:t>
            </a:r>
            <a:r>
              <a:rPr lang="pt-BR" i="1" dirty="0" smtClean="0"/>
              <a:t>software</a:t>
            </a:r>
            <a:r>
              <a:rPr lang="pt-BR" dirty="0" smtClean="0"/>
              <a:t> destinado a infiltrar-se em um sistema de computador alheio de forma ilícita, com o intuito de causar alguns danos, alterações ou roubo de informações (confidenciais ou não). 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Tipos de </a:t>
            </a:r>
            <a:r>
              <a:rPr lang="pt-BR" sz="3600" dirty="0" err="1" smtClean="0"/>
              <a:t>malware</a:t>
            </a:r>
            <a:endParaRPr lang="pt-BR" sz="3600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dirty="0" smtClean="0"/>
              <a:t>    Vírus de computador, </a:t>
            </a:r>
            <a:r>
              <a:rPr lang="pt-BR" i="1" dirty="0" err="1" smtClean="0"/>
              <a:t>worms</a:t>
            </a:r>
            <a:r>
              <a:rPr lang="pt-BR" dirty="0" smtClean="0"/>
              <a:t>, </a:t>
            </a:r>
            <a:r>
              <a:rPr lang="pt-BR" i="1" dirty="0" err="1" smtClean="0"/>
              <a:t>trojans</a:t>
            </a:r>
            <a:r>
              <a:rPr lang="pt-BR" dirty="0" smtClean="0"/>
              <a:t> (cavalos de </a:t>
            </a:r>
            <a:r>
              <a:rPr lang="pt-BR" dirty="0" err="1" smtClean="0"/>
              <a:t>troia</a:t>
            </a:r>
            <a:r>
              <a:rPr lang="pt-BR" dirty="0" smtClean="0"/>
              <a:t>) e </a:t>
            </a:r>
            <a:r>
              <a:rPr lang="pt-BR" i="1" dirty="0" smtClean="0"/>
              <a:t>spywares</a:t>
            </a:r>
            <a:r>
              <a:rPr lang="pt-BR" dirty="0" smtClean="0"/>
              <a:t> são considerados </a:t>
            </a:r>
            <a:r>
              <a:rPr lang="pt-BR" i="1" dirty="0" err="1" smtClean="0"/>
              <a:t>malwares</a:t>
            </a:r>
            <a:r>
              <a:rPr lang="pt-BR" dirty="0" smtClean="0"/>
              <a:t>. </a:t>
            </a:r>
          </a:p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Também pode ser considerada </a:t>
            </a:r>
            <a:r>
              <a:rPr lang="pt-BR" i="1" dirty="0" err="1" smtClean="0"/>
              <a:t>malware</a:t>
            </a:r>
            <a:r>
              <a:rPr lang="pt-BR" dirty="0" smtClean="0"/>
              <a:t> uma aplicação legal que, por uma falha de programação (intencional ou não) execute funções que se enquadrem na definição supra citada.  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Contato</a:t>
            </a:r>
            <a:r>
              <a:rPr lang="en-US" sz="3600" dirty="0" smtClean="0"/>
              <a:t> com </a:t>
            </a:r>
            <a:r>
              <a:rPr lang="en-US" sz="3600" dirty="0" err="1" smtClean="0"/>
              <a:t>pessoas</a:t>
            </a:r>
            <a:r>
              <a:rPr lang="en-US" sz="3600" dirty="0" smtClean="0"/>
              <a:t> mal-</a:t>
            </a:r>
            <a:r>
              <a:rPr lang="en-US" sz="3600" dirty="0" err="1" smtClean="0"/>
              <a:t>intencionadas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pt-BR" dirty="0" smtClean="0"/>
              <a:t>   </a:t>
            </a:r>
          </a:p>
          <a:p>
            <a:pPr lvl="1" algn="just">
              <a:buNone/>
            </a:pPr>
            <a:r>
              <a:rPr lang="pt-BR" dirty="0" smtClean="0"/>
              <a:t>   Existem pessoas que se aproveitam da falsa sensação de anonimato da Internet para aplicar golpes, tentar se passar por outras pessoas e cometer crimes como, por exemplo, estelionato, pornografia infantil e seqüestro.</a:t>
            </a:r>
          </a:p>
        </p:txBody>
      </p:sp>
      <p:pic>
        <p:nvPicPr>
          <p:cNvPr id="54274" name="Picture 2" descr="http://7amigos.files.wordpress.com/2008/10/hacker_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429006"/>
            <a:ext cx="2643206" cy="1371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94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Furto</a:t>
            </a:r>
            <a:r>
              <a:rPr lang="en-US" sz="3600" dirty="0" smtClean="0"/>
              <a:t> de </a:t>
            </a:r>
            <a:r>
              <a:rPr lang="en-US" sz="3600" dirty="0" err="1" smtClean="0"/>
              <a:t>Identidade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pt-BR" dirty="0" smtClean="0"/>
              <a:t>   Assim como você pode ter contato direto com impostores, também pode ocorrer de alguém tentar se passar por você e executar ações em seu nome, levando outras pessoas a acreditarem que estão se relacionando com você, e colocando em risco a sua imagem ou reputação.</a:t>
            </a:r>
          </a:p>
        </p:txBody>
      </p:sp>
      <p:sp>
        <p:nvSpPr>
          <p:cNvPr id="99330" name="AutoShape 2" descr="data:image/jpeg;base64,/9j/4AAQSkZJRgABAQAAAQABAAD/2wCEAAkGBxAQEhQQEBIUEBQUFRUUFBUVFBAUFRQQFBQWFhUUFBQYHCggGBolGxQUITEhJSkrLi4uFx8zODMsNygtLiwBCgoKDg0OGhAQGywkHxwsLCwsLCwuLCwsLCwsLCwsLC0sLCwsLCwsLCwsLCwsLCwsLCwsLCwsLCwsLCwsLCwsLP/AABEIALcBEwMBIgACEQEDEQH/xAAcAAAABwEBAAAAAAAAAAAAAAAAAQIDBAUGBwj/xABHEAABAwIDBQQFCAcHBAMAAAABAAIDBBEFEiEGMUFRYRMicZEjMlKBoRQWQlSSscHRB0Nyc6Ky0hUzU2KC4fAkNXSzY8Lx/8QAGQEAAwEBAQAAAAAAAAAAAAAAAAECAwQF/8QAJhEAAgIBAwUAAgMBAAAAAAAAAAECEQMSITEEExRBUSJhMnGRBf/aAAwDAQACEQMRAD8AwH6RdvKjFJ399zKVriIYgSGlgOj3j6Tja+u69gsaglAJ0AkBHZKAR2ToVibI7JQapHyGX2HeSpQb4QrItkLKYMPl/wAN3klf2bN/hv8AJV25/GLUiDZCynjC5/8ACf5I/wCx6n/Bf9lHbl8f+C1IryEVlZjBKr/Ak+yj/sCr+ryfZS7cvjHrX0qrIirb5u1v1eX7JR/Nqu+rS/ZKXbl8YdyP1FQiVx82K76rL9gofNev+qy/ZKXbl8YdyP1FOgrj5r1/1WX7JQ+a9f8AVZfslHbn8YdyP1FOgrj5r131aXTf3dwJsL+9RH4VOHFro3NINiDpYjgVLTRVpkJBWTMFlO+w96fZgDuLx7gUqGUyNaCPZ9vFxPkFIZgsA9Yj3vToVmWRha1tJSN4xjzKdE1K3c77LEUFmQZC87mk+4p9mHTHcw/ctQcTpxuEh8gkOxmPhEfe5AFCzBZzwA8SE+zZ+Q73tHmVZOxo/RjYPEkpp2My8Mo8GhGwDUezfOQ+4KTHs5HxLj8FGdicx+nbwsmnVkh3vd5o2DctmYDAPoX8XFXGA0zqeQPpHGnl+i9hI15OG5zehuFlKIudI0Ek6jiVvcEj9IDyufIIb2Ezp2z36RKWSnjdVvbDPYtmZwErHFjiP8pLbjoQgvMWLy555X39aR592Y2QSGRbJQCMBKAV0S2EAjDUsBGAqSJbF0kWZ7GjQue1o8XOA/Fd/wAN2Gq4GCO9I/K8vu4TFxcd97ttawaN30eq4RhY9ND+9j/9jV67dvKpZZQ2XsqKswMexMwIvHQ5bgkBj76DcCWGw0H+6c+Z9Rvy0YNi0ENkuAWhot3eAHxW5Rp+VkDQjDfNKstCA+BvYmMggza9mCN1tL5jfnYclIh2ZqW2d/0peABnLZC42aW3Pd1Ou/71sEEeTMntRMEdhqgkntIhck27/E3t6qcZsVOP1kf8f5LcoK/Ny/SH0uNmMbshMP1kf8f5J5uyso/WR/xfktagjzcv0XiYzKjZiX22fxfkj+bMvts/i/JalBHm5fovDxfDLfNiX22fxfkh82JfbZ/F+S1KCPNyh4eL4Y+fZGZ7mO7SMFnq6OsSTc5tNRYCw4HXfa3EdqKl8dZUx6dyZ7b88ptdenwvLe2n/cKz/wAmb+crnlNybb9m8YKNV6K81snO3uCQ6pefpHzTSCgsMvJ3k+aSjQsgAIIIIACCCCAAggggAIIIIAn4Gy8o6Albqjd2ccsnsxPPw/2WP2Zju9x6WWnxx/Z0M59poZ9rT8US4JZywuvrz180EQQQMfASgEAE40LZIybCDUoBKASg1WkS2P4aPTQ/vYv/AGNXraZwFyTYC5J5AakrybhrfTRfvY/52r1BtTm+S1GXf2b/ACtr8LrLNsbdOtUkvrM23HZKx8mR0kUDO60RnK+Rx3F7xqBu7rbJFb20TTJTSPa5upaZXvaQBctcyQnXToVTbKVzYw9jr94ggA7zpp4WG9aOprLs1AtxA3F3HUHquGL1Kz38mPtZNMY7Fnsrj4rI+8A2RvrAbj1HQp/H4qt3Z/JHZTmdn1YBlLCBfMDoCQdBwHiMV+jsu+UutuyG/notXtZRtnETDUspnXeW5jq7M3syGjMPbA4+sN19dscnKKbPN63FHFmlGPA7TtrzJdzQ2M9po57M7cwOS4aCDYtb9L6Z38IApsT7l3PsHel1gdn9fL2QztsAC0G5Bva17G8KXCoLNe2tgYxzLBmYGF7Y2uFwM4H63UjeCL8FY4fhTWStd8ojJ1LWiwcGyNlDYY+9/c73BvOPppqcYdPRYlf0kpsHXGV0YJYWTGzhl3h5hGm8N6lFDDiYA+kQQX55IgHWe9wERa02BbkacwF+FvWUYYHH2Yghqo22a2J9rZjOxkwJ0cNSXOJB19H5NU1BSNaezrKYlrZ25z2RLY5ZwbOyOFsrWyx6W9Y8b3QyfTwYiJIy4v7IH0gJgc4u4uFnttHbdvI17uoShT4huLnX+U3cbwtHyUufo05nbmlv0Wm4G/eokOF9q4iOthMjm3c6MXe9vohdwElyA6LTXTO732VNgb2vikdI0mNrASGuBu3tMwjJccrXmQXBv6o6WBCsOp6xskfanOwRFryZO8ZXHNmyBtiBlaAb3FzpqVdELLU+y8zS/wBO0hwDdGOBy93M93e70ri25dxuOSuMBw000QiJa4g3LmgjMbAFx6myYFiF5b2z/wC4Vn/kzfzlepAvLu2LScQrANSamWw/1lIZSqZRYbJKMzRZo4m/wVvhGy8j7Pm7jfZ+k78lqTStaMrQA0CwAWU8iXBpHG3yYZ2GZeqafTWWuqKIKDPSBSshbxmYfCmi1XU1NZRHU60U0ZuDK5BSJIUyWKrJoSgggmICCCCANJsrFoTzd9yn7fy5KQM9uQD3NBP4ItlIrMZ11UD9JM+kMf7TvwSfon2YdBBBMonNCWAgAnGhdKRzNhBqcARgJYC0SM2x/DW+mi/ex/ztXq2VoNwdQbg+BXlbDR6aL97H/O1eqnbysc64NsD5ObYzstPTSF9OC+Mm4tq5nS3EDmoRgqZfRsikJ3XcCPv3LqqLQcPh+S4nhR7C/wClkqmk2vZQbJYB8kZd2sjt/TorHE8KZUEF7ngBpY5rSwB7C5jy112k7427iCpZnbrrutffpcXF+WiUH9D5FapJKkcE5ynJylyyhl2Rp3MjjL5MsTXNbYU7btcALPDYgHeqDYjU6m9gpHzdizB5klLm5MusbA3szdgDWMAsCXaWt3j0tbxuDr24Gx8bX/FK42uL/gb2+4+SZJUy7Pwkd10kZ7R8uZha13avfnzE5e9lOgBuLaG6jRbKQD1nySdxrDnFMS5rXOfq7sr3LnOLjfvX1utAWpI32QBAw7CIoMuTMcjOzZmIORmYuIbpvPdBO8hjb3tc2F0TiBvIHieQufgCjtv6b+nigAIXRX1tysfO/wCRQQAYXJK7BIW1M8+W73zSOJOuped3JdbC53XtJlk3eu/+YrHM2ka4lbKt8N0zKwN3qXVyBoVRUVQXI2daQ28XuDuUGQAp6SYBQy6/j96BkaaG5SDSBSwzW5UarxFjdG6+H5q4qT4M5OK5INRR2VbNCplRiLncAFBklceK6oQkuTmlKL4I7400QnnBNOC0ozEoIFLgbdwHUIA3WzrLAdG/GyyO30+apDfZYB7ySVr8Jda/hb/nkuf7Sz56mU/5reWiT5JXJWIIIJlFm0JxoSWhOtC7EjjbFNCca1JaE60LRIzbJGHD0sX7yP8AnavUzt5XlaIlpDhoQQQeRBuD5rS/PvFfrj/sw/0KcuJzqi8WVQuz0GkyXtoATcbzYb+dl5/G3WK/W3/Zh/oR/PnFfrb/ALMP9Cy8Wf1GnlQO0z4M2R7nvYHZ9/pHD/68NPJPUWGNhdnjiAduuZXk2PD1VxD584r9bf8AZh/oRHbrFfrj/sw/0I8Wf6DyYHfYQ4ZiQLk3sD0A326KFX4U2aRsj2+roW5hZwF7A3HM8N64adu8V+uP+zD/AEJJ28xbhWSfYh/oS8aRS6iJ3CHAoGFrhGbtc1wvITYsvbh1PjpyVm29ybctL8utlxDDsZ2gn1bUyMb7T2wNHlkuVf0mIYjEbz18kx9kNha0dbhtyufI4w5aN4KU+EdHxGkE7Q17dASfW5tc08OTio9Bg8cDxJG03AIAL7773O6/G3kd+q55U7azs0EznEcbjf5JGD7UV1RJl7d4YNXeru8lj34m/YkdXbe5JFrgDffdfp1S1zmu2iqB3WSvv43snYsaqrd6Z/jcDXyR3oi7MjoQXOMXmDXyc87/AOYop9oqho/vnEndqPyVHPWOfdx1JNyeZOpKzy5FJUjTHjcXuM1UxJ1UGRPzM05nlyTMug3LnNiJPKoc1Vl0AuVKqHaa68lXFl104Mak9zDPkcVSGZpXv3n3cEwY1O7NE6JdqilwcbbfJXOjTTmKxfGo8jEqGQHNTbmqU9qZcEhkZwT+GsvI3z8k24KZhDe8TyCQGnpH5WE/80C5tVSZnudzcT5lbqsmyQuPJh8zdYBT7BBoIIJjLdoTrU21OtXcjiYtoTrQkNTrVqjJimhOAJLU40LRGbYYCOyMBKsqoixFkkhOkJ6goXzyNijF3ONh05k9EpUlbHG26RZ7L4DBUAyVE3ZsabZQO8Vf1Roqa4p2W03usXE87lQcR2b+SjLFPmlDQXNFrX5W4LIVE73aOJ6rypqfUN6XseriniwRWpbmjq9qiBlB8tVR1mNPfxKriFf4BgQcBPODkv3G+11PRZT6SMFc5GkOrnklpgiRs/gj6kB8juzi/id4D8Vrw2GCPLEMo+JPMlVbqoAix3aZd1h06KkxvG97Gm/PouGl6O69ty6oa5r5CBrZWFVUi1+Codj6RzWPnfpn0YDvI4uT1fLc24J8AnYT6q7r+SeZLcqBIWNF3kNvuubKRTys0yuB8lTiFjxcLpL23GqBLS6w81IlIDVIyjqgo4YpExuSiAXd00ajZw9RK5DYYicxPgIOC6KMCE9ijSsU+QKLKFIyvkao7wpkoUaQKWURnBTMNFg49bKK4KVDowdTdJjFY5NaB3UgLJK9x2X0bBzN1RKEMNBBBMC5anGppqdau6JwseanGppqssOw90utu79/gtLSVsjS26RHCcatPS4QNLtvc23bgriLBaewu1u+3eDR8VK6hL0U+nb9mDCUFvZcDpB9Fh04c72tvTE+ztPYkZRbUjObgcT4cFa6mJD6WZiStHsDYVIPGxF+lrlCXAo72bfeB62lyL2ueQ3pvAZY4Zu6+x7zSCCeBGhC5+r6iPba+muDp5qabIlDVudW9o5w1kN7nS19yq8YYBPKBuzut5rRVWFtZZ7WtuHZrnMdd6VheDxyPM87tCb2Ft/Oy5YdZj12l6o6PEm4pfsqcFwbMRJMCG7w3i7x6LTVVeLW0tu3eSrK6pDb97QHQ7tOCztbipNwzz/JYy7nUSOpLH08SViuLZbhurufJV+z9IaiX0mkbe888+l+qrnG556+a2+GUIgia3idXcDc/kqyYo4o/snFklll+kWlTXCwDQALaAcAqPFa5sTc7tfZHNyfqZWjU6Aa6rC45ihmfp6jdGj8VhjhqZ0ZJ6UOVda6U5nOv9w8AkwTuabtJB6FVfapxk/uXWcm5scHxKR7rG1xqTbeFq5xdoJXO9nqj0zdQbghdDfN3ADy4LkzJKWx2YZNx3KGskAdZCN91BxWYCS17aJ6jN124f4I4sv8mTgiclgJD1sYjEijSKTIo0ihlIiyKK8KXIoz1LKRGenJXWAHRIeE3M7VSykQcafdzRyH3qtUrEX3kPTRRVIw0EEEAW7U61MNK0ey2AOqTnfpE0683HkF2XRxtXsHs/gjpzncCIxx9o8h0W6pcPawWAAAThiY1ojb3QBpbTQJs34PPw+9YSy6nSN441FEvRqZlqAExJIf+ckwMzrga36brpaiqGquZrt/wJH3KBLUcBr5q3Zh7RbtHNbrxKDfkwJa3UjjuaXcr81DzRXoagyoijlfa7i1uu88OOir6VzRM+548VdVJlLQGtyuJsRY2A55lQws9LID3iCNfeufNJyiaQVM0kgzAtJ0IB04qgxCvdD6Maj42VjJVOZrputbooLIGVF+0BJ9ocFh06Sn+XBpkctP48lBVVbn7zpy4KG5aGq2Zk3xOD+h0cqSailY8RvY5hJsLghe1DJja/A82UZ3+RZ7NYdnd2zx3Wnug8Xc/ctBUz/78kG0PYxtyuvwtbQKhxms7r2MPetc9BcXC8zI3lmepCKxQ/ZC2hxXOTEw90esRxPILPuYllJJW6ikqMJSbdjRjSDCpkbbqQKcHgqomyLhLiyZhO7N966bmL4wRvsuetojcW08VqcMq3MAY830t0K5s0fZ0YZeih2jnLJG5g1wI8eKPDsQg+kXxdWm48ipu0eHhwa8DUEgrMZLGy0xO4meVVLc3MEub+7nik6O7jvyS5TI3V8TgObbOHmFhRpu0UumxOoi9SRw6XNltqZlpNKalh+kL8jofIpD1WwY+59+3jEosdQ1t83C55IfLKdzQQXRuJILQTZvIm/NGsWklPUZ6U5j8zmMe2Ut1NtdBxuOCjOmPFvkjUh0E86qM53eTj5AdyhvfvPIKWUivmddxPUpCCCQBoIIIAs2lSYKqRnqPc3wcR9yhgp1pXWjlaLaLHKofrnHxsfvVxhWMVD972m3DKLrKNKeilLSHNNiEpw1R25CM6e50SmzP1KUZJu8LmMg9zKzNmHAk7tVTYFi7ZLMd3X/AAd4fktdSheZJODqSO2LUlaKunw2VwDpXAk6uGp73tN9k29yuIsNjbc2zFxuSbE3sB+ClxwNPNInDRpex81MpJj4IM8dllarDfSucDY3vqtZKCDpuPH/AJuVNM20jrocnwBHNE3e52YngNArTAsHknJbG3I1vrPdo1jeZKvsE2aMgE094o+A+m/9kcB1WjnwU1MYhjPyeAb2gNId+17RVY8V7vgUmZaejpYy1jY6mTQHtmAFrrm12t5X0RPjppGFvbNdcaNlYYnX4ZXOFlrIti6NrcodLm4ubK9p8gbBQqrZFhLmsqpATkLmvEclwz1Abi9guzRh/oyuRyrFqXEo2nLTOc3g9jmyi3PulZCizCQskBDnAghwINyORXb67ZCra5skcsZyuc52QPgc8udc3IuOnQKg2jqpowe2idYZj6Rkczb37rWvGo04k+5UscUvxFKUpPc4848ETFqajD4JnEtiHUxPIFzqbNdp/wDiODZWJ9stT2JOobPG4Ag7rPGinSx2UUDVeYTQ9pdx3D4lTJdgcRaM0UbapvtQSRv0/ZuHfBS9mAY3upahjoZL3DXgtJvpbVKdpAU1aMtrDU7ug5qA+d7eN1vca2Yc8Z2aEcOBWGxGjkiNntLfu81kmqKQtmKPeA1+oCguw95JIANyTvRRb1ZQvstIJBJvkppKd7d7SPcmrrRGVNShp3gH3K9JNkfD4R2YO4m/3qScPa/kfHRM2AFhoOiIVDm7vis3BjTGZsMLCbFzOGh4KHU1ErCzM7OGWDQd2UG9rclaumc4d7ToqvEAHWF9QpVjEvxLMXOs1tzuAsB4BR55rgnnokTUuW1iDcX04dCo5aVQCUEEEAGggggCcClgpkFLBXQmYND7SlgpgFLDlaZm0PtctjsztQARFUG24Nk+4P8AzWJDkoOU5IRyKmOMnB2jtb43OHddpy4eIITApH/TOh+i3Qe9/wCQCwOy+1jqYiOa74d3N0fVvMdPJbqu2go2RiQzsIOoynM49A0a+a83JglF1R1wnGW4+xoADI2hxcbNaDvcep+9XUGD09E4TVZDpn6sYbiJn7TtzneK5Hj+1ZnaYooxHHzNi93Xk1R8I2zxGkAbFUudHximAmjI5WfcgeBC3w9M1vMmWaPCPRVBTGf0shu3h1HS24eCtS9rRvDRu3gDwXC8H/SZTg+nppKNx3zUUhyk83U7+7963uDbVR1YtBUU2If/AByXpajT/K4WcfABauAlI2M8bTwBcRoL2JtrvGvJUnyJola6SmeHZrNk0l6auBBaOpUaaSmBIeJsNe4AE5Gs3brTtBb8QplLBNG12R5la83EzHxvIYNGt7+/jqbocaHZVYjVmNkjYZwXZtxcHAOG8BptpfTeePJYqrxOR5IkygndbML9SDuV5tFXsMha4tLxo27Rnza3F2ix05KipoC5+vNQVQ5QbLxVBu5lj7Te6fMb05jGEvontjMnbRyESvDw1j3gHLkMtjp5b1sMEijhaXmw4lSQPlDrOAObgQCGtG4Ko5GiXGzL7PwRUrZ8XqIxTQxBxija4uzOPqtab68APFcgxrG5qyokqpnd97s37A+ixvRo0Ws/TBtS2eVuH0xApqU2dltlfUDQ7uDdQOt1zvOqlNydsSVG7wDb+eABkzRUM3amzwOjra+9W9fjdBVjQmJx+i8fjuXMGPUyE3WTSKSNbBgcUjtLHq0/kVcM2FDhdrnDyKwkTXA3aSPDRXNLjtZEO5O8e+4+KmxuLLKr2MmZuff/AE/7qomwd7NHOt7ipbttq9u+RrvFjPyUGu2tqZRZ/Z+5jVSciaEf2eOL/IWRGONmoHvKqZK2Q/S8rBRnvvvJPiSU6k+Q2J9XWA6N1+5V7zffqklySXJpUOwHTcmHlOOcmnIYEdBG5EkAaCCCAJAKUCmgUoFapmbQ8HJQKZBSgVVkNDwKUHJkORhyqxUPZkd01mQzJ2Kh3MiLk3mRZkWFDhcm3gHeEWZJJUtjSNLgu3mJ0YDYql0kY/VTWmjI5WdqB4ELWYV+k2kcf+ppH0bzvmonkAnm6EkX+K5bdFdRxwaJs7vFicVaP+nqoK7jkktDOP8ATbf/AKUIo2Qu9KySH9q7me5wuPOy4S0/Dd4rS4PtrX01mtndIz2JvSt/i7w9xWUjWLOuOrc1surRutYgu62ULaraN1FTOEZtUTAtYeLG/Sf7r6dbLN4Tt7SucHVFL2T+L4bEHxYbH4lZ/GMUNXM6V2gOjR7LB6o/5xJWbdGnJmJKcqO6MrQOgBUaSkQpCcCpY0qxpI0ptKptPDZNyBRHoY065iNoRuKys0orqmNVsosrqZqrqiJXGREolc56SXJ10SLsStdRnQzmREp/sCiMKWoKI5SHFOyNsmSUxCH70lKckoANBTafC55Gh7Inuab2IBINjb8EEAdL/Sd+iuemlkq6INfTPcXlmZrXQk6ltnWDmX3W1G62lzyxBBUhMMFKBQQVEsMFGCggmSw7oXRoJiCuhdBBABXREoIJDA1So4LoIKJMuKFGmRfJ0EFnZrQpjCFKheQggpZSLCF6fyXRILMsIxJTWoIIGOWSXIIJMBp4TEkaCCQDJgCLsAggqFQRiCZljQQTQqK6oaobiggtYmUhK02xmw1ZijwKcNawGz5HuaAwcTlvmdpwAQQVEnp/Z3ZmmoqaKlYwPETcuZwGZziSXOPUuJPvQQQQ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9332" name="AutoShape 4" descr="data:image/jpeg;base64,/9j/4AAQSkZJRgABAQAAAQABAAD/2wCEAAkGBxAQEhQQEBIUEBQUFRUUFBUVFBAUFRQQFBQWFhUUFBQYHCggGBolGxQUITEhJSkrLi4uFx8zODMsNygtLiwBCgoKDg0OGhAQGywkHxwsLCwsLCwuLCwsLCwsLCwsLC0sLCwsLCwsLCwsLCwsLCwsLCwsLCwsLCwsLCwsLCwsLP/AABEIALcBEwMBIgACEQEDEQH/xAAcAAAABwEBAAAAAAAAAAAAAAAAAQIDBAUGBwj/xABHEAABAwIDBQQFCAcHBAMAAAABAAIDBBEFEiEGMUFRYRMicZEjMlKBoRQWQlSSscHRB0Nyc6Ky0hUzU2KC4fAkNXSzY8Lx/8QAGQEAAwEBAQAAAAAAAAAAAAAAAAECAwQF/8QAJhEAAgIBAwUAAgMBAAAAAAAAAAECEQMSITEEExRBUSJhMnGRBf/aAAwDAQACEQMRAD8AwH6RdvKjFJ399zKVriIYgSGlgOj3j6Tja+u69gsaglAJ0AkBHZKAR2ToVibI7JQapHyGX2HeSpQb4QrItkLKYMPl/wAN3klf2bN/hv8AJV25/GLUiDZCynjC5/8ACf5I/wCx6n/Bf9lHbl8f+C1IryEVlZjBKr/Ak+yj/sCr+ryfZS7cvjHrX0qrIirb5u1v1eX7JR/Nqu+rS/ZKXbl8YdyP1FQiVx82K76rL9gofNev+qy/ZKXbl8YdyP1FOgrj5r1/1WX7JQ+a9f8AVZfslHbn8YdyP1FOgrj5r131aXTf3dwJsL+9RH4VOHFro3NINiDpYjgVLTRVpkJBWTMFlO+w96fZgDuLx7gUqGUyNaCPZ9vFxPkFIZgsA9Yj3vToVmWRha1tJSN4xjzKdE1K3c77LEUFmQZC87mk+4p9mHTHcw/ctQcTpxuEh8gkOxmPhEfe5AFCzBZzwA8SE+zZ+Q73tHmVZOxo/RjYPEkpp2My8Mo8GhGwDUezfOQ+4KTHs5HxLj8FGdicx+nbwsmnVkh3vd5o2DctmYDAPoX8XFXGA0zqeQPpHGnl+i9hI15OG5zehuFlKIudI0Ek6jiVvcEj9IDyufIIb2Ezp2z36RKWSnjdVvbDPYtmZwErHFjiP8pLbjoQgvMWLy555X39aR592Y2QSGRbJQCMBKAV0S2EAjDUsBGAqSJbF0kWZ7GjQue1o8XOA/Fd/wAN2Gq4GCO9I/K8vu4TFxcd97ttawaN30eq4RhY9ND+9j/9jV67dvKpZZQ2XsqKswMexMwIvHQ5bgkBj76DcCWGw0H+6c+Z9Rvy0YNi0ENkuAWhot3eAHxW5Rp+VkDQjDfNKstCA+BvYmMggza9mCN1tL5jfnYclIh2ZqW2d/0peABnLZC42aW3Pd1Ou/71sEEeTMntRMEdhqgkntIhck27/E3t6qcZsVOP1kf8f5LcoK/Ny/SH0uNmMbshMP1kf8f5J5uyso/WR/xfktagjzcv0XiYzKjZiX22fxfkj+bMvts/i/JalBHm5fovDxfDLfNiX22fxfkh82JfbZ/F+S1KCPNyh4eL4Y+fZGZ7mO7SMFnq6OsSTc5tNRYCw4HXfa3EdqKl8dZUx6dyZ7b88ptdenwvLe2n/cKz/wAmb+crnlNybb9m8YKNV6K81snO3uCQ6pefpHzTSCgsMvJ3k+aSjQsgAIIIIACCCCAAggggAIIIIAn4Gy8o6Albqjd2ccsnsxPPw/2WP2Zju9x6WWnxx/Z0M59poZ9rT8US4JZywuvrz180EQQQMfASgEAE40LZIybCDUoBKASg1WkS2P4aPTQ/vYv/AGNXraZwFyTYC5J5AakrybhrfTRfvY/52r1BtTm+S1GXf2b/ACtr8LrLNsbdOtUkvrM23HZKx8mR0kUDO60RnK+Rx3F7xqBu7rbJFb20TTJTSPa5upaZXvaQBctcyQnXToVTbKVzYw9jr94ggA7zpp4WG9aOprLs1AtxA3F3HUHquGL1Kz38mPtZNMY7Fnsrj4rI+8A2RvrAbj1HQp/H4qt3Z/JHZTmdn1YBlLCBfMDoCQdBwHiMV+jsu+UutuyG/notXtZRtnETDUspnXeW5jq7M3syGjMPbA4+sN19dscnKKbPN63FHFmlGPA7TtrzJdzQ2M9po57M7cwOS4aCDYtb9L6Z38IApsT7l3PsHel1gdn9fL2QztsAC0G5Bva17G8KXCoLNe2tgYxzLBmYGF7Y2uFwM4H63UjeCL8FY4fhTWStd8ojJ1LWiwcGyNlDYY+9/c73BvOPppqcYdPRYlf0kpsHXGV0YJYWTGzhl3h5hGm8N6lFDDiYA+kQQX55IgHWe9wERa02BbkacwF+FvWUYYHH2Yghqo22a2J9rZjOxkwJ0cNSXOJB19H5NU1BSNaezrKYlrZ25z2RLY5ZwbOyOFsrWyx6W9Y8b3QyfTwYiJIy4v7IH0gJgc4u4uFnttHbdvI17uoShT4huLnX+U3cbwtHyUufo05nbmlv0Wm4G/eokOF9q4iOthMjm3c6MXe9vohdwElyA6LTXTO732VNgb2vikdI0mNrASGuBu3tMwjJccrXmQXBv6o6WBCsOp6xskfanOwRFryZO8ZXHNmyBtiBlaAb3FzpqVdELLU+y8zS/wBO0hwDdGOBy93M93e70ri25dxuOSuMBw000QiJa4g3LmgjMbAFx6myYFiF5b2z/wC4Vn/kzfzlepAvLu2LScQrANSamWw/1lIZSqZRYbJKMzRZo4m/wVvhGy8j7Pm7jfZ+k78lqTStaMrQA0CwAWU8iXBpHG3yYZ2GZeqafTWWuqKIKDPSBSshbxmYfCmi1XU1NZRHU60U0ZuDK5BSJIUyWKrJoSgggmICCCCANJsrFoTzd9yn7fy5KQM9uQD3NBP4ItlIrMZ11UD9JM+kMf7TvwSfon2YdBBBMonNCWAgAnGhdKRzNhBqcARgJYC0SM2x/DW+mi/ex/ztXq2VoNwdQbg+BXlbDR6aL97H/O1eqnbysc64NsD5ObYzstPTSF9OC+Mm4tq5nS3EDmoRgqZfRsikJ3XcCPv3LqqLQcPh+S4nhR7C/wClkqmk2vZQbJYB8kZd2sjt/TorHE8KZUEF7ngBpY5rSwB7C5jy112k7427iCpZnbrrutffpcXF+WiUH9D5FapJKkcE5ynJylyyhl2Rp3MjjL5MsTXNbYU7btcALPDYgHeqDYjU6m9gpHzdizB5klLm5MusbA3szdgDWMAsCXaWt3j0tbxuDr24Gx8bX/FK42uL/gb2+4+SZJUy7Pwkd10kZ7R8uZha13avfnzE5e9lOgBuLaG6jRbKQD1nySdxrDnFMS5rXOfq7sr3LnOLjfvX1utAWpI32QBAw7CIoMuTMcjOzZmIORmYuIbpvPdBO8hjb3tc2F0TiBvIHieQufgCjtv6b+nigAIXRX1tysfO/wCRQQAYXJK7BIW1M8+W73zSOJOuped3JdbC53XtJlk3eu/+YrHM2ka4lbKt8N0zKwN3qXVyBoVRUVQXI2daQ28XuDuUGQAp6SYBQy6/j96BkaaG5SDSBSwzW5UarxFjdG6+H5q4qT4M5OK5INRR2VbNCplRiLncAFBklceK6oQkuTmlKL4I7400QnnBNOC0ozEoIFLgbdwHUIA3WzrLAdG/GyyO30+apDfZYB7ySVr8Jda/hb/nkuf7Sz56mU/5reWiT5JXJWIIIJlFm0JxoSWhOtC7EjjbFNCca1JaE60LRIzbJGHD0sX7yP8AnavUzt5XlaIlpDhoQQQeRBuD5rS/PvFfrj/sw/0KcuJzqi8WVQuz0GkyXtoATcbzYb+dl5/G3WK/W3/Zh/oR/PnFfrb/ALMP9Cy8Wf1GnlQO0z4M2R7nvYHZ9/pHD/68NPJPUWGNhdnjiAduuZXk2PD1VxD584r9bf8AZh/oRHbrFfrj/sw/0I8Wf6DyYHfYQ4ZiQLk3sD0A326KFX4U2aRsj2+roW5hZwF7A3HM8N64adu8V+uP+zD/AEJJ28xbhWSfYh/oS8aRS6iJ3CHAoGFrhGbtc1wvITYsvbh1PjpyVm29ybctL8utlxDDsZ2gn1bUyMb7T2wNHlkuVf0mIYjEbz18kx9kNha0dbhtyufI4w5aN4KU+EdHxGkE7Q17dASfW5tc08OTio9Bg8cDxJG03AIAL7773O6/G3kd+q55U7azs0EznEcbjf5JGD7UV1RJl7d4YNXeru8lj34m/YkdXbe5JFrgDffdfp1S1zmu2iqB3WSvv43snYsaqrd6Z/jcDXyR3oi7MjoQXOMXmDXyc87/AOYop9oqho/vnEndqPyVHPWOfdx1JNyeZOpKzy5FJUjTHjcXuM1UxJ1UGRPzM05nlyTMug3LnNiJPKoc1Vl0AuVKqHaa68lXFl104Mak9zDPkcVSGZpXv3n3cEwY1O7NE6JdqilwcbbfJXOjTTmKxfGo8jEqGQHNTbmqU9qZcEhkZwT+GsvI3z8k24KZhDe8TyCQGnpH5WE/80C5tVSZnudzcT5lbqsmyQuPJh8zdYBT7BBoIIJjLdoTrU21OtXcjiYtoTrQkNTrVqjJimhOAJLU40LRGbYYCOyMBKsqoixFkkhOkJ6goXzyNijF3ONh05k9EpUlbHG26RZ7L4DBUAyVE3ZsabZQO8Vf1Roqa4p2W03usXE87lQcR2b+SjLFPmlDQXNFrX5W4LIVE73aOJ6rypqfUN6XseriniwRWpbmjq9qiBlB8tVR1mNPfxKriFf4BgQcBPODkv3G+11PRZT6SMFc5GkOrnklpgiRs/gj6kB8juzi/id4D8Vrw2GCPLEMo+JPMlVbqoAix3aZd1h06KkxvG97Gm/PouGl6O69ty6oa5r5CBrZWFVUi1+Codj6RzWPnfpn0YDvI4uT1fLc24J8AnYT6q7r+SeZLcqBIWNF3kNvuubKRTys0yuB8lTiFjxcLpL23GqBLS6w81IlIDVIyjqgo4YpExuSiAXd00ajZw9RK5DYYicxPgIOC6KMCE9ijSsU+QKLKFIyvkao7wpkoUaQKWURnBTMNFg49bKK4KVDowdTdJjFY5NaB3UgLJK9x2X0bBzN1RKEMNBBBMC5anGppqdau6JwseanGppqssOw90utu79/gtLSVsjS26RHCcatPS4QNLtvc23bgriLBaewu1u+3eDR8VK6hL0U+nb9mDCUFvZcDpB9Fh04c72tvTE+ztPYkZRbUjObgcT4cFa6mJD6WZiStHsDYVIPGxF+lrlCXAo72bfeB62lyL2ueQ3pvAZY4Zu6+x7zSCCeBGhC5+r6iPba+muDp5qabIlDVudW9o5w1kN7nS19yq8YYBPKBuzut5rRVWFtZZ7WtuHZrnMdd6VheDxyPM87tCb2Ft/Oy5YdZj12l6o6PEm4pfsqcFwbMRJMCG7w3i7x6LTVVeLW0tu3eSrK6pDb97QHQ7tOCztbipNwzz/JYy7nUSOpLH08SViuLZbhurufJV+z9IaiX0mkbe888+l+qrnG556+a2+GUIgia3idXcDc/kqyYo4o/snFklll+kWlTXCwDQALaAcAqPFa5sTc7tfZHNyfqZWjU6Aa6rC45ihmfp6jdGj8VhjhqZ0ZJ6UOVda6U5nOv9w8AkwTuabtJB6FVfapxk/uXWcm5scHxKR7rG1xqTbeFq5xdoJXO9nqj0zdQbghdDfN3ADy4LkzJKWx2YZNx3KGskAdZCN91BxWYCS17aJ6jN124f4I4sv8mTgiclgJD1sYjEijSKTIo0ihlIiyKK8KXIoz1LKRGenJXWAHRIeE3M7VSykQcafdzRyH3qtUrEX3kPTRRVIw0EEEAW7U61MNK0ey2AOqTnfpE0683HkF2XRxtXsHs/gjpzncCIxx9o8h0W6pcPawWAAAThiY1ojb3QBpbTQJs34PPw+9YSy6nSN441FEvRqZlqAExJIf+ckwMzrga36brpaiqGquZrt/wJH3KBLUcBr5q3Zh7RbtHNbrxKDfkwJa3UjjuaXcr81DzRXoagyoijlfa7i1uu88OOir6VzRM+548VdVJlLQGtyuJsRY2A55lQws9LID3iCNfeufNJyiaQVM0kgzAtJ0IB04qgxCvdD6Maj42VjJVOZrputbooLIGVF+0BJ9ocFh06Sn+XBpkctP48lBVVbn7zpy4KG5aGq2Zk3xOD+h0cqSailY8RvY5hJsLghe1DJja/A82UZ3+RZ7NYdnd2zx3Wnug8Xc/ctBUz/78kG0PYxtyuvwtbQKhxms7r2MPetc9BcXC8zI3lmepCKxQ/ZC2hxXOTEw90esRxPILPuYllJJW6ikqMJSbdjRjSDCpkbbqQKcHgqomyLhLiyZhO7N966bmL4wRvsuetojcW08VqcMq3MAY830t0K5s0fZ0YZeih2jnLJG5g1wI8eKPDsQg+kXxdWm48ipu0eHhwa8DUEgrMZLGy0xO4meVVLc3MEub+7nik6O7jvyS5TI3V8TgObbOHmFhRpu0UumxOoi9SRw6XNltqZlpNKalh+kL8jofIpD1WwY+59+3jEosdQ1t83C55IfLKdzQQXRuJILQTZvIm/NGsWklPUZ6U5j8zmMe2Ut1NtdBxuOCjOmPFvkjUh0E86qM53eTj5AdyhvfvPIKWUivmddxPUpCCCQBoIIIAs2lSYKqRnqPc3wcR9yhgp1pXWjlaLaLHKofrnHxsfvVxhWMVD972m3DKLrKNKeilLSHNNiEpw1R25CM6e50SmzP1KUZJu8LmMg9zKzNmHAk7tVTYFi7ZLMd3X/AAd4fktdSheZJODqSO2LUlaKunw2VwDpXAk6uGp73tN9k29yuIsNjbc2zFxuSbE3sB+ClxwNPNInDRpex81MpJj4IM8dllarDfSucDY3vqtZKCDpuPH/AJuVNM20jrocnwBHNE3e52YngNArTAsHknJbG3I1vrPdo1jeZKvsE2aMgE094o+A+m/9kcB1WjnwU1MYhjPyeAb2gNId+17RVY8V7vgUmZaejpYy1jY6mTQHtmAFrrm12t5X0RPjppGFvbNdcaNlYYnX4ZXOFlrIti6NrcodLm4ubK9p8gbBQqrZFhLmsqpATkLmvEclwz1Abi9guzRh/oyuRyrFqXEo2nLTOc3g9jmyi3PulZCizCQskBDnAghwINyORXb67ZCra5skcsZyuc52QPgc8udc3IuOnQKg2jqpowe2idYZj6Rkczb37rWvGo04k+5UscUvxFKUpPc4848ETFqajD4JnEtiHUxPIFzqbNdp/wDiODZWJ9stT2JOobPG4Ag7rPGinSx2UUDVeYTQ9pdx3D4lTJdgcRaM0UbapvtQSRv0/ZuHfBS9mAY3upahjoZL3DXgtJvpbVKdpAU1aMtrDU7ug5qA+d7eN1vca2Yc8Z2aEcOBWGxGjkiNntLfu81kmqKQtmKPeA1+oCguw95JIANyTvRRb1ZQvstIJBJvkppKd7d7SPcmrrRGVNShp3gH3K9JNkfD4R2YO4m/3qScPa/kfHRM2AFhoOiIVDm7vis3BjTGZsMLCbFzOGh4KHU1ErCzM7OGWDQd2UG9rclaumc4d7ToqvEAHWF9QpVjEvxLMXOs1tzuAsB4BR55rgnnokTUuW1iDcX04dCo5aVQCUEEEAGggggCcClgpkFLBXQmYND7SlgpgFLDlaZm0PtctjsztQARFUG24Nk+4P8AzWJDkoOU5IRyKmOMnB2jtb43OHddpy4eIITApH/TOh+i3Qe9/wCQCwOy+1jqYiOa74d3N0fVvMdPJbqu2go2RiQzsIOoynM49A0a+a83JglF1R1wnGW4+xoADI2hxcbNaDvcep+9XUGD09E4TVZDpn6sYbiJn7TtzneK5Hj+1ZnaYooxHHzNi93Xk1R8I2zxGkAbFUudHximAmjI5WfcgeBC3w9M1vMmWaPCPRVBTGf0shu3h1HS24eCtS9rRvDRu3gDwXC8H/SZTg+nppKNx3zUUhyk83U7+7963uDbVR1YtBUU2If/AByXpajT/K4WcfABauAlI2M8bTwBcRoL2JtrvGvJUnyJola6SmeHZrNk0l6auBBaOpUaaSmBIeJsNe4AE5Gs3brTtBb8QplLBNG12R5la83EzHxvIYNGt7+/jqbocaHZVYjVmNkjYZwXZtxcHAOG8BptpfTeePJYqrxOR5IkygndbML9SDuV5tFXsMha4tLxo27Rnza3F2ix05KipoC5+vNQVQ5QbLxVBu5lj7Te6fMb05jGEvontjMnbRyESvDw1j3gHLkMtjp5b1sMEijhaXmw4lSQPlDrOAObgQCGtG4Ko5GiXGzL7PwRUrZ8XqIxTQxBxija4uzOPqtab68APFcgxrG5qyokqpnd97s37A+ixvRo0Ws/TBtS2eVuH0xApqU2dltlfUDQ7uDdQOt1zvOqlNydsSVG7wDb+eABkzRUM3amzwOjra+9W9fjdBVjQmJx+i8fjuXMGPUyE3WTSKSNbBgcUjtLHq0/kVcM2FDhdrnDyKwkTXA3aSPDRXNLjtZEO5O8e+4+KmxuLLKr2MmZuff/AE/7qomwd7NHOt7ipbttq9u+RrvFjPyUGu2tqZRZ/Z+5jVSciaEf2eOL/IWRGONmoHvKqZK2Q/S8rBRnvvvJPiSU6k+Q2J9XWA6N1+5V7zffqklySXJpUOwHTcmHlOOcmnIYEdBG5EkAaCCCAJAKUCmgUoFapmbQ8HJQKZBSgVVkNDwKUHJkORhyqxUPZkd01mQzJ2Kh3MiLk3mRZkWFDhcm3gHeEWZJJUtjSNLgu3mJ0YDYql0kY/VTWmjI5WdqB4ELWYV+k2kcf+ppH0bzvmonkAnm6EkX+K5bdFdRxwaJs7vFicVaP+nqoK7jkktDOP8ATbf/AKUIo2Qu9KySH9q7me5wuPOy4S0/Dd4rS4PtrX01mtndIz2JvSt/i7w9xWUjWLOuOrc1surRutYgu62ULaraN1FTOEZtUTAtYeLG/Sf7r6dbLN4Tt7SucHVFL2T+L4bEHxYbH4lZ/GMUNXM6V2gOjR7LB6o/5xJWbdGnJmJKcqO6MrQOgBUaSkQpCcCpY0qxpI0ptKptPDZNyBRHoY065iNoRuKys0orqmNVsosrqZqrqiJXGREolc56SXJ10SLsStdRnQzmREp/sCiMKWoKI5SHFOyNsmSUxCH70lKckoANBTafC55Gh7Inuab2IBINjb8EEAdL/Sd+iuemlkq6INfTPcXlmZrXQk6ltnWDmX3W1G62lzyxBBUhMMFKBQQVEsMFGCggmSw7oXRoJiCuhdBBABXREoIJDA1So4LoIKJMuKFGmRfJ0EFnZrQpjCFKheQggpZSLCF6fyXRILMsIxJTWoIIGOWSXIIJMBp4TEkaCCQDJgCLsAggqFQRiCZljQQTQqK6oaobiggtYmUhK02xmw1ZijwKcNawGz5HuaAwcTlvmdpwAQQVEnp/Z3ZmmoqaKlYwPETcuZwGZziSXOPUuJPvQQQQ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9334" name="Picture 6" descr="http://mariano.delegadodepolicia.com/wp-content/uploads/2011/04/Furto-Identida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286130"/>
            <a:ext cx="2568673" cy="1714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94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Furto e perda de dados: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Os dados presentes em seus equipamentos conectados a Internet podem ser furtados e apagados, pela ação de ladrões, atacantes e códigos maliciosos.</a:t>
            </a:r>
          </a:p>
        </p:txBody>
      </p:sp>
      <p:pic>
        <p:nvPicPr>
          <p:cNvPr id="52226" name="Picture 2" descr="http://blu.stb.s-msn.com/i/1C/D868663FA9828A04B26BE89DE75F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786064"/>
            <a:ext cx="3004401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208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Invasão de privacidade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A divulgação de informações pessoais pode comprometer a sua privacidade, de seus amigos e familiares e, mesmo que você restrinja o acesso, não há como controlar que  elas não sejam repassadas. </a:t>
            </a:r>
          </a:p>
          <a:p>
            <a:pPr algn="just">
              <a:buNone/>
            </a:pPr>
            <a:endParaRPr lang="pt-BR" dirty="0" smtClean="0"/>
          </a:p>
        </p:txBody>
      </p:sp>
      <p:pic>
        <p:nvPicPr>
          <p:cNvPr id="50178" name="Picture 2" descr="http://4.bp.blogspot.com/-K-1_Stwadt4/T7fRbus4kzI/AAAAAAAAAGA/J2cM7LFVc-8/s1600/crimes+cibernetic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4663" y="3214692"/>
            <a:ext cx="2999337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Além disto, os sites costumam ter políticas próprias de privacidade  e podem </a:t>
            </a:r>
            <a:r>
              <a:rPr lang="pt-BR" dirty="0" err="1" smtClean="0"/>
              <a:t>altera-las</a:t>
            </a:r>
            <a:r>
              <a:rPr lang="pt-BR" dirty="0" smtClean="0"/>
              <a:t> sem aviso prévio, tornando público aquilo que antes era privado.</a:t>
            </a:r>
          </a:p>
        </p:txBody>
      </p:sp>
      <p:pic>
        <p:nvPicPr>
          <p:cNvPr id="106501" name="Picture 5" descr="http://www.cadari.com.br/Midia/TI/Sobre/000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071816"/>
            <a:ext cx="2286016" cy="1882601"/>
          </a:xfrm>
          <a:prstGeom prst="rect">
            <a:avLst/>
          </a:prstGeom>
          <a:noFill/>
        </p:spPr>
      </p:pic>
      <p:pic>
        <p:nvPicPr>
          <p:cNvPr id="106505" name="Picture 9" descr="http://odontodivas.com/wp-content/uploads/2013/07/politica_privacidad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142858"/>
            <a:ext cx="3201979" cy="1006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Invasão de privacidade</a:t>
            </a:r>
            <a:endParaRPr lang="pt-B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142990"/>
            <a:ext cx="517207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Divulgacão</a:t>
            </a:r>
            <a:r>
              <a:rPr lang="pt-BR" dirty="0" smtClean="0"/>
              <a:t> de boatos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258204" cy="1371600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As informações na Internet podem se propagar rapidamente e atingir um grande número de pessoas em curto período de tempo. </a:t>
            </a:r>
          </a:p>
        </p:txBody>
      </p:sp>
    </p:spTree>
    <p:extLst>
      <p:ext uri="{BB962C8B-B14F-4D97-AF65-F5344CB8AC3E}">
        <p14:creationId xmlns:p14="http://schemas.microsoft.com/office/powerpoint/2010/main" val="84453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Divulgacão</a:t>
            </a:r>
            <a:r>
              <a:rPr lang="pt-BR" dirty="0" smtClean="0"/>
              <a:t> de boatos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258204" cy="338782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Enquanto </a:t>
            </a:r>
            <a:r>
              <a:rPr lang="pt-BR" dirty="0" smtClean="0"/>
              <a:t>isto pode ser desejável em certos casos, também pode ser usado para a divulgação ao de informações falsas, que podem gerar  pânico e prejudicar pessoas e empresas.</a:t>
            </a:r>
            <a:endParaRPr lang="pt-BR" dirty="0"/>
          </a:p>
        </p:txBody>
      </p:sp>
      <p:pic>
        <p:nvPicPr>
          <p:cNvPr id="1026" name="Picture 2" descr="Resultado de imagem para caso hsbc comprou banco com boat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23878"/>
            <a:ext cx="1961929" cy="129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796137" y="3378533"/>
            <a:ext cx="1961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   Caso HSBC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5796136" y="3363838"/>
            <a:ext cx="1961929" cy="16573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50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Dificuldade de exclusão: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Aquilo que e divulgado na Internet nem sempre pode ser totalmente excluído ou ter o acesso controlado. </a:t>
            </a:r>
          </a:p>
          <a:p>
            <a:pPr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Dificuldade de exclusão: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Uma opinião dada em um momento de impulso pode ficar acessível por tempo indeterminado e pode, de alguma forma, ser usada contra você e acessada  por diferentes pessoas, desde seus familiares ate seus chefes.</a:t>
            </a:r>
          </a:p>
        </p:txBody>
      </p:sp>
      <p:pic>
        <p:nvPicPr>
          <p:cNvPr id="109570" name="Picture 2" descr="http://2.bp.blogspot.com/-pJrph7mnqvo/VADTHHMs3SI/AAAAAAAAbfk/SC_BBoBEMJg/s400/29-RACIS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500444"/>
            <a:ext cx="1143008" cy="1508771"/>
          </a:xfrm>
          <a:prstGeom prst="rect">
            <a:avLst/>
          </a:prstGeom>
          <a:noFill/>
        </p:spPr>
      </p:pic>
      <p:pic>
        <p:nvPicPr>
          <p:cNvPr id="109572" name="Picture 4" descr="http://www.folhadosertao.com.br/portal/imagens/imagens-arquivo/Rascismobrasilmund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8764" y="3571882"/>
            <a:ext cx="2540017" cy="1428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detectar e expressar sentimentos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Quando </a:t>
            </a:r>
            <a:r>
              <a:rPr lang="pt-BR" dirty="0" smtClean="0"/>
              <a:t>você se comunica via Internet não há como observar as expressões faciais ou o tom da voz das outras pessoas, assim como elas não podem observar você (a não ser que vocês estejam utilizando  webcams e microfones). </a:t>
            </a:r>
          </a:p>
        </p:txBody>
      </p:sp>
    </p:spTree>
    <p:extLst>
      <p:ext uri="{BB962C8B-B14F-4D97-AF65-F5344CB8AC3E}">
        <p14:creationId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detectar e expressar sentimentos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Isto </a:t>
            </a:r>
            <a:r>
              <a:rPr lang="pt-BR" dirty="0" smtClean="0"/>
              <a:t>pode dificultar a percepção do risco, gerar mal-entendido e interpretação dúbia. </a:t>
            </a:r>
          </a:p>
        </p:txBody>
      </p:sp>
      <p:pic>
        <p:nvPicPr>
          <p:cNvPr id="2050" name="Picture 2" descr="Resultado de imagem para conversando na webc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55726"/>
            <a:ext cx="3955579" cy="263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09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manter sigilo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No seu dia a dia e possível ter uma conversa confidencial com alguém e tomar cuidados para que ninguém mais tenha acesso ao que está sendo dito. </a:t>
            </a:r>
          </a:p>
        </p:txBody>
      </p:sp>
    </p:spTree>
    <p:extLst>
      <p:ext uri="{BB962C8B-B14F-4D97-AF65-F5344CB8AC3E}">
        <p14:creationId xmlns:p14="http://schemas.microsoft.com/office/powerpoint/2010/main" val="200221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manter sigilo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Na </a:t>
            </a:r>
            <a:r>
              <a:rPr lang="pt-BR" dirty="0" smtClean="0"/>
              <a:t>Internet, caso  não sejam tomados os devidos cuidados, as informações podem trafegar ou ficar armazenadas  de forma que outras pessoas tenham acesso ao conteúdo.</a:t>
            </a:r>
          </a:p>
        </p:txBody>
      </p:sp>
    </p:spTree>
    <p:extLst>
      <p:ext uri="{BB962C8B-B14F-4D97-AF65-F5344CB8AC3E}">
        <p14:creationId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Uso excessivo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O uso desmedido da Internet, assim como de outras tecnologias, pode colocar em risco a sua saúde física, diminuir a sua produtividade e afetar a sua vida social ou profissional.</a:t>
            </a:r>
          </a:p>
          <a:p>
            <a:pPr algn="just"/>
            <a:endParaRPr lang="pt-BR" dirty="0" smtClean="0"/>
          </a:p>
        </p:txBody>
      </p:sp>
      <p:pic>
        <p:nvPicPr>
          <p:cNvPr id="110594" name="Picture 2" descr="http://blog.opovo.com.br/educacao/wp-content/uploads/sites/23/2010/07/0705intern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3214692"/>
            <a:ext cx="2143140" cy="1644861"/>
          </a:xfrm>
          <a:prstGeom prst="rect">
            <a:avLst/>
          </a:prstGeom>
          <a:noFill/>
        </p:spPr>
      </p:pic>
      <p:pic>
        <p:nvPicPr>
          <p:cNvPr id="110596" name="Picture 4" descr="http://www.iguatemi.com.br/cs/Satellite?blobkey=id&amp;blobnocache=true&amp;blobwhere=1360340982274&amp;blobheadername2=Content-Disposition&amp;blobheadername1=Content-Type&amp;blobheadervalue3=abinary%3B+charset%3DUTF-8&amp;blobheadervalue2=attachment%3B+filename%3D%2220_08_Joanna_aberto.jpg%22%3Bfilename*%3DUTF-8%27%2720_08_Joanna_aberto.jpg&amp;blobheadervalue1=image%2Fjpeg&amp;blobcol=urldata&amp;blobtable=MungoBlob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429006"/>
            <a:ext cx="2074670" cy="1379521"/>
          </a:xfrm>
          <a:prstGeom prst="rect">
            <a:avLst/>
          </a:prstGeom>
          <a:noFill/>
        </p:spPr>
      </p:pic>
      <p:pic>
        <p:nvPicPr>
          <p:cNvPr id="110598" name="Picture 6" descr="http://mundotransito.com.br/wp-content/uploads/2012/04/automoveis_0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214692"/>
            <a:ext cx="2651760" cy="1514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Keyloggers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Um </a:t>
            </a:r>
            <a:r>
              <a:rPr lang="pt-BR" dirty="0" err="1" smtClean="0"/>
              <a:t>keylogger</a:t>
            </a:r>
            <a:r>
              <a:rPr lang="pt-BR" dirty="0" smtClean="0"/>
              <a:t> é um programa que consegue enviar para o hacker todas as teclas que você digita em seu computador. Assim, a senha é descoberta facilmente. </a:t>
            </a:r>
          </a:p>
        </p:txBody>
      </p:sp>
    </p:spTree>
    <p:extLst>
      <p:ext uri="{BB962C8B-B14F-4D97-AF65-F5344CB8AC3E}">
        <p14:creationId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Keyloggers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Atualmente</a:t>
            </a:r>
            <a:r>
              <a:rPr lang="pt-BR" dirty="0" smtClean="0"/>
              <a:t>, existem outros métodos que complementam o </a:t>
            </a:r>
            <a:r>
              <a:rPr lang="pt-BR" dirty="0" err="1" smtClean="0"/>
              <a:t>keylogger</a:t>
            </a:r>
            <a:r>
              <a:rPr lang="pt-BR" dirty="0" smtClean="0"/>
              <a:t>, permitindo o acesso a números de cartões de crédito e a senhas de redes sociais, e-mail, entre outros. </a:t>
            </a:r>
          </a:p>
          <a:p>
            <a:pPr fontAlgn="base"/>
            <a:endParaRPr lang="pt-BR" dirty="0" smtClean="0"/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57857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Keyloggers</a:t>
            </a:r>
            <a:endParaRPr lang="pt-BR" dirty="0" smtClean="0"/>
          </a:p>
        </p:txBody>
      </p:sp>
      <p:pic>
        <p:nvPicPr>
          <p:cNvPr id="113666" name="Picture 2" descr="http://www.anvisoft.com/resources/wp-content/uploads/2013/01/keylog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304"/>
            <a:ext cx="3143272" cy="2430513"/>
          </a:xfrm>
          <a:prstGeom prst="rect">
            <a:avLst/>
          </a:prstGeom>
          <a:noFill/>
        </p:spPr>
      </p:pic>
      <p:pic>
        <p:nvPicPr>
          <p:cNvPr id="113668" name="Picture 4" descr="http://pctechnotes.com/wp-content/uploads/2011/08/keylogg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428874"/>
            <a:ext cx="3429024" cy="2571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O </a:t>
            </a:r>
            <a:r>
              <a:rPr lang="pt-BR" dirty="0" err="1" smtClean="0"/>
              <a:t>keylogger</a:t>
            </a:r>
            <a:r>
              <a:rPr lang="pt-BR" dirty="0" smtClean="0"/>
              <a:t> não é mais tão eficiente para o roubo de informações bancárias porque boa parte dos bancos criou sistemas em que, ao invés de digitar a senha, o usuário precisa clicar em botões específicos. </a:t>
            </a:r>
          </a:p>
        </p:txBody>
      </p:sp>
      <p:pic>
        <p:nvPicPr>
          <p:cNvPr id="114690" name="Picture 2" descr="http://3.bp.blogspot.com/_F79S8XHhmzQ/SuYD4Qx1hHI/AAAAAAAAABg/LcNJOfQZnUc/s320/Keylog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3143254"/>
            <a:ext cx="1757611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Em contrapartida, os hackers criaram um software que captura toda a tela ao redor do mouse, oferecendo acesso a todos os cliques feitos pelo usuário. </a:t>
            </a:r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28596" y="928676"/>
            <a:ext cx="8043890" cy="3747864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endParaRPr lang="pt-BR" sz="2400" dirty="0"/>
          </a:p>
          <a:p>
            <a:pPr algn="just" fontAlgn="base"/>
            <a:r>
              <a:rPr lang="pt-BR" sz="2400" dirty="0" smtClean="0"/>
              <a:t>Novamente</a:t>
            </a:r>
            <a:r>
              <a:rPr lang="pt-BR" sz="2400" dirty="0" smtClean="0"/>
              <a:t>, os bancos agiram trocando os botões de posição ou deixando o botão apagado no momento em que é clicado. </a:t>
            </a:r>
            <a:endParaRPr lang="pt-BR" dirty="0" smtClean="0"/>
          </a:p>
        </p:txBody>
      </p:sp>
      <p:pic>
        <p:nvPicPr>
          <p:cNvPr id="5122" name="Picture 2" descr="Resultado de imagem para SEGURANÇA CARTAO BRADES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43758"/>
            <a:ext cx="3326209" cy="215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28596" y="928676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endParaRPr lang="pt-BR" sz="2400" dirty="0" smtClean="0"/>
          </a:p>
          <a:p>
            <a:pPr algn="just" fontAlgn="base"/>
            <a:r>
              <a:rPr lang="pt-BR" sz="2400" dirty="0" smtClean="0"/>
              <a:t>Os </a:t>
            </a:r>
            <a:r>
              <a:rPr lang="pt-BR" sz="2400" dirty="0" smtClean="0"/>
              <a:t>hackers criaram métodos para gravar em vídeo tudo o que o internauta faz e chegou-se à conclusão que a segurança feita pelos bancos ainda não era suficiente.</a:t>
            </a:r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7878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err="1" smtClean="0"/>
              <a:t>Worn</a:t>
            </a:r>
            <a:r>
              <a:rPr lang="pt-BR" sz="2400" dirty="0" smtClean="0"/>
              <a:t> (Verme eletrônico): Explora problemas nos sistemas computacionais.</a:t>
            </a:r>
          </a:p>
        </p:txBody>
      </p:sp>
      <p:pic>
        <p:nvPicPr>
          <p:cNvPr id="1026" name="Picture 2" descr="Resultado de imagem para virus w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443" y="3003798"/>
            <a:ext cx="3499150" cy="174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 </a:t>
            </a:r>
            <a:r>
              <a:rPr lang="pt-BR" sz="2400" dirty="0" err="1" smtClean="0"/>
              <a:t>Bot</a:t>
            </a:r>
            <a:r>
              <a:rPr lang="pt-BR" sz="2400" dirty="0" smtClean="0"/>
              <a:t>: Controlado remotamente, bastante usado para tirar sites do ar. Não precisa da execução do arquivo para ser instalado. </a:t>
            </a:r>
          </a:p>
        </p:txBody>
      </p:sp>
      <p:pic>
        <p:nvPicPr>
          <p:cNvPr id="2050" name="Picture 2" descr="Resultado de imagem para virus w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535084"/>
            <a:ext cx="3114397" cy="20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51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-164554"/>
            <a:ext cx="8229600" cy="857250"/>
          </a:xfrm>
        </p:spPr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 Trojan: O Cavalo de tróia recebido como um presente, proteção de tela, imagem pornográfica, após baixado    </a:t>
            </a:r>
            <a:endParaRPr lang="pt-BR" sz="24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115" y="2643758"/>
            <a:ext cx="2575154" cy="227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3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 smtClean="0"/>
          </a:p>
          <a:p>
            <a:pPr>
              <a:buFont typeface="Arial" pitchFamily="34" charset="0"/>
              <a:buChar char="•"/>
            </a:pPr>
            <a:r>
              <a:rPr lang="pt-BR" sz="2400" dirty="0" smtClean="0"/>
              <a:t> Spyware: É um software de monitoramento, pode ter usos legítimos, mas na maioria das vezes é instalado para fazer  coisas ruins.</a:t>
            </a:r>
          </a:p>
        </p:txBody>
      </p:sp>
      <p:pic>
        <p:nvPicPr>
          <p:cNvPr id="4098" name="Picture 2" descr="Resultado de imagem para SPYW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91830"/>
            <a:ext cx="3203848" cy="180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Spam: Mensagem eletrônica recebida sem solicitação (propaganda). </a:t>
            </a:r>
          </a:p>
          <a:p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36013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Software de Monitoramento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 </a:t>
            </a:r>
            <a:r>
              <a:rPr lang="pt-BR" sz="2400" dirty="0" err="1" smtClean="0"/>
              <a:t>Spybox</a:t>
            </a:r>
            <a:r>
              <a:rPr lang="pt-BR" sz="2400" dirty="0" smtClean="0"/>
              <a:t>: É um programa que monitora todas as ações do usuário. </a:t>
            </a:r>
          </a:p>
          <a:p>
            <a:endParaRPr lang="pt-BR" sz="2400" dirty="0" smtClean="0"/>
          </a:p>
          <a:p>
            <a:r>
              <a:rPr lang="pt-BR" sz="2400" dirty="0" smtClean="0"/>
              <a:t>É bastante comum para monitoramento de parceiros.</a:t>
            </a:r>
          </a:p>
        </p:txBody>
      </p:sp>
      <p:pic>
        <p:nvPicPr>
          <p:cNvPr id="117762" name="Picture 2" descr="https://lh5.googleusercontent.com/-zomBZXcuuoQ/TXP-TdY4hJI/AAAAAAAAAQU/wjI7gY6PauY/s1600/Iniciando+MSN+spybo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357568"/>
            <a:ext cx="2214578" cy="1427551"/>
          </a:xfrm>
          <a:prstGeom prst="rect">
            <a:avLst/>
          </a:prstGeom>
          <a:noFill/>
        </p:spPr>
      </p:pic>
      <p:pic>
        <p:nvPicPr>
          <p:cNvPr id="117764" name="Picture 4" descr="http://rastreadordecelular.net/wp-content/uploads/2013/12/programa-espiao-para-pc-snipersp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071816"/>
            <a:ext cx="1288487" cy="1928826"/>
          </a:xfrm>
          <a:prstGeom prst="rect">
            <a:avLst/>
          </a:prstGeom>
          <a:noFill/>
        </p:spPr>
      </p:pic>
      <p:pic>
        <p:nvPicPr>
          <p:cNvPr id="117766" name="Picture 6" descr="http://www.pontogeek.com.br/blog/wp-content/uploads/2010/08/pc-camera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3384437"/>
            <a:ext cx="2071702" cy="17590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Plágio</a:t>
            </a:r>
            <a:r>
              <a:rPr lang="en-US" dirty="0" smtClean="0"/>
              <a:t> e </a:t>
            </a:r>
            <a:r>
              <a:rPr lang="en-US" dirty="0" err="1" smtClean="0"/>
              <a:t>violação</a:t>
            </a:r>
            <a:r>
              <a:rPr lang="en-US" dirty="0" smtClean="0"/>
              <a:t> de </a:t>
            </a:r>
            <a:r>
              <a:rPr lang="en-US" dirty="0" err="1" smtClean="0"/>
              <a:t>Direitos</a:t>
            </a:r>
            <a:r>
              <a:rPr lang="en-US" dirty="0" smtClean="0"/>
              <a:t> </a:t>
            </a:r>
            <a:r>
              <a:rPr lang="en-US" dirty="0" err="1" smtClean="0"/>
              <a:t>autorais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 copia, alteração ou distribuição não autorizada de conteúdo materiais protegidos pode contrariar a lei de direitos autorais e resultar em problemas jurídicos e em perdas financeiras.</a:t>
            </a:r>
          </a:p>
        </p:txBody>
      </p:sp>
    </p:spTree>
    <p:extLst>
      <p:ext uri="{BB962C8B-B14F-4D97-AF65-F5344CB8AC3E}">
        <p14:creationId xmlns:p14="http://schemas.microsoft.com/office/powerpoint/2010/main" val="333244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Como se </a:t>
            </a:r>
            <a:r>
              <a:rPr lang="en-US" dirty="0" err="1" smtClean="0"/>
              <a:t>previnir</a:t>
            </a:r>
            <a:r>
              <a:rPr lang="en-US" dirty="0" smtClean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Atualize os sistemas:</a:t>
            </a:r>
          </a:p>
        </p:txBody>
      </p:sp>
      <p:sp>
        <p:nvSpPr>
          <p:cNvPr id="41986" name="AutoShape 2" descr="data:image/jpeg;base64,/9j/4AAQSkZJRgABAQAAAQABAAD/2wCEAAkGBxATEBUQEhAVFBQVFRcVFBQVFxQVFBcSFRUWFhQUFRUYHCggGBolHBYUITEhJSkrLi4uFx8zODMsNygtLisBCgoKDg0OGxAQGiwlICQvLCwsLCwsLCwsLCwsLCwsLCwsLCwsLCwsLCwsLCwsLCwsLCwsLCwsLCwsLCwsLCwsLP/AABEIAKYBLwMBEQACEQEDEQH/xAAbAAEAAgMBAQAAAAAAAAAAAAAABAUBAgMGB//EAEgQAAEDAgMFBAYFCAgHAQAAAAEAAgMEERIhMQUGQVFxE2GRoSIycoGxwRRCUoLRBxUWQ2KSssIjU2ODotLh8EVzhJTD0/Ek/8QAGgEBAAIDAQAAAAAAAAAAAAAAAAEFAgMEBv/EAC0RAQACAgEEAQMCBgMBAAAAAAABAgMRBAUSIUExE1FhMnEUIiNCkaFSgbEV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DCDKDhUVcbPXe1t9MRA+KwvkpT9U6Z1x3v8ApiZRnbaph+ub7s/gtM8vDH90NscTNP8AbLT8/U39b/hd+Cx/jsH/ACZfwWf/AIptNVRyC7Hhw7jfx5LfTLS8brO2i+O1J1aNN5pA1pcdGgk9ALrK06jbGtZtOoeUZvs12kNvaf8AgFUz1T7V/wBrqei2j5t/pl29UvCNg64j8wtc9Uv6rBHSq+7S4P3on/sx0B+blhPU834bI6Xi/KXS73s0laB+0w3/AMJ/EroxdTif11/w58nSb/NJ3+70sEwe0Pbo4AjhkcwrWtotG4VVqzWZiXRZMRAQEBAQEBAQEBAQEBBHqa2JnryNb3Ei/gtV81KfqnTZTFe/6YmUJ28FMP1l+jXfgueefgj23xwc8/2to9vUx/W26hw8yFlXm4Lf3Itws9f7U+KZrhdrg4cwQR5LpraLeYlzWrNfmFdX7dhik7N2IuADrAcDexzPcufNy8eK3bZ04eHlzV7q/CI7eqLhG8/uj5rlnqmP1EumOl5fcw4u3sHCE+93+iwnqseqs46Vb3Z0p96mE2fGWjmDiHvGRWdOqUmf5o0wv0vJEfyztfQytc0OaQQdCNFZVtFo3Eq21ZrOpdFkhB2zXiGF0p1As0c3nJo8Vp5GWMWObN/GwzmyxSHz9u2Jz60zz34iPILzluRlt/dL1H8Dhj4rDen26+N2JsjieINyD1BU4+RlpO4lrycHHkjU1j/p7PdzbQqY3Ow4XNNnDqLgju18FfcXkfWrufmHn+ZxJ499b3EvJ7/1P/6mtB9WMeLiT8gq3qU7yRH2hddGpH0Zn7ypIq91s81W9qztij0ya93IJ2o+nDMe0ZWnE12E8xcFZ1mazussb4KWjVo2tH71zugkheA4vYWh+jhfLPgcl2fx2SaTS3nftw//AC8dclb18anenmY5lwzC42kOceanTVMOcUrXOwYgDe13ENFxzJWdad06YXt2V3rf7PRUm6FS+xvFgNrkPxejxIwgg5d67adPyTO9wrMvVsVYmIid/s+jxtAAA0AsOgV3EajTzkzuds3RDg+tiGsrB1c38VhOWkfMwzjHefiJcvztT3A7ZhJIAsQcybDRYfxOLeu6Gf8AD5db7ZTFvaUbaFcyFmN97XAyzNytObNXFXus24cNstu2qpfvVFwjeeuEfNcM9Ux+ol2x0vLPzMJmyNrtnLgGlpbY5m9wb5+S6eNyoz71GtOfk8W2DW53tptjbPYODezxXF74rcbcisOVzIwTEa3tlxeHOeJnetKx29b+ETR1cT8guOeqz6q7Y6VHuzg/eifg2Me5x/mWueqZfUQ2R0vH7mWo3nqOTD90/wCZRHU8vuITPS8U/Eystm7zxvcGSN7NxyBvdhPAX4Lu4/UK5J7bRqXHyOm3xx3Vncf7egJVirXjNs7yue4shdhYMsY9Z3Q8B5qk5fPtM9uPxH3X3E6bEVi+X5+ygfUAam58/FVfmZ8rWuP1Dk6sPAJ2tn0mn0x3IJqE/ShM2Xtp0L8YGX1m8HDv/FdPGy2xX3Vycvh1zUmJ9G/tQW17bZf0TPi5dXUI3kifw5+kecMxP3QDVv5+Sre2Fp9OGjql/wBr4KdHbWGvbO+0fFNJ7YWWx9uy07rg4mfWYdCOJHI966ePyb4bePj7OPl8LHnr9p9S+nRPDmhw0IBHQi4Xo4ncbeStGp1Lwu/G0scogB9GPN3fIR8h8SqTqWbut9OPT0fR+N20nLPv4/Z5p7slWwuJcVKHptwavDUOjOkjMvaZmPIuVl02+sk1+6n6xi3ii/2n/wBUu+VTirpv2S1v7rR87rVzZ7s0urple3j1/KBDouN3Sttl08ZgqpZGgiOEht+Ej7hhHfcea7OLSvbe1o+IV3Nvf6mOlZ+ZeRic9rrhx1zBJIPuK0eNO3UxPhdArUzQWH+mI7/ldZa8JiU4rEcuyjGeEdTz95U+ZRuI9va/k5hJMsgPogBoA9UuOZNuYAHirXptLRuZUHWMtZ7axrb3KtlIr9uVJjp5HjUN8Lm1/de65+Taa4rTDfxccXy1rP3fO/pjO9eY09ZGKUesrfQOG4ORv0Nx8llTxMSzjDvxL6pQVIkiZKNHsa4feAK9VS3dWJeMyVml5rPpS77lwpw4aNkF+hBA8yFxdSrvFv7S7+la+vqfcPDGsd3Kg7XpvpQutyq0/TMJPrxuA6tLXDyxKz6ZbV5hVdXxf0YtHqVjv7iaYng5HG09ciP5lt6pTxWzn6NMTNqz+7yX0h/2lUaX8Y6/Zo6c8XeanRqsAlvo7zTWkx2z8Nu0OhzChHbD1G09vH80l9/Tu2Fx43JAJ97firueRNuLv38PPV4kV50Un4+XlInnCO9Ueno5iJltHGXODWglziAANSToFspSbz2wxyXjHWbW+IdoKmhZcTPme9pILIw1rQWmxBc43OY4WXXWmCnjJuZcN7cvJ5xaiPvPyVG19m2synnB59oB8cQ8lNr8b1Sf8sa4ebHmckf4QKKUSyiJmWI2bjcBnwBdYD4LRTHFskRXx+7qy3tjxTN/P7LH8o+Vez/lR/xPXZz/ANcfsr+kT/Sn90FVi4QtoVswBgZfC+xcABc8LF1r2y00W6mSYr2+pabYaWvF5jzDlsqjcy7iLX4f6LC1ttkQt6SldK9sTBdzjYd3MnuGqnFjnJaKw1581cVJvb0+obQq201OXnSNgDRzNrNHvNl6PJkjFj39nkMOO2fLFY9y+VOmc5xc43c4kk8yTcleZvM2tMz7e2pSKVisfEMOKhCqpazFUOHC2FveGnUe+63Wrqvhri38y+2XU9lPHJ9l4J9m9neRKYL9mSLNfKx/Uw2r+FPtSpx1Er/tSPI6Fxt5WWWW3deZTx69mKtfwlxD0R0WhuJ6t3ZmEH0S4OcOZAs2/cM/FZ/UtFe30xjDWb/Un51pFgprm50Gax22TCTLIGtLjoP92SPLCUDZly5zjr8yVlbwisrEvIzAub8gfIrGJmPMJmsW8SvNjbxSw6sjc3kQ1rh0cB8brqw87Jj+fMODk9Nw5PNZmJ/zD3+yNotniErQQCSLG2oNjpqFd4MsZad0PNcjBOG80lOW5pcKynEkb4zo5pafeLLC9YtWYZY7TS0Wj0+ROYQS06gkHqDY+a8tavbOpe4paLVi0e2sguCFDJ9A/J7WdpRNadY3OYel8TfJwHuXoeFfuxRH2eT6nj7ORM/fytN4qbtKWVnHASPab6Q8wt3Ip34rQ5+Jk+nmrb8vloXl3tEvY8/Z1UD+UrWnpJeP+ZdfDv25ocfUKd/HtD22/UOKlxfYkafG7P5la9QrvDv7KHpN+3kRH328AqB6t1g3oko7sZFG/GcWJ4JIIAbYWPRdvG5FsdZiIhX8rg0z3ibTMfsrptr1NVUNkktZoIs0BrQ08O/O2q15805PNm7j8amCNUTVzOlYSUD5NlVRA9V7JB39lZ0lvuk+CsuNjmePZT8rNWnMp/v/ALVzdAq2VzC73OLBVtLyBZrsNzb08gAO+xcu7p+vq+fsq+rd04PH3ec2hswx1tTHI39YZGciyRxcCP8AeoKw5dZpklv4GSL4Y0yKWP7I81ybdrYxtANmjTkEiZ2xt8Sk/lDfeuhP9jF/E5WXN82j9lT0vxS0flxVYt23ZPwOkDHFjTZzgDhBy1PvC2xivNe6I8NNs1K27JnyrGmUTXc4YD6o6C9j+K3axzi8R5hz7y1zxuf5Z9Pf7l1VOGFrW2mt6ZJuXDm08B3fFd3Bvj1qI1Ks6njzd3dad19fhX79bXxPbTg5N9J/tEeiPcM/vBauoZdzFIdPSOPqJyz+0PNw6XVYuplvbuv0F1lWtrfphqtetf1TpHkrI2nCXZi2Vjrw4ZLKcd4+YY1y0t8SkXWtsUsotKW9/kdFt142w7vOlyFrZtcAvchDu02Zd2Qz6aLbTBe/xDny8rHj/VLer2JJI0YTmPqn1T8wV3xw4iPnyrZ6jPd5jw40ezJ2AgwPvfgBb3OvbzXPbiZZn4dVefhiPlLZs6pOkDh7RYPgSpjg5PcsbdTxR8RKTBu9VO1axv3nO8sI+K2V6fPuWm3VY9Ve/wBgwmKFkR+qLEjK51Jt3m6tMVeysVhS57/VvN59rcLdEuZlSPmO9lL2dXIOD7SD72v+IOXnudj7c0/l6vpeXv48R9vCpXEsXoPybVoZPNTk+vZ7O8i+ID3EeCt+m5I81UXWcMzFckevD6EbHJW0qDb5FUwYJHx/Ye5v7riB5WXlste281e349+/HW33hwmJDbjUWcOrTceYTHOrxLLLG6TH4fUN4G46SVvExkj2mjEPMBehzx34pj8PIcaezNWfy+ZhebezaPiaTctBI0uAbeKbRLdmeQz7h+AUxS0/EMZvSvzK12fsGaQguHZs4lw9K37LNb9bDrouzDwb3828Qr+R1PHSNU8z/p7OlbHFGImD0ALWOd76l3MnO6uK1ile2Ph569rXtNrfL5/tCk7KR0fAeoecZ9Xw0PeCqHk4vp3mHquHnjLiifftDqIQ9paePHiDwK0ROnTMbV80dV/WF9hYEm5tyF8wFt7+75YRSK/pjRs6OcSEyFxFsrm4vysotNZjwVidrF2i1wzn4R97ajHUxOGnZsbfvDiSPMKy5Mb1P4VPBtEd1fykKtWybQ7XMTHRgXu4nuza0fJW3Dn+moeo1/rf9KCon/pW3aGtxG3IXaRh88lhlwaraatmHk91qRf17TG1QYQ7GGkZg3AIXBWLb3ELS80mNWmNMTxOmeZY7vJzeBd2Z+s08enhyHVbFfJHdqYn/wBcmPkUwz2d0a9fhIZTyWs2GQ9WFv8AHZa44eWfTZbqGCPaVDseZ2ZBZ+ybX99iQrDj8ecceflVcvlRlt4+IKjdLHmXEOGjhr/qO5bbYotGpc9ORNJ3CRFu1PoZWW7o3X8cfyXNHApvzMuyeqZPUQnRbpxkemXOINw7IOb3AtAy7jddFeNSK9vpy25mSb98T5dRujDzkP8AePHk0gKY4uOPSLc3NPzaXePdWnGfZNJ5uGI+LrrZGKsfENNs17fMynxbJaNGge5Z6YdyRHQdyaRtJZR9ynSNuraQclOkbdmUwU6YzZ3ZEpiGM2dgsoYCkeO/KDR+jHOBoSx3R2bb+8EfeVX1LHusWj0uujZdXmk+3i1SvROEjHNkEjCQRxGRB5ghZxaY+CaxbxaNwsXbw1pGHt3+6wPiBdbv4vN8dznjp3Gid9kIkWL6xuSSSTmc+a55nfy6IiI8Q2cL5c8vecgsqRu0QwyW1WZl7x+1WWsXZae5ei3/AC6l5Ht/m3DwbRlbll4ZLzt41aYevx27qxKRRVDWSNe5oIGViAdRYHPvst/EmIyxty8+szhnT0kO1Rwy6ZK7iYebmHYVpKnbHTnJVO4JtOlPtRkj/q5jQ8Rz/wDi0ZcUZI1LowZrYp3WVX2Mw1iJ9n8Cq+/Bt/bK3x9TpMfzQdnJwgkPuHzK1/wWVtnqOD7urKCodpCR7bmj+G62V4F/ctNuqY/USkxbCmPrOAHJv4ldFODSPny5MvUslvFfCXLuw17QCTkQQRqCOIXXbHFq9suGua1Ld0fLUbrnjM/3CMfyrRHDxx6dNuo5p9pdNu81vM97jcropirWNVhy5M1rzu0ta/YbiGljGuc12INdkHDC5rmk2OocffZbIq1TaSmgc3/h0g9nsLe70wnYx75WMNRKNKCbxp//AGLLtYzd2NXLxoJv3qc/+RT2ne3oq6J7+yLHxSWuGSNwkgalpBLXWy0PFRo7loKMJpO2wpE0bbimTSO5uIFOkdzcQJpHc2EKnSO5sIk0jubBinSO5kNTRtmynSGVIIMEqJFftMMfG6N4u1wsR+HIrVeItGpb8UzS0Wj5h862jsx0Tjb028D9a37Q59PJUubhWrO6+Yek4/UaXiIv4lXdqPtDxzXJNLR8w7oyUmPEw1fWRj1pWjq5o+JSMdp+IROSkfMwyyXF6jXP9lpI/e081trxcs+mm/Nw19pUGzJ3EEtwjgOPUqwwcSKeZ+VVyudOTxHiFqzY8hGZXX2uDuRPzBUAkDBa5sSXE2OebbfNcV+DFrTbayx9SmlIrr4dYt25j68rbX0awg5HmXn4LPHwq1ne2vL1K96zXUeV3BsoDguyIV02TGUI5LLTHbqKMck0bZ+hDkmjbIoRyTRtsKIck0dzIpO5NG24pVOkbdG0yaNugp1OkbbinTSNthTqdG2wiTSNoVdtimhOGSUB50jF3yH2Y2guPuCnSNo306rlyhpezb/WVBw5cxC0lx6OLVOkbd9n7DLX9tNIZZbWBsGsaDqGMGnUknvRG1yGhTpG2cKaQWTQWTQypBAQEBAQEBBghRMEI8sF1hMNkWQZ9mtOoWOmcWQ5NgxHWNp6gFR2su9mPYsbfVjaOgATtO52GzhyTRt0bQjkp0jbcUqaNtvoqaNs/RgmkbbCnU6NthAmkbbCFNG2REmjbbslOkdzPZJpHcyIlOjuZ7JNI7mwjTSO5kMU6RseQBc5BNChO3nSktpITNnYyuPZwA9z7Ev+6CO9NJdPzLPLnU1TyOMUF4Y+hcCZD+8OinSNrDZ+yaeAERQsZfUtABJ5uOpPeU0hNUggICAgICAgICAgICAgICaGLKNBhUaTtjAE0bljAmjZgTRswJo2zgTRswJo2YU0bMKaNs4VOkFk0Fk0M2TQKQQEBBB21QdvA+HEW42kXHC/co0Kykq6mBojkoy4NyD6dzS0gcezcQW9BdEu/wCkkQ9aGpb1p5T/AAtIRB+k9P8AZn/7ap/yKQ/SaHhFUn/pqj5sQP0ibwpao/3Lh8SEGDvI0etTVQ7+xcf4boO1PvFSvIHa4CcgJWviJPIdoBc9EFoCgygICAgICAgICAgICAgICAgICAgICAgICAgICAgICAgICAgIFkEKspmEG7QQdQRcHqFCXlaueSCTDSNeGgemwenCLjLBGc2ka+jZvcUEWl209xInklc0kZxuwFpBzsG2yPK44qRf02Mtx0tSXDiyUmRvQk+mzxRCTTbeAd2VQwwv4XN43ey/8fFBcoCAgICAgICAgICAgICAgICAgICAgICAgICAgICAgICAg41LLhQPn29uzJS4SszLfH3FIFJS7axHDOC7hi0lb1J9fo7xCkWsMj4yJY35H1ZG6Hm1wOh5tPmgvRtyCaIsqGZ/sgkE82nVpQQ9jbwGB2A4nQ3OHFbGxt8iLd2o8O8PcxSBzQ5pBBFwRoQdCg3QEBAQEBAQEBAQEBAQEBAQEBAQEBAQEBAQEBAQEBAQEEappA4aIPHbwbptf6TRhdwcPnzQeXp+3pZMMrbxuID73wFt9T9kjUHhzQYqtpRNc4NeHNByNwbjqPBBxgqXyuwxNvfjo0d5KD6nu9GWQMjvfC2xOlzqTbgLlBbICAgICAgICAgICAgICAgICAgICAgICAgICAgICAgICAgw5oKCJU7NjfkWhBTy7nUpOLs236BBLpdgRs0ACC1ihDRkg6ICAgICAgICAgICAgICAgICAgICAgICAgICAgICAgICAgICAgICAgICAgICAgICAgICAgICAgICAgICAgICAgICAgICAgICAgICAgICAgIC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988" name="AutoShape 4" descr="data:image/jpeg;base64,/9j/4AAQSkZJRgABAQAAAQABAAD/2wCEAAkGBxATEBUQEhAVFBQVFRcVFBQVFxQVFBcSFRUWFhQUFRUYHCggGBolHBYUITEhJSkrLi4uFx8zODMsNygtLisBCgoKDg0OGxAQGiwlICQvLCwsLCwsLCwsLCwsLCwsLCwsLCwsLCwsLCwsLCwsLCwsLCwsLCwsLCwsLCwsLCwsLP/AABEIAKYBLwMBEQACEQEDEQH/xAAbAAEAAgMBAQAAAAAAAAAAAAAABAUBAgMGB//EAEgQAAEDAgMFBAYFCAgHAQAAAAEAAgMEERIhMQUGQVFxE2GRoSIycoGxwRRCUoLRBxUWQ2KSssIjU2ODotLh8EVzhJTD0/Ek/8QAGgEBAAIDAQAAAAAAAAAAAAAAAAEFAgMEBv/EAC0RAQACAgEEAQMCBgMBAAAAAAABAgMRBAUSIUExE1FhMnEUIiNCkaFSgbEV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DCDKDhUVcbPXe1t9MRA+KwvkpT9U6Z1x3v8ApiZRnbaph+ub7s/gtM8vDH90NscTNP8AbLT8/U39b/hd+Cx/jsH/ACZfwWf/AIptNVRyC7Hhw7jfx5LfTLS8brO2i+O1J1aNN5pA1pcdGgk9ALrK06jbGtZtOoeUZvs12kNvaf8AgFUz1T7V/wBrqei2j5t/pl29UvCNg64j8wtc9Uv6rBHSq+7S4P3on/sx0B+blhPU834bI6Xi/KXS73s0laB+0w3/AMJ/EroxdTif11/w58nSb/NJ3+70sEwe0Pbo4AjhkcwrWtotG4VVqzWZiXRZMRAQEBAQEBAQEBAQEBBHqa2JnryNb3Ei/gtV81KfqnTZTFe/6YmUJ28FMP1l+jXfgueefgj23xwc8/2to9vUx/W26hw8yFlXm4Lf3Itws9f7U+KZrhdrg4cwQR5LpraLeYlzWrNfmFdX7dhik7N2IuADrAcDexzPcufNy8eK3bZ04eHlzV7q/CI7eqLhG8/uj5rlnqmP1EumOl5fcw4u3sHCE+93+iwnqseqs46Vb3Z0p96mE2fGWjmDiHvGRWdOqUmf5o0wv0vJEfyztfQytc0OaQQdCNFZVtFo3Eq21ZrOpdFkhB2zXiGF0p1As0c3nJo8Vp5GWMWObN/GwzmyxSHz9u2Jz60zz34iPILzluRlt/dL1H8Dhj4rDen26+N2JsjieINyD1BU4+RlpO4lrycHHkjU1j/p7PdzbQqY3Ow4XNNnDqLgju18FfcXkfWrufmHn+ZxJ499b3EvJ7/1P/6mtB9WMeLiT8gq3qU7yRH2hddGpH0Zn7ypIq91s81W9qztij0ya93IJ2o+nDMe0ZWnE12E8xcFZ1mazussb4KWjVo2tH71zugkheA4vYWh+jhfLPgcl2fx2SaTS3nftw//AC8dclb18anenmY5lwzC42kOceanTVMOcUrXOwYgDe13ENFxzJWdad06YXt2V3rf7PRUm6FS+xvFgNrkPxejxIwgg5d67adPyTO9wrMvVsVYmIid/s+jxtAAA0AsOgV3EajTzkzuds3RDg+tiGsrB1c38VhOWkfMwzjHefiJcvztT3A7ZhJIAsQcybDRYfxOLeu6Gf8AD5db7ZTFvaUbaFcyFmN97XAyzNytObNXFXus24cNstu2qpfvVFwjeeuEfNcM9Ux+ol2x0vLPzMJmyNrtnLgGlpbY5m9wb5+S6eNyoz71GtOfk8W2DW53tptjbPYODezxXF74rcbcisOVzIwTEa3tlxeHOeJnetKx29b+ETR1cT8guOeqz6q7Y6VHuzg/eifg2Me5x/mWueqZfUQ2R0vH7mWo3nqOTD90/wCZRHU8vuITPS8U/Eystm7zxvcGSN7NxyBvdhPAX4Lu4/UK5J7bRqXHyOm3xx3Vncf7egJVirXjNs7yue4shdhYMsY9Z3Q8B5qk5fPtM9uPxH3X3E6bEVi+X5+ygfUAam58/FVfmZ8rWuP1Dk6sPAJ2tn0mn0x3IJqE/ShM2Xtp0L8YGX1m8HDv/FdPGy2xX3Vycvh1zUmJ9G/tQW17bZf0TPi5dXUI3kifw5+kecMxP3QDVv5+Sre2Fp9OGjql/wBr4KdHbWGvbO+0fFNJ7YWWx9uy07rg4mfWYdCOJHI966ePyb4bePj7OPl8LHnr9p9S+nRPDmhw0IBHQi4Xo4ncbeStGp1Lwu/G0scogB9GPN3fIR8h8SqTqWbut9OPT0fR+N20nLPv4/Z5p7slWwuJcVKHptwavDUOjOkjMvaZmPIuVl02+sk1+6n6xi3ii/2n/wBUu+VTirpv2S1v7rR87rVzZ7s0urple3j1/KBDouN3Sttl08ZgqpZGgiOEht+Ej7hhHfcea7OLSvbe1o+IV3Nvf6mOlZ+ZeRic9rrhx1zBJIPuK0eNO3UxPhdArUzQWH+mI7/ldZa8JiU4rEcuyjGeEdTz95U+ZRuI9va/k5hJMsgPogBoA9UuOZNuYAHirXptLRuZUHWMtZ7axrb3KtlIr9uVJjp5HjUN8Lm1/de65+Taa4rTDfxccXy1rP3fO/pjO9eY09ZGKUesrfQOG4ORv0Nx8llTxMSzjDvxL6pQVIkiZKNHsa4feAK9VS3dWJeMyVml5rPpS77lwpw4aNkF+hBA8yFxdSrvFv7S7+la+vqfcPDGsd3Kg7XpvpQutyq0/TMJPrxuA6tLXDyxKz6ZbV5hVdXxf0YtHqVjv7iaYng5HG09ciP5lt6pTxWzn6NMTNqz+7yX0h/2lUaX8Y6/Zo6c8XeanRqsAlvo7zTWkx2z8Nu0OhzChHbD1G09vH80l9/Tu2Fx43JAJ97firueRNuLv38PPV4kV50Un4+XlInnCO9Ueno5iJltHGXODWglziAANSToFspSbz2wxyXjHWbW+IdoKmhZcTPme9pILIw1rQWmxBc43OY4WXXWmCnjJuZcN7cvJ5xaiPvPyVG19m2synnB59oB8cQ8lNr8b1Sf8sa4ebHmckf4QKKUSyiJmWI2bjcBnwBdYD4LRTHFskRXx+7qy3tjxTN/P7LH8o+Vez/lR/xPXZz/ANcfsr+kT/Sn90FVi4QtoVswBgZfC+xcABc8LF1r2y00W6mSYr2+pabYaWvF5jzDlsqjcy7iLX4f6LC1ttkQt6SldK9sTBdzjYd3MnuGqnFjnJaKw1581cVJvb0+obQq201OXnSNgDRzNrNHvNl6PJkjFj39nkMOO2fLFY9y+VOmc5xc43c4kk8yTcleZvM2tMz7e2pSKVisfEMOKhCqpazFUOHC2FveGnUe+63Wrqvhri38y+2XU9lPHJ9l4J9m9neRKYL9mSLNfKx/Uw2r+FPtSpx1Er/tSPI6Fxt5WWWW3deZTx69mKtfwlxD0R0WhuJ6t3ZmEH0S4OcOZAs2/cM/FZ/UtFe30xjDWb/Un51pFgprm50Gax22TCTLIGtLjoP92SPLCUDZly5zjr8yVlbwisrEvIzAub8gfIrGJmPMJmsW8SvNjbxSw6sjc3kQ1rh0cB8brqw87Jj+fMODk9Nw5PNZmJ/zD3+yNotniErQQCSLG2oNjpqFd4MsZad0PNcjBOG80lOW5pcKynEkb4zo5pafeLLC9YtWYZY7TS0Wj0+ROYQS06gkHqDY+a8tavbOpe4paLVi0e2sguCFDJ9A/J7WdpRNadY3OYel8TfJwHuXoeFfuxRH2eT6nj7ORM/fytN4qbtKWVnHASPab6Q8wt3Ip34rQ5+Jk+nmrb8vloXl3tEvY8/Z1UD+UrWnpJeP+ZdfDv25ocfUKd/HtD22/UOKlxfYkafG7P5la9QrvDv7KHpN+3kRH328AqB6t1g3oko7sZFG/GcWJ4JIIAbYWPRdvG5FsdZiIhX8rg0z3ibTMfsrptr1NVUNkktZoIs0BrQ08O/O2q15805PNm7j8amCNUTVzOlYSUD5NlVRA9V7JB39lZ0lvuk+CsuNjmePZT8rNWnMp/v/ALVzdAq2VzC73OLBVtLyBZrsNzb08gAO+xcu7p+vq+fsq+rd04PH3ec2hswx1tTHI39YZGciyRxcCP8AeoKw5dZpklv4GSL4Y0yKWP7I81ybdrYxtANmjTkEiZ2xt8Sk/lDfeuhP9jF/E5WXN82j9lT0vxS0flxVYt23ZPwOkDHFjTZzgDhBy1PvC2xivNe6I8NNs1K27JnyrGmUTXc4YD6o6C9j+K3axzi8R5hz7y1zxuf5Z9Pf7l1VOGFrW2mt6ZJuXDm08B3fFd3Bvj1qI1Ks6njzd3dad19fhX79bXxPbTg5N9J/tEeiPcM/vBauoZdzFIdPSOPqJyz+0PNw6XVYuplvbuv0F1lWtrfphqtetf1TpHkrI2nCXZi2Vjrw4ZLKcd4+YY1y0t8SkXWtsUsotKW9/kdFt142w7vOlyFrZtcAvchDu02Zd2Qz6aLbTBe/xDny8rHj/VLer2JJI0YTmPqn1T8wV3xw4iPnyrZ6jPd5jw40ezJ2AgwPvfgBb3OvbzXPbiZZn4dVefhiPlLZs6pOkDh7RYPgSpjg5PcsbdTxR8RKTBu9VO1axv3nO8sI+K2V6fPuWm3VY9Ve/wBgwmKFkR+qLEjK51Jt3m6tMVeysVhS57/VvN59rcLdEuZlSPmO9lL2dXIOD7SD72v+IOXnudj7c0/l6vpeXv48R9vCpXEsXoPybVoZPNTk+vZ7O8i+ID3EeCt+m5I81UXWcMzFckevD6EbHJW0qDb5FUwYJHx/Ye5v7riB5WXlste281e349+/HW33hwmJDbjUWcOrTceYTHOrxLLLG6TH4fUN4G46SVvExkj2mjEPMBehzx34pj8PIcaezNWfy+ZhebezaPiaTctBI0uAbeKbRLdmeQz7h+AUxS0/EMZvSvzK12fsGaQguHZs4lw9K37LNb9bDrouzDwb3828Qr+R1PHSNU8z/p7OlbHFGImD0ALWOd76l3MnO6uK1ile2Ph569rXtNrfL5/tCk7KR0fAeoecZ9Xw0PeCqHk4vp3mHquHnjLiifftDqIQ9paePHiDwK0ROnTMbV80dV/WF9hYEm5tyF8wFt7+75YRSK/pjRs6OcSEyFxFsrm4vysotNZjwVidrF2i1wzn4R97ajHUxOGnZsbfvDiSPMKy5Mb1P4VPBtEd1fykKtWybQ7XMTHRgXu4nuza0fJW3Dn+moeo1/rf9KCon/pW3aGtxG3IXaRh88lhlwaraatmHk91qRf17TG1QYQ7GGkZg3AIXBWLb3ELS80mNWmNMTxOmeZY7vJzeBd2Z+s08enhyHVbFfJHdqYn/wBcmPkUwz2d0a9fhIZTyWs2GQ9WFv8AHZa44eWfTZbqGCPaVDseZ2ZBZ+ybX99iQrDj8ecceflVcvlRlt4+IKjdLHmXEOGjhr/qO5bbYotGpc9ORNJ3CRFu1PoZWW7o3X8cfyXNHApvzMuyeqZPUQnRbpxkemXOINw7IOb3AtAy7jddFeNSK9vpy25mSb98T5dRujDzkP8AePHk0gKY4uOPSLc3NPzaXePdWnGfZNJ5uGI+LrrZGKsfENNs17fMynxbJaNGge5Z6YdyRHQdyaRtJZR9ynSNuraQclOkbdmUwU6YzZ3ZEpiGM2dgsoYCkeO/KDR+jHOBoSx3R2bb+8EfeVX1LHusWj0uujZdXmk+3i1SvROEjHNkEjCQRxGRB5ghZxaY+CaxbxaNwsXbw1pGHt3+6wPiBdbv4vN8dznjp3Gid9kIkWL6xuSSSTmc+a55nfy6IiI8Q2cL5c8vecgsqRu0QwyW1WZl7x+1WWsXZae5ei3/AC6l5Ht/m3DwbRlbll4ZLzt41aYevx27qxKRRVDWSNe5oIGViAdRYHPvst/EmIyxty8+szhnT0kO1Rwy6ZK7iYebmHYVpKnbHTnJVO4JtOlPtRkj/q5jQ8Rz/wDi0ZcUZI1LowZrYp3WVX2Mw1iJ9n8Cq+/Bt/bK3x9TpMfzQdnJwgkPuHzK1/wWVtnqOD7urKCodpCR7bmj+G62V4F/ctNuqY/USkxbCmPrOAHJv4ldFODSPny5MvUslvFfCXLuw17QCTkQQRqCOIXXbHFq9suGua1Ld0fLUbrnjM/3CMfyrRHDxx6dNuo5p9pdNu81vM97jcropirWNVhy5M1rzu0ta/YbiGljGuc12INdkHDC5rmk2OocffZbIq1TaSmgc3/h0g9nsLe70wnYx75WMNRKNKCbxp//AGLLtYzd2NXLxoJv3qc/+RT2ne3oq6J7+yLHxSWuGSNwkgalpBLXWy0PFRo7loKMJpO2wpE0bbimTSO5uIFOkdzcQJpHc2EKnSO5sIk0jubBinSO5kNTRtmynSGVIIMEqJFftMMfG6N4u1wsR+HIrVeItGpb8UzS0Wj5h862jsx0Tjb028D9a37Q59PJUubhWrO6+Yek4/UaXiIv4lXdqPtDxzXJNLR8w7oyUmPEw1fWRj1pWjq5o+JSMdp+IROSkfMwyyXF6jXP9lpI/e081trxcs+mm/Nw19pUGzJ3EEtwjgOPUqwwcSKeZ+VVyudOTxHiFqzY8hGZXX2uDuRPzBUAkDBa5sSXE2OebbfNcV+DFrTbayx9SmlIrr4dYt25j68rbX0awg5HmXn4LPHwq1ne2vL1K96zXUeV3BsoDguyIV02TGUI5LLTHbqKMck0bZ+hDkmjbIoRyTRtsKIck0dzIpO5NG24pVOkbdG0yaNugp1OkbbinTSNthTqdG2wiTSNoVdtimhOGSUB50jF3yH2Y2guPuCnSNo306rlyhpezb/WVBw5cxC0lx6OLVOkbd9n7DLX9tNIZZbWBsGsaDqGMGnUknvRG1yGhTpG2cKaQWTQWTQypBAQEBAQEBBghRMEI8sF1hMNkWQZ9mtOoWOmcWQ5NgxHWNp6gFR2su9mPYsbfVjaOgATtO52GzhyTRt0bQjkp0jbcUqaNtvoqaNs/RgmkbbCnU6NthAmkbbCFNG2REmjbbslOkdzPZJpHcyIlOjuZ7JNI7mwjTSO5kMU6RseQBc5BNChO3nSktpITNnYyuPZwA9z7Ev+6CO9NJdPzLPLnU1TyOMUF4Y+hcCZD+8OinSNrDZ+yaeAERQsZfUtABJ5uOpPeU0hNUggICAgICAgICAgICAgICaGLKNBhUaTtjAE0bljAmjZgTRswJo2zgTRswJo2YU0bMKaNs4VOkFk0Fk0M2TQKQQEBBB21QdvA+HEW42kXHC/co0Kykq6mBojkoy4NyD6dzS0gcezcQW9BdEu/wCkkQ9aGpb1p5T/AAtIRB+k9P8AZn/7ap/yKQ/SaHhFUn/pqj5sQP0ibwpao/3Lh8SEGDvI0etTVQ7+xcf4boO1PvFSvIHa4CcgJWviJPIdoBc9EFoCgygICAgICAgICAgICAgICAgICAgICAgICAgICAgICAgICAgIFkEKspmEG7QQdQRcHqFCXlaueSCTDSNeGgemwenCLjLBGc2ka+jZvcUEWl209xInklc0kZxuwFpBzsG2yPK44qRf02Mtx0tSXDiyUmRvQk+mzxRCTTbeAd2VQwwv4XN43ey/8fFBcoCAgICAgICAgICAgICAgICAgICAgICAgICAgICAgICAg41LLhQPn29uzJS4SszLfH3FIFJS7axHDOC7hi0lb1J9fo7xCkWsMj4yJY35H1ZG6Hm1wOh5tPmgvRtyCaIsqGZ/sgkE82nVpQQ9jbwGB2A4nQ3OHFbGxt8iLd2o8O8PcxSBzQ5pBBFwRoQdCg3QEBAQEBAQEBAQEBAQEBAQEBAQEBAQEBAQEBAQEBAQEEappA4aIPHbwbptf6TRhdwcPnzQeXp+3pZMMrbxuID73wFt9T9kjUHhzQYqtpRNc4NeHNByNwbjqPBBxgqXyuwxNvfjo0d5KD6nu9GWQMjvfC2xOlzqTbgLlBbICAgICAgICAgICAgICAgICAgICAgICAgICAgICAgICAgw5oKCJU7NjfkWhBTy7nUpOLs236BBLpdgRs0ACC1ihDRkg6ICAgICAgICAgICAgICAgICAgICAgICAgICAgICAgICAgICAgICAgICAgICAgICAgICAgICAgICAgICAgICAgICAgICAgICAgICAgICAgIC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990" name="AutoShape 6" descr="http://www.repullo.com.br/blogmagic/wp-content/uploads/2012/11/upgrade-b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8011" y="2571750"/>
            <a:ext cx="4795989" cy="240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2239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UM  </a:t>
            </a:r>
            <a:r>
              <a:rPr lang="en-US" dirty="0" err="1" smtClean="0"/>
              <a:t>bom</a:t>
            </a:r>
            <a:r>
              <a:rPr lang="en-US" dirty="0" smtClean="0"/>
              <a:t> anti-virus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214428"/>
            <a:ext cx="5572132" cy="3556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8650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Faça</a:t>
            </a:r>
            <a:r>
              <a:rPr lang="en-US" dirty="0" smtClean="0"/>
              <a:t> Backup</a:t>
            </a:r>
            <a:endParaRPr lang="pt-BR" dirty="0"/>
          </a:p>
        </p:txBody>
      </p:sp>
      <p:pic>
        <p:nvPicPr>
          <p:cNvPr id="36866" name="Picture 2" descr="https://amigogeek.net/wp-images/9f7d659765a2_C632/backu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42924"/>
            <a:ext cx="1785950" cy="1785950"/>
          </a:xfrm>
          <a:prstGeom prst="rect">
            <a:avLst/>
          </a:prstGeom>
          <a:noFill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3000360"/>
            <a:ext cx="23053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9" name="Picture 5" descr="http://ubuntued.info/wp-content/uploads/2012/10/Clonezilla-process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3000378"/>
            <a:ext cx="3714776" cy="1318578"/>
          </a:xfrm>
          <a:prstGeom prst="rect">
            <a:avLst/>
          </a:prstGeom>
          <a:noFill/>
        </p:spPr>
      </p:pic>
      <p:pic>
        <p:nvPicPr>
          <p:cNvPr id="36871" name="Picture 7" descr="http://3.bp.blogspot.com/-Ps4pKiw8G4w/T6mRVtPt90I/AAAAAAAAAyA/h8_Vt6q0iVE/s1600/DICAS-DE-BACKUP-I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1142990"/>
            <a:ext cx="2143140" cy="1875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465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Efetue </a:t>
            </a:r>
            <a:r>
              <a:rPr lang="pt-BR" dirty="0" err="1" smtClean="0"/>
              <a:t>logout</a:t>
            </a:r>
            <a:r>
              <a:rPr lang="pt-BR" dirty="0" smtClean="0"/>
              <a:t> ao sair</a:t>
            </a:r>
            <a:endParaRPr lang="pt-BR" dirty="0"/>
          </a:p>
        </p:txBody>
      </p:sp>
      <p:pic>
        <p:nvPicPr>
          <p:cNvPr id="6146" name="Picture 2" descr="Resultado de imagem para efetue logoff ao sai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91630"/>
            <a:ext cx="3200872" cy="320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7148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NÃO GRAVE SENHAS NO COMPUTADOR</a:t>
            </a:r>
            <a:endParaRPr lang="pt-BR" dirty="0"/>
          </a:p>
        </p:txBody>
      </p:sp>
      <p:pic>
        <p:nvPicPr>
          <p:cNvPr id="7170" name="Picture 2" descr="Resultado de imagem para NAO GRAVE SENHAS NO COMPUTAD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51670"/>
            <a:ext cx="428625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7211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senhas</a:t>
            </a:r>
            <a:r>
              <a:rPr lang="en-US" dirty="0" smtClean="0"/>
              <a:t> boas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330"/>
              </a:spcBef>
            </a:pPr>
            <a:r>
              <a:rPr lang="pt-BR" dirty="0" smtClean="0"/>
              <a:t>No mínimo 8 caracteres;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Mistura números e letras;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Misture letras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Não sejam dados conhecidos;</a:t>
            </a:r>
          </a:p>
        </p:txBody>
      </p:sp>
    </p:spTree>
    <p:extLst>
      <p:ext uri="{BB962C8B-B14F-4D97-AF65-F5344CB8AC3E}">
        <p14:creationId xmlns:p14="http://schemas.microsoft.com/office/powerpoint/2010/main" val="24798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senhas</a:t>
            </a:r>
            <a:r>
              <a:rPr lang="en-US" dirty="0" smtClean="0"/>
              <a:t> boas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330"/>
              </a:spcBef>
            </a:pPr>
            <a:r>
              <a:rPr lang="pt-BR" dirty="0" smtClean="0"/>
              <a:t>Não use a mesma senha para tudo;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Troque de senha regularmente; 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Associe a senha a algo fácil de lembrar</a:t>
            </a:r>
          </a:p>
          <a:p>
            <a:pPr>
              <a:spcBef>
                <a:spcPts val="330"/>
              </a:spcBef>
            </a:pPr>
            <a:endParaRPr lang="pt-BR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3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err="1" smtClean="0"/>
              <a:t>celular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Não deixe informações que demais pessoas não possam ver, afinal é fácil perder o celular;</a:t>
            </a:r>
          </a:p>
          <a:p>
            <a:endParaRPr lang="pt-BR" dirty="0" smtClean="0"/>
          </a:p>
          <a:p>
            <a:r>
              <a:rPr lang="pt-BR" dirty="0" smtClean="0"/>
              <a:t>Use mecanismos de bloqueio para o celular; </a:t>
            </a:r>
          </a:p>
          <a:p>
            <a:pPr lvl="3"/>
            <a:endParaRPr lang="pt-BR" dirty="0"/>
          </a:p>
          <a:p>
            <a:pPr lvl="2"/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4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err="1" smtClean="0"/>
              <a:t>celular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Faça uso de recursos remotos.</a:t>
            </a:r>
          </a:p>
          <a:p>
            <a:r>
              <a:rPr lang="pt-BR" dirty="0" smtClean="0"/>
              <a:t>Faça criptografia dos dados.</a:t>
            </a:r>
          </a:p>
          <a:p>
            <a:r>
              <a:rPr lang="pt-BR" dirty="0" smtClean="0"/>
              <a:t>Configure aplicativos de segurança do celular.  </a:t>
            </a:r>
            <a:endParaRPr lang="pt-BR" dirty="0"/>
          </a:p>
          <a:p>
            <a:pPr lvl="2"/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0834" name="Picture 2" descr="Smartphone 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428742"/>
            <a:ext cx="2000264" cy="1123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64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Engenharia social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É a utilização de fatos que acontecem na própria sociedade para atacar. Por exemplo correspondência de um banco solicitando instalação de programas ou mensagem da receita federal ou ainda premio de um </a:t>
            </a:r>
            <a:r>
              <a:rPr lang="pt-BR" smtClean="0"/>
              <a:t>sorteio qualquer. 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89916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29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5288" y="-9525"/>
            <a:ext cx="9934575" cy="516255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-5898" y="339502"/>
            <a:ext cx="612068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/>
                </a:solidFill>
              </a:rPr>
              <a:t>Outra definição: “Engenharia </a:t>
            </a:r>
            <a:r>
              <a:rPr lang="pt-BR" sz="2400" dirty="0">
                <a:solidFill>
                  <a:schemeClr val="bg1"/>
                </a:solidFill>
              </a:rPr>
              <a:t>Social </a:t>
            </a:r>
            <a:r>
              <a:rPr lang="pt-BR" sz="2400" dirty="0" smtClean="0">
                <a:solidFill>
                  <a:schemeClr val="bg1"/>
                </a:solidFill>
              </a:rPr>
              <a:t>“</a:t>
            </a:r>
          </a:p>
          <a:p>
            <a:endParaRPr lang="pt-BR" sz="2400" dirty="0">
              <a:solidFill>
                <a:schemeClr val="bg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bg1"/>
                </a:solidFill>
              </a:rPr>
              <a:t>A </a:t>
            </a:r>
            <a:r>
              <a:rPr lang="pt-BR" sz="2400" dirty="0">
                <a:solidFill>
                  <a:schemeClr val="bg1"/>
                </a:solidFill>
              </a:rPr>
              <a:t>engenharia social usa a influência e a persuasão para enganar as pessoas e </a:t>
            </a:r>
            <a:r>
              <a:rPr lang="pt-BR" sz="2400" dirty="0" err="1">
                <a:solidFill>
                  <a:schemeClr val="bg1"/>
                </a:solidFill>
              </a:rPr>
              <a:t>convencê</a:t>
            </a:r>
            <a:r>
              <a:rPr lang="pt-BR" sz="2400" dirty="0">
                <a:solidFill>
                  <a:schemeClr val="bg1"/>
                </a:solidFill>
              </a:rPr>
              <a:t>- </a:t>
            </a:r>
            <a:r>
              <a:rPr lang="pt-BR" sz="2400" dirty="0" err="1">
                <a:solidFill>
                  <a:schemeClr val="bg1"/>
                </a:solidFill>
              </a:rPr>
              <a:t>las</a:t>
            </a:r>
            <a:r>
              <a:rPr lang="pt-BR" sz="2400" dirty="0">
                <a:solidFill>
                  <a:schemeClr val="bg1"/>
                </a:solidFill>
              </a:rPr>
              <a:t> de que o engenheiro social é alguém que na verdade ele não é, ou pela manipulação. Como resultado, o engenheiro social pode aproveitar-se das pessoas para obter as informações com ou sem o uso da tecnologia”. </a:t>
            </a:r>
            <a:endParaRPr lang="pt-BR" sz="2400" dirty="0" smtClean="0">
              <a:solidFill>
                <a:schemeClr val="bg1"/>
              </a:solidFill>
            </a:endParaRPr>
          </a:p>
          <a:p>
            <a:pPr algn="just"/>
            <a:endParaRPr lang="pt-BR" dirty="0">
              <a:solidFill>
                <a:schemeClr val="bg1"/>
              </a:solidFill>
            </a:endParaRPr>
          </a:p>
          <a:p>
            <a:pPr algn="just"/>
            <a:r>
              <a:rPr lang="pt-BR" sz="1000" dirty="0" smtClean="0">
                <a:solidFill>
                  <a:schemeClr val="bg1"/>
                </a:solidFill>
              </a:rPr>
              <a:t>Trecho </a:t>
            </a:r>
            <a:r>
              <a:rPr lang="pt-BR" sz="1000" dirty="0">
                <a:solidFill>
                  <a:schemeClr val="bg1"/>
                </a:solidFill>
              </a:rPr>
              <a:t>do Livro: “A arte de enganar/ Kevin D. </a:t>
            </a:r>
            <a:r>
              <a:rPr lang="pt-BR" sz="1000" dirty="0" err="1">
                <a:solidFill>
                  <a:schemeClr val="bg1"/>
                </a:solidFill>
              </a:rPr>
              <a:t>Mitnick</a:t>
            </a:r>
            <a:r>
              <a:rPr lang="pt-BR" sz="1000" dirty="0">
                <a:solidFill>
                  <a:schemeClr val="bg1"/>
                </a:solidFill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29228665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5288" y="-9525"/>
            <a:ext cx="9934575" cy="516255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-5898" y="339502"/>
            <a:ext cx="6120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 smtClean="0">
              <a:solidFill>
                <a:schemeClr val="bg1"/>
              </a:solidFill>
            </a:endParaRPr>
          </a:p>
          <a:p>
            <a:r>
              <a:rPr lang="pt-BR" sz="2400" dirty="0" smtClean="0">
                <a:solidFill>
                  <a:schemeClr val="bg1"/>
                </a:solidFill>
              </a:rPr>
              <a:t>“Engenharia </a:t>
            </a:r>
            <a:r>
              <a:rPr lang="pt-BR" sz="2400" dirty="0">
                <a:solidFill>
                  <a:schemeClr val="bg1"/>
                </a:solidFill>
              </a:rPr>
              <a:t>Social </a:t>
            </a:r>
            <a:r>
              <a:rPr lang="pt-BR" sz="2400" dirty="0" smtClean="0">
                <a:solidFill>
                  <a:schemeClr val="bg1"/>
                </a:solidFill>
              </a:rPr>
              <a:t>“</a:t>
            </a:r>
          </a:p>
          <a:p>
            <a:endParaRPr lang="pt-BR" sz="2400" dirty="0" smtClean="0">
              <a:solidFill>
                <a:schemeClr val="bg1"/>
              </a:solidFill>
            </a:endParaRPr>
          </a:p>
          <a:p>
            <a:endParaRPr lang="pt-BR" sz="2400" dirty="0" smtClean="0">
              <a:solidFill>
                <a:schemeClr val="bg1"/>
              </a:solidFill>
            </a:endParaRPr>
          </a:p>
          <a:p>
            <a:r>
              <a:rPr lang="pt-BR" sz="2400" dirty="0" smtClean="0">
                <a:solidFill>
                  <a:schemeClr val="bg1"/>
                </a:solidFill>
              </a:rPr>
              <a:t>Isto é mais ou menos o que a TV faz com a população todos dos dias também!!!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7468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43758"/>
            <a:ext cx="8229600" cy="857250"/>
          </a:xfrm>
        </p:spPr>
        <p:txBody>
          <a:bodyPr/>
          <a:lstStyle/>
          <a:p>
            <a:r>
              <a:rPr lang="pt-BR" dirty="0" smtClean="0"/>
              <a:t>E no mundo corporativo...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31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 meio corporativo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Problemas com funcionários; </a:t>
            </a:r>
          </a:p>
          <a:p>
            <a:r>
              <a:rPr lang="pt-BR" dirty="0" smtClean="0"/>
              <a:t>Plágios;</a:t>
            </a:r>
          </a:p>
          <a:p>
            <a:r>
              <a:rPr lang="pt-BR" dirty="0" smtClean="0"/>
              <a:t>Vandalismo de funcionários insatisfeitos;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301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987574"/>
            <a:ext cx="8517632" cy="41044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Algumas empresas contratam com base em perfis da internet...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 descr="http://3.bp.blogspot.com/-prQ-75dEtaM/U8MOxvmR7sI/AAAAAAAACcE/XJwKkuRpPHY/s1600/1238859566-ha_vag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621" y="2964817"/>
            <a:ext cx="2552747" cy="213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2" y="3709928"/>
            <a:ext cx="2782817" cy="143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07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987574"/>
            <a:ext cx="7509520" cy="2232248"/>
          </a:xfrm>
        </p:spPr>
        <p:txBody>
          <a:bodyPr>
            <a:normAutofit/>
          </a:bodyPr>
          <a:lstStyle/>
          <a:p>
            <a:r>
              <a:rPr lang="pt-BR" dirty="0" smtClean="0"/>
              <a:t>e demitem também.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905" y="3219822"/>
            <a:ext cx="3238095" cy="1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4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819" y="0"/>
            <a:ext cx="6862181" cy="514350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1522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Uso do e-mail corporativo após a saída da empresa.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28529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159" y="1519"/>
            <a:ext cx="6842841" cy="5141981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0"/>
            <a:ext cx="2339752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0290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427734"/>
            <a:ext cx="8229600" cy="857250"/>
          </a:xfrm>
        </p:spPr>
        <p:txBody>
          <a:bodyPr/>
          <a:lstStyle/>
          <a:p>
            <a:r>
              <a:rPr lang="pt-BR" dirty="0" smtClean="0"/>
              <a:t>PIRATARIA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37748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pirata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199" y="3075806"/>
            <a:ext cx="3115801" cy="202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m para pirataria de softw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28576"/>
            <a:ext cx="19050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m para pirataria produtos do paragua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3057250" cy="196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1853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563638"/>
            <a:ext cx="8229600" cy="2520280"/>
          </a:xfrm>
        </p:spPr>
        <p:txBody>
          <a:bodyPr>
            <a:normAutofit/>
          </a:bodyPr>
          <a:lstStyle/>
          <a:p>
            <a:r>
              <a:rPr lang="pt-BR" dirty="0"/>
              <a:t>LEIS </a:t>
            </a:r>
            <a:r>
              <a:rPr lang="pt-BR" dirty="0" smtClean="0"/>
              <a:t>CYBERNETICAS </a:t>
            </a:r>
            <a:br>
              <a:rPr lang="pt-BR" dirty="0" smtClean="0"/>
            </a:br>
            <a:r>
              <a:rPr lang="pt-BR" dirty="0" smtClean="0"/>
              <a:t>E </a:t>
            </a:r>
            <a:br>
              <a:rPr lang="pt-BR" dirty="0" smtClean="0"/>
            </a:br>
            <a:r>
              <a:rPr lang="pt-BR" dirty="0" smtClean="0"/>
              <a:t>CONTA A PEDOFILIA NA REDE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255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FFC000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Personalizar design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E36C09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8901</TotalTime>
  <Words>1978</Words>
  <Application>Microsoft Office PowerPoint</Application>
  <PresentationFormat>Apresentação na tela (16:9)</PresentationFormat>
  <Paragraphs>226</Paragraphs>
  <Slides>69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69</vt:i4>
      </vt:variant>
    </vt:vector>
  </HeadingPairs>
  <TitlesOfParts>
    <vt:vector size="77" baseType="lpstr">
      <vt:lpstr>Arial</vt:lpstr>
      <vt:lpstr>Calibri</vt:lpstr>
      <vt:lpstr>Segoe UI</vt:lpstr>
      <vt:lpstr>Segoe UI Light</vt:lpstr>
      <vt:lpstr>Wingdings</vt:lpstr>
      <vt:lpstr>Tema do Office</vt:lpstr>
      <vt:lpstr>1_Personalizar design</vt:lpstr>
      <vt:lpstr>2_Personalizar design</vt:lpstr>
      <vt:lpstr>Apresentação do PowerPoint</vt:lpstr>
      <vt:lpstr>Navegar é preciso...</vt:lpstr>
      <vt:lpstr>Tecnologia e Segurança</vt:lpstr>
      <vt:lpstr>Tecnologia e Segurança</vt:lpstr>
      <vt:lpstr>Por que invadir sistemas alheios?</vt:lpstr>
      <vt:lpstr>Motivos para invadir</vt:lpstr>
      <vt:lpstr>NAVEGAR É PRECISO</vt:lpstr>
      <vt:lpstr>NAVEGAR É PRECISO</vt:lpstr>
      <vt:lpstr>Tecnologia e Segurança</vt:lpstr>
      <vt:lpstr>Alguns destes riscos são:</vt:lpstr>
      <vt:lpstr>Páginas com opiniões</vt:lpstr>
      <vt:lpstr>Páginas com opiniões</vt:lpstr>
      <vt:lpstr>Roubar dados Bancários</vt:lpstr>
      <vt:lpstr>Como os golpes podem ser aplicados?</vt:lpstr>
      <vt:lpstr>Como os golpes podem ser aplicados?</vt:lpstr>
      <vt:lpstr>O que são malwares?</vt:lpstr>
      <vt:lpstr>Tipos de malware</vt:lpstr>
      <vt:lpstr>Contato com pessoas mal-intencionadas</vt:lpstr>
      <vt:lpstr>Furto de Identidade</vt:lpstr>
      <vt:lpstr>Furto e perda de dados:</vt:lpstr>
      <vt:lpstr>Invasão de privacidade</vt:lpstr>
      <vt:lpstr>Apresentação do PowerPoint</vt:lpstr>
      <vt:lpstr>Invasão de privacidade</vt:lpstr>
      <vt:lpstr>Divulgacão de boatos</vt:lpstr>
      <vt:lpstr>Divulgacão de boatos</vt:lpstr>
      <vt:lpstr> Dificuldade de exclusão:</vt:lpstr>
      <vt:lpstr> Dificuldade de exclusão:</vt:lpstr>
      <vt:lpstr>Dificuldade de detectar e expressar sentimentos</vt:lpstr>
      <vt:lpstr>Dificuldade de detectar e expressar sentimentos</vt:lpstr>
      <vt:lpstr>Dificuldade de manter sigilo</vt:lpstr>
      <vt:lpstr>Dificuldade de manter sigilo</vt:lpstr>
      <vt:lpstr>Uso excessivo</vt:lpstr>
      <vt:lpstr>Keyloggers</vt:lpstr>
      <vt:lpstr>Keyloggers</vt:lpstr>
      <vt:lpstr>Keyloggers</vt:lpstr>
      <vt:lpstr>Screenloggers</vt:lpstr>
      <vt:lpstr>Screenloggers</vt:lpstr>
      <vt:lpstr>Screenloggers</vt:lpstr>
      <vt:lpstr>Screenloggers</vt:lpstr>
      <vt:lpstr>Tipos de Vírus de Computadores</vt:lpstr>
      <vt:lpstr>Tipos de Vírus de Computadores</vt:lpstr>
      <vt:lpstr>Tipos de Vírus de Computadores</vt:lpstr>
      <vt:lpstr>Tipos de Vírus de Computadores</vt:lpstr>
      <vt:lpstr>Tipos de Vírus de Computadores</vt:lpstr>
      <vt:lpstr>Software de Monitoramento</vt:lpstr>
      <vt:lpstr>Plágio e violação de Direitos autorais</vt:lpstr>
      <vt:lpstr>Como se previnir?</vt:lpstr>
      <vt:lpstr>Use UM  bom anti-virus</vt:lpstr>
      <vt:lpstr>Faça Backup</vt:lpstr>
      <vt:lpstr>Efetue logout ao sair</vt:lpstr>
      <vt:lpstr>NÃO GRAVE SENHAS NO COMPUTADOR</vt:lpstr>
      <vt:lpstr>Use senhas boas</vt:lpstr>
      <vt:lpstr>Use senhas boas</vt:lpstr>
      <vt:lpstr>No celular</vt:lpstr>
      <vt:lpstr>No celular</vt:lpstr>
      <vt:lpstr>Engenharia social</vt:lpstr>
      <vt:lpstr>Apresentação do PowerPoint</vt:lpstr>
      <vt:lpstr>Apresentação do PowerPoint</vt:lpstr>
      <vt:lpstr>Apresentação do PowerPoint</vt:lpstr>
      <vt:lpstr>E no mundo corporativo...</vt:lpstr>
      <vt:lpstr>No meio corporativo</vt:lpstr>
      <vt:lpstr>Algumas empresas contratam com base em perfis da internet...    </vt:lpstr>
      <vt:lpstr>e demitem também.</vt:lpstr>
      <vt:lpstr>Apresentação do PowerPoint</vt:lpstr>
      <vt:lpstr>Exemplo</vt:lpstr>
      <vt:lpstr>Apresentação do PowerPoint</vt:lpstr>
      <vt:lpstr>PIRATARIA</vt:lpstr>
      <vt:lpstr>Apresentação do PowerPoint</vt:lpstr>
      <vt:lpstr>LEIS CYBERNETICAS  E  CONTA A PEDOFILIA NA REDE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da Silva Santos</dc:creator>
  <cp:lastModifiedBy>Usuário do Windows</cp:lastModifiedBy>
  <cp:revision>954</cp:revision>
  <dcterms:created xsi:type="dcterms:W3CDTF">2013-03-06T13:27:58Z</dcterms:created>
  <dcterms:modified xsi:type="dcterms:W3CDTF">2017-05-05T18:39:33Z</dcterms:modified>
</cp:coreProperties>
</file>