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  <p:sldMasterId id="2147483730" r:id="rId3"/>
  </p:sldMasterIdLst>
  <p:notesMasterIdLst>
    <p:notesMasterId r:id="rId49"/>
  </p:notesMasterIdLst>
  <p:sldIdLst>
    <p:sldId id="277" r:id="rId4"/>
    <p:sldId id="306" r:id="rId5"/>
    <p:sldId id="274" r:id="rId6"/>
    <p:sldId id="278" r:id="rId7"/>
    <p:sldId id="319" r:id="rId8"/>
    <p:sldId id="280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281" r:id="rId17"/>
    <p:sldId id="327" r:id="rId18"/>
    <p:sldId id="282" r:id="rId19"/>
    <p:sldId id="283" r:id="rId20"/>
    <p:sldId id="328" r:id="rId21"/>
    <p:sldId id="329" r:id="rId22"/>
    <p:sldId id="285" r:id="rId23"/>
    <p:sldId id="287" r:id="rId24"/>
    <p:sldId id="330" r:id="rId25"/>
    <p:sldId id="331" r:id="rId26"/>
    <p:sldId id="332" r:id="rId27"/>
    <p:sldId id="333" r:id="rId28"/>
    <p:sldId id="288" r:id="rId29"/>
    <p:sldId id="335" r:id="rId30"/>
    <p:sldId id="334" r:id="rId31"/>
    <p:sldId id="336" r:id="rId32"/>
    <p:sldId id="337" r:id="rId33"/>
    <p:sldId id="318" r:id="rId34"/>
    <p:sldId id="338" r:id="rId35"/>
    <p:sldId id="339" r:id="rId36"/>
    <p:sldId id="292" r:id="rId37"/>
    <p:sldId id="296" r:id="rId38"/>
    <p:sldId id="295" r:id="rId39"/>
    <p:sldId id="314" r:id="rId40"/>
    <p:sldId id="312" r:id="rId41"/>
    <p:sldId id="313" r:id="rId42"/>
    <p:sldId id="341" r:id="rId43"/>
    <p:sldId id="340" r:id="rId44"/>
    <p:sldId id="315" r:id="rId45"/>
    <p:sldId id="309" r:id="rId46"/>
    <p:sldId id="275" r:id="rId47"/>
    <p:sldId id="276" r:id="rId4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DCE6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793" autoAdjust="0"/>
  </p:normalViewPr>
  <p:slideViewPr>
    <p:cSldViewPr showGuides="1">
      <p:cViewPr>
        <p:scale>
          <a:sx n="100" d="100"/>
          <a:sy n="100" d="100"/>
        </p:scale>
        <p:origin x="-1944" y="-8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922FD-C9B8-4E74-B69F-305950DB0038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8F026-E487-4EBD-AF69-1F6CA93A788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663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10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10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21064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0077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Cascading Style Sheets (CSS) Snapshot 2010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18829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http://www.w3.org/TR/css3-background/#border-image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66260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http://www.w3.org/TR/css3-background/#border-radius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29446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http://www.w3.org/TR/css3-background/#background-origin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http://www.w3.org/TR/css3-background/#background-clip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4302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3035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Backgrounds and Borders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 July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3035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CSS Image Values and Replaced Content Module Level 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W3C Candidate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Recommendation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17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April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http://www.w3.org/TR/css3-images/#linear-gradientes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http://www.w3.org/TR/css3-images/#radial-gradients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3974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555625"/>
            <a:ext cx="7201172" cy="79198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MVP Virtual </a:t>
            </a:r>
            <a:r>
              <a:rPr lang="pt-BR" dirty="0" err="1" smtClean="0"/>
              <a:t>Conference</a:t>
            </a:r>
            <a:r>
              <a:rPr lang="pt-BR" dirty="0" smtClean="0"/>
              <a:t> 2013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1560" y="1419623"/>
            <a:ext cx="7201172" cy="432048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da Palestra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611560" y="1923678"/>
            <a:ext cx="7200900" cy="648071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do Palestrante</a:t>
            </a:r>
          </a:p>
          <a:p>
            <a:pPr lvl="0"/>
            <a:r>
              <a:rPr lang="pt-BR" dirty="0" smtClean="0"/>
              <a:t>E-mail do Palestrante</a:t>
            </a:r>
          </a:p>
        </p:txBody>
      </p:sp>
    </p:spTree>
    <p:extLst>
      <p:ext uri="{BB962C8B-B14F-4D97-AF65-F5344CB8AC3E}">
        <p14:creationId xmlns="" xmlns:p14="http://schemas.microsoft.com/office/powerpoint/2010/main" val="604467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55139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Sobre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C:\Users\Camila.santos\Desktop\Microsoft_MVP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0" y="1275606"/>
            <a:ext cx="1652584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507613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01216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752432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205179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56396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39890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003232" cy="49356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4" name="Forma livre 3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Forma livre 4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Forma livre 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Forma livre 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926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ideraçõ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3744416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Considerações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8989580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2411760" y="1995289"/>
            <a:ext cx="4175125" cy="1152525"/>
          </a:xfrm>
        </p:spPr>
        <p:txBody>
          <a:bodyPr/>
          <a:lstStyle>
            <a:lvl1pPr marL="0" indent="0" algn="ctr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Finalização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18558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bg>
      <p:bgPr>
        <a:gradFill>
          <a:gsLst>
            <a:gs pos="0">
              <a:schemeClr val="accent2">
                <a:lumMod val="50000"/>
              </a:schemeClr>
            </a:gs>
            <a:gs pos="80000">
              <a:schemeClr val="accent2">
                <a:lumMod val="75000"/>
              </a:schemeClr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7452320" y="-236562"/>
            <a:ext cx="1872208" cy="144016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 userDrawn="1"/>
        </p:nvCxnSpPr>
        <p:spPr>
          <a:xfrm>
            <a:off x="5220072" y="-164554"/>
            <a:ext cx="4566707" cy="107809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5372472" y="-12154"/>
            <a:ext cx="4168080" cy="215185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 userDrawn="1"/>
        </p:nvCxnSpPr>
        <p:spPr>
          <a:xfrm>
            <a:off x="4572000" y="-92546"/>
            <a:ext cx="5112568" cy="165618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3491880" y="-92546"/>
            <a:ext cx="6192688" cy="100811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 userDrawn="1"/>
        </p:nvCxnSpPr>
        <p:spPr>
          <a:xfrm>
            <a:off x="6660232" y="-92546"/>
            <a:ext cx="2880320" cy="18722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 userDrawn="1"/>
        </p:nvCxnSpPr>
        <p:spPr>
          <a:xfrm>
            <a:off x="3563888" y="-164554"/>
            <a:ext cx="6336704" cy="57606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 userDrawn="1"/>
        </p:nvCxnSpPr>
        <p:spPr>
          <a:xfrm>
            <a:off x="8172400" y="-92546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 userDrawn="1"/>
        </p:nvCxnSpPr>
        <p:spPr>
          <a:xfrm>
            <a:off x="8460432" y="-236562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83268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3" name="Conector reto 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to 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to 4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to 5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158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3" name="Conector reto 1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24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74" y="1203598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114" y="2644602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114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82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78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946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46727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7" name="Conector reto 16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2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077228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12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253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9047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125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5626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17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948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9548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137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bg>
      <p:bgPr>
        <a:gradFill>
          <a:gsLst>
            <a:gs pos="0">
              <a:schemeClr val="accent6">
                <a:lumMod val="50000"/>
              </a:schemeClr>
            </a:gs>
            <a:gs pos="80000">
              <a:schemeClr val="accent6">
                <a:lumMod val="75000"/>
              </a:schemeClr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5" name="Divisa 4"/>
          <p:cNvSpPr/>
          <p:nvPr userDrawn="1"/>
        </p:nvSpPr>
        <p:spPr>
          <a:xfrm flipH="1">
            <a:off x="6444208" y="339502"/>
            <a:ext cx="1080120" cy="936104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Divisa 14"/>
          <p:cNvSpPr/>
          <p:nvPr userDrawn="1"/>
        </p:nvSpPr>
        <p:spPr>
          <a:xfrm flipH="1">
            <a:off x="7524328" y="425912"/>
            <a:ext cx="1728192" cy="149776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Divisa 16"/>
          <p:cNvSpPr/>
          <p:nvPr userDrawn="1"/>
        </p:nvSpPr>
        <p:spPr>
          <a:xfrm flipH="1">
            <a:off x="8100392" y="-164554"/>
            <a:ext cx="944488" cy="81855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Divisa 18"/>
          <p:cNvSpPr/>
          <p:nvPr userDrawn="1"/>
        </p:nvSpPr>
        <p:spPr>
          <a:xfrm flipH="1">
            <a:off x="7884368" y="339502"/>
            <a:ext cx="584448" cy="506521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Divisa 19"/>
          <p:cNvSpPr/>
          <p:nvPr userDrawn="1"/>
        </p:nvSpPr>
        <p:spPr>
          <a:xfrm flipH="1">
            <a:off x="8546362" y="1275607"/>
            <a:ext cx="498517" cy="432047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Divisa 21"/>
          <p:cNvSpPr/>
          <p:nvPr userDrawn="1"/>
        </p:nvSpPr>
        <p:spPr>
          <a:xfrm flipH="1">
            <a:off x="7236296" y="987574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Divisa 22"/>
          <p:cNvSpPr/>
          <p:nvPr userDrawn="1"/>
        </p:nvSpPr>
        <p:spPr>
          <a:xfrm flipH="1">
            <a:off x="7164288" y="25158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Divisa 24"/>
          <p:cNvSpPr/>
          <p:nvPr userDrawn="1"/>
        </p:nvSpPr>
        <p:spPr>
          <a:xfrm flipH="1">
            <a:off x="6383276" y="915567"/>
            <a:ext cx="747777" cy="64807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Divisa 25"/>
          <p:cNvSpPr/>
          <p:nvPr userDrawn="1"/>
        </p:nvSpPr>
        <p:spPr>
          <a:xfrm flipH="1">
            <a:off x="7020271" y="843558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Divisa 27"/>
          <p:cNvSpPr/>
          <p:nvPr userDrawn="1"/>
        </p:nvSpPr>
        <p:spPr>
          <a:xfrm flipH="1">
            <a:off x="6156176" y="-164554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Divisa 28"/>
          <p:cNvSpPr/>
          <p:nvPr userDrawn="1"/>
        </p:nvSpPr>
        <p:spPr>
          <a:xfrm flipH="1">
            <a:off x="6156176" y="-32002"/>
            <a:ext cx="2844393" cy="246513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Divisa 30"/>
          <p:cNvSpPr/>
          <p:nvPr userDrawn="1"/>
        </p:nvSpPr>
        <p:spPr>
          <a:xfrm flipH="1">
            <a:off x="6084168" y="411510"/>
            <a:ext cx="1222597" cy="105958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1145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81928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4" name="Divisa 3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Divisa 4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Divisa 5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7" name="Divisa 6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8" name="Divisa 7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2205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2" name="Divisa 11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1" name="Divisa 20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2" name="Divisa 21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3" name="Divisa 22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2754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3758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8326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7" name="Divisa 16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5" name="Divisa 24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Divisa 25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7" name="Divisa 26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8" name="Divisa 27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" name="Divisa 28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0" name="Divisa 29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1" name="Divisa 30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m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3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2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45098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805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15482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3250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75117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780516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1390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69133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01196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8151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970784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951571"/>
            <a:ext cx="800323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977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747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 Light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8" name="Conector reto 7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8668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8" name="Divisa 7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5" name="Divisa 14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6655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6" r:id="rId2"/>
    <p:sldLayoutId id="2147483743" r:id="rId3"/>
    <p:sldLayoutId id="2147483744" r:id="rId4"/>
    <p:sldLayoutId id="2147483745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bm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developer.mozilla.org/en/docs/HTML/HTML5" TargetMode="External"/><Relationship Id="rId3" Type="http://schemas.openxmlformats.org/officeDocument/2006/relationships/hyperlink" Target="Cascading%20Style%20Sheets%20(CSS)%20Snapshot%202010" TargetMode="External"/><Relationship Id="rId7" Type="http://schemas.openxmlformats.org/officeDocument/2006/relationships/hyperlink" Target="http://www.chromeexperiments.com/" TargetMode="External"/><Relationship Id="rId2" Type="http://schemas.openxmlformats.org/officeDocument/2006/relationships/hyperlink" Target="http://www.w3.org/TR/html5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pple.com/html5/" TargetMode="External"/><Relationship Id="rId5" Type="http://schemas.openxmlformats.org/officeDocument/2006/relationships/hyperlink" Target="http://www.html5labs.com/" TargetMode="External"/><Relationship Id="rId4" Type="http://schemas.openxmlformats.org/officeDocument/2006/relationships/hyperlink" Target="http://www.ecma-international.org/publications/standards/Ecma-262.htm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571472" y="1857370"/>
            <a:ext cx="7201172" cy="791989"/>
          </a:xfrm>
        </p:spPr>
        <p:txBody>
          <a:bodyPr/>
          <a:lstStyle/>
          <a:p>
            <a:r>
              <a:rPr lang="pt-BR" dirty="0" smtClean="0"/>
              <a:t>Segurança na Informática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/>
          </p:nvPr>
        </p:nvSpPr>
        <p:spPr>
          <a:xfrm>
            <a:off x="1857356" y="4286262"/>
            <a:ext cx="7200900" cy="648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Prof. André </a:t>
            </a:r>
            <a:r>
              <a:rPr lang="en-US" dirty="0" err="1" smtClean="0"/>
              <a:t>Aparecido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Silva</a:t>
            </a:r>
          </a:p>
          <a:p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</a:t>
            </a:r>
            <a:r>
              <a:rPr lang="en-US" dirty="0" smtClean="0">
                <a:hlinkClick r:id="rId2"/>
              </a:rPr>
              <a:t>www.oxnar.com.br/2bmas</a:t>
            </a:r>
            <a:r>
              <a:rPr lang="en-US" dirty="0" smtClean="0"/>
              <a:t>   </a:t>
            </a:r>
          </a:p>
        </p:txBody>
      </p:sp>
    </p:spTree>
    <p:extLst>
      <p:ext uri="{BB962C8B-B14F-4D97-AF65-F5344CB8AC3E}">
        <p14:creationId xmlns="" xmlns:p14="http://schemas.microsoft.com/office/powerpoint/2010/main" val="3587454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37"/>
          <p:cNvSpPr>
            <a:spLocks noGrp="1"/>
          </p:cNvSpPr>
          <p:nvPr>
            <p:ph type="title"/>
          </p:nvPr>
        </p:nvSpPr>
        <p:spPr>
          <a:xfrm>
            <a:off x="179512" y="195486"/>
            <a:ext cx="4535364" cy="4215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Navegar é preciso...</a:t>
            </a:r>
            <a:endParaRPr lang="pt-BR" dirty="0"/>
          </a:p>
        </p:txBody>
      </p:sp>
      <p:sp>
        <p:nvSpPr>
          <p:cNvPr id="39" name="Espaço Reservado para Texto 38"/>
          <p:cNvSpPr>
            <a:spLocks noGrp="1"/>
          </p:cNvSpPr>
          <p:nvPr>
            <p:ph type="body" sz="quarter" idx="10"/>
          </p:nvPr>
        </p:nvSpPr>
        <p:spPr>
          <a:xfrm>
            <a:off x="928662" y="1214428"/>
            <a:ext cx="1296988" cy="1296988"/>
          </a:xfrm>
        </p:spPr>
        <p:txBody>
          <a:bodyPr/>
          <a:lstStyle/>
          <a:p>
            <a:r>
              <a:rPr lang="en-US" sz="1800" dirty="0" err="1" smtClean="0"/>
              <a:t>Segurança</a:t>
            </a:r>
            <a:r>
              <a:rPr lang="en-US" sz="1800" dirty="0" smtClean="0"/>
              <a:t> Digital</a:t>
            </a:r>
            <a:endParaRPr lang="pt-BR" sz="1800" dirty="0"/>
          </a:p>
        </p:txBody>
      </p:sp>
      <p:sp>
        <p:nvSpPr>
          <p:cNvPr id="40" name="Espaço Reservado para Texto 3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1" name="Espaço Reservado para Texto 4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2" name="Espaço Reservado para Texto 4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3" name="Espaço Reservado para Texto 4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41176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Navegar é Preciso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85192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750" dirty="0" smtClean="0">
                <a:solidFill>
                  <a:schemeClr val="bg1"/>
                </a:solidFill>
                <a:latin typeface="Segoe UI Light" pitchFamily="34" charset="0"/>
              </a:rPr>
              <a:t>Tipos de Vírus</a:t>
            </a:r>
            <a:endParaRPr lang="pt-BR" sz="175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29208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Tipos de Vírus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73224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Cuidados na Internet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602072"/>
            <a:ext cx="4429156" cy="254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170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Com o crescimento exponencial da internet e outras tecnologias de comunicação e interação cresce também os problemas derivados destas práticas.  Isto deve – se a falta de informação por parte dos usuários, por sistemas sempre com alguma brecha de segurança ou por outros diversos motivos.</a:t>
            </a:r>
          </a:p>
        </p:txBody>
      </p:sp>
    </p:spTree>
    <p:extLst>
      <p:ext uri="{BB962C8B-B14F-4D97-AF65-F5344CB8AC3E}">
        <p14:creationId xmlns="" xmlns:p14="http://schemas.microsoft.com/office/powerpoint/2010/main" val="10580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Internet já está presente no cotidiano de grande parte da população e, provavelmente para estas pessoas, seria muito difícil imaginar como seria a vida sem poder usufruir das diversas facilidades e oportunidades trazidas por esta tecnologia. 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Encontrar amigos;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Fazer compras;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Procurar melhores preços;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Efetuar transações bancárias;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/>
              <a:t>Enviar declarações de Imposto de Renda, emitir boletos de ocorrências, agendar emissão de passaporte,  consultar o acerto de museus,  verificar programação de salas de cinemas e muito mais...</a:t>
            </a:r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dirty="0" smtClean="0"/>
              <a:t>    Estes são apenas alguns exemplos de como você pode utilizar a Internet para facilitar e melhorar sua vida. </a:t>
            </a:r>
          </a:p>
          <a:p>
            <a:pPr algn="just">
              <a:buNone/>
            </a:pPr>
            <a:r>
              <a:rPr lang="pt-BR" dirty="0" smtClean="0"/>
              <a:t>     </a:t>
            </a:r>
          </a:p>
          <a:p>
            <a:pPr algn="just">
              <a:buNone/>
            </a:pPr>
            <a:r>
              <a:rPr lang="pt-BR" dirty="0" smtClean="0"/>
              <a:t>    Aproveitar esses benefícios de forma segura, entretanto, requer que alguns cuidados sejam tomados e, para isto, e importante que você esteja informado dos riscos aos quais está exposto para que possa tomar as medidas preventivas necessárias. 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destes riscos são: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Acesso a conteúdos impróprios ou ofensivos: </a:t>
            </a:r>
          </a:p>
          <a:p>
            <a:pPr algn="just">
              <a:buNone/>
            </a:pPr>
            <a:r>
              <a:rPr lang="pt-BR" dirty="0" smtClean="0"/>
              <a:t>   Ao navegar você pode se deparar com páginas que contenham pornografia, que atentem contra a honra ou que incitem o ódio e o racismo.</a:t>
            </a:r>
          </a:p>
        </p:txBody>
      </p:sp>
      <p:pic>
        <p:nvPicPr>
          <p:cNvPr id="3074" name="Picture 2" descr="http://2.bp.blogspot.com/-7sKNsOireCI/UayqLmgC5xI/AAAAAAAAAhE/6Bj35wfzY9c/s1600/jb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54"/>
            <a:ext cx="2678923" cy="1071570"/>
          </a:xfrm>
          <a:prstGeom prst="rect">
            <a:avLst/>
          </a:prstGeom>
          <a:noFill/>
        </p:spPr>
      </p:pic>
      <p:pic>
        <p:nvPicPr>
          <p:cNvPr id="3076" name="Picture 4" descr="http://3.bp.blogspot.com/-Iu2oZG4lkw0/TZHsJ3MJj1I/AAAAAAAADOc/mL7XcOom5-8/s1600/bolsonar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0570" y="3286112"/>
            <a:ext cx="1303430" cy="1857388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500444"/>
            <a:ext cx="1857388" cy="140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Mas lembre – se que estas paginas só existem porque tem muita gente que pensa igual a seus autores. Não é a toa que pessoas como Marcos Feliciano ou Pastores como Silas </a:t>
            </a:r>
            <a:r>
              <a:rPr lang="pt-BR" dirty="0" err="1" smtClean="0"/>
              <a:t>Malafaia</a:t>
            </a:r>
            <a:r>
              <a:rPr lang="pt-BR" dirty="0" smtClean="0"/>
              <a:t> fazem tanto sucesso nas redes sociais.</a:t>
            </a:r>
          </a:p>
        </p:txBody>
      </p:sp>
      <p:pic>
        <p:nvPicPr>
          <p:cNvPr id="97282" name="Picture 2" descr="http://www.corneliodigital.com/imagens/gospel/05-02-2013_Malafaia-homofob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3071816"/>
            <a:ext cx="2500298" cy="1875224"/>
          </a:xfrm>
          <a:prstGeom prst="rect">
            <a:avLst/>
          </a:prstGeom>
          <a:noFill/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20"/>
            <a:ext cx="2228843" cy="10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A internet em alguns pontos tem se tornado muito chata ao ponto de todos quererem impor a sua visão de mundo sem respeitar ao outros.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Como muitas vezes a TV também tenta impor suas visões de mundo.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Roubar dados Bancários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    Uma das principais preocupações quando o assunto é segurança digital é o roubo de informações bancárias. Hackers podem aplicar golpes financeiros facilmente tendo o acesso ao seu computador. </a:t>
            </a:r>
          </a:p>
          <a:p>
            <a:pPr algn="just">
              <a:buNone/>
            </a:pPr>
            <a:r>
              <a:rPr lang="pt-BR" dirty="0" smtClean="0"/>
              <a:t>    </a:t>
            </a:r>
          </a:p>
          <a:p>
            <a:pPr algn="just">
              <a:buNone/>
            </a:pPr>
            <a:r>
              <a:rPr lang="pt-BR" dirty="0" smtClean="0"/>
              <a:t>   E a situação piora quando estatísticas comprovam que o Brasil é um dos países que mais cria vírus e ameaças voltados para o roubo de dados bancários. 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pt-BR" dirty="0" smtClean="0"/>
              <a:t>A grande diferença do Brasil em relação aos outros países é que há um grande número de softwares personalizados voltados para o roubo de informações bancárias. </a:t>
            </a:r>
          </a:p>
          <a:p>
            <a:pPr algn="just" fontAlgn="base">
              <a:buNone/>
            </a:pPr>
            <a:r>
              <a:rPr lang="pt-BR" dirty="0" smtClean="0"/>
              <a:t>    </a:t>
            </a:r>
          </a:p>
          <a:p>
            <a:pPr algn="just" fontAlgn="base">
              <a:buNone/>
            </a:pPr>
            <a:r>
              <a:rPr lang="pt-BR" dirty="0" smtClean="0"/>
              <a:t>    Enquanto hackers de outros países fazem uso de </a:t>
            </a:r>
            <a:r>
              <a:rPr lang="pt-BR" dirty="0" err="1" smtClean="0"/>
              <a:t>malwares</a:t>
            </a:r>
            <a:r>
              <a:rPr lang="pt-BR" dirty="0" smtClean="0"/>
              <a:t> mais genéricos, como o </a:t>
            </a:r>
            <a:r>
              <a:rPr lang="pt-BR" dirty="0" err="1" smtClean="0"/>
              <a:t>trojan</a:t>
            </a:r>
            <a:r>
              <a:rPr lang="pt-BR" dirty="0" smtClean="0"/>
              <a:t> Zeus, os hackers criam códigos específicos. Assim, surgiram vários métodos de captura de informações bancárias. Confira algumas delas: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O que são </a:t>
            </a:r>
            <a:r>
              <a:rPr lang="pt-BR" sz="3600" dirty="0" err="1" smtClean="0"/>
              <a:t>malwares</a:t>
            </a:r>
            <a:r>
              <a:rPr lang="pt-BR" sz="3600" dirty="0" smtClean="0"/>
              <a:t>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  Termo proveniente do inglês "</a:t>
            </a:r>
            <a:r>
              <a:rPr lang="pt-BR" b="1" i="1" dirty="0" err="1" smtClean="0"/>
              <a:t>malicious</a:t>
            </a:r>
            <a:r>
              <a:rPr lang="pt-BR" b="1" i="1" dirty="0" smtClean="0"/>
              <a:t> software</a:t>
            </a:r>
            <a:r>
              <a:rPr lang="pt-BR" dirty="0" smtClean="0"/>
              <a:t>" ("</a:t>
            </a:r>
            <a:r>
              <a:rPr lang="pt-BR" i="1" dirty="0" smtClean="0"/>
              <a:t>software</a:t>
            </a:r>
            <a:r>
              <a:rPr lang="pt-BR" dirty="0" smtClean="0"/>
              <a:t> malicioso"); é um </a:t>
            </a:r>
            <a:r>
              <a:rPr lang="pt-BR" i="1" dirty="0" smtClean="0"/>
              <a:t>software</a:t>
            </a:r>
            <a:r>
              <a:rPr lang="pt-BR" dirty="0" smtClean="0"/>
              <a:t> destinado a infiltrar-se em um sistema de computador alheio de forma ilícita, com o intuito de causar alguns danos, alterações ou roubo de informações (confidenciais ou não). 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Tipos de </a:t>
            </a:r>
            <a:r>
              <a:rPr lang="pt-BR" sz="3600" dirty="0" err="1" smtClean="0"/>
              <a:t>malware</a:t>
            </a:r>
            <a:endParaRPr lang="pt-BR" sz="3600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/>
              <a:t>    Vírus de computador, </a:t>
            </a:r>
            <a:r>
              <a:rPr lang="pt-BR" i="1" dirty="0" err="1" smtClean="0"/>
              <a:t>worms</a:t>
            </a:r>
            <a:r>
              <a:rPr lang="pt-BR" dirty="0" smtClean="0"/>
              <a:t>, </a:t>
            </a:r>
            <a:r>
              <a:rPr lang="pt-BR" i="1" dirty="0" err="1" smtClean="0"/>
              <a:t>trojans</a:t>
            </a:r>
            <a:r>
              <a:rPr lang="pt-BR" dirty="0" smtClean="0"/>
              <a:t> (cavalos de </a:t>
            </a:r>
            <a:r>
              <a:rPr lang="pt-BR" dirty="0" err="1" smtClean="0"/>
              <a:t>troia</a:t>
            </a:r>
            <a:r>
              <a:rPr lang="pt-BR" dirty="0" smtClean="0"/>
              <a:t>) e </a:t>
            </a:r>
            <a:r>
              <a:rPr lang="pt-BR" i="1" dirty="0" smtClean="0"/>
              <a:t>spywares</a:t>
            </a:r>
            <a:r>
              <a:rPr lang="pt-BR" dirty="0" smtClean="0"/>
              <a:t> são considerados </a:t>
            </a:r>
            <a:r>
              <a:rPr lang="pt-BR" i="1" dirty="0" err="1" smtClean="0"/>
              <a:t>malwares</a:t>
            </a:r>
            <a:r>
              <a:rPr lang="pt-BR" dirty="0" smtClean="0"/>
              <a:t>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Também pode ser considerada </a:t>
            </a:r>
            <a:r>
              <a:rPr lang="pt-BR" i="1" dirty="0" err="1" smtClean="0"/>
              <a:t>malware</a:t>
            </a:r>
            <a:r>
              <a:rPr lang="pt-BR" dirty="0" smtClean="0"/>
              <a:t> uma aplicação legal que, por uma falha de programação (intencional ou não) execute funções que se enquadrem na definição supra citada.  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Contato</a:t>
            </a:r>
            <a:r>
              <a:rPr lang="en-US" sz="3600" dirty="0" smtClean="0"/>
              <a:t> com </a:t>
            </a:r>
            <a:r>
              <a:rPr lang="en-US" sz="3600" dirty="0" err="1" smtClean="0"/>
              <a:t>pessoas</a:t>
            </a:r>
            <a:r>
              <a:rPr lang="en-US" sz="3600" dirty="0" smtClean="0"/>
              <a:t> mal-</a:t>
            </a:r>
            <a:r>
              <a:rPr lang="en-US" sz="3600" dirty="0" err="1" smtClean="0"/>
              <a:t>intencionadas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</a:t>
            </a:r>
          </a:p>
          <a:p>
            <a:pPr lvl="1" algn="just">
              <a:buNone/>
            </a:pPr>
            <a:r>
              <a:rPr lang="pt-BR" dirty="0" smtClean="0"/>
              <a:t>   Existem pessoas que se aproveitam da falsa sensação de anonimato da Internet para aplicar golpes, tentar se passar por outras pessoas e cometer crimes como, por exemplo, estelionato, pornografia infantil e seqüestro.</a:t>
            </a:r>
          </a:p>
        </p:txBody>
      </p:sp>
      <p:pic>
        <p:nvPicPr>
          <p:cNvPr id="54274" name="Picture 2" descr="http://7amigos.files.wordpress.com/2008/10/hacker_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429006"/>
            <a:ext cx="2643206" cy="1371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Furto</a:t>
            </a:r>
            <a:r>
              <a:rPr lang="en-US" sz="3600" dirty="0" smtClean="0"/>
              <a:t> de </a:t>
            </a:r>
            <a:r>
              <a:rPr lang="en-US" sz="3600" dirty="0" err="1" smtClean="0"/>
              <a:t>Identidade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Assim como você pode ter contato direto com impostores, também pode ocorrer de alguém tentar se passar por você e executar ações em seu nome, levando outras pessoas a acreditarem que estão se relacionando com você, e colocando em risco a sua imagem ou reputação.</a:t>
            </a:r>
          </a:p>
        </p:txBody>
      </p:sp>
      <p:sp>
        <p:nvSpPr>
          <p:cNvPr id="99330" name="AutoShape 2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9332" name="AutoShape 4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9334" name="Picture 6" descr="http://mariano.delegadodepolicia.com/wp-content/uploads/2011/04/Furto-Identida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30"/>
            <a:ext cx="2568673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Furto e perda de dados: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Os dados presentes em seus equipamentos conectados a Internet podem ser furtados e apagados, pela ação de ladrões, atacantes e códigos maliciosos.</a:t>
            </a:r>
          </a:p>
        </p:txBody>
      </p:sp>
      <p:pic>
        <p:nvPicPr>
          <p:cNvPr id="52226" name="Picture 2" descr="http://blu.stb.s-msn.com/i/1C/D868663FA9828A04B26BE89DE75F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64"/>
            <a:ext cx="3004401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220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 divulgação de informações pessoais pode comprometer a sua privacidade, de seus amigos e familiares e, mesmo que você restrinja o acesso, não há como controlar que  elas não sejam repassadas. 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50178" name="Picture 2" descr="http://4.bp.blogspot.com/-K-1_Stwadt4/T7fRbus4kzI/AAAAAAAAAGA/J2cM7LFVc-8/s1600/crimes+cibernetic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663" y="3214692"/>
            <a:ext cx="2999337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Além disto, os sites costumam ter políticas próprias de privacidade  e podem </a:t>
            </a:r>
            <a:r>
              <a:rPr lang="pt-BR" dirty="0" err="1" smtClean="0"/>
              <a:t>altera-las</a:t>
            </a:r>
            <a:r>
              <a:rPr lang="pt-BR" dirty="0" smtClean="0"/>
              <a:t> sem aviso prévio, tornando público aquilo que antes era privado.</a:t>
            </a:r>
          </a:p>
        </p:txBody>
      </p:sp>
      <p:pic>
        <p:nvPicPr>
          <p:cNvPr id="106501" name="Picture 5" descr="http://www.cadari.com.br/Midia/TI/Sobre/00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71816"/>
            <a:ext cx="2286016" cy="1882601"/>
          </a:xfrm>
          <a:prstGeom prst="rect">
            <a:avLst/>
          </a:prstGeom>
          <a:noFill/>
        </p:spPr>
      </p:pic>
      <p:pic>
        <p:nvPicPr>
          <p:cNvPr id="106505" name="Picture 9" descr="http://odontodivas.com/wp-content/uploads/2013/07/politica_privacida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42858"/>
            <a:ext cx="3201979" cy="1006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142990"/>
            <a:ext cx="517207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338782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As informações na Internet podem se propagar rapidamente e atingir um grande número de pessoas em curto período de tempo. 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 Enquanto isto pode ser desejável em certos casos, também pode ser usado para a divulgação ao de informações falsas, que podem gerar  pânico e prejudicar pessoas e empresas.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445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Aquilo que e divulgado na Internet nem sempre pode ser totalmente excluído ou ter o acesso controlado. 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Uma opinião dada em um momento de impulso pode ficar acessível por tempo indeterminado e pode, de alguma forma, ser usada contra você e acessada  por diferentes pessoas, desde seus familiares ate seus chefes.</a:t>
            </a:r>
          </a:p>
        </p:txBody>
      </p:sp>
      <p:pic>
        <p:nvPicPr>
          <p:cNvPr id="109570" name="Picture 2" descr="http://2.bp.blogspot.com/-pJrph7mnqvo/VADTHHMs3SI/AAAAAAAAbfk/SC_BBoBEMJg/s400/29-RACIS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00444"/>
            <a:ext cx="1143008" cy="1508771"/>
          </a:xfrm>
          <a:prstGeom prst="rect">
            <a:avLst/>
          </a:prstGeom>
          <a:noFill/>
        </p:spPr>
      </p:pic>
      <p:pic>
        <p:nvPicPr>
          <p:cNvPr id="109572" name="Picture 4" descr="http://www.folhadosertao.com.br/portal/imagens/imagens-arquivo/Rascismobrasilmund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64" y="3571882"/>
            <a:ext cx="2540017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Quando você se comunica via Internet não há como observar as expressões faciais ou o tom da voz das outras pessoas, assim como elas não podem observar você (a não ser que vocês estejam utilizando  webcams e microfones). 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Isto pode dificultar a percepção do risco, gerar mal-entendido e interpretação dúbia. </a:t>
            </a:r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No seu dia a dia e possível ter uma conversa confidencial com alguém e tomar cuidados para que ninguém mais tenha acesso ao que está sendo dito.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Na Internet, caso  não sejam tomados os devidos cuidados, as informações podem trafegar ou ficar armazenadas  de forma que outras pessoas tenham acesso ao conteúdo.</a:t>
            </a:r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Uso excessivo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 uso desmedido da Internet, assim como de outras tecnologias, pode colocar em risco a sua saúde física, diminuir a sua produtividade e afetar a sua vida social ou profissional.</a:t>
            </a:r>
          </a:p>
          <a:p>
            <a:pPr algn="just"/>
            <a:endParaRPr lang="pt-BR" dirty="0" smtClean="0"/>
          </a:p>
        </p:txBody>
      </p:sp>
      <p:pic>
        <p:nvPicPr>
          <p:cNvPr id="110594" name="Picture 2" descr="http://blog.opovo.com.br/educacao/wp-content/uploads/sites/23/2010/07/0705intern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214692"/>
            <a:ext cx="2143140" cy="1644861"/>
          </a:xfrm>
          <a:prstGeom prst="rect">
            <a:avLst/>
          </a:prstGeom>
          <a:noFill/>
        </p:spPr>
      </p:pic>
      <p:pic>
        <p:nvPicPr>
          <p:cNvPr id="110596" name="Picture 4" descr="http://www.iguatemi.com.br/cs/Satellite?blobkey=id&amp;blobnocache=true&amp;blobwhere=1360340982274&amp;blobheadername2=Content-Disposition&amp;blobheadername1=Content-Type&amp;blobheadervalue3=abinary%3B+charset%3DUTF-8&amp;blobheadervalue2=attachment%3B+filename%3D%2220_08_Joanna_aberto.jpg%22%3Bfilename*%3DUTF-8%27%2720_08_Joanna_aberto.jpg&amp;blobheadervalue1=image%2Fjpeg&amp;blobcol=urldata&amp;blobtable=MungoBlob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429006"/>
            <a:ext cx="2074670" cy="1379521"/>
          </a:xfrm>
          <a:prstGeom prst="rect">
            <a:avLst/>
          </a:prstGeom>
          <a:noFill/>
        </p:spPr>
      </p:pic>
      <p:pic>
        <p:nvPicPr>
          <p:cNvPr id="110598" name="Picture 6" descr="http://mundotransito.com.br/wp-content/uploads/2012/04/automoveis_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214692"/>
            <a:ext cx="2651760" cy="1514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Um </a:t>
            </a:r>
            <a:r>
              <a:rPr lang="pt-BR" dirty="0" err="1" smtClean="0"/>
              <a:t>keylogger</a:t>
            </a:r>
            <a:r>
              <a:rPr lang="pt-BR" dirty="0" smtClean="0"/>
              <a:t> é um programa que consegue enviar para o hacker todas as teclas que você digita em seu computador. Assim, a senha é descoberta facilmente. Atualmente, existem outros métodos que complementam o </a:t>
            </a:r>
            <a:r>
              <a:rPr lang="pt-BR" dirty="0" err="1" smtClean="0"/>
              <a:t>keylogger</a:t>
            </a:r>
            <a:r>
              <a:rPr lang="pt-BR" dirty="0" smtClean="0"/>
              <a:t>, permitindo o acesso a números de cartões de crédito e a senhas de redes sociais, e-mail, entre outros. </a:t>
            </a:r>
          </a:p>
          <a:p>
            <a:pPr fontAlgn="base"/>
            <a:endParaRPr lang="pt-BR" dirty="0" smtClean="0"/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pic>
        <p:nvPicPr>
          <p:cNvPr id="113666" name="Picture 2" descr="http://www.anvisoft.com/resources/wp-content/uploads/2013/01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304"/>
            <a:ext cx="3143272" cy="2430513"/>
          </a:xfrm>
          <a:prstGeom prst="rect">
            <a:avLst/>
          </a:prstGeom>
          <a:noFill/>
        </p:spPr>
      </p:pic>
      <p:pic>
        <p:nvPicPr>
          <p:cNvPr id="113668" name="Picture 4" descr="http://pctechnotes.com/wp-content/uploads/2011/08/keylogg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428874"/>
            <a:ext cx="342902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O </a:t>
            </a:r>
            <a:r>
              <a:rPr lang="pt-BR" dirty="0" err="1" smtClean="0"/>
              <a:t>keylogger</a:t>
            </a:r>
            <a:r>
              <a:rPr lang="pt-BR" dirty="0" smtClean="0"/>
              <a:t> não é mais tão eficiente para o roubo de informações bancárias porque boa parte dos bancos criou sistemas em que, ao invés de digitar a senha, o usuário precisa clicar em botões específicos. </a:t>
            </a:r>
          </a:p>
        </p:txBody>
      </p:sp>
      <p:pic>
        <p:nvPicPr>
          <p:cNvPr id="114690" name="Picture 2" descr="http://3.bp.blogspot.com/_F79S8XHhmzQ/SuYD4Qx1hHI/AAAAAAAAABg/LcNJOfQZnUc/s320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143254"/>
            <a:ext cx="1757611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Em contrapartida, os hackers criaram um software que captura toda a tela ao redor do mouse, oferecendo acesso a todos os cliques feitos pelo usuário. 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sz="2400" dirty="0" smtClean="0"/>
              <a:t>Novamente, os bancos agiram trocando os botões de posição ou deixando o botão apagado no momento em que é clicado. Os hackers criaram métodos para gravar em vídeo tudo o que o internauta faz e chegou-se à conclusão que a segurança feita pelos bancos ainda não era suficiente.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err="1" smtClean="0"/>
              <a:t>Worn</a:t>
            </a:r>
            <a:r>
              <a:rPr lang="pt-BR" sz="2400" dirty="0" smtClean="0"/>
              <a:t> (Verme eletrônico): Explora problemas nos sistemas computacionais.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Bot</a:t>
            </a:r>
            <a:r>
              <a:rPr lang="pt-BR" sz="2400" dirty="0" smtClean="0"/>
              <a:t>: Controlado remotamente, bastante usado para tirar sites do ar. Não precisa da execução do arquivo para ser instalado. 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Trojan</a:t>
            </a:r>
            <a:r>
              <a:rPr lang="pt-BR" sz="2400" dirty="0" smtClean="0"/>
              <a:t>: O Cavalo de tróia recebido como um presente, proteção de tela, imagem pornográfica, após baixado    </a:t>
            </a:r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Spam: Mensagem eletrônica recebida sem solicitação (propaganda). 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Spyware: É um software de monitoramento, pode ter usos legítimos, mas na maioria das vezes é instalado para fazer  coisas ruins.</a:t>
            </a:r>
          </a:p>
        </p:txBody>
      </p:sp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 de Monitoramento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Spybox</a:t>
            </a:r>
            <a:r>
              <a:rPr lang="pt-BR" sz="2400" dirty="0" smtClean="0"/>
              <a:t>: É um programa que monitora todas as ações do usuário. </a:t>
            </a:r>
          </a:p>
          <a:p>
            <a:endParaRPr lang="pt-BR" sz="2400" dirty="0" smtClean="0"/>
          </a:p>
          <a:p>
            <a:r>
              <a:rPr lang="pt-BR" sz="2400" dirty="0" smtClean="0"/>
              <a:t>É bastante comum para monitoramento de parceiros.</a:t>
            </a:r>
          </a:p>
        </p:txBody>
      </p:sp>
      <p:pic>
        <p:nvPicPr>
          <p:cNvPr id="117762" name="Picture 2" descr="https://lh5.googleusercontent.com/-zomBZXcuuoQ/TXP-TdY4hJI/AAAAAAAAAQU/wjI7gY6PauY/s1600/Iniciando+MSN+spyb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357568"/>
            <a:ext cx="2214578" cy="1427551"/>
          </a:xfrm>
          <a:prstGeom prst="rect">
            <a:avLst/>
          </a:prstGeom>
          <a:noFill/>
        </p:spPr>
      </p:pic>
      <p:pic>
        <p:nvPicPr>
          <p:cNvPr id="117764" name="Picture 4" descr="http://rastreadordecelular.net/wp-content/uploads/2013/12/programa-espiao-para-pc-snipers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6"/>
            <a:ext cx="1288487" cy="1928826"/>
          </a:xfrm>
          <a:prstGeom prst="rect">
            <a:avLst/>
          </a:prstGeom>
          <a:noFill/>
        </p:spPr>
      </p:pic>
      <p:pic>
        <p:nvPicPr>
          <p:cNvPr id="117766" name="Picture 6" descr="http://www.pontogeek.com.br/blog/wp-content/uploads/2010/08/pc-camera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384437"/>
            <a:ext cx="2071702" cy="1759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Plágio</a:t>
            </a:r>
            <a:r>
              <a:rPr lang="en-US" dirty="0" smtClean="0"/>
              <a:t> e </a:t>
            </a:r>
            <a:r>
              <a:rPr lang="en-US" dirty="0" err="1" smtClean="0"/>
              <a:t>violação</a:t>
            </a:r>
            <a:r>
              <a:rPr lang="en-US" dirty="0" smtClean="0"/>
              <a:t> de </a:t>
            </a: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autorais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copia, alteração ou distribuição não autorizada de conteúdo materiais protegidos pode contrariar a lei de direitos autorais e resultar em problemas jurídicos e em perdas financeiras.</a:t>
            </a:r>
          </a:p>
        </p:txBody>
      </p:sp>
    </p:spTree>
    <p:extLst>
      <p:ext uri="{BB962C8B-B14F-4D97-AF65-F5344CB8AC3E}">
        <p14:creationId xmlns="" xmlns:p14="http://schemas.microsoft.com/office/powerpoint/2010/main" val="33324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se </a:t>
            </a:r>
            <a:r>
              <a:rPr lang="en-US" dirty="0" err="1" smtClean="0"/>
              <a:t>previnir</a:t>
            </a:r>
            <a:r>
              <a:rPr lang="en-US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Atualize os sistemas:</a:t>
            </a:r>
          </a:p>
        </p:txBody>
      </p:sp>
      <p:sp>
        <p:nvSpPr>
          <p:cNvPr id="41986" name="AutoShape 2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88" name="AutoShape 4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90" name="AutoShape 6" descr="http://www.repullo.com.br/blogmagic/wp-content/uploads/2012/11/upgrade-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8011" y="2571750"/>
            <a:ext cx="4795989" cy="240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223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UM  </a:t>
            </a:r>
            <a:r>
              <a:rPr lang="en-US" dirty="0" err="1" smtClean="0"/>
              <a:t>bom</a:t>
            </a:r>
            <a:r>
              <a:rPr lang="en-US" dirty="0" smtClean="0"/>
              <a:t> anti-virus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14428"/>
            <a:ext cx="5572132" cy="35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28650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Faça</a:t>
            </a:r>
            <a:r>
              <a:rPr lang="en-US" dirty="0" smtClean="0"/>
              <a:t> Backup</a:t>
            </a:r>
            <a:endParaRPr lang="pt-BR" dirty="0"/>
          </a:p>
        </p:txBody>
      </p:sp>
      <p:pic>
        <p:nvPicPr>
          <p:cNvPr id="36866" name="Picture 2" descr="https://amigogeek.net/wp-images/9f7d659765a2_C632/backu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24"/>
            <a:ext cx="1785950" cy="178595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000360"/>
            <a:ext cx="23053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 descr="http://ubuntued.info/wp-content/uploads/2012/10/Clonezilla-proces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000378"/>
            <a:ext cx="3714776" cy="1318578"/>
          </a:xfrm>
          <a:prstGeom prst="rect">
            <a:avLst/>
          </a:prstGeom>
          <a:noFill/>
        </p:spPr>
      </p:pic>
      <p:pic>
        <p:nvPicPr>
          <p:cNvPr id="36871" name="Picture 7" descr="http://3.bp.blogspot.com/-Ps4pKiw8G4w/T6mRVtPt90I/AAAAAAAAAyA/h8_Vt6q0iVE/s1600/DICAS-DE-BACKUP-I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1142990"/>
            <a:ext cx="2143140" cy="1875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446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No mínimo 8 caracteres;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Mistura números e letras;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Misture letras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sejam dados conhecidos;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use a mesma senha para tudo;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Troque de senha regularmente;</a:t>
            </a:r>
            <a:r>
              <a:rPr lang="pt-BR" dirty="0" smtClean="0"/>
              <a:t> 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Associe a senha a algo fácil de lembrar</a:t>
            </a:r>
          </a:p>
          <a:p>
            <a:pPr>
              <a:spcBef>
                <a:spcPts val="330"/>
              </a:spcBef>
            </a:pP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Não deixe informações que demais pessoas não possam ver, afinal é fácil perder o celular;</a:t>
            </a:r>
          </a:p>
          <a:p>
            <a:endParaRPr lang="pt-BR" dirty="0" smtClean="0"/>
          </a:p>
          <a:p>
            <a:r>
              <a:rPr lang="pt-BR" dirty="0" smtClean="0"/>
              <a:t>Use mecanismos de bloqueio para o celular; </a:t>
            </a:r>
          </a:p>
          <a:p>
            <a:pPr lvl="3"/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Faça </a:t>
            </a:r>
            <a:r>
              <a:rPr lang="pt-BR" dirty="0" smtClean="0"/>
              <a:t>uso de recursos </a:t>
            </a:r>
            <a:r>
              <a:rPr lang="pt-BR" dirty="0" smtClean="0"/>
              <a:t>remotos.</a:t>
            </a:r>
          </a:p>
          <a:p>
            <a:r>
              <a:rPr lang="pt-BR" dirty="0" smtClean="0"/>
              <a:t>Faça criptografia dos dados.</a:t>
            </a:r>
          </a:p>
          <a:p>
            <a:r>
              <a:rPr lang="pt-BR" dirty="0" smtClean="0"/>
              <a:t>Configure aplicativos de segurança do celular. </a:t>
            </a:r>
            <a:r>
              <a:rPr lang="pt-BR" dirty="0" smtClean="0"/>
              <a:t> </a:t>
            </a:r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0834" name="Picture 2" descr="Smartphone 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428742"/>
            <a:ext cx="2000264" cy="1123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Engenharia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a utilização de fatos que acontecem na própria sociedade para atacar. Por exemplo correspondência de um banco solicitando instalação de programas ou mensagem da receita federal ou ainda premio de um </a:t>
            </a:r>
            <a:r>
              <a:rPr lang="pt-BR" smtClean="0"/>
              <a:t>sorteio qualquer.  </a:t>
            </a:r>
            <a:endParaRPr lang="pt-B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Fundo</a:t>
            </a:r>
          </a:p>
          <a:p>
            <a:pPr lvl="1"/>
            <a:r>
              <a:rPr lang="pt-BR" dirty="0" smtClean="0"/>
              <a:t>Gradiente de cores no fundo</a:t>
            </a:r>
            <a:endParaRPr lang="pt-BR" dirty="0"/>
          </a:p>
          <a:p>
            <a:pPr lvl="2"/>
            <a:r>
              <a:rPr lang="pt-BR" dirty="0" smtClean="0"/>
              <a:t>background: </a:t>
            </a:r>
            <a:r>
              <a:rPr lang="en-US" i="1" dirty="0" smtClean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linear-gradient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 [ [&lt;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angle&gt; | to &lt;side-or-corner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&gt;] ,]? 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color-stop&gt;[, &lt;color-stop&gt;]+</a:t>
            </a: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pPr lvl="3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&lt;side-or-corner&gt; = [left | right] || [top | bottom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</a:p>
          <a:p>
            <a:pPr lvl="2"/>
            <a:r>
              <a:rPr lang="en-US" dirty="0" smtClean="0"/>
              <a:t>background:</a:t>
            </a:r>
            <a:r>
              <a:rPr lang="en-US" i="1" dirty="0" smtClean="0"/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radial-gradient(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[ [ &lt;shape&gt; || &lt;size&gt; ] [ at &lt;position&gt; ]? 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| at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&lt;position&gt;,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]? 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color-stop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[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&lt;color-stop&gt; ]+</a:t>
            </a: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63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Demo 3 – </a:t>
            </a:r>
            <a:r>
              <a:rPr lang="pt-BR" dirty="0" err="1" smtClean="0"/>
              <a:t>JavaScript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100" dirty="0" smtClean="0"/>
              <a:t>Acessando serviços </a:t>
            </a:r>
            <a:r>
              <a:rPr lang="pt-BR" sz="3100" dirty="0" err="1" smtClean="0"/>
              <a:t>RESTful</a:t>
            </a:r>
            <a:r>
              <a:rPr lang="pt-BR" sz="3100" dirty="0" smtClean="0"/>
              <a:t> do lado do cliente</a:t>
            </a:r>
            <a:endParaRPr lang="pt-BR" dirty="0"/>
          </a:p>
        </p:txBody>
      </p:sp>
      <p:pic>
        <p:nvPicPr>
          <p:cNvPr id="1030" name="Picture 6" descr="File:Google Chrome icon (201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649" y="1757844"/>
            <a:ext cx="1191949" cy="1191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Opera 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06498"/>
            <a:ext cx="1182969" cy="1182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ile:Firefox 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502" y="1809940"/>
            <a:ext cx="1143000" cy="1087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thoughtstreams.io/media/11/Internet_Explorer_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49" y="1718171"/>
            <a:ext cx="1271296" cy="1271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albinoblacksheep.com/download/icon/safar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06" y="1703836"/>
            <a:ext cx="1299962" cy="129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7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Padrões Web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HTML5 </a:t>
            </a:r>
            <a:r>
              <a:rPr lang="pt-BR" dirty="0" err="1">
                <a:hlinkClick r:id="rId2"/>
              </a:rPr>
              <a:t>Specification</a:t>
            </a:r>
            <a:r>
              <a:rPr lang="pt-BR" dirty="0"/>
              <a:t> &amp;</a:t>
            </a:r>
            <a:br>
              <a:rPr lang="pt-BR" dirty="0"/>
            </a:br>
            <a:r>
              <a:rPr lang="pt-BR" dirty="0" smtClean="0">
                <a:hlinkClick r:id="rId3" action="ppaction://hlinkfile"/>
              </a:rPr>
              <a:t>CSS Snapshot 2010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(World </a:t>
            </a:r>
            <a:r>
              <a:rPr lang="pt-BR" dirty="0" err="1"/>
              <a:t>Wide</a:t>
            </a:r>
            <a:r>
              <a:rPr lang="pt-BR" dirty="0"/>
              <a:t> Web Consortium)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 err="1" smtClean="0">
                <a:hlinkClick r:id="rId4"/>
              </a:rPr>
              <a:t>ECMAScript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Language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Specification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Edition</a:t>
            </a:r>
            <a:r>
              <a:rPr lang="pt-BR" dirty="0" smtClean="0">
                <a:hlinkClick r:id="rId4"/>
              </a:rPr>
              <a:t> 5.1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(</a:t>
            </a:r>
            <a:r>
              <a:rPr lang="pt-BR" dirty="0"/>
              <a:t>ECMA </a:t>
            </a:r>
            <a:r>
              <a:rPr lang="pt-BR" dirty="0" err="1" smtClean="0"/>
              <a:t>International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BR" dirty="0" smtClean="0">
                <a:hlinkClick r:id="rId5"/>
              </a:rPr>
              <a:t>HTML5 </a:t>
            </a:r>
            <a:r>
              <a:rPr lang="pt-BR" dirty="0" err="1" smtClean="0">
                <a:hlinkClick r:id="rId5"/>
              </a:rPr>
              <a:t>Labs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(Microsoft)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t-BR" dirty="0" smtClean="0">
                <a:hlinkClick r:id="rId6"/>
              </a:rPr>
              <a:t>Apple - HTML5</a:t>
            </a:r>
            <a:r>
              <a:rPr lang="pt-BR" dirty="0" smtClean="0"/>
              <a:t> (Apple)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26"/>
          </p:nvPr>
        </p:nvSpPr>
        <p:spPr>
          <a:xfrm>
            <a:off x="1763688" y="2644602"/>
            <a:ext cx="1512168" cy="1296144"/>
          </a:xfrm>
        </p:spPr>
        <p:txBody>
          <a:bodyPr/>
          <a:lstStyle/>
          <a:p>
            <a:r>
              <a:rPr lang="pt-BR" dirty="0" err="1" smtClean="0">
                <a:hlinkClick r:id="rId7"/>
              </a:rPr>
              <a:t>Chrome</a:t>
            </a:r>
            <a:r>
              <a:rPr lang="pt-BR" dirty="0" smtClean="0">
                <a:hlinkClick r:id="rId7"/>
              </a:rPr>
              <a:t> </a:t>
            </a:r>
            <a:r>
              <a:rPr lang="pt-BR" dirty="0" err="1" smtClean="0">
                <a:hlinkClick r:id="rId7"/>
              </a:rPr>
              <a:t>Experiments</a:t>
            </a:r>
            <a:r>
              <a:rPr lang="pt-BR" dirty="0" smtClean="0"/>
              <a:t> (Google)</a:t>
            </a:r>
            <a:endParaRPr lang="pt-BR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BR" dirty="0" smtClean="0">
                <a:hlinkClick r:id="rId8"/>
              </a:rPr>
              <a:t>MDN - HTML5</a:t>
            </a:r>
            <a:r>
              <a:rPr lang="pt-BR" dirty="0" smtClean="0"/>
              <a:t> (Mozilla)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24671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1907704" y="1995289"/>
            <a:ext cx="5184576" cy="1152525"/>
          </a:xfrm>
        </p:spPr>
        <p:txBody>
          <a:bodyPr/>
          <a:lstStyle/>
          <a:p>
            <a:r>
              <a:rPr lang="pt-BR" dirty="0" smtClean="0"/>
              <a:t>Padrões Web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7438020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8210</TotalTime>
  <Words>1847</Words>
  <Application>Microsoft Office PowerPoint</Application>
  <PresentationFormat>Apresentação na tela (16:9)</PresentationFormat>
  <Paragraphs>191</Paragraphs>
  <Slides>45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45</vt:i4>
      </vt:variant>
    </vt:vector>
  </HeadingPairs>
  <TitlesOfParts>
    <vt:vector size="48" baseType="lpstr">
      <vt:lpstr>Tema do Office</vt:lpstr>
      <vt:lpstr>1_Personalizar design</vt:lpstr>
      <vt:lpstr>2_Personalizar design</vt:lpstr>
      <vt:lpstr>Slide 1</vt:lpstr>
      <vt:lpstr>Navegar é preciso...</vt:lpstr>
      <vt:lpstr>Tecnologia e Segurança</vt:lpstr>
      <vt:lpstr>NAVEGAR É PRECISO</vt:lpstr>
      <vt:lpstr>NAVEGAR É PRECISO</vt:lpstr>
      <vt:lpstr>Tecnologia e Segurança</vt:lpstr>
      <vt:lpstr>Alguns destes riscos são:</vt:lpstr>
      <vt:lpstr>Páginas com opiniões</vt:lpstr>
      <vt:lpstr>Páginas com opiniões</vt:lpstr>
      <vt:lpstr>Roubar dados Bancários</vt:lpstr>
      <vt:lpstr>Como os golpes podem ser aplicados?</vt:lpstr>
      <vt:lpstr>O que são malwares?</vt:lpstr>
      <vt:lpstr>Tipos de malware</vt:lpstr>
      <vt:lpstr>Contato com pessoas mal-intencionadas</vt:lpstr>
      <vt:lpstr>Furto de Identidade</vt:lpstr>
      <vt:lpstr>Furto e perda de dados:</vt:lpstr>
      <vt:lpstr>Invasão de privacidade</vt:lpstr>
      <vt:lpstr>Slide 18</vt:lpstr>
      <vt:lpstr>Invasão de privacidade</vt:lpstr>
      <vt:lpstr>Divulgacão de boatos</vt:lpstr>
      <vt:lpstr> Dificuldade de exclusão:</vt:lpstr>
      <vt:lpstr> Dificuldade de exclusão:</vt:lpstr>
      <vt:lpstr>Dificuldade de detectar e expressar sentimentos</vt:lpstr>
      <vt:lpstr>Dificuldade de manter sigilo</vt:lpstr>
      <vt:lpstr>Uso excessivo</vt:lpstr>
      <vt:lpstr>Keyloggers</vt:lpstr>
      <vt:lpstr>Keyloggers</vt:lpstr>
      <vt:lpstr>Screenloggers</vt:lpstr>
      <vt:lpstr>Screenloggers</vt:lpstr>
      <vt:lpstr>Screenloggers</vt:lpstr>
      <vt:lpstr>Tipos de Vírus de Computadores</vt:lpstr>
      <vt:lpstr>Tipos de Vírus de Computadores</vt:lpstr>
      <vt:lpstr>Software de Monitoramento</vt:lpstr>
      <vt:lpstr>Plágio e violação de Direitos autorais</vt:lpstr>
      <vt:lpstr>Como se previnir?</vt:lpstr>
      <vt:lpstr>Use UM  bom anti-virus</vt:lpstr>
      <vt:lpstr>Faça Backup</vt:lpstr>
      <vt:lpstr>Use senhas boas</vt:lpstr>
      <vt:lpstr>No celular</vt:lpstr>
      <vt:lpstr>No celular</vt:lpstr>
      <vt:lpstr>Engenharia social</vt:lpstr>
      <vt:lpstr>CSS3</vt:lpstr>
      <vt:lpstr>Demo 3 – JavaScript Acessando serviços RESTful do lado do cliente</vt:lpstr>
      <vt:lpstr>Padrões Web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da Silva Santos</dc:creator>
  <cp:lastModifiedBy>Oxnar</cp:lastModifiedBy>
  <cp:revision>926</cp:revision>
  <dcterms:created xsi:type="dcterms:W3CDTF">2013-03-06T13:27:58Z</dcterms:created>
  <dcterms:modified xsi:type="dcterms:W3CDTF">2014-09-29T20:45:30Z</dcterms:modified>
</cp:coreProperties>
</file>