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7" r:id="rId3"/>
    <p:sldId id="257" r:id="rId4"/>
    <p:sldId id="259" r:id="rId5"/>
    <p:sldId id="258" r:id="rId6"/>
    <p:sldId id="260" r:id="rId7"/>
    <p:sldId id="286" r:id="rId8"/>
    <p:sldId id="285" r:id="rId9"/>
    <p:sldId id="280" r:id="rId10"/>
    <p:sldId id="261" r:id="rId11"/>
    <p:sldId id="262" r:id="rId12"/>
    <p:sldId id="263" r:id="rId13"/>
    <p:sldId id="264" r:id="rId14"/>
    <p:sldId id="283" r:id="rId15"/>
    <p:sldId id="284" r:id="rId16"/>
    <p:sldId id="265" r:id="rId17"/>
    <p:sldId id="281" r:id="rId18"/>
    <p:sldId id="278" r:id="rId19"/>
    <p:sldId id="279" r:id="rId20"/>
    <p:sldId id="282" r:id="rId21"/>
    <p:sldId id="266" r:id="rId22"/>
    <p:sldId id="267" r:id="rId23"/>
    <p:sldId id="268" r:id="rId24"/>
    <p:sldId id="270" r:id="rId25"/>
    <p:sldId id="269" r:id="rId26"/>
    <p:sldId id="271" r:id="rId27"/>
    <p:sldId id="272" r:id="rId28"/>
    <p:sldId id="273" r:id="rId29"/>
    <p:sldId id="274" r:id="rId30"/>
    <p:sldId id="275" r:id="rId31"/>
    <p:sldId id="276" r:id="rId32"/>
    <p:sldId id="277" r:id="rId3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A8BE65-C15A-DD24-E763-F41DC9DACC89}"/>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08CE5E37-A114-ABC7-2B5C-089E867C38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9B11485D-E0D1-6A1B-DF47-38A6FF90C37A}"/>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5" name="Espaço Reservado para Rodapé 4">
            <a:extLst>
              <a:ext uri="{FF2B5EF4-FFF2-40B4-BE49-F238E27FC236}">
                <a16:creationId xmlns:a16="http://schemas.microsoft.com/office/drawing/2014/main" id="{898BFF90-C19A-E80F-2117-E945D55F3E4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5040CA4-3854-4913-289B-F5588BD8D2CF}"/>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678777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33A39F-09B1-3203-137B-F629B04F869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95ED826B-C147-3C0C-5C8D-64B6E1903866}"/>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43747D1-A0FA-75BE-9940-E956A678EA2B}"/>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5" name="Espaço Reservado para Rodapé 4">
            <a:extLst>
              <a:ext uri="{FF2B5EF4-FFF2-40B4-BE49-F238E27FC236}">
                <a16:creationId xmlns:a16="http://schemas.microsoft.com/office/drawing/2014/main" id="{5641737C-6753-DFD7-20B2-C2851340549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7164BC1-EB10-CC45-1FE0-EC35533F3ACA}"/>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3702227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6F8334-D2E2-7777-6637-611C058A117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FA7FBAB8-93D1-195B-1CF3-6B96FF9A9F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5AE8F53F-1043-BF34-791B-65FF018A2E07}"/>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5" name="Espaço Reservado para Rodapé 4">
            <a:extLst>
              <a:ext uri="{FF2B5EF4-FFF2-40B4-BE49-F238E27FC236}">
                <a16:creationId xmlns:a16="http://schemas.microsoft.com/office/drawing/2014/main" id="{C7BD900D-CD22-69D5-83DA-3C267E5449C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CF8F6C0-9C6D-1308-EC3E-FF60BCB6B5B8}"/>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2252804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573F81-BDF9-6ECA-4BB7-4D59D70D1AA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1714BBB-0281-F3CF-C160-3A3D409C089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B45B650-D062-014C-20B4-9C891377172E}"/>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97AFE074-83C4-2E04-7B8D-629B2CC6E56C}"/>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6" name="Espaço Reservado para Rodapé 5">
            <a:extLst>
              <a:ext uri="{FF2B5EF4-FFF2-40B4-BE49-F238E27FC236}">
                <a16:creationId xmlns:a16="http://schemas.microsoft.com/office/drawing/2014/main" id="{80B2582D-DE6F-A4EF-A6D2-993656C8D63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8C40424-85B4-4C05-A6B0-589FAAA63511}"/>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3558979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2AFC31-E5F0-EE84-6CB1-1E25FCAB7FA8}"/>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54163FE7-1C6F-F7A6-22B8-BD0E686DEA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B7143824-980E-0D2D-05D5-BC4BAEB1ADCD}"/>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EC11F40-5C0E-07C7-7EB8-B0667B0640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BFA40352-F1D8-AC5B-016F-BFDBE0A70EB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66AA10CB-CED9-952A-7301-E52E0458DC5C}"/>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8" name="Espaço Reservado para Rodapé 7">
            <a:extLst>
              <a:ext uri="{FF2B5EF4-FFF2-40B4-BE49-F238E27FC236}">
                <a16:creationId xmlns:a16="http://schemas.microsoft.com/office/drawing/2014/main" id="{F52DB8E2-B181-2779-D46E-49E0A3474E65}"/>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E8F53AB-8D76-D024-2535-06AD11ABA5C6}"/>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1407966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314B19-8996-88CE-8076-7DED0EC1606D}"/>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F342D002-7601-B682-7575-E1E913A7C624}"/>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4" name="Espaço Reservado para Rodapé 3">
            <a:extLst>
              <a:ext uri="{FF2B5EF4-FFF2-40B4-BE49-F238E27FC236}">
                <a16:creationId xmlns:a16="http://schemas.microsoft.com/office/drawing/2014/main" id="{EDE1246B-37ED-8970-21EA-3A4AC85D0D72}"/>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8051AE28-E82C-D6FE-C60F-C18731092F3A}"/>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4129589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F30B07A-9711-9324-4429-0F04D1764FCA}"/>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3" name="Espaço Reservado para Rodapé 2">
            <a:extLst>
              <a:ext uri="{FF2B5EF4-FFF2-40B4-BE49-F238E27FC236}">
                <a16:creationId xmlns:a16="http://schemas.microsoft.com/office/drawing/2014/main" id="{DA706D9C-C177-91BB-B84D-B4A2EBAB3684}"/>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F96BF03D-EC96-750E-7A58-01A0CB7A4882}"/>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1566986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CF8F67-9097-562A-227F-ABC06DF95D29}"/>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051E7977-BF9F-DEC2-6F17-19561E5E60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C68F1FA1-1AC8-5044-2743-F7D4BDD894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C8E1F17-E905-FA4E-C06A-D7834796E596}"/>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6" name="Espaço Reservado para Rodapé 5">
            <a:extLst>
              <a:ext uri="{FF2B5EF4-FFF2-40B4-BE49-F238E27FC236}">
                <a16:creationId xmlns:a16="http://schemas.microsoft.com/office/drawing/2014/main" id="{75D6673C-6B6A-DA4D-25D4-AC3C09C193C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DFBF026-0CC1-EE30-FAA1-016D254CF51B}"/>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2484914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CE9A7-F2FC-E7D5-3A7A-9A40EC14637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591DED44-4224-049D-68DA-CEE7ED1FED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6992A7F0-EF3B-35D8-B398-A78A9516DF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438942C-35EF-F12D-B1C6-9EEEB81AF444}"/>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6" name="Espaço Reservado para Rodapé 5">
            <a:extLst>
              <a:ext uri="{FF2B5EF4-FFF2-40B4-BE49-F238E27FC236}">
                <a16:creationId xmlns:a16="http://schemas.microsoft.com/office/drawing/2014/main" id="{C3796A61-32D7-4419-6929-5F989E3937D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7162620B-8A13-950C-F0AF-1346A034B497}"/>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532719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A52D9D-2F7A-BAC7-0A32-410E3FF100F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EEB3CC94-82A4-BD20-F886-026BF0AF070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9EC080F-A76D-19C9-B0C3-DB2FC4DBEAB7}"/>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5" name="Espaço Reservado para Rodapé 4">
            <a:extLst>
              <a:ext uri="{FF2B5EF4-FFF2-40B4-BE49-F238E27FC236}">
                <a16:creationId xmlns:a16="http://schemas.microsoft.com/office/drawing/2014/main" id="{3F326AB5-C974-8A11-A8D4-B08413FC0BD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1077406-6BCE-4676-0B1E-D845C68C5D80}"/>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2215350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73F8C42-162D-5CB0-6C4E-998C77F1FDF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C1E63C5-4FCE-3C35-3DE5-95573A8B8BC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1AF5FD5-9793-739E-0DEA-94B01935AF0E}"/>
              </a:ext>
            </a:extLst>
          </p:cNvPr>
          <p:cNvSpPr>
            <a:spLocks noGrp="1"/>
          </p:cNvSpPr>
          <p:nvPr>
            <p:ph type="dt" sz="half" idx="10"/>
          </p:nvPr>
        </p:nvSpPr>
        <p:spPr/>
        <p:txBody>
          <a:bodyPr/>
          <a:lstStyle/>
          <a:p>
            <a:fld id="{62E8264C-A71F-4FE0-88D7-14C2DC11BA0B}" type="datetimeFigureOut">
              <a:rPr lang="pt-BR" smtClean="0"/>
              <a:t>18/11/2022</a:t>
            </a:fld>
            <a:endParaRPr lang="pt-BR"/>
          </a:p>
        </p:txBody>
      </p:sp>
      <p:sp>
        <p:nvSpPr>
          <p:cNvPr id="5" name="Espaço Reservado para Rodapé 4">
            <a:extLst>
              <a:ext uri="{FF2B5EF4-FFF2-40B4-BE49-F238E27FC236}">
                <a16:creationId xmlns:a16="http://schemas.microsoft.com/office/drawing/2014/main" id="{498F0156-D0C9-5FC2-19FD-94CB3895667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5DE90D3-8EEC-A723-CE0D-AEEC4F03E930}"/>
              </a:ext>
            </a:extLst>
          </p:cNvPr>
          <p:cNvSpPr>
            <a:spLocks noGrp="1"/>
          </p:cNvSpPr>
          <p:nvPr>
            <p:ph type="sldNum" sz="quarter" idx="12"/>
          </p:nvPr>
        </p:nvSpPr>
        <p:spPr/>
        <p:txBody>
          <a:bodyPr/>
          <a:lstStyle/>
          <a:p>
            <a:fld id="{E5D2D934-3879-4B4F-9968-C9701EFEA179}" type="slidenum">
              <a:rPr lang="pt-BR" smtClean="0"/>
              <a:t>‹nº›</a:t>
            </a:fld>
            <a:endParaRPr lang="pt-BR"/>
          </a:p>
        </p:txBody>
      </p:sp>
    </p:spTree>
    <p:extLst>
      <p:ext uri="{BB962C8B-B14F-4D97-AF65-F5344CB8AC3E}">
        <p14:creationId xmlns:p14="http://schemas.microsoft.com/office/powerpoint/2010/main" val="642710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7A4C3B8-6F70-8D5D-77FE-C8FB365242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AFB8F0F9-1EE5-DD9D-E6EB-209DCDCBFA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AFBEE0A-11C9-F756-CD59-43AF7D923F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E8264C-A71F-4FE0-88D7-14C2DC11BA0B}" type="datetimeFigureOut">
              <a:rPr lang="pt-BR" smtClean="0"/>
              <a:t>18/11/2022</a:t>
            </a:fld>
            <a:endParaRPr lang="pt-BR"/>
          </a:p>
        </p:txBody>
      </p:sp>
      <p:sp>
        <p:nvSpPr>
          <p:cNvPr id="5" name="Espaço Reservado para Rodapé 4">
            <a:extLst>
              <a:ext uri="{FF2B5EF4-FFF2-40B4-BE49-F238E27FC236}">
                <a16:creationId xmlns:a16="http://schemas.microsoft.com/office/drawing/2014/main" id="{32A97EFF-0C98-754F-9B3D-25DFB913AC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B5399B1-A2E4-8D78-4849-8A47E59DD1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2D934-3879-4B4F-9968-C9701EFEA179}" type="slidenum">
              <a:rPr lang="pt-BR" smtClean="0"/>
              <a:t>‹nº›</a:t>
            </a:fld>
            <a:endParaRPr lang="pt-BR"/>
          </a:p>
        </p:txBody>
      </p:sp>
    </p:spTree>
    <p:extLst>
      <p:ext uri="{BB962C8B-B14F-4D97-AF65-F5344CB8AC3E}">
        <p14:creationId xmlns:p14="http://schemas.microsoft.com/office/powerpoint/2010/main" val="720564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oxnar.com.br/aulas/redes/crimpagem.ppt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B06A4E-0709-8BC3-A60F-351F0C7F818A}"/>
              </a:ext>
            </a:extLst>
          </p:cNvPr>
          <p:cNvSpPr>
            <a:spLocks noGrp="1"/>
          </p:cNvSpPr>
          <p:nvPr>
            <p:ph type="ctrTitle"/>
          </p:nvPr>
        </p:nvSpPr>
        <p:spPr>
          <a:xfrm>
            <a:off x="0" y="728468"/>
            <a:ext cx="9144000" cy="2387600"/>
          </a:xfrm>
        </p:spPr>
        <p:txBody>
          <a:bodyPr/>
          <a:lstStyle/>
          <a:p>
            <a:r>
              <a:rPr lang="pt-BR" dirty="0"/>
              <a:t>CRIMPAGEM DE CABOS DE REDES</a:t>
            </a:r>
          </a:p>
        </p:txBody>
      </p:sp>
      <p:sp>
        <p:nvSpPr>
          <p:cNvPr id="3" name="Subtítulo 2">
            <a:extLst>
              <a:ext uri="{FF2B5EF4-FFF2-40B4-BE49-F238E27FC236}">
                <a16:creationId xmlns:a16="http://schemas.microsoft.com/office/drawing/2014/main" id="{54CA6685-0A6A-522A-5474-2E58C2D58A5D}"/>
              </a:ext>
            </a:extLst>
          </p:cNvPr>
          <p:cNvSpPr>
            <a:spLocks noGrp="1"/>
          </p:cNvSpPr>
          <p:nvPr>
            <p:ph type="subTitle" idx="1"/>
          </p:nvPr>
        </p:nvSpPr>
        <p:spPr>
          <a:xfrm>
            <a:off x="0" y="5904449"/>
            <a:ext cx="9144000" cy="632791"/>
          </a:xfrm>
        </p:spPr>
        <p:txBody>
          <a:bodyPr>
            <a:normAutofit lnSpcReduction="10000"/>
          </a:bodyPr>
          <a:lstStyle/>
          <a:p>
            <a:pPr algn="r"/>
            <a:r>
              <a:rPr lang="pt-BR" sz="1600" dirty="0"/>
              <a:t>Prof. André Aparecido da Silva</a:t>
            </a:r>
          </a:p>
          <a:p>
            <a:pPr algn="r"/>
            <a:r>
              <a:rPr lang="pt-BR" sz="1600" dirty="0"/>
              <a:t>Disponível em: </a:t>
            </a:r>
            <a:r>
              <a:rPr lang="pt-BR" sz="1600" dirty="0">
                <a:hlinkClick r:id="rId2"/>
              </a:rPr>
              <a:t>http://www.oxnar.com.br/aulas/redes/crimpagem.pptx</a:t>
            </a:r>
            <a:r>
              <a:rPr lang="pt-BR" sz="1600" dirty="0"/>
              <a:t> </a:t>
            </a:r>
          </a:p>
        </p:txBody>
      </p:sp>
      <p:pic>
        <p:nvPicPr>
          <p:cNvPr id="2050" name="Picture 2">
            <a:extLst>
              <a:ext uri="{FF2B5EF4-FFF2-40B4-BE49-F238E27FC236}">
                <a16:creationId xmlns:a16="http://schemas.microsoft.com/office/drawing/2014/main" id="{1644530C-FE6E-114C-8551-9A777ABE9A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9932" y="0"/>
            <a:ext cx="306206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744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3E464E-3BF6-EAD1-E46F-A30A54A0B9A0}"/>
              </a:ext>
            </a:extLst>
          </p:cNvPr>
          <p:cNvSpPr>
            <a:spLocks noGrp="1"/>
          </p:cNvSpPr>
          <p:nvPr>
            <p:ph type="title"/>
          </p:nvPr>
        </p:nvSpPr>
        <p:spPr/>
        <p:txBody>
          <a:bodyPr/>
          <a:lstStyle/>
          <a:p>
            <a:r>
              <a:rPr lang="pt-BR" dirty="0"/>
              <a:t>Meios de transmissão</a:t>
            </a:r>
          </a:p>
        </p:txBody>
      </p:sp>
      <p:sp>
        <p:nvSpPr>
          <p:cNvPr id="3" name="Espaço Reservado para Conteúdo 2">
            <a:extLst>
              <a:ext uri="{FF2B5EF4-FFF2-40B4-BE49-F238E27FC236}">
                <a16:creationId xmlns:a16="http://schemas.microsoft.com/office/drawing/2014/main" id="{7AAE58B9-D7D2-5059-3350-725F3E97D24F}"/>
              </a:ext>
            </a:extLst>
          </p:cNvPr>
          <p:cNvSpPr>
            <a:spLocks noGrp="1"/>
          </p:cNvSpPr>
          <p:nvPr>
            <p:ph idx="1"/>
          </p:nvPr>
        </p:nvSpPr>
        <p:spPr/>
        <p:txBody>
          <a:bodyPr/>
          <a:lstStyle/>
          <a:p>
            <a:r>
              <a:rPr lang="pt-BR" dirty="0" err="1"/>
              <a:t>Wi-fi</a:t>
            </a:r>
            <a:r>
              <a:rPr lang="pt-BR" dirty="0"/>
              <a:t>;</a:t>
            </a:r>
          </a:p>
          <a:p>
            <a:r>
              <a:rPr lang="pt-BR" dirty="0"/>
              <a:t>Frequência de Radio;</a:t>
            </a:r>
          </a:p>
          <a:p>
            <a:r>
              <a:rPr lang="pt-BR" dirty="0"/>
              <a:t>Fibra óptica;</a:t>
            </a:r>
          </a:p>
          <a:p>
            <a:r>
              <a:rPr lang="pt-BR" dirty="0"/>
              <a:t> Cabo de rede (par transado);</a:t>
            </a:r>
          </a:p>
          <a:p>
            <a:pPr marL="0" indent="0">
              <a:buNone/>
            </a:pPr>
            <a:r>
              <a:rPr lang="pt-BR" dirty="0"/>
              <a:t>----------------------------------</a:t>
            </a:r>
          </a:p>
          <a:p>
            <a:r>
              <a:rPr lang="pt-BR" dirty="0"/>
              <a:t>Bluetooth</a:t>
            </a:r>
          </a:p>
          <a:p>
            <a:r>
              <a:rPr lang="pt-BR" dirty="0"/>
              <a:t>USB</a:t>
            </a:r>
          </a:p>
          <a:p>
            <a:endParaRPr lang="pt-BR" dirty="0"/>
          </a:p>
        </p:txBody>
      </p:sp>
    </p:spTree>
    <p:extLst>
      <p:ext uri="{BB962C8B-B14F-4D97-AF65-F5344CB8AC3E}">
        <p14:creationId xmlns:p14="http://schemas.microsoft.com/office/powerpoint/2010/main" val="2597927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A6417-9CCF-B9AB-B80A-CAFFF67374D6}"/>
              </a:ext>
            </a:extLst>
          </p:cNvPr>
          <p:cNvSpPr>
            <a:spLocks noGrp="1"/>
          </p:cNvSpPr>
          <p:nvPr>
            <p:ph type="title"/>
          </p:nvPr>
        </p:nvSpPr>
        <p:spPr/>
        <p:txBody>
          <a:bodyPr>
            <a:normAutofit/>
          </a:bodyPr>
          <a:lstStyle/>
          <a:p>
            <a:r>
              <a:rPr lang="pt-BR" sz="4000" b="1" i="0" dirty="0">
                <a:solidFill>
                  <a:srgbClr val="404040"/>
                </a:solidFill>
                <a:effectLst/>
                <a:latin typeface="Open Sans" panose="020B0606030504020204" pitchFamily="34" charset="0"/>
              </a:rPr>
              <a:t>Qual normatização utilizar? 568A ou 568B?</a:t>
            </a:r>
            <a:endParaRPr lang="pt-BR" sz="4000" dirty="0"/>
          </a:p>
        </p:txBody>
      </p:sp>
      <p:sp>
        <p:nvSpPr>
          <p:cNvPr id="3" name="Espaço Reservado para Conteúdo 2">
            <a:extLst>
              <a:ext uri="{FF2B5EF4-FFF2-40B4-BE49-F238E27FC236}">
                <a16:creationId xmlns:a16="http://schemas.microsoft.com/office/drawing/2014/main" id="{47142275-344E-DF9A-F0E1-17FBE05C3FF6}"/>
              </a:ext>
            </a:extLst>
          </p:cNvPr>
          <p:cNvSpPr>
            <a:spLocks noGrp="1"/>
          </p:cNvSpPr>
          <p:nvPr>
            <p:ph idx="1"/>
          </p:nvPr>
        </p:nvSpPr>
        <p:spPr/>
        <p:txBody>
          <a:bodyPr/>
          <a:lstStyle/>
          <a:p>
            <a:pPr algn="just"/>
            <a:endParaRPr lang="pt-BR" b="0" i="0" dirty="0">
              <a:solidFill>
                <a:srgbClr val="404040"/>
              </a:solidFill>
              <a:effectLst/>
              <a:latin typeface="Open Sans" panose="020B0606030504020204" pitchFamily="34" charset="0"/>
            </a:endParaRPr>
          </a:p>
          <a:p>
            <a:pPr algn="just"/>
            <a:endParaRPr lang="pt-BR" dirty="0">
              <a:solidFill>
                <a:srgbClr val="404040"/>
              </a:solidFill>
              <a:latin typeface="Open Sans" panose="020B0606030504020204" pitchFamily="34" charset="0"/>
            </a:endParaRPr>
          </a:p>
          <a:p>
            <a:pPr algn="just"/>
            <a:r>
              <a:rPr lang="pt-BR" b="0" i="0" dirty="0">
                <a:solidFill>
                  <a:srgbClr val="404040"/>
                </a:solidFill>
                <a:effectLst/>
                <a:latin typeface="Open Sans" panose="020B0606030504020204" pitchFamily="34" charset="0"/>
              </a:rPr>
              <a:t>Os dois padrões funcionam da mesma forma. Os cabos funcionarão desde que em ambas as extremidades seja usado o mesmo padrão. Por questões de padronização, geralmente utilizamos o padrão 586A, que é o usado na maioria dos cabeamentos estruturados.</a:t>
            </a:r>
            <a:endParaRPr lang="pt-BR" dirty="0"/>
          </a:p>
        </p:txBody>
      </p:sp>
    </p:spTree>
    <p:extLst>
      <p:ext uri="{BB962C8B-B14F-4D97-AF65-F5344CB8AC3E}">
        <p14:creationId xmlns:p14="http://schemas.microsoft.com/office/powerpoint/2010/main" val="3111290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A6417-9CCF-B9AB-B80A-CAFFF67374D6}"/>
              </a:ext>
            </a:extLst>
          </p:cNvPr>
          <p:cNvSpPr>
            <a:spLocks noGrp="1"/>
          </p:cNvSpPr>
          <p:nvPr>
            <p:ph type="title"/>
          </p:nvPr>
        </p:nvSpPr>
        <p:spPr/>
        <p:txBody>
          <a:bodyPr>
            <a:normAutofit/>
          </a:bodyPr>
          <a:lstStyle/>
          <a:p>
            <a:r>
              <a:rPr lang="pt-BR" sz="4000" b="1" i="0" dirty="0">
                <a:solidFill>
                  <a:srgbClr val="404040"/>
                </a:solidFill>
                <a:effectLst/>
                <a:latin typeface="Open Sans" panose="020B0606030504020204" pitchFamily="34" charset="0"/>
              </a:rPr>
              <a:t>Qual normatização utilizar? 568A ou 568B?</a:t>
            </a:r>
            <a:endParaRPr lang="pt-BR" sz="4000" dirty="0"/>
          </a:p>
        </p:txBody>
      </p:sp>
      <p:sp>
        <p:nvSpPr>
          <p:cNvPr id="3" name="Espaço Reservado para Conteúdo 2">
            <a:extLst>
              <a:ext uri="{FF2B5EF4-FFF2-40B4-BE49-F238E27FC236}">
                <a16:creationId xmlns:a16="http://schemas.microsoft.com/office/drawing/2014/main" id="{47142275-344E-DF9A-F0E1-17FBE05C3FF6}"/>
              </a:ext>
            </a:extLst>
          </p:cNvPr>
          <p:cNvSpPr>
            <a:spLocks noGrp="1"/>
          </p:cNvSpPr>
          <p:nvPr>
            <p:ph idx="1"/>
          </p:nvPr>
        </p:nvSpPr>
        <p:spPr/>
        <p:txBody>
          <a:bodyPr/>
          <a:lstStyle/>
          <a:p>
            <a:pPr algn="just"/>
            <a:endParaRPr lang="pt-BR" b="0" i="0" dirty="0">
              <a:solidFill>
                <a:srgbClr val="404040"/>
              </a:solidFill>
              <a:effectLst/>
              <a:latin typeface="Open Sans" panose="020B0606030504020204" pitchFamily="34" charset="0"/>
            </a:endParaRPr>
          </a:p>
          <a:p>
            <a:pPr algn="just"/>
            <a:endParaRPr lang="pt-BR" dirty="0">
              <a:solidFill>
                <a:srgbClr val="404040"/>
              </a:solidFill>
              <a:latin typeface="Open Sans" panose="020B0606030504020204" pitchFamily="34" charset="0"/>
            </a:endParaRPr>
          </a:p>
          <a:p>
            <a:pPr algn="just"/>
            <a:r>
              <a:rPr lang="pt-BR" b="1" i="0" dirty="0">
                <a:solidFill>
                  <a:srgbClr val="222222"/>
                </a:solidFill>
                <a:effectLst/>
                <a:latin typeface="trebuchet ms" panose="020B0603020202020204" pitchFamily="34" charset="0"/>
              </a:rPr>
              <a:t>EIA/TIA</a:t>
            </a:r>
            <a:r>
              <a:rPr lang="pt-BR" b="0" i="0" dirty="0">
                <a:solidFill>
                  <a:srgbClr val="222222"/>
                </a:solidFill>
                <a:effectLst/>
                <a:latin typeface="trebuchet ms" panose="020B0603020202020204" pitchFamily="34" charset="0"/>
              </a:rPr>
              <a:t>-568 é o conjunto de padrões de telecomunicações da Associação das Indústrias de Telecomunicações. Os padrões são relacionados ao cabeamento de edifícios comerciais para produtos e serviços de telecomunicações. Esta </a:t>
            </a:r>
            <a:r>
              <a:rPr lang="pt-BR" b="1" i="0" dirty="0">
                <a:solidFill>
                  <a:srgbClr val="222222"/>
                </a:solidFill>
                <a:effectLst/>
                <a:latin typeface="trebuchet ms" panose="020B0603020202020204" pitchFamily="34" charset="0"/>
              </a:rPr>
              <a:t>norma</a:t>
            </a:r>
            <a:r>
              <a:rPr lang="pt-BR" b="0" i="0" dirty="0">
                <a:solidFill>
                  <a:srgbClr val="222222"/>
                </a:solidFill>
                <a:effectLst/>
                <a:latin typeface="trebuchet ms" panose="020B0603020202020204" pitchFamily="34" charset="0"/>
              </a:rPr>
              <a:t> é semelhante a ISO/IEC 11801 que trata de cabeamento estruturado.</a:t>
            </a:r>
            <a:endParaRPr lang="pt-BR" dirty="0"/>
          </a:p>
        </p:txBody>
      </p:sp>
    </p:spTree>
    <p:extLst>
      <p:ext uri="{BB962C8B-B14F-4D97-AF65-F5344CB8AC3E}">
        <p14:creationId xmlns:p14="http://schemas.microsoft.com/office/powerpoint/2010/main" val="1897020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A6417-9CCF-B9AB-B80A-CAFFF67374D6}"/>
              </a:ext>
            </a:extLst>
          </p:cNvPr>
          <p:cNvSpPr>
            <a:spLocks noGrp="1"/>
          </p:cNvSpPr>
          <p:nvPr>
            <p:ph type="title"/>
          </p:nvPr>
        </p:nvSpPr>
        <p:spPr/>
        <p:txBody>
          <a:bodyPr>
            <a:normAutofit/>
          </a:bodyPr>
          <a:lstStyle/>
          <a:p>
            <a:r>
              <a:rPr lang="pt-BR" sz="4000" b="1" i="0" dirty="0">
                <a:solidFill>
                  <a:srgbClr val="404040"/>
                </a:solidFill>
                <a:effectLst/>
                <a:latin typeface="Open Sans" panose="020B0606030504020204" pitchFamily="34" charset="0"/>
              </a:rPr>
              <a:t>Padrão 568A</a:t>
            </a:r>
            <a:endParaRPr lang="pt-BR" sz="4000" dirty="0"/>
          </a:p>
        </p:txBody>
      </p:sp>
      <p:pic>
        <p:nvPicPr>
          <p:cNvPr id="1026" name="Picture 2">
            <a:extLst>
              <a:ext uri="{FF2B5EF4-FFF2-40B4-BE49-F238E27FC236}">
                <a16:creationId xmlns:a16="http://schemas.microsoft.com/office/drawing/2014/main" id="{D29CFC4E-E95E-18D9-8260-649DDC5C8E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0615" y="2346671"/>
            <a:ext cx="5288446" cy="3452893"/>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a:extLst>
              <a:ext uri="{FF2B5EF4-FFF2-40B4-BE49-F238E27FC236}">
                <a16:creationId xmlns:a16="http://schemas.microsoft.com/office/drawing/2014/main" id="{51576844-D587-CEFF-87D7-98C43706F5AA}"/>
              </a:ext>
            </a:extLst>
          </p:cNvPr>
          <p:cNvSpPr txBox="1"/>
          <p:nvPr/>
        </p:nvSpPr>
        <p:spPr>
          <a:xfrm>
            <a:off x="1023731" y="2067957"/>
            <a:ext cx="3959087" cy="3785652"/>
          </a:xfrm>
          <a:prstGeom prst="rect">
            <a:avLst/>
          </a:prstGeom>
          <a:noFill/>
          <a:ln>
            <a:solidFill>
              <a:schemeClr val="tx1"/>
            </a:solidFill>
          </a:ln>
        </p:spPr>
        <p:txBody>
          <a:bodyPr wrap="square" rtlCol="0">
            <a:spAutoFit/>
          </a:bodyPr>
          <a:lstStyle/>
          <a:p>
            <a:pPr algn="ctr"/>
            <a:r>
              <a:rPr lang="pt-BR" sz="2400" dirty="0"/>
              <a:t>ORDEM DOS FIOS </a:t>
            </a:r>
          </a:p>
          <a:p>
            <a:endParaRPr lang="pt-BR" sz="2400" dirty="0"/>
          </a:p>
          <a:p>
            <a:pPr marL="285750" indent="-285750">
              <a:buFont typeface="Arial" panose="020B0604020202020204" pitchFamily="34" charset="0"/>
              <a:buChar char="•"/>
            </a:pPr>
            <a:r>
              <a:rPr lang="pt-BR" sz="2400" dirty="0"/>
              <a:t>Verde claro </a:t>
            </a:r>
          </a:p>
          <a:p>
            <a:pPr marL="285750" indent="-285750">
              <a:buFont typeface="Arial" panose="020B0604020202020204" pitchFamily="34" charset="0"/>
              <a:buChar char="•"/>
            </a:pPr>
            <a:r>
              <a:rPr lang="pt-BR" sz="2400" dirty="0"/>
              <a:t>Verde escuro</a:t>
            </a:r>
          </a:p>
          <a:p>
            <a:pPr marL="285750" indent="-285750">
              <a:buFont typeface="Arial" panose="020B0604020202020204" pitchFamily="34" charset="0"/>
              <a:buChar char="•"/>
            </a:pPr>
            <a:r>
              <a:rPr lang="pt-BR" sz="2400" dirty="0"/>
              <a:t>Laranja claro</a:t>
            </a:r>
          </a:p>
          <a:p>
            <a:pPr marL="285750" indent="-285750">
              <a:buFont typeface="Arial" panose="020B0604020202020204" pitchFamily="34" charset="0"/>
              <a:buChar char="•"/>
            </a:pPr>
            <a:r>
              <a:rPr lang="pt-BR" sz="2400" dirty="0"/>
              <a:t>Azul escuro </a:t>
            </a:r>
          </a:p>
          <a:p>
            <a:pPr marL="285750" indent="-285750">
              <a:buFont typeface="Arial" panose="020B0604020202020204" pitchFamily="34" charset="0"/>
              <a:buChar char="•"/>
            </a:pPr>
            <a:r>
              <a:rPr lang="pt-BR" sz="2400" dirty="0"/>
              <a:t>Azul claro</a:t>
            </a:r>
          </a:p>
          <a:p>
            <a:pPr marL="285750" indent="-285750">
              <a:buFont typeface="Arial" panose="020B0604020202020204" pitchFamily="34" charset="0"/>
              <a:buChar char="•"/>
            </a:pPr>
            <a:r>
              <a:rPr lang="pt-BR" sz="2400" dirty="0"/>
              <a:t>Laranja escuro</a:t>
            </a:r>
          </a:p>
          <a:p>
            <a:pPr marL="285750" indent="-285750">
              <a:buFont typeface="Arial" panose="020B0604020202020204" pitchFamily="34" charset="0"/>
              <a:buChar char="•"/>
            </a:pPr>
            <a:r>
              <a:rPr lang="pt-BR" sz="2400" dirty="0"/>
              <a:t>Maron claro</a:t>
            </a:r>
          </a:p>
          <a:p>
            <a:pPr marL="285750" indent="-285750">
              <a:buFont typeface="Arial" panose="020B0604020202020204" pitchFamily="34" charset="0"/>
              <a:buChar char="•"/>
            </a:pPr>
            <a:r>
              <a:rPr lang="pt-BR" sz="2400" dirty="0"/>
              <a:t>Maron escuro</a:t>
            </a:r>
          </a:p>
        </p:txBody>
      </p:sp>
    </p:spTree>
    <p:extLst>
      <p:ext uri="{BB962C8B-B14F-4D97-AF65-F5344CB8AC3E}">
        <p14:creationId xmlns:p14="http://schemas.microsoft.com/office/powerpoint/2010/main" val="2523873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E05C2285-15BD-5202-4F45-7E1FCA9BBAF9}"/>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94C762F6-5421-9681-705D-6131C8457C47}"/>
              </a:ext>
            </a:extLst>
          </p:cNvPr>
          <p:cNvPicPr>
            <a:picLocks noChangeAspect="1"/>
          </p:cNvPicPr>
          <p:nvPr/>
        </p:nvPicPr>
        <p:blipFill>
          <a:blip r:embed="rId2"/>
          <a:stretch>
            <a:fillRect/>
          </a:stretch>
        </p:blipFill>
        <p:spPr>
          <a:xfrm>
            <a:off x="-1" y="1702191"/>
            <a:ext cx="12192001" cy="4651937"/>
          </a:xfrm>
          <a:prstGeom prst="rect">
            <a:avLst/>
          </a:prstGeom>
        </p:spPr>
      </p:pic>
    </p:spTree>
    <p:extLst>
      <p:ext uri="{BB962C8B-B14F-4D97-AF65-F5344CB8AC3E}">
        <p14:creationId xmlns:p14="http://schemas.microsoft.com/office/powerpoint/2010/main" val="2663854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2401C2B2-36D5-1972-FE06-B308A9C2B691}"/>
              </a:ext>
            </a:extLst>
          </p:cNvPr>
          <p:cNvPicPr>
            <a:picLocks noChangeAspect="1"/>
          </p:cNvPicPr>
          <p:nvPr/>
        </p:nvPicPr>
        <p:blipFill>
          <a:blip r:embed="rId2"/>
          <a:stretch>
            <a:fillRect/>
          </a:stretch>
        </p:blipFill>
        <p:spPr>
          <a:xfrm>
            <a:off x="0" y="0"/>
            <a:ext cx="3944628" cy="3869635"/>
          </a:xfrm>
          <a:prstGeom prst="rect">
            <a:avLst/>
          </a:prstGeom>
        </p:spPr>
      </p:pic>
      <p:pic>
        <p:nvPicPr>
          <p:cNvPr id="7" name="Imagem 6">
            <a:extLst>
              <a:ext uri="{FF2B5EF4-FFF2-40B4-BE49-F238E27FC236}">
                <a16:creationId xmlns:a16="http://schemas.microsoft.com/office/drawing/2014/main" id="{BA054FB5-DE93-1D11-D3AB-702083FDD28D}"/>
              </a:ext>
            </a:extLst>
          </p:cNvPr>
          <p:cNvPicPr>
            <a:picLocks noChangeAspect="1"/>
          </p:cNvPicPr>
          <p:nvPr/>
        </p:nvPicPr>
        <p:blipFill>
          <a:blip r:embed="rId3"/>
          <a:stretch>
            <a:fillRect/>
          </a:stretch>
        </p:blipFill>
        <p:spPr>
          <a:xfrm>
            <a:off x="3944628" y="0"/>
            <a:ext cx="4476750" cy="4076700"/>
          </a:xfrm>
          <a:prstGeom prst="rect">
            <a:avLst/>
          </a:prstGeom>
        </p:spPr>
      </p:pic>
      <p:pic>
        <p:nvPicPr>
          <p:cNvPr id="9" name="Imagem 8">
            <a:extLst>
              <a:ext uri="{FF2B5EF4-FFF2-40B4-BE49-F238E27FC236}">
                <a16:creationId xmlns:a16="http://schemas.microsoft.com/office/drawing/2014/main" id="{5A7BD053-F391-9010-F103-4CE7F6AAFE28}"/>
              </a:ext>
            </a:extLst>
          </p:cNvPr>
          <p:cNvPicPr>
            <a:picLocks noChangeAspect="1"/>
          </p:cNvPicPr>
          <p:nvPr/>
        </p:nvPicPr>
        <p:blipFill>
          <a:blip r:embed="rId4"/>
          <a:stretch>
            <a:fillRect/>
          </a:stretch>
        </p:blipFill>
        <p:spPr>
          <a:xfrm>
            <a:off x="10248900" y="23191"/>
            <a:ext cx="1943100" cy="4248150"/>
          </a:xfrm>
          <a:prstGeom prst="rect">
            <a:avLst/>
          </a:prstGeom>
        </p:spPr>
      </p:pic>
      <p:pic>
        <p:nvPicPr>
          <p:cNvPr id="11" name="Imagem 10">
            <a:extLst>
              <a:ext uri="{FF2B5EF4-FFF2-40B4-BE49-F238E27FC236}">
                <a16:creationId xmlns:a16="http://schemas.microsoft.com/office/drawing/2014/main" id="{A9A4C5B1-4E66-492E-8CF8-0146E132D0DF}"/>
              </a:ext>
            </a:extLst>
          </p:cNvPr>
          <p:cNvPicPr>
            <a:picLocks noChangeAspect="1"/>
          </p:cNvPicPr>
          <p:nvPr/>
        </p:nvPicPr>
        <p:blipFill>
          <a:blip r:embed="rId5"/>
          <a:stretch>
            <a:fillRect/>
          </a:stretch>
        </p:blipFill>
        <p:spPr>
          <a:xfrm>
            <a:off x="2679081" y="4076700"/>
            <a:ext cx="6425162" cy="2781300"/>
          </a:xfrm>
          <a:prstGeom prst="rect">
            <a:avLst/>
          </a:prstGeom>
        </p:spPr>
      </p:pic>
    </p:spTree>
    <p:extLst>
      <p:ext uri="{BB962C8B-B14F-4D97-AF65-F5344CB8AC3E}">
        <p14:creationId xmlns:p14="http://schemas.microsoft.com/office/powerpoint/2010/main" val="438908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28918B-E297-E5CD-82BB-85851FE1276C}"/>
              </a:ext>
            </a:extLst>
          </p:cNvPr>
          <p:cNvSpPr>
            <a:spLocks noGrp="1"/>
          </p:cNvSpPr>
          <p:nvPr>
            <p:ph type="title"/>
          </p:nvPr>
        </p:nvSpPr>
        <p:spPr/>
        <p:txBody>
          <a:bodyPr/>
          <a:lstStyle/>
          <a:p>
            <a:r>
              <a:rPr lang="pt-BR" dirty="0"/>
              <a:t>Alicate de crimpagem:</a:t>
            </a:r>
          </a:p>
        </p:txBody>
      </p:sp>
      <p:sp>
        <p:nvSpPr>
          <p:cNvPr id="3" name="Espaço Reservado para Conteúdo 2">
            <a:extLst>
              <a:ext uri="{FF2B5EF4-FFF2-40B4-BE49-F238E27FC236}">
                <a16:creationId xmlns:a16="http://schemas.microsoft.com/office/drawing/2014/main" id="{9DD908EA-8787-535B-93DA-5C3F6B05B45B}"/>
              </a:ext>
            </a:extLst>
          </p:cNvPr>
          <p:cNvSpPr>
            <a:spLocks noGrp="1"/>
          </p:cNvSpPr>
          <p:nvPr>
            <p:ph idx="1"/>
          </p:nvPr>
        </p:nvSpPr>
        <p:spPr/>
        <p:txBody>
          <a:bodyPr/>
          <a:lstStyle/>
          <a:p>
            <a:pPr algn="just"/>
            <a:r>
              <a:rPr lang="pt-BR" dirty="0"/>
              <a:t>Normalmente é a ferramenta mais cara neste tipo de montagem de rede por conta própria (existem testadores de cabos que são muito caros, mas são utilizado em montagens profissionais de grande redes). De novo vale a recomendação: comprar uma ferramenta de má qualidade, pensando somente no preço, pode resultar em problemas na crimpagem dos conectores no cabo, muitas vezes imperceptíveis inicialmente, mas gerando no futuro erros de rede que poderão tomar muito de seu tempo.</a:t>
            </a:r>
          </a:p>
        </p:txBody>
      </p:sp>
    </p:spTree>
    <p:extLst>
      <p:ext uri="{BB962C8B-B14F-4D97-AF65-F5344CB8AC3E}">
        <p14:creationId xmlns:p14="http://schemas.microsoft.com/office/powerpoint/2010/main" val="3044863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4137DF-C207-D7BF-A371-40827B0AAE48}"/>
              </a:ext>
            </a:extLst>
          </p:cNvPr>
          <p:cNvSpPr>
            <a:spLocks noGrp="1"/>
          </p:cNvSpPr>
          <p:nvPr>
            <p:ph type="title"/>
          </p:nvPr>
        </p:nvSpPr>
        <p:spPr/>
        <p:txBody>
          <a:bodyPr/>
          <a:lstStyle/>
          <a:p>
            <a:r>
              <a:rPr lang="pt-BR" dirty="0"/>
              <a:t>Preço do alicate de crimpagem</a:t>
            </a:r>
          </a:p>
        </p:txBody>
      </p:sp>
      <p:sp>
        <p:nvSpPr>
          <p:cNvPr id="3" name="Espaço Reservado para Conteúdo 2">
            <a:extLst>
              <a:ext uri="{FF2B5EF4-FFF2-40B4-BE49-F238E27FC236}">
                <a16:creationId xmlns:a16="http://schemas.microsoft.com/office/drawing/2014/main" id="{16EE5F12-E245-20B0-2A36-2E58DD9FEB6F}"/>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AD4CEBBD-786A-DB04-9D9D-6852891044E5}"/>
              </a:ext>
            </a:extLst>
          </p:cNvPr>
          <p:cNvPicPr>
            <a:picLocks noChangeAspect="1"/>
          </p:cNvPicPr>
          <p:nvPr/>
        </p:nvPicPr>
        <p:blipFill>
          <a:blip r:embed="rId2"/>
          <a:stretch>
            <a:fillRect/>
          </a:stretch>
        </p:blipFill>
        <p:spPr>
          <a:xfrm>
            <a:off x="692426" y="2097311"/>
            <a:ext cx="11353799" cy="4621312"/>
          </a:xfrm>
          <a:prstGeom prst="rect">
            <a:avLst/>
          </a:prstGeom>
        </p:spPr>
      </p:pic>
    </p:spTree>
    <p:extLst>
      <p:ext uri="{BB962C8B-B14F-4D97-AF65-F5344CB8AC3E}">
        <p14:creationId xmlns:p14="http://schemas.microsoft.com/office/powerpoint/2010/main" val="408005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DC6376A6-6717-82DA-3B31-C5A4AEBA1F76}"/>
              </a:ext>
            </a:extLst>
          </p:cNvPr>
          <p:cNvPicPr>
            <a:picLocks noChangeAspect="1"/>
          </p:cNvPicPr>
          <p:nvPr/>
        </p:nvPicPr>
        <p:blipFill>
          <a:blip r:embed="rId2"/>
          <a:stretch>
            <a:fillRect/>
          </a:stretch>
        </p:blipFill>
        <p:spPr>
          <a:xfrm>
            <a:off x="0" y="1069145"/>
            <a:ext cx="12192000" cy="4891177"/>
          </a:xfrm>
          <a:prstGeom prst="rect">
            <a:avLst/>
          </a:prstGeom>
        </p:spPr>
      </p:pic>
    </p:spTree>
    <p:extLst>
      <p:ext uri="{BB962C8B-B14F-4D97-AF65-F5344CB8AC3E}">
        <p14:creationId xmlns:p14="http://schemas.microsoft.com/office/powerpoint/2010/main" val="3594293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A3FE5D9F-B9A1-7C62-AF94-94229A2DB075}"/>
              </a:ext>
            </a:extLst>
          </p:cNvPr>
          <p:cNvPicPr>
            <a:picLocks noChangeAspect="1"/>
          </p:cNvPicPr>
          <p:nvPr/>
        </p:nvPicPr>
        <p:blipFill>
          <a:blip r:embed="rId2"/>
          <a:stretch>
            <a:fillRect/>
          </a:stretch>
        </p:blipFill>
        <p:spPr>
          <a:xfrm>
            <a:off x="0" y="984739"/>
            <a:ext cx="12192000" cy="4541614"/>
          </a:xfrm>
          <a:prstGeom prst="rect">
            <a:avLst/>
          </a:prstGeom>
        </p:spPr>
      </p:pic>
    </p:spTree>
    <p:extLst>
      <p:ext uri="{BB962C8B-B14F-4D97-AF65-F5344CB8AC3E}">
        <p14:creationId xmlns:p14="http://schemas.microsoft.com/office/powerpoint/2010/main" val="657425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B988961-C682-2ED8-C8A0-E828FB4987D0}"/>
              </a:ext>
            </a:extLst>
          </p:cNvPr>
          <p:cNvPicPr>
            <a:picLocks noChangeAspect="1"/>
          </p:cNvPicPr>
          <p:nvPr/>
        </p:nvPicPr>
        <p:blipFill>
          <a:blip r:embed="rId2"/>
          <a:stretch>
            <a:fillRect/>
          </a:stretch>
        </p:blipFill>
        <p:spPr>
          <a:xfrm>
            <a:off x="0" y="1405375"/>
            <a:ext cx="12213311" cy="3855941"/>
          </a:xfrm>
          <a:prstGeom prst="rect">
            <a:avLst/>
          </a:prstGeom>
        </p:spPr>
      </p:pic>
    </p:spTree>
    <p:extLst>
      <p:ext uri="{BB962C8B-B14F-4D97-AF65-F5344CB8AC3E}">
        <p14:creationId xmlns:p14="http://schemas.microsoft.com/office/powerpoint/2010/main" val="2301094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904ECCD-0C16-0B11-3510-A1C9765284C1}"/>
              </a:ext>
            </a:extLst>
          </p:cNvPr>
          <p:cNvPicPr>
            <a:picLocks noChangeAspect="1"/>
          </p:cNvPicPr>
          <p:nvPr/>
        </p:nvPicPr>
        <p:blipFill>
          <a:blip r:embed="rId2"/>
          <a:stretch>
            <a:fillRect/>
          </a:stretch>
        </p:blipFill>
        <p:spPr>
          <a:xfrm>
            <a:off x="-1" y="326121"/>
            <a:ext cx="12245954" cy="5174347"/>
          </a:xfrm>
          <a:prstGeom prst="rect">
            <a:avLst/>
          </a:prstGeom>
        </p:spPr>
      </p:pic>
    </p:spTree>
    <p:extLst>
      <p:ext uri="{BB962C8B-B14F-4D97-AF65-F5344CB8AC3E}">
        <p14:creationId xmlns:p14="http://schemas.microsoft.com/office/powerpoint/2010/main" val="4067893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149A02AE-935A-B3E5-AF81-D4E945B87693}"/>
              </a:ext>
            </a:extLst>
          </p:cNvPr>
          <p:cNvPicPr>
            <a:picLocks noChangeAspect="1"/>
          </p:cNvPicPr>
          <p:nvPr/>
        </p:nvPicPr>
        <p:blipFill>
          <a:blip r:embed="rId2"/>
          <a:stretch>
            <a:fillRect/>
          </a:stretch>
        </p:blipFill>
        <p:spPr>
          <a:xfrm>
            <a:off x="0" y="486603"/>
            <a:ext cx="11735172" cy="5884793"/>
          </a:xfrm>
          <a:prstGeom prst="rect">
            <a:avLst/>
          </a:prstGeom>
        </p:spPr>
      </p:pic>
    </p:spTree>
    <p:extLst>
      <p:ext uri="{BB962C8B-B14F-4D97-AF65-F5344CB8AC3E}">
        <p14:creationId xmlns:p14="http://schemas.microsoft.com/office/powerpoint/2010/main" val="719595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402700-200F-E182-D925-34D8E6FC5055}"/>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7AB0FFE6-D14D-DF42-866E-182E3C336B1F}"/>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B0C2D7E8-D9EF-AFAD-F9B3-89801192A02E}"/>
              </a:ext>
            </a:extLst>
          </p:cNvPr>
          <p:cNvPicPr>
            <a:picLocks noChangeAspect="1"/>
          </p:cNvPicPr>
          <p:nvPr/>
        </p:nvPicPr>
        <p:blipFill>
          <a:blip r:embed="rId2"/>
          <a:stretch>
            <a:fillRect/>
          </a:stretch>
        </p:blipFill>
        <p:spPr>
          <a:xfrm>
            <a:off x="0" y="13252"/>
            <a:ext cx="12192000" cy="6858000"/>
          </a:xfrm>
          <a:prstGeom prst="rect">
            <a:avLst/>
          </a:prstGeom>
        </p:spPr>
      </p:pic>
    </p:spTree>
    <p:extLst>
      <p:ext uri="{BB962C8B-B14F-4D97-AF65-F5344CB8AC3E}">
        <p14:creationId xmlns:p14="http://schemas.microsoft.com/office/powerpoint/2010/main" val="182278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25E79B8-3B36-2E08-629A-5DDE25EF3D99}"/>
              </a:ext>
            </a:extLst>
          </p:cNvPr>
          <p:cNvPicPr>
            <a:picLocks noChangeAspect="1"/>
          </p:cNvPicPr>
          <p:nvPr/>
        </p:nvPicPr>
        <p:blipFill>
          <a:blip r:embed="rId2"/>
          <a:stretch>
            <a:fillRect/>
          </a:stretch>
        </p:blipFill>
        <p:spPr>
          <a:xfrm>
            <a:off x="0" y="516914"/>
            <a:ext cx="12064415" cy="4885080"/>
          </a:xfrm>
          <a:prstGeom prst="rect">
            <a:avLst/>
          </a:prstGeom>
        </p:spPr>
      </p:pic>
    </p:spTree>
    <p:extLst>
      <p:ext uri="{BB962C8B-B14F-4D97-AF65-F5344CB8AC3E}">
        <p14:creationId xmlns:p14="http://schemas.microsoft.com/office/powerpoint/2010/main" val="3590780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40AF3D-64AC-0762-16AE-609234EEA9CE}"/>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D8190471-0FC0-4921-902C-F8B85D5B0B60}"/>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60A30413-F6D6-624E-B4D2-F277ED4DCB39}"/>
              </a:ext>
            </a:extLst>
          </p:cNvPr>
          <p:cNvPicPr>
            <a:picLocks noChangeAspect="1"/>
          </p:cNvPicPr>
          <p:nvPr/>
        </p:nvPicPr>
        <p:blipFill>
          <a:blip r:embed="rId2"/>
          <a:stretch>
            <a:fillRect/>
          </a:stretch>
        </p:blipFill>
        <p:spPr>
          <a:xfrm>
            <a:off x="675861" y="1742937"/>
            <a:ext cx="11516139" cy="4653667"/>
          </a:xfrm>
          <a:prstGeom prst="rect">
            <a:avLst/>
          </a:prstGeom>
        </p:spPr>
      </p:pic>
    </p:spTree>
    <p:extLst>
      <p:ext uri="{BB962C8B-B14F-4D97-AF65-F5344CB8AC3E}">
        <p14:creationId xmlns:p14="http://schemas.microsoft.com/office/powerpoint/2010/main" val="2504991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C14CA7-30AC-5E0D-6481-4D02B7B3F7BD}"/>
              </a:ext>
            </a:extLst>
          </p:cNvPr>
          <p:cNvSpPr>
            <a:spLocks noGrp="1"/>
          </p:cNvSpPr>
          <p:nvPr>
            <p:ph type="title"/>
          </p:nvPr>
        </p:nvSpPr>
        <p:spPr/>
        <p:txBody>
          <a:bodyPr/>
          <a:lstStyle/>
          <a:p>
            <a:r>
              <a:rPr lang="pt-BR" dirty="0"/>
              <a:t>Cabo padrão </a:t>
            </a:r>
            <a:r>
              <a:rPr lang="pt-BR" dirty="0" err="1"/>
              <a:t>Cat</a:t>
            </a:r>
            <a:r>
              <a:rPr lang="pt-BR" dirty="0"/>
              <a:t> 5</a:t>
            </a:r>
          </a:p>
        </p:txBody>
      </p:sp>
      <p:sp>
        <p:nvSpPr>
          <p:cNvPr id="3" name="Espaço Reservado para Conteúdo 2">
            <a:extLst>
              <a:ext uri="{FF2B5EF4-FFF2-40B4-BE49-F238E27FC236}">
                <a16:creationId xmlns:a16="http://schemas.microsoft.com/office/drawing/2014/main" id="{F756C5FB-8EF1-470B-641C-6F2BA4E049EC}"/>
              </a:ext>
            </a:extLst>
          </p:cNvPr>
          <p:cNvSpPr>
            <a:spLocks noGrp="1"/>
          </p:cNvSpPr>
          <p:nvPr>
            <p:ph idx="1"/>
          </p:nvPr>
        </p:nvSpPr>
        <p:spPr/>
        <p:txBody>
          <a:bodyPr>
            <a:normAutofit fontScale="92500" lnSpcReduction="10000"/>
          </a:bodyPr>
          <a:lstStyle/>
          <a:p>
            <a:pPr algn="just"/>
            <a:r>
              <a:rPr lang="pt-BR" dirty="0"/>
              <a:t>Normalmente é encontrado em caixas contendo 305 metros de cabo, porém normalmente as lojas vendem também por metro. </a:t>
            </a:r>
          </a:p>
          <a:p>
            <a:pPr algn="just"/>
            <a:endParaRPr lang="pt-BR" dirty="0"/>
          </a:p>
          <a:p>
            <a:pPr algn="just"/>
            <a:r>
              <a:rPr lang="pt-BR" dirty="0"/>
              <a:t>Dicas: Não seja mesquinho! Compre cabos de boa qualidade! Um cabeamento bem feito depende muito da qualidade do cabo, além de também influenciar na montagem dos conectores nas extremidades do mesmo. Os cabos categoria 5 possuem 4 pares de fio coloridos. Atenção neste item, pois cabos de boa qualidade possuem os padrões de cores facilmente identificáveis (atenção nos fios branco/cor), proteção interna envolvendo os fios, além de possuir capa de boa qualidade. Uma marca mundialmente famosa, de boa qualidade e facilmente encontrada aqui é a FUROKAWA.</a:t>
            </a:r>
          </a:p>
        </p:txBody>
      </p:sp>
    </p:spTree>
    <p:extLst>
      <p:ext uri="{BB962C8B-B14F-4D97-AF65-F5344CB8AC3E}">
        <p14:creationId xmlns:p14="http://schemas.microsoft.com/office/powerpoint/2010/main" val="2829426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6A7F81-F2F1-B47B-F083-693AD065D31F}"/>
              </a:ext>
            </a:extLst>
          </p:cNvPr>
          <p:cNvSpPr>
            <a:spLocks noGrp="1"/>
          </p:cNvSpPr>
          <p:nvPr>
            <p:ph type="title"/>
          </p:nvPr>
        </p:nvSpPr>
        <p:spPr/>
        <p:txBody>
          <a:bodyPr/>
          <a:lstStyle/>
          <a:p>
            <a:r>
              <a:rPr lang="pt-BR" dirty="0"/>
              <a:t>PREÇO CABO CAT 5E</a:t>
            </a:r>
          </a:p>
        </p:txBody>
      </p:sp>
      <p:sp>
        <p:nvSpPr>
          <p:cNvPr id="3" name="Espaço Reservado para Conteúdo 2">
            <a:extLst>
              <a:ext uri="{FF2B5EF4-FFF2-40B4-BE49-F238E27FC236}">
                <a16:creationId xmlns:a16="http://schemas.microsoft.com/office/drawing/2014/main" id="{3B463F6B-5DF5-D5FD-7E14-50EFC70118E2}"/>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DB5266D8-7029-B7B2-43DE-5B6B588B4E35}"/>
              </a:ext>
            </a:extLst>
          </p:cNvPr>
          <p:cNvPicPr>
            <a:picLocks noChangeAspect="1"/>
          </p:cNvPicPr>
          <p:nvPr/>
        </p:nvPicPr>
        <p:blipFill>
          <a:blip r:embed="rId2"/>
          <a:stretch>
            <a:fillRect/>
          </a:stretch>
        </p:blipFill>
        <p:spPr>
          <a:xfrm>
            <a:off x="2345635" y="1430270"/>
            <a:ext cx="9846364" cy="5247550"/>
          </a:xfrm>
          <a:prstGeom prst="rect">
            <a:avLst/>
          </a:prstGeom>
        </p:spPr>
      </p:pic>
    </p:spTree>
    <p:extLst>
      <p:ext uri="{BB962C8B-B14F-4D97-AF65-F5344CB8AC3E}">
        <p14:creationId xmlns:p14="http://schemas.microsoft.com/office/powerpoint/2010/main" val="3216284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3964D0-D5AA-1095-3DA2-B3D2158CFE0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1CF5D20-D192-5B16-AA3D-8DD0DB188898}"/>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7989F705-D0C1-C40E-CB06-96C15B0F3C73}"/>
              </a:ext>
            </a:extLst>
          </p:cNvPr>
          <p:cNvPicPr>
            <a:picLocks noChangeAspect="1"/>
          </p:cNvPicPr>
          <p:nvPr/>
        </p:nvPicPr>
        <p:blipFill>
          <a:blip r:embed="rId2"/>
          <a:stretch>
            <a:fillRect/>
          </a:stretch>
        </p:blipFill>
        <p:spPr>
          <a:xfrm>
            <a:off x="-45437" y="752060"/>
            <a:ext cx="12237437" cy="5353879"/>
          </a:xfrm>
          <a:prstGeom prst="rect">
            <a:avLst/>
          </a:prstGeom>
        </p:spPr>
      </p:pic>
    </p:spTree>
    <p:extLst>
      <p:ext uri="{BB962C8B-B14F-4D97-AF65-F5344CB8AC3E}">
        <p14:creationId xmlns:p14="http://schemas.microsoft.com/office/powerpoint/2010/main" val="291491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AE82B2B6-21BE-C49A-52A1-F5A1B5C4D357}"/>
              </a:ext>
            </a:extLst>
          </p:cNvPr>
          <p:cNvSpPr>
            <a:spLocks noGrp="1"/>
          </p:cNvSpPr>
          <p:nvPr>
            <p:ph idx="1"/>
          </p:nvPr>
        </p:nvSpPr>
        <p:spPr/>
        <p:txBody>
          <a:bodyPr/>
          <a:lstStyle/>
          <a:p>
            <a:endParaRPr lang="pt-BR" dirty="0"/>
          </a:p>
          <a:p>
            <a:endParaRPr lang="pt-BR" dirty="0"/>
          </a:p>
          <a:p>
            <a:pPr algn="ctr"/>
            <a:endParaRPr lang="pt-BR" sz="4000" dirty="0"/>
          </a:p>
          <a:p>
            <a:pPr marL="0" indent="0" algn="ctr">
              <a:buNone/>
            </a:pPr>
            <a:r>
              <a:rPr lang="pt-BR" sz="4000" dirty="0"/>
              <a:t>CRIMPAGEM DOS CABOS</a:t>
            </a:r>
          </a:p>
        </p:txBody>
      </p:sp>
    </p:spTree>
    <p:extLst>
      <p:ext uri="{BB962C8B-B14F-4D97-AF65-F5344CB8AC3E}">
        <p14:creationId xmlns:p14="http://schemas.microsoft.com/office/powerpoint/2010/main" val="1314636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A91F9D-40F1-9A96-EF35-C5709CE06680}"/>
              </a:ext>
            </a:extLst>
          </p:cNvPr>
          <p:cNvSpPr>
            <a:spLocks noGrp="1"/>
          </p:cNvSpPr>
          <p:nvPr>
            <p:ph type="title"/>
          </p:nvPr>
        </p:nvSpPr>
        <p:spPr/>
        <p:txBody>
          <a:bodyPr>
            <a:normAutofit/>
          </a:bodyPr>
          <a:lstStyle/>
          <a:p>
            <a:r>
              <a:rPr lang="pt-BR" b="1" i="0" dirty="0">
                <a:solidFill>
                  <a:srgbClr val="202124"/>
                </a:solidFill>
                <a:effectLst/>
                <a:latin typeface="Google Sans"/>
              </a:rPr>
              <a:t>Como </a:t>
            </a:r>
            <a:r>
              <a:rPr lang="pt-BR" b="1" i="0" dirty="0" err="1">
                <a:solidFill>
                  <a:srgbClr val="202124"/>
                </a:solidFill>
                <a:effectLst/>
                <a:latin typeface="Google Sans"/>
              </a:rPr>
              <a:t>crimpar</a:t>
            </a:r>
            <a:r>
              <a:rPr lang="pt-BR" b="1" i="0" dirty="0">
                <a:solidFill>
                  <a:srgbClr val="202124"/>
                </a:solidFill>
                <a:effectLst/>
                <a:latin typeface="Google Sans"/>
              </a:rPr>
              <a:t> um cabo Ethernet de qualquer comprimento</a:t>
            </a:r>
            <a:endParaRPr lang="pt-BR" dirty="0"/>
          </a:p>
        </p:txBody>
      </p:sp>
      <p:sp>
        <p:nvSpPr>
          <p:cNvPr id="3" name="Espaço Reservado para Conteúdo 2">
            <a:extLst>
              <a:ext uri="{FF2B5EF4-FFF2-40B4-BE49-F238E27FC236}">
                <a16:creationId xmlns:a16="http://schemas.microsoft.com/office/drawing/2014/main" id="{89531C84-CB36-81C6-9245-76167942CF39}"/>
              </a:ext>
            </a:extLst>
          </p:cNvPr>
          <p:cNvSpPr>
            <a:spLocks noGrp="1"/>
          </p:cNvSpPr>
          <p:nvPr>
            <p:ph idx="1"/>
          </p:nvPr>
        </p:nvSpPr>
        <p:spPr/>
        <p:txBody>
          <a:bodyPr/>
          <a:lstStyle/>
          <a:p>
            <a:pPr algn="l">
              <a:buFont typeface="+mj-lt"/>
              <a:buAutoNum type="arabicPeriod"/>
            </a:pPr>
            <a:endParaRPr lang="pt-BR" b="0" i="0" dirty="0">
              <a:solidFill>
                <a:srgbClr val="202124"/>
              </a:solidFill>
              <a:effectLst/>
              <a:latin typeface="arial" panose="020B0604020202020204" pitchFamily="34" charset="0"/>
            </a:endParaRPr>
          </a:p>
          <a:p>
            <a:pPr algn="l">
              <a:buFont typeface="+mj-lt"/>
              <a:buAutoNum type="arabicPeriod"/>
            </a:pPr>
            <a:r>
              <a:rPr lang="pt-BR" b="0" i="0" dirty="0">
                <a:solidFill>
                  <a:srgbClr val="202124"/>
                </a:solidFill>
                <a:effectLst/>
                <a:latin typeface="arial" panose="020B0604020202020204" pitchFamily="34" charset="0"/>
              </a:rPr>
              <a:t>Material necessário.</a:t>
            </a:r>
          </a:p>
          <a:p>
            <a:pPr algn="l">
              <a:buFont typeface="+mj-lt"/>
              <a:buAutoNum type="arabicPeriod"/>
            </a:pPr>
            <a:r>
              <a:rPr lang="pt-BR" b="1" i="0" dirty="0">
                <a:solidFill>
                  <a:srgbClr val="202124"/>
                </a:solidFill>
                <a:effectLst/>
                <a:latin typeface="arial" panose="020B0604020202020204" pitchFamily="34" charset="0"/>
              </a:rPr>
              <a:t>Passo</a:t>
            </a:r>
            <a:r>
              <a:rPr lang="pt-BR" b="0" i="0" dirty="0">
                <a:solidFill>
                  <a:srgbClr val="202124"/>
                </a:solidFill>
                <a:effectLst/>
                <a:latin typeface="arial" panose="020B0604020202020204" pitchFamily="34" charset="0"/>
              </a:rPr>
              <a:t> 1: Medindo o comprimento que você precisa.</a:t>
            </a:r>
          </a:p>
          <a:p>
            <a:pPr algn="l">
              <a:buFont typeface="+mj-lt"/>
              <a:buAutoNum type="arabicPeriod"/>
            </a:pPr>
            <a:r>
              <a:rPr lang="pt-BR" b="1" i="0" dirty="0">
                <a:solidFill>
                  <a:srgbClr val="202124"/>
                </a:solidFill>
                <a:effectLst/>
                <a:latin typeface="arial" panose="020B0604020202020204" pitchFamily="34" charset="0"/>
              </a:rPr>
              <a:t>Passo</a:t>
            </a:r>
            <a:r>
              <a:rPr lang="pt-BR" b="0" i="0" dirty="0">
                <a:solidFill>
                  <a:srgbClr val="202124"/>
                </a:solidFill>
                <a:effectLst/>
                <a:latin typeface="arial" panose="020B0604020202020204" pitchFamily="34" charset="0"/>
              </a:rPr>
              <a:t> 2: Removendo uma parte da capa de cada extremidade do cabo.</a:t>
            </a:r>
          </a:p>
          <a:p>
            <a:pPr algn="l">
              <a:buFont typeface="+mj-lt"/>
              <a:buAutoNum type="arabicPeriod"/>
            </a:pPr>
            <a:r>
              <a:rPr lang="pt-BR" b="1" i="0" dirty="0">
                <a:solidFill>
                  <a:srgbClr val="202124"/>
                </a:solidFill>
                <a:effectLst/>
                <a:latin typeface="arial" panose="020B0604020202020204" pitchFamily="34" charset="0"/>
              </a:rPr>
              <a:t>Passo</a:t>
            </a:r>
            <a:r>
              <a:rPr lang="pt-BR" b="0" i="0" dirty="0">
                <a:solidFill>
                  <a:srgbClr val="202124"/>
                </a:solidFill>
                <a:effectLst/>
                <a:latin typeface="arial" panose="020B0604020202020204" pitchFamily="34" charset="0"/>
              </a:rPr>
              <a:t> 4: Desenrolando e separando todos os fios.</a:t>
            </a:r>
          </a:p>
          <a:p>
            <a:pPr algn="l">
              <a:buFont typeface="+mj-lt"/>
              <a:buAutoNum type="arabicPeriod"/>
            </a:pPr>
            <a:r>
              <a:rPr lang="pt-BR" b="1" i="0" dirty="0">
                <a:solidFill>
                  <a:srgbClr val="202124"/>
                </a:solidFill>
                <a:effectLst/>
                <a:latin typeface="arial" panose="020B0604020202020204" pitchFamily="34" charset="0"/>
              </a:rPr>
              <a:t>Passo</a:t>
            </a:r>
            <a:r>
              <a:rPr lang="pt-BR" b="0" i="0" dirty="0">
                <a:solidFill>
                  <a:srgbClr val="202124"/>
                </a:solidFill>
                <a:effectLst/>
                <a:latin typeface="arial" panose="020B0604020202020204" pitchFamily="34" charset="0"/>
              </a:rPr>
              <a:t> 5: Colocando os fios na ordem correta e </a:t>
            </a:r>
            <a:r>
              <a:rPr lang="pt-BR" b="0" i="0" dirty="0" err="1">
                <a:solidFill>
                  <a:srgbClr val="202124"/>
                </a:solidFill>
                <a:effectLst/>
                <a:latin typeface="arial" panose="020B0604020202020204" pitchFamily="34" charset="0"/>
              </a:rPr>
              <a:t>crimpando</a:t>
            </a:r>
            <a:r>
              <a:rPr lang="pt-BR" b="0" i="0" dirty="0">
                <a:solidFill>
                  <a:srgbClr val="202124"/>
                </a:solidFill>
                <a:effectLst/>
                <a:latin typeface="arial" panose="020B0604020202020204" pitchFamily="34" charset="0"/>
              </a:rPr>
              <a:t>.</a:t>
            </a:r>
          </a:p>
          <a:p>
            <a:endParaRPr lang="pt-BR" dirty="0"/>
          </a:p>
        </p:txBody>
      </p:sp>
    </p:spTree>
    <p:extLst>
      <p:ext uri="{BB962C8B-B14F-4D97-AF65-F5344CB8AC3E}">
        <p14:creationId xmlns:p14="http://schemas.microsoft.com/office/powerpoint/2010/main" val="3197566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168DAD-E629-5696-00B3-BBA640E668C2}"/>
              </a:ext>
            </a:extLst>
          </p:cNvPr>
          <p:cNvSpPr>
            <a:spLocks noGrp="1"/>
          </p:cNvSpPr>
          <p:nvPr>
            <p:ph type="title"/>
          </p:nvPr>
        </p:nvSpPr>
        <p:spPr/>
        <p:txBody>
          <a:bodyPr/>
          <a:lstStyle/>
          <a:p>
            <a:r>
              <a:rPr lang="pt-BR" dirty="0"/>
              <a:t>Materiais necessários</a:t>
            </a:r>
          </a:p>
        </p:txBody>
      </p:sp>
      <p:sp>
        <p:nvSpPr>
          <p:cNvPr id="3" name="Espaço Reservado para Conteúdo 2">
            <a:extLst>
              <a:ext uri="{FF2B5EF4-FFF2-40B4-BE49-F238E27FC236}">
                <a16:creationId xmlns:a16="http://schemas.microsoft.com/office/drawing/2014/main" id="{CE9EEDC7-27F9-8018-DD9E-209F4B70F4AC}"/>
              </a:ext>
            </a:extLst>
          </p:cNvPr>
          <p:cNvSpPr>
            <a:spLocks noGrp="1"/>
          </p:cNvSpPr>
          <p:nvPr>
            <p:ph idx="1"/>
          </p:nvPr>
        </p:nvSpPr>
        <p:spPr/>
        <p:txBody>
          <a:bodyPr/>
          <a:lstStyle/>
          <a:p>
            <a:pPr marL="0" indent="0">
              <a:buNone/>
            </a:pPr>
            <a:endParaRPr lang="pt-BR" dirty="0">
              <a:solidFill>
                <a:srgbClr val="333333"/>
              </a:solidFill>
              <a:latin typeface="opensans"/>
            </a:endParaRPr>
          </a:p>
          <a:p>
            <a:pPr marL="0" indent="0">
              <a:buNone/>
            </a:pPr>
            <a:endParaRPr lang="pt-BR" dirty="0">
              <a:solidFill>
                <a:srgbClr val="333333"/>
              </a:solidFill>
              <a:latin typeface="opensans"/>
            </a:endParaRPr>
          </a:p>
          <a:p>
            <a:r>
              <a:rPr lang="pt-BR" b="0" i="0" dirty="0">
                <a:solidFill>
                  <a:srgbClr val="333333"/>
                </a:solidFill>
                <a:effectLst/>
                <a:latin typeface="opensans"/>
              </a:rPr>
              <a:t>Cabo ethernet;</a:t>
            </a:r>
          </a:p>
          <a:p>
            <a:r>
              <a:rPr lang="pt-BR" b="0" i="0" dirty="0">
                <a:solidFill>
                  <a:srgbClr val="333333"/>
                </a:solidFill>
                <a:effectLst/>
                <a:latin typeface="opensans"/>
              </a:rPr>
              <a:t>Conectores RJ-45;</a:t>
            </a:r>
          </a:p>
          <a:p>
            <a:r>
              <a:rPr lang="pt-BR" b="0" i="0" dirty="0">
                <a:solidFill>
                  <a:srgbClr val="333333"/>
                </a:solidFill>
                <a:effectLst/>
                <a:latin typeface="opensans"/>
              </a:rPr>
              <a:t>Alicate de crimpagem RJ-45;</a:t>
            </a:r>
          </a:p>
          <a:p>
            <a:r>
              <a:rPr lang="pt-BR" b="0" i="0" dirty="0">
                <a:solidFill>
                  <a:srgbClr val="333333"/>
                </a:solidFill>
                <a:effectLst/>
                <a:latin typeface="opensans"/>
              </a:rPr>
              <a:t>Cortadores de fio, decapantes ou tesouras.</a:t>
            </a:r>
            <a:endParaRPr lang="pt-BR" dirty="0"/>
          </a:p>
        </p:txBody>
      </p:sp>
    </p:spTree>
    <p:extLst>
      <p:ext uri="{BB962C8B-B14F-4D97-AF65-F5344CB8AC3E}">
        <p14:creationId xmlns:p14="http://schemas.microsoft.com/office/powerpoint/2010/main" val="490170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0D8264-E3C4-482B-F2BB-7C06361158FB}"/>
              </a:ext>
            </a:extLst>
          </p:cNvPr>
          <p:cNvSpPr>
            <a:spLocks noGrp="1"/>
          </p:cNvSpPr>
          <p:nvPr>
            <p:ph type="title"/>
          </p:nvPr>
        </p:nvSpPr>
        <p:spPr/>
        <p:txBody>
          <a:bodyPr/>
          <a:lstStyle/>
          <a:p>
            <a:r>
              <a:rPr lang="pt-BR" b="1" i="0" dirty="0">
                <a:solidFill>
                  <a:srgbClr val="333333"/>
                </a:solidFill>
                <a:effectLst/>
                <a:latin typeface="opensans"/>
              </a:rPr>
              <a:t>Passo 1: </a:t>
            </a:r>
            <a:r>
              <a:rPr lang="pt-BR" b="0" i="0" dirty="0">
                <a:solidFill>
                  <a:srgbClr val="333333"/>
                </a:solidFill>
                <a:effectLst/>
                <a:latin typeface="opensans"/>
              </a:rPr>
              <a:t>Medindo o comprimento que você precisa</a:t>
            </a:r>
            <a:endParaRPr lang="pt-BR" dirty="0"/>
          </a:p>
        </p:txBody>
      </p:sp>
      <p:sp>
        <p:nvSpPr>
          <p:cNvPr id="3" name="Espaço Reservado para Conteúdo 2">
            <a:extLst>
              <a:ext uri="{FF2B5EF4-FFF2-40B4-BE49-F238E27FC236}">
                <a16:creationId xmlns:a16="http://schemas.microsoft.com/office/drawing/2014/main" id="{1494A63A-4D35-23DB-DAF7-BF6FFE1CE1F1}"/>
              </a:ext>
            </a:extLst>
          </p:cNvPr>
          <p:cNvSpPr>
            <a:spLocks noGrp="1"/>
          </p:cNvSpPr>
          <p:nvPr>
            <p:ph idx="1"/>
          </p:nvPr>
        </p:nvSpPr>
        <p:spPr/>
        <p:txBody>
          <a:bodyPr/>
          <a:lstStyle/>
          <a:p>
            <a:pPr algn="just" fontAlgn="auto"/>
            <a:r>
              <a:rPr lang="pt-BR" b="0" i="0" dirty="0">
                <a:solidFill>
                  <a:srgbClr val="333333"/>
                </a:solidFill>
                <a:effectLst/>
                <a:latin typeface="opensans"/>
              </a:rPr>
              <a:t>Pegue seu cabo Ethernet e meça o comprimento que você precisa e corte-o com um cortador de fio ou tesoura.</a:t>
            </a:r>
            <a:br>
              <a:rPr lang="pt-BR" b="0" i="0" dirty="0">
                <a:solidFill>
                  <a:srgbClr val="333333"/>
                </a:solidFill>
                <a:effectLst/>
                <a:latin typeface="opensans"/>
              </a:rPr>
            </a:br>
            <a:endParaRPr lang="pt-BR" b="0" i="0" dirty="0">
              <a:solidFill>
                <a:srgbClr val="333333"/>
              </a:solidFill>
              <a:effectLst/>
              <a:latin typeface="opensans"/>
            </a:endParaRPr>
          </a:p>
          <a:p>
            <a:pPr algn="just" fontAlgn="auto"/>
            <a:r>
              <a:rPr lang="pt-BR" b="0" i="0" dirty="0">
                <a:solidFill>
                  <a:srgbClr val="333333"/>
                </a:solidFill>
                <a:effectLst/>
                <a:latin typeface="opensans"/>
              </a:rPr>
              <a:t>Não se preocupe em obter o tamanho exato, você pode passar um pouco da medida. Nesse caso, é melhor errar por excesso do que for falta. E depois, se for realmente necessário, você sempre pode cortar o excesso. Além disso, esse pequeno excesso no final, pode ser usado para compensar quaisquer discrepâncias e erros.</a:t>
            </a:r>
          </a:p>
          <a:p>
            <a:pPr algn="just"/>
            <a:endParaRPr lang="pt-BR" dirty="0"/>
          </a:p>
        </p:txBody>
      </p:sp>
    </p:spTree>
    <p:extLst>
      <p:ext uri="{BB962C8B-B14F-4D97-AF65-F5344CB8AC3E}">
        <p14:creationId xmlns:p14="http://schemas.microsoft.com/office/powerpoint/2010/main" val="1289028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9CE175-0316-A1FA-4F4C-9A6AEEC5662A}"/>
              </a:ext>
            </a:extLst>
          </p:cNvPr>
          <p:cNvSpPr>
            <a:spLocks noGrp="1"/>
          </p:cNvSpPr>
          <p:nvPr>
            <p:ph type="title"/>
          </p:nvPr>
        </p:nvSpPr>
        <p:spPr/>
        <p:txBody>
          <a:bodyPr/>
          <a:lstStyle/>
          <a:p>
            <a:r>
              <a:rPr lang="pt-BR" b="1" i="0" dirty="0">
                <a:solidFill>
                  <a:srgbClr val="333333"/>
                </a:solidFill>
                <a:effectLst/>
                <a:latin typeface="opensans"/>
              </a:rPr>
              <a:t>Passo 2: </a:t>
            </a:r>
            <a:r>
              <a:rPr lang="pt-BR" b="0" i="0" dirty="0">
                <a:solidFill>
                  <a:srgbClr val="333333"/>
                </a:solidFill>
                <a:effectLst/>
                <a:latin typeface="opensans"/>
              </a:rPr>
              <a:t>Removendo uma parte da capa de cada extremidade do cabo</a:t>
            </a:r>
            <a:endParaRPr lang="pt-BR" dirty="0"/>
          </a:p>
        </p:txBody>
      </p:sp>
      <p:sp>
        <p:nvSpPr>
          <p:cNvPr id="3" name="Espaço Reservado para Conteúdo 2">
            <a:extLst>
              <a:ext uri="{FF2B5EF4-FFF2-40B4-BE49-F238E27FC236}">
                <a16:creationId xmlns:a16="http://schemas.microsoft.com/office/drawing/2014/main" id="{28850CA8-66E4-D8F9-848F-F672DDE5125D}"/>
              </a:ext>
            </a:extLst>
          </p:cNvPr>
          <p:cNvSpPr>
            <a:spLocks noGrp="1"/>
          </p:cNvSpPr>
          <p:nvPr>
            <p:ph idx="1"/>
          </p:nvPr>
        </p:nvSpPr>
        <p:spPr>
          <a:xfrm>
            <a:off x="-2" y="1825626"/>
            <a:ext cx="12056013" cy="2436886"/>
          </a:xfrm>
        </p:spPr>
        <p:txBody>
          <a:bodyPr/>
          <a:lstStyle/>
          <a:p>
            <a:pPr algn="just"/>
            <a:r>
              <a:rPr lang="pt-BR" b="0" i="0" dirty="0">
                <a:solidFill>
                  <a:srgbClr val="333333"/>
                </a:solidFill>
                <a:effectLst/>
                <a:latin typeface="opensans"/>
              </a:rPr>
              <a:t>Use o alicate de crimpagem (ou um estilete) para retirar uma parte da capa de cada extremidade do cabo (algo entre 3 e 5 centímetros). Para fazer isso, introduza o cabo na parte que possui uma lâmina e corte o revestimento, mas não os fios no interior.</a:t>
            </a:r>
            <a:endParaRPr lang="pt-BR" dirty="0"/>
          </a:p>
        </p:txBody>
      </p:sp>
      <p:pic>
        <p:nvPicPr>
          <p:cNvPr id="3074" name="Picture 2" descr="Desencapando o cabo com o crimpador (Foto: Edivaldo Brito/TechTudo) — Foto: TechTudo">
            <a:extLst>
              <a:ext uri="{FF2B5EF4-FFF2-40B4-BE49-F238E27FC236}">
                <a16:creationId xmlns:a16="http://schemas.microsoft.com/office/drawing/2014/main" id="{79CE5810-6D11-7E7A-F9F9-F0238E809D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5595" y="3461043"/>
            <a:ext cx="5816405" cy="338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4012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373EF23-A7C2-6833-3E88-9093E4ECDBAA}"/>
              </a:ext>
            </a:extLst>
          </p:cNvPr>
          <p:cNvSpPr>
            <a:spLocks noGrp="1"/>
          </p:cNvSpPr>
          <p:nvPr>
            <p:ph idx="1"/>
          </p:nvPr>
        </p:nvSpPr>
        <p:spPr>
          <a:xfrm>
            <a:off x="675249" y="422031"/>
            <a:ext cx="10678551" cy="1645920"/>
          </a:xfrm>
        </p:spPr>
        <p:txBody>
          <a:bodyPr/>
          <a:lstStyle/>
          <a:p>
            <a:pPr algn="just"/>
            <a:r>
              <a:rPr lang="pt-BR" b="0" i="0" dirty="0">
                <a:solidFill>
                  <a:srgbClr val="333333"/>
                </a:solidFill>
                <a:effectLst/>
                <a:latin typeface="opensans"/>
              </a:rPr>
              <a:t>Encaixe o cabo até a lamina ficar posicionada no ponto em que será cortada a capa. Em seguida, aperte suavemente a ferramenta de crimpagem e gire-a para cortar completamente o revestimento.</a:t>
            </a:r>
            <a:endParaRPr lang="pt-BR" dirty="0"/>
          </a:p>
        </p:txBody>
      </p:sp>
      <p:pic>
        <p:nvPicPr>
          <p:cNvPr id="7" name="Imagem 6">
            <a:extLst>
              <a:ext uri="{FF2B5EF4-FFF2-40B4-BE49-F238E27FC236}">
                <a16:creationId xmlns:a16="http://schemas.microsoft.com/office/drawing/2014/main" id="{DFE5D455-5E96-9C34-F63F-CA33D6FDDE28}"/>
              </a:ext>
            </a:extLst>
          </p:cNvPr>
          <p:cNvPicPr>
            <a:picLocks noChangeAspect="1"/>
          </p:cNvPicPr>
          <p:nvPr/>
        </p:nvPicPr>
        <p:blipFill>
          <a:blip r:embed="rId2"/>
          <a:stretch>
            <a:fillRect/>
          </a:stretch>
        </p:blipFill>
        <p:spPr>
          <a:xfrm>
            <a:off x="1600200" y="3009900"/>
            <a:ext cx="10591800" cy="3848100"/>
          </a:xfrm>
          <a:prstGeom prst="rect">
            <a:avLst/>
          </a:prstGeom>
        </p:spPr>
      </p:pic>
    </p:spTree>
    <p:extLst>
      <p:ext uri="{BB962C8B-B14F-4D97-AF65-F5344CB8AC3E}">
        <p14:creationId xmlns:p14="http://schemas.microsoft.com/office/powerpoint/2010/main" val="3042609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A276EE-D090-EAAF-599E-4FB20C364DA4}"/>
              </a:ext>
            </a:extLst>
          </p:cNvPr>
          <p:cNvSpPr>
            <a:spLocks noGrp="1"/>
          </p:cNvSpPr>
          <p:nvPr>
            <p:ph type="title"/>
          </p:nvPr>
        </p:nvSpPr>
        <p:spPr/>
        <p:txBody>
          <a:bodyPr/>
          <a:lstStyle/>
          <a:p>
            <a:r>
              <a:rPr lang="pt-BR" b="0" i="0" dirty="0">
                <a:solidFill>
                  <a:srgbClr val="333333"/>
                </a:solidFill>
                <a:effectLst/>
                <a:latin typeface="opensans"/>
              </a:rPr>
              <a:t>Desenrolando e separando todos os fios e os estique</a:t>
            </a:r>
            <a:endParaRPr lang="pt-BR" dirty="0"/>
          </a:p>
        </p:txBody>
      </p:sp>
      <p:pic>
        <p:nvPicPr>
          <p:cNvPr id="5" name="Imagem 4">
            <a:extLst>
              <a:ext uri="{FF2B5EF4-FFF2-40B4-BE49-F238E27FC236}">
                <a16:creationId xmlns:a16="http://schemas.microsoft.com/office/drawing/2014/main" id="{E9B94389-D120-540A-79FA-F2221C74760F}"/>
              </a:ext>
            </a:extLst>
          </p:cNvPr>
          <p:cNvPicPr>
            <a:picLocks noChangeAspect="1"/>
          </p:cNvPicPr>
          <p:nvPr/>
        </p:nvPicPr>
        <p:blipFill>
          <a:blip r:embed="rId2"/>
          <a:stretch>
            <a:fillRect/>
          </a:stretch>
        </p:blipFill>
        <p:spPr>
          <a:xfrm>
            <a:off x="-1" y="1789234"/>
            <a:ext cx="6201678" cy="3218864"/>
          </a:xfrm>
          <a:prstGeom prst="rect">
            <a:avLst/>
          </a:prstGeom>
        </p:spPr>
      </p:pic>
      <p:pic>
        <p:nvPicPr>
          <p:cNvPr id="7" name="Imagem 6">
            <a:extLst>
              <a:ext uri="{FF2B5EF4-FFF2-40B4-BE49-F238E27FC236}">
                <a16:creationId xmlns:a16="http://schemas.microsoft.com/office/drawing/2014/main" id="{058FCAE6-FF5C-2ECE-CE28-EBEE2E469CCC}"/>
              </a:ext>
            </a:extLst>
          </p:cNvPr>
          <p:cNvPicPr>
            <a:picLocks noChangeAspect="1"/>
          </p:cNvPicPr>
          <p:nvPr/>
        </p:nvPicPr>
        <p:blipFill>
          <a:blip r:embed="rId3"/>
          <a:stretch>
            <a:fillRect/>
          </a:stretch>
        </p:blipFill>
        <p:spPr>
          <a:xfrm>
            <a:off x="6128825" y="4162425"/>
            <a:ext cx="6096000" cy="2695575"/>
          </a:xfrm>
          <a:prstGeom prst="rect">
            <a:avLst/>
          </a:prstGeom>
        </p:spPr>
      </p:pic>
    </p:spTree>
    <p:extLst>
      <p:ext uri="{BB962C8B-B14F-4D97-AF65-F5344CB8AC3E}">
        <p14:creationId xmlns:p14="http://schemas.microsoft.com/office/powerpoint/2010/main" val="387147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8E0DB9-F759-8F2C-EA0E-3FBAAF29EADC}"/>
              </a:ext>
            </a:extLst>
          </p:cNvPr>
          <p:cNvSpPr>
            <a:spLocks noGrp="1"/>
          </p:cNvSpPr>
          <p:nvPr>
            <p:ph type="title"/>
          </p:nvPr>
        </p:nvSpPr>
        <p:spPr/>
        <p:txBody>
          <a:bodyPr/>
          <a:lstStyle/>
          <a:p>
            <a:r>
              <a:rPr lang="pt-BR" b="1" i="0" dirty="0">
                <a:solidFill>
                  <a:srgbClr val="333333"/>
                </a:solidFill>
                <a:effectLst/>
                <a:latin typeface="opensans"/>
              </a:rPr>
              <a:t>Passo 5: </a:t>
            </a:r>
            <a:r>
              <a:rPr lang="pt-BR" b="0" i="0" dirty="0">
                <a:solidFill>
                  <a:srgbClr val="333333"/>
                </a:solidFill>
                <a:effectLst/>
                <a:latin typeface="opensans"/>
              </a:rPr>
              <a:t>Colocando os fios na ordem correta e </a:t>
            </a:r>
            <a:r>
              <a:rPr lang="pt-BR" b="0" i="0" dirty="0" err="1">
                <a:solidFill>
                  <a:srgbClr val="333333"/>
                </a:solidFill>
                <a:effectLst/>
                <a:latin typeface="opensans"/>
              </a:rPr>
              <a:t>crimpando</a:t>
            </a:r>
            <a:endParaRPr lang="pt-BR" dirty="0"/>
          </a:p>
        </p:txBody>
      </p:sp>
      <p:sp>
        <p:nvSpPr>
          <p:cNvPr id="3" name="Espaço Reservado para Conteúdo 2">
            <a:extLst>
              <a:ext uri="{FF2B5EF4-FFF2-40B4-BE49-F238E27FC236}">
                <a16:creationId xmlns:a16="http://schemas.microsoft.com/office/drawing/2014/main" id="{36D428D1-234B-BA98-6A01-5A71837874AC}"/>
              </a:ext>
            </a:extLst>
          </p:cNvPr>
          <p:cNvSpPr>
            <a:spLocks noGrp="1"/>
          </p:cNvSpPr>
          <p:nvPr>
            <p:ph idx="1"/>
          </p:nvPr>
        </p:nvSpPr>
        <p:spPr>
          <a:xfrm>
            <a:off x="562709" y="1825625"/>
            <a:ext cx="11197882" cy="4351338"/>
          </a:xfrm>
        </p:spPr>
        <p:txBody>
          <a:bodyPr/>
          <a:lstStyle/>
          <a:p>
            <a:pPr algn="just"/>
            <a:r>
              <a:rPr lang="pt-BR" b="0" i="0" dirty="0">
                <a:solidFill>
                  <a:srgbClr val="333333"/>
                </a:solidFill>
                <a:effectLst/>
                <a:latin typeface="opensans"/>
              </a:rPr>
              <a:t>Agora, é necessário organizar os oito fios em uma ordem específica, para depois </a:t>
            </a:r>
            <a:r>
              <a:rPr lang="pt-BR" b="0" i="0" dirty="0" err="1">
                <a:solidFill>
                  <a:srgbClr val="333333"/>
                </a:solidFill>
                <a:effectLst/>
                <a:latin typeface="opensans"/>
              </a:rPr>
              <a:t>crimpar</a:t>
            </a:r>
            <a:r>
              <a:rPr lang="pt-BR" b="0" i="0" dirty="0">
                <a:solidFill>
                  <a:srgbClr val="333333"/>
                </a:solidFill>
                <a:effectLst/>
                <a:latin typeface="opensans"/>
              </a:rPr>
              <a:t> o cabo no conector RJ-45. Tecnicamente, você pode ter os fios em qualquer ordem que quiser, desde que ambas as extremidades sejam iguais.</a:t>
            </a:r>
            <a:endParaRPr lang="pt-BR" dirty="0"/>
          </a:p>
        </p:txBody>
      </p:sp>
      <p:pic>
        <p:nvPicPr>
          <p:cNvPr id="5" name="Imagem 4">
            <a:extLst>
              <a:ext uri="{FF2B5EF4-FFF2-40B4-BE49-F238E27FC236}">
                <a16:creationId xmlns:a16="http://schemas.microsoft.com/office/drawing/2014/main" id="{E42F2CE0-AB43-192A-F8A2-182617DE7C56}"/>
              </a:ext>
            </a:extLst>
          </p:cNvPr>
          <p:cNvPicPr>
            <a:picLocks noChangeAspect="1"/>
          </p:cNvPicPr>
          <p:nvPr/>
        </p:nvPicPr>
        <p:blipFill>
          <a:blip r:embed="rId2"/>
          <a:stretch>
            <a:fillRect/>
          </a:stretch>
        </p:blipFill>
        <p:spPr>
          <a:xfrm>
            <a:off x="5381625" y="3371850"/>
            <a:ext cx="6810375" cy="3486150"/>
          </a:xfrm>
          <a:prstGeom prst="rect">
            <a:avLst/>
          </a:prstGeom>
        </p:spPr>
      </p:pic>
    </p:spTree>
    <p:extLst>
      <p:ext uri="{BB962C8B-B14F-4D97-AF65-F5344CB8AC3E}">
        <p14:creationId xmlns:p14="http://schemas.microsoft.com/office/powerpoint/2010/main" val="988698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9E2B9973-FE6C-86A4-D353-EB7EABECF1F6}"/>
              </a:ext>
            </a:extLst>
          </p:cNvPr>
          <p:cNvSpPr>
            <a:spLocks noGrp="1"/>
          </p:cNvSpPr>
          <p:nvPr>
            <p:ph idx="1"/>
          </p:nvPr>
        </p:nvSpPr>
        <p:spPr>
          <a:xfrm>
            <a:off x="556846" y="376653"/>
            <a:ext cx="10515600" cy="1424012"/>
          </a:xfrm>
        </p:spPr>
        <p:txBody>
          <a:bodyPr/>
          <a:lstStyle/>
          <a:p>
            <a:pPr algn="just"/>
            <a:r>
              <a:rPr lang="pt-BR" b="0" i="0" dirty="0">
                <a:solidFill>
                  <a:srgbClr val="333333"/>
                </a:solidFill>
                <a:effectLst/>
                <a:latin typeface="opensans"/>
              </a:rPr>
              <a:t>Coloque os oito fios em ordem, seguindo o padrão T-568A, e alinhe todos eles em paralelo. Ao fazer isso, coloque os fios no lado do dedo indicador e esprema-os com o polegar para mantê-los no lugar.</a:t>
            </a:r>
            <a:endParaRPr lang="pt-BR" dirty="0"/>
          </a:p>
        </p:txBody>
      </p:sp>
      <p:pic>
        <p:nvPicPr>
          <p:cNvPr id="5" name="Imagem 4">
            <a:extLst>
              <a:ext uri="{FF2B5EF4-FFF2-40B4-BE49-F238E27FC236}">
                <a16:creationId xmlns:a16="http://schemas.microsoft.com/office/drawing/2014/main" id="{1E7FFB7E-85D9-A1A9-3D85-41B6FDACD220}"/>
              </a:ext>
            </a:extLst>
          </p:cNvPr>
          <p:cNvPicPr>
            <a:picLocks noChangeAspect="1"/>
          </p:cNvPicPr>
          <p:nvPr/>
        </p:nvPicPr>
        <p:blipFill>
          <a:blip r:embed="rId2"/>
          <a:stretch>
            <a:fillRect/>
          </a:stretch>
        </p:blipFill>
        <p:spPr>
          <a:xfrm>
            <a:off x="1334867" y="2644726"/>
            <a:ext cx="10966745" cy="4212835"/>
          </a:xfrm>
          <a:prstGeom prst="rect">
            <a:avLst/>
          </a:prstGeom>
        </p:spPr>
      </p:pic>
    </p:spTree>
    <p:extLst>
      <p:ext uri="{BB962C8B-B14F-4D97-AF65-F5344CB8AC3E}">
        <p14:creationId xmlns:p14="http://schemas.microsoft.com/office/powerpoint/2010/main" val="1953173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FC0BE0-54DC-323A-E149-5FA9C5AC486E}"/>
              </a:ext>
            </a:extLst>
          </p:cNvPr>
          <p:cNvSpPr>
            <a:spLocks noGrp="1"/>
          </p:cNvSpPr>
          <p:nvPr>
            <p:ph type="title"/>
          </p:nvPr>
        </p:nvSpPr>
        <p:spPr/>
        <p:txBody>
          <a:bodyPr/>
          <a:lstStyle/>
          <a:p>
            <a:r>
              <a:rPr lang="pt-BR" dirty="0"/>
              <a:t>Corte do tamanho adequado</a:t>
            </a:r>
          </a:p>
        </p:txBody>
      </p:sp>
      <p:sp>
        <p:nvSpPr>
          <p:cNvPr id="3" name="Espaço Reservado para Conteúdo 2">
            <a:extLst>
              <a:ext uri="{FF2B5EF4-FFF2-40B4-BE49-F238E27FC236}">
                <a16:creationId xmlns:a16="http://schemas.microsoft.com/office/drawing/2014/main" id="{3CFFBB8C-980C-CE76-74E4-C8B172443F3C}"/>
              </a:ext>
            </a:extLst>
          </p:cNvPr>
          <p:cNvSpPr>
            <a:spLocks noGrp="1"/>
          </p:cNvSpPr>
          <p:nvPr>
            <p:ph idx="1"/>
          </p:nvPr>
        </p:nvSpPr>
        <p:spPr>
          <a:xfrm>
            <a:off x="838200" y="1503680"/>
            <a:ext cx="10515600" cy="1325563"/>
          </a:xfrm>
        </p:spPr>
        <p:txBody>
          <a:bodyPr/>
          <a:lstStyle/>
          <a:p>
            <a:pPr algn="just"/>
            <a:r>
              <a:rPr lang="pt-BR" b="0" i="0" dirty="0">
                <a:solidFill>
                  <a:srgbClr val="333333"/>
                </a:solidFill>
                <a:effectLst/>
                <a:latin typeface="opensans"/>
              </a:rPr>
              <a:t>Em seguida, pegue sua tesoura (ou o alicate de crimpagem) e corte o excesso de fiação de modo que reste apenas cerca de 1,5 centímetros entre o final do cabo e o começo da capa externa.</a:t>
            </a:r>
            <a:endParaRPr lang="pt-BR" dirty="0"/>
          </a:p>
        </p:txBody>
      </p:sp>
      <p:pic>
        <p:nvPicPr>
          <p:cNvPr id="5" name="Imagem 4">
            <a:extLst>
              <a:ext uri="{FF2B5EF4-FFF2-40B4-BE49-F238E27FC236}">
                <a16:creationId xmlns:a16="http://schemas.microsoft.com/office/drawing/2014/main" id="{F2C8D2C5-CE15-E4A1-AB19-D9387D8996A1}"/>
              </a:ext>
            </a:extLst>
          </p:cNvPr>
          <p:cNvPicPr>
            <a:picLocks noChangeAspect="1"/>
          </p:cNvPicPr>
          <p:nvPr/>
        </p:nvPicPr>
        <p:blipFill>
          <a:blip r:embed="rId2"/>
          <a:stretch>
            <a:fillRect/>
          </a:stretch>
        </p:blipFill>
        <p:spPr>
          <a:xfrm>
            <a:off x="2943225" y="3238500"/>
            <a:ext cx="9248775" cy="3619500"/>
          </a:xfrm>
          <a:prstGeom prst="rect">
            <a:avLst/>
          </a:prstGeom>
        </p:spPr>
      </p:pic>
    </p:spTree>
    <p:extLst>
      <p:ext uri="{BB962C8B-B14F-4D97-AF65-F5344CB8AC3E}">
        <p14:creationId xmlns:p14="http://schemas.microsoft.com/office/powerpoint/2010/main" val="3395225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52E8C-49C0-2628-77C1-F13A101BB0F2}"/>
              </a:ext>
            </a:extLst>
          </p:cNvPr>
          <p:cNvSpPr>
            <a:spLocks noGrp="1"/>
          </p:cNvSpPr>
          <p:nvPr>
            <p:ph type="title"/>
          </p:nvPr>
        </p:nvSpPr>
        <p:spPr/>
        <p:txBody>
          <a:bodyPr/>
          <a:lstStyle/>
          <a:p>
            <a:r>
              <a:rPr lang="pt-BR" dirty="0"/>
              <a:t>Encaixe o conector e </a:t>
            </a:r>
            <a:r>
              <a:rPr lang="pt-BR" dirty="0" err="1"/>
              <a:t>crimpe</a:t>
            </a:r>
            <a:r>
              <a:rPr lang="pt-BR" dirty="0"/>
              <a:t> com o alicate</a:t>
            </a:r>
          </a:p>
        </p:txBody>
      </p:sp>
      <p:pic>
        <p:nvPicPr>
          <p:cNvPr id="7" name="Imagem 6">
            <a:extLst>
              <a:ext uri="{FF2B5EF4-FFF2-40B4-BE49-F238E27FC236}">
                <a16:creationId xmlns:a16="http://schemas.microsoft.com/office/drawing/2014/main" id="{4CFB9737-6BFC-CF7F-75F5-CC66E2FA14AD}"/>
              </a:ext>
            </a:extLst>
          </p:cNvPr>
          <p:cNvPicPr>
            <a:picLocks noChangeAspect="1"/>
          </p:cNvPicPr>
          <p:nvPr/>
        </p:nvPicPr>
        <p:blipFill>
          <a:blip r:embed="rId2"/>
          <a:stretch>
            <a:fillRect/>
          </a:stretch>
        </p:blipFill>
        <p:spPr>
          <a:xfrm>
            <a:off x="0" y="1474690"/>
            <a:ext cx="6800850" cy="3514725"/>
          </a:xfrm>
          <a:prstGeom prst="rect">
            <a:avLst/>
          </a:prstGeom>
        </p:spPr>
      </p:pic>
      <p:pic>
        <p:nvPicPr>
          <p:cNvPr id="7170" name="Picture 2" descr="Como Crimpar Cabo de Rede com o Kit Crimpagem RJ45 - Blog UsinaInfo">
            <a:extLst>
              <a:ext uri="{FF2B5EF4-FFF2-40B4-BE49-F238E27FC236}">
                <a16:creationId xmlns:a16="http://schemas.microsoft.com/office/drawing/2014/main" id="{644CB7A6-78E2-25B5-B677-AD3BB32844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148" y="3032520"/>
            <a:ext cx="6800851" cy="3825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609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AE871B-5560-9CCD-B1EF-A256F0D5EBA9}"/>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C9E299DB-766C-EEA1-D508-BCB8A885798D}"/>
              </a:ext>
            </a:extLst>
          </p:cNvPr>
          <p:cNvSpPr>
            <a:spLocks noGrp="1"/>
          </p:cNvSpPr>
          <p:nvPr>
            <p:ph idx="1"/>
          </p:nvPr>
        </p:nvSpPr>
        <p:spPr/>
        <p:txBody>
          <a:bodyPr/>
          <a:lstStyle/>
          <a:p>
            <a:endParaRPr lang="pt-BR"/>
          </a:p>
        </p:txBody>
      </p:sp>
      <p:pic>
        <p:nvPicPr>
          <p:cNvPr id="5" name="Imagem 4">
            <a:extLst>
              <a:ext uri="{FF2B5EF4-FFF2-40B4-BE49-F238E27FC236}">
                <a16:creationId xmlns:a16="http://schemas.microsoft.com/office/drawing/2014/main" id="{0C747F32-C3BE-1426-C903-609BDC439A5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5987153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1585</TotalTime>
  <Words>838</Words>
  <Application>Microsoft Office PowerPoint</Application>
  <PresentationFormat>Widescreen</PresentationFormat>
  <Paragraphs>69</Paragraphs>
  <Slides>32</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32</vt:i4>
      </vt:variant>
    </vt:vector>
  </HeadingPairs>
  <TitlesOfParts>
    <vt:vector size="41" baseType="lpstr">
      <vt:lpstr>Arial</vt:lpstr>
      <vt:lpstr>Arial</vt:lpstr>
      <vt:lpstr>Calibri</vt:lpstr>
      <vt:lpstr>Calibri Light</vt:lpstr>
      <vt:lpstr>Google Sans</vt:lpstr>
      <vt:lpstr>Open Sans</vt:lpstr>
      <vt:lpstr>opensans</vt:lpstr>
      <vt:lpstr>trebuchet ms</vt:lpstr>
      <vt:lpstr>Tema do Office</vt:lpstr>
      <vt:lpstr>CRIMPAGEM DE CABOS DE REDES</vt:lpstr>
      <vt:lpstr>Meios de transmissão</vt:lpstr>
      <vt:lpstr>Qual normatização utilizar? 568A ou 568B?</vt:lpstr>
      <vt:lpstr>Qual normatização utilizar? 568A ou 568B?</vt:lpstr>
      <vt:lpstr>Padrão 568A</vt:lpstr>
      <vt:lpstr>Apresentação do PowerPoint</vt:lpstr>
      <vt:lpstr>Apresentação do PowerPoint</vt:lpstr>
      <vt:lpstr>Alicate de crimpagem:</vt:lpstr>
      <vt:lpstr>Preço do alicate de crimpagem</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Cabo padrão Cat 5</vt:lpstr>
      <vt:lpstr>PREÇO CABO CAT 5E</vt:lpstr>
      <vt:lpstr>Apresentação do PowerPoint</vt:lpstr>
      <vt:lpstr>Apresentação do PowerPoint</vt:lpstr>
      <vt:lpstr>Como crimpar um cabo Ethernet de qualquer comprimento</vt:lpstr>
      <vt:lpstr>Materiais necessários</vt:lpstr>
      <vt:lpstr>Passo 1: Medindo o comprimento que você precisa</vt:lpstr>
      <vt:lpstr>Passo 2: Removendo uma parte da capa de cada extremidade do cabo</vt:lpstr>
      <vt:lpstr>Apresentação do PowerPoint</vt:lpstr>
      <vt:lpstr>Desenrolando e separando todos os fios e os estique</vt:lpstr>
      <vt:lpstr>Passo 5: Colocando os fios na ordem correta e crimpando</vt:lpstr>
      <vt:lpstr>Apresentação do PowerPoint</vt:lpstr>
      <vt:lpstr>Corte do tamanho adequado</vt:lpstr>
      <vt:lpstr>Encaixe o conector e crimpe com o alicate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CRIMPAGEM DE CABOS DE REDES</dc:title>
  <dc:creator>Andre Silva</dc:creator>
  <cp:lastModifiedBy>Andre Silva</cp:lastModifiedBy>
  <cp:revision>8</cp:revision>
  <dcterms:created xsi:type="dcterms:W3CDTF">2022-11-16T18:54:27Z</dcterms:created>
  <dcterms:modified xsi:type="dcterms:W3CDTF">2022-11-18T13:27:24Z</dcterms:modified>
</cp:coreProperties>
</file>