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7"/>
  </p:notesMasterIdLst>
  <p:handoutMasterIdLst>
    <p:handoutMasterId r:id="rId28"/>
  </p:handoutMasterIdLst>
  <p:sldIdLst>
    <p:sldId id="256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>
        <p:scale>
          <a:sx n="80" d="100"/>
          <a:sy n="80" d="100"/>
        </p:scale>
        <p:origin x="1020" y="900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140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pt-BR" smtClean="0"/>
              <a:t>30/11/2015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pt-BR" smtClean="0"/>
              <a:t>30/11/2015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9529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pt-BR" smtClean="0"/>
              <a:t>30/11/2015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47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pt-BR" smtClean="0"/>
              <a:t>30/11/2015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74450" y="551783"/>
            <a:ext cx="714375" cy="1285875"/>
          </a:xfrm>
          <a:prstGeom prst="rect">
            <a:avLst/>
          </a:prstGeom>
        </p:spPr>
      </p:pic>
      <p:pic>
        <p:nvPicPr>
          <p:cNvPr id="8" name="Picture 6" descr="http://www.unitecpr.com.br/images/unitec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9513" y="0"/>
            <a:ext cx="14298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15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pt-BR" smtClean="0"/>
              <a:t>30/11/2015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74450" y="551783"/>
            <a:ext cx="714375" cy="1285875"/>
          </a:xfrm>
          <a:prstGeom prst="rect">
            <a:avLst/>
          </a:prstGeom>
        </p:spPr>
      </p:pic>
      <p:pic>
        <p:nvPicPr>
          <p:cNvPr id="8" name="Picture 6" descr="http://www.unitecpr.com.br/images/unitec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9513" y="0"/>
            <a:ext cx="14298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33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pt-BR" smtClean="0"/>
              <a:t>30/11/2015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370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pt-BR" smtClean="0"/>
              <a:t>30/11/2015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078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pt-BR" smtClean="0"/>
              <a:t>30/11/2015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715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pt-BR" smtClean="0"/>
              <a:t>30/11/2015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153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pt-BR" smtClean="0"/>
              <a:t>30/11/2015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17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41960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pt-BR" smtClean="0"/>
              <a:t>30/11/2015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809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pt-BR" smtClean="0"/>
              <a:t>30/11/2015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24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0FA9E5-6744-4841-888F-9E7CC0C2B7EC}" type="datetimeFigureOut">
              <a:rPr lang="pt-BR" smtClean="0"/>
              <a:pPr/>
              <a:t>30/11/2015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AEAE4A8-A6E5-453E-B946-FB774B73F48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7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2015/unitec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intl/pt-BR/drive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37322" y="2852936"/>
            <a:ext cx="5029200" cy="987153"/>
          </a:xfrm>
        </p:spPr>
        <p:txBody>
          <a:bodyPr/>
          <a:lstStyle/>
          <a:p>
            <a:r>
              <a:rPr lang="pt-BR" dirty="0" smtClean="0"/>
              <a:t>Sobre a Prova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4" y="4941168"/>
            <a:ext cx="6973416" cy="1397000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Prof. André Aparecido da Silva</a:t>
            </a:r>
          </a:p>
          <a:p>
            <a:endParaRPr lang="pt-BR" dirty="0"/>
          </a:p>
          <a:p>
            <a:r>
              <a:rPr lang="pt-BR" dirty="0" smtClean="0"/>
              <a:t>Disponível em: </a:t>
            </a:r>
            <a:r>
              <a:rPr lang="pt-BR" dirty="0" smtClean="0">
                <a:hlinkClick r:id="rId3"/>
              </a:rPr>
              <a:t>http://www.oxnar.com.br/2015/unitec</a:t>
            </a: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8745" y="0"/>
            <a:ext cx="714375" cy="128587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0846" cy="6848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2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693812" y="1124744"/>
            <a:ext cx="10801200" cy="1930896"/>
          </a:xfrm>
        </p:spPr>
        <p:txBody>
          <a:bodyPr>
            <a:normAutofit fontScale="90000"/>
          </a:bodyPr>
          <a:lstStyle/>
          <a:p>
            <a:pPr lvl="0" algn="just"/>
            <a:r>
              <a:rPr lang="pt-BR" dirty="0" smtClean="0"/>
              <a:t>01) Dada </a:t>
            </a:r>
            <a:r>
              <a:rPr lang="pt-BR" dirty="0"/>
              <a:t>a planilha abaixo, do Microsoft Excel, assinale a alternativa que apresenta a fórmula correta a ser utilizada para calcular o valor total apresentado na célula B7:</a:t>
            </a:r>
            <a:br>
              <a:rPr lang="pt-BR" dirty="0"/>
            </a:b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964" y="3055640"/>
            <a:ext cx="8043524" cy="332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3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02) Observe </a:t>
            </a:r>
            <a:r>
              <a:rPr lang="pt-BR" dirty="0"/>
              <a:t>a tabela abaixo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65212" y="4509120"/>
            <a:ext cx="10213776" cy="1510680"/>
          </a:xfrm>
        </p:spPr>
        <p:txBody>
          <a:bodyPr>
            <a:normAutofit/>
          </a:bodyPr>
          <a:lstStyle/>
          <a:p>
            <a:r>
              <a:rPr lang="pt-BR" dirty="0"/>
              <a:t>Se na célula A7 for inserida a fórmula =SE(A4=B5;SOMA(C4:C5);SE(B2="RJ";A2;C2)), o resultado será:</a:t>
            </a:r>
          </a:p>
          <a:p>
            <a:pPr lvl="0"/>
            <a:r>
              <a:rPr lang="pt-BR" dirty="0" smtClean="0"/>
              <a:t>A) 300</a:t>
            </a:r>
            <a:r>
              <a:rPr lang="pt-BR" dirty="0"/>
              <a:t>	b)500		</a:t>
            </a:r>
            <a:r>
              <a:rPr lang="pt-BR" dirty="0">
                <a:solidFill>
                  <a:srgbClr val="C00000"/>
                </a:solidFill>
              </a:rPr>
              <a:t>c) Rio de Janeiro</a:t>
            </a:r>
            <a:r>
              <a:rPr lang="pt-BR" dirty="0"/>
              <a:t>	</a:t>
            </a:r>
            <a:r>
              <a:rPr lang="pt-BR" dirty="0" smtClean="0"/>
              <a:t> d)Espirito </a:t>
            </a:r>
            <a:r>
              <a:rPr lang="pt-BR" dirty="0"/>
              <a:t>Santo	</a:t>
            </a:r>
            <a:r>
              <a:rPr lang="pt-BR" dirty="0" smtClean="0"/>
              <a:t>     e</a:t>
            </a:r>
            <a:r>
              <a:rPr lang="pt-BR" dirty="0"/>
              <a:t>) N.D.A</a:t>
            </a:r>
          </a:p>
          <a:p>
            <a:endParaRPr lang="pt-BR" dirty="0"/>
          </a:p>
        </p:txBody>
      </p:sp>
      <p:pic>
        <p:nvPicPr>
          <p:cNvPr id="4" name="Imagem 3" descr="2015_01_19_54bcf9ca6e4db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996" y="1600200"/>
            <a:ext cx="5832648" cy="2908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3060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t-BR" dirty="0" smtClean="0"/>
              <a:t>03) </a:t>
            </a:r>
            <a:r>
              <a:rPr lang="pt-BR" dirty="0"/>
              <a:t>Sobre o </a:t>
            </a:r>
            <a:r>
              <a:rPr lang="pt-BR" dirty="0" err="1"/>
              <a:t>excel</a:t>
            </a:r>
            <a:r>
              <a:rPr lang="pt-BR" dirty="0"/>
              <a:t>, as funções e as formulas, responda (V) para verdadeiro e (F) para </a:t>
            </a:r>
            <a:r>
              <a:rPr lang="pt-BR" dirty="0" smtClean="0"/>
              <a:t>falso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lvl="0" indent="0">
              <a:buNone/>
            </a:pPr>
            <a:r>
              <a:rPr lang="pt-BR" dirty="0" smtClean="0"/>
              <a:t>I)   (   </a:t>
            </a:r>
            <a:r>
              <a:rPr lang="pt-BR" dirty="0"/>
              <a:t>)Todas as formulas ou funções começam pelo sinal de igual</a:t>
            </a:r>
            <a:r>
              <a:rPr lang="pt-BR" dirty="0" smtClean="0"/>
              <a:t>.</a:t>
            </a:r>
          </a:p>
          <a:p>
            <a:pPr marL="45720" lvl="0" indent="0">
              <a:buNone/>
            </a:pPr>
            <a:r>
              <a:rPr lang="pt-BR" dirty="0" smtClean="0"/>
              <a:t>II)  (   )Todas as funções precisam de argumentos.</a:t>
            </a:r>
          </a:p>
          <a:p>
            <a:pPr marL="45720" lvl="0" indent="0">
              <a:buNone/>
            </a:pPr>
            <a:r>
              <a:rPr lang="pt-BR" dirty="0" smtClean="0"/>
              <a:t>III) (   ) A junção da linha com a coluna é o endereço da planilhas.</a:t>
            </a:r>
          </a:p>
          <a:p>
            <a:pPr marL="45720" lvl="0" indent="0">
              <a:buNone/>
            </a:pPr>
            <a:r>
              <a:rPr lang="pt-BR" dirty="0" smtClean="0"/>
              <a:t>IV) (   </a:t>
            </a:r>
            <a:r>
              <a:rPr lang="pt-BR" dirty="0"/>
              <a:t>)Formulas lógicas retornam sempre valores verdadeiro ou falso.	</a:t>
            </a:r>
          </a:p>
          <a:p>
            <a:pPr marL="45720" lvl="0" indent="0">
              <a:buNone/>
            </a:pPr>
            <a:r>
              <a:rPr lang="pt-BR" dirty="0" smtClean="0"/>
              <a:t>V)   (  </a:t>
            </a:r>
            <a:r>
              <a:rPr lang="pt-BR" dirty="0"/>
              <a:t>)A diferença entre as funções  =agora() e =hoje(),  é que a função =agora() retorna data e hora atual e a função =hoje () retorna apenas a data atual. 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8503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Continuação da questão 03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86" y="2243137"/>
            <a:ext cx="8880409" cy="377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092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dirty="0" smtClean="0"/>
              <a:t>04) Observe </a:t>
            </a:r>
            <a:r>
              <a:rPr lang="pt-BR" dirty="0"/>
              <a:t>a tabela abaixo: 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512" y="1988840"/>
            <a:ext cx="8394501" cy="43399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2769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Continuação da questão 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Quais funções deverão constar na célula F4 para que nela constem a média aritmética entre as notas que constam nas células b4, c4 e d4 e célula G4, se a média for menor que 7 apareça “REPROVADO”, caso contrário apareça na célula G4 “APROVADO”.?</a:t>
            </a:r>
          </a:p>
          <a:p>
            <a:r>
              <a:rPr lang="pt-BR" dirty="0" smtClean="0"/>
              <a:t>_______________________________________________________________</a:t>
            </a:r>
          </a:p>
          <a:p>
            <a:endParaRPr lang="pt-BR" dirty="0"/>
          </a:p>
          <a:p>
            <a:r>
              <a:rPr lang="pt-BR" dirty="0" smtClean="0"/>
              <a:t>________________________________________________________________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2600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t-BR" dirty="0" smtClean="0"/>
              <a:t>05) É </a:t>
            </a:r>
            <a:r>
              <a:rPr lang="pt-BR" dirty="0"/>
              <a:t>dada a seguinte planilha no Excel. Qual será o resultado da função MÉDIA(A1:C3</a:t>
            </a:r>
            <a:r>
              <a:rPr lang="pt-BR" dirty="0" smtClean="0"/>
              <a:t>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65212" y="4005064"/>
            <a:ext cx="8686801" cy="2014736"/>
          </a:xfrm>
        </p:spPr>
        <p:txBody>
          <a:bodyPr/>
          <a:lstStyle/>
          <a:p>
            <a:r>
              <a:rPr lang="pt-BR" dirty="0"/>
              <a:t>Aplicando a fórmula  =MÉDIA(A1:A3)+MÉDIA(C1:C3) teremos como resultado: </a:t>
            </a:r>
          </a:p>
          <a:p>
            <a:pPr lvl="0"/>
            <a:r>
              <a:rPr lang="pt-BR" dirty="0"/>
              <a:t>4		b) 6		c) 8 				e) N.D.A.</a:t>
            </a:r>
          </a:p>
          <a:p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964" y="1601288"/>
            <a:ext cx="6120680" cy="22597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/>
          <p:cNvSpPr txBox="1"/>
          <p:nvPr/>
        </p:nvSpPr>
        <p:spPr>
          <a:xfrm>
            <a:off x="6238428" y="4827766"/>
            <a:ext cx="936104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d) 10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6886500" y="2780928"/>
            <a:ext cx="229289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Tem erro na questão.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1755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4695800"/>
          </a:xfrm>
        </p:spPr>
        <p:txBody>
          <a:bodyPr>
            <a:normAutofit fontScale="90000"/>
          </a:bodyPr>
          <a:lstStyle/>
          <a:p>
            <a:pPr lvl="0"/>
            <a:r>
              <a:rPr lang="pt-BR" dirty="0" smtClean="0">
                <a:solidFill>
                  <a:schemeClr val="tx1"/>
                </a:solidFill>
              </a:rPr>
              <a:t>06) Qual a diferença de formula e função dentro das planilhas eletrônicas? Coloque pelo menos um exemplo de </a:t>
            </a:r>
            <a:r>
              <a:rPr lang="pt-BR" dirty="0">
                <a:solidFill>
                  <a:schemeClr val="tx1"/>
                </a:solidFill>
              </a:rPr>
              <a:t>formula e um exemplo de função utilizadas no </a:t>
            </a:r>
            <a:r>
              <a:rPr lang="pt-BR" dirty="0" err="1">
                <a:solidFill>
                  <a:schemeClr val="tx1"/>
                </a:solidFill>
              </a:rPr>
              <a:t>excel</a:t>
            </a:r>
            <a:r>
              <a:rPr lang="pt-BR" dirty="0">
                <a:solidFill>
                  <a:schemeClr val="tx1"/>
                </a:solidFill>
              </a:rPr>
              <a:t>.</a:t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 smtClean="0">
                <a:solidFill>
                  <a:schemeClr val="tx1"/>
                </a:solidFill>
              </a:rPr>
              <a:t>__________________________________________________________________________________</a:t>
            </a:r>
            <a:r>
              <a:rPr lang="pt-BR" dirty="0">
                <a:solidFill>
                  <a:schemeClr val="tx1"/>
                </a:solidFill>
              </a:rPr>
              <a:t/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 smtClean="0">
                <a:solidFill>
                  <a:schemeClr val="tx1"/>
                </a:solidFill>
              </a:rPr>
              <a:t>__________________________________________________________________________________</a:t>
            </a:r>
            <a:r>
              <a:rPr lang="pt-BR" dirty="0">
                <a:solidFill>
                  <a:schemeClr val="tx1"/>
                </a:solidFill>
              </a:rPr>
              <a:t/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 smtClean="0">
                <a:solidFill>
                  <a:schemeClr val="tx1"/>
                </a:solidFill>
              </a:rPr>
              <a:t>__________________________________________________________________________________</a:t>
            </a:r>
            <a:r>
              <a:rPr lang="pt-BR" dirty="0">
                <a:solidFill>
                  <a:schemeClr val="tx1"/>
                </a:solidFill>
              </a:rPr>
              <a:t/>
            </a:r>
            <a:br>
              <a:rPr lang="pt-BR" dirty="0">
                <a:solidFill>
                  <a:schemeClr val="tx1"/>
                </a:solidFill>
              </a:rPr>
            </a:b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919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872" y="533400"/>
            <a:ext cx="9555481" cy="1066800"/>
          </a:xfrm>
        </p:spPr>
        <p:txBody>
          <a:bodyPr>
            <a:normAutofit fontScale="90000"/>
          </a:bodyPr>
          <a:lstStyle/>
          <a:p>
            <a:pPr lvl="0"/>
            <a:r>
              <a:rPr lang="pt-BR" dirty="0"/>
              <a:t>7</a:t>
            </a:r>
            <a:r>
              <a:rPr lang="pt-BR" dirty="0" smtClean="0"/>
              <a:t>) Analisando </a:t>
            </a:r>
            <a:r>
              <a:rPr lang="pt-BR" dirty="0"/>
              <a:t>a expressão A1: </a:t>
            </a:r>
            <a:r>
              <a:rPr lang="pt-BR" dirty="0"/>
              <a:t>=(2+2)*3 </a:t>
            </a:r>
            <a:r>
              <a:rPr lang="pt-BR" dirty="0" smtClean="0"/>
              <a:t>e </a:t>
            </a:r>
            <a:r>
              <a:rPr lang="pt-BR" dirty="0"/>
              <a:t>a expressão B1: =2+2*3, quais serão respectivamente os resultados</a:t>
            </a:r>
            <a:r>
              <a:rPr lang="pt-BR" dirty="0" smtClean="0"/>
              <a:t>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lvl="0" indent="0">
              <a:buNone/>
            </a:pPr>
            <a:r>
              <a:rPr lang="pt-BR" dirty="0" smtClean="0"/>
              <a:t>A) </a:t>
            </a:r>
            <a:r>
              <a:rPr lang="pt-BR" sz="3200" dirty="0" smtClean="0"/>
              <a:t>Expressão </a:t>
            </a:r>
            <a:r>
              <a:rPr lang="pt-BR" sz="3200" dirty="0"/>
              <a:t>A: 12 e a expressão B: 12.</a:t>
            </a:r>
          </a:p>
          <a:p>
            <a:pPr marL="45720" lvl="0" indent="0">
              <a:buNone/>
            </a:pPr>
            <a:r>
              <a:rPr lang="pt-BR" sz="3200" dirty="0"/>
              <a:t>B</a:t>
            </a:r>
            <a:r>
              <a:rPr lang="pt-BR" sz="3200" dirty="0" smtClean="0"/>
              <a:t>) Expressão </a:t>
            </a:r>
            <a:r>
              <a:rPr lang="pt-BR" sz="3200" dirty="0"/>
              <a:t>A: 8 e a expressão B: 12.</a:t>
            </a:r>
          </a:p>
          <a:p>
            <a:pPr marL="45720" lvl="0" indent="0">
              <a:buNone/>
            </a:pPr>
            <a:r>
              <a:rPr lang="pt-BR" sz="3200" u="sng" dirty="0" smtClean="0">
                <a:solidFill>
                  <a:srgbClr val="C00000"/>
                </a:solidFill>
              </a:rPr>
              <a:t>C) Expressão </a:t>
            </a:r>
            <a:r>
              <a:rPr lang="pt-BR" sz="3200" u="sng" dirty="0">
                <a:solidFill>
                  <a:srgbClr val="C00000"/>
                </a:solidFill>
              </a:rPr>
              <a:t>A: 12 e a expressão B: 8</a:t>
            </a:r>
            <a:r>
              <a:rPr lang="pt-BR" sz="3200" dirty="0"/>
              <a:t>.</a:t>
            </a:r>
          </a:p>
          <a:p>
            <a:pPr marL="45720" lvl="0" indent="0">
              <a:buNone/>
            </a:pPr>
            <a:r>
              <a:rPr lang="pt-BR" sz="3200" dirty="0" smtClean="0"/>
              <a:t>D) Expressão </a:t>
            </a:r>
            <a:r>
              <a:rPr lang="pt-BR" sz="3200" dirty="0"/>
              <a:t>A: 4 e a expressão B: 8.</a:t>
            </a:r>
          </a:p>
          <a:p>
            <a:pPr marL="45720" lvl="0" indent="0">
              <a:buNone/>
            </a:pPr>
            <a:r>
              <a:rPr lang="pt-BR" sz="3200" dirty="0" smtClean="0"/>
              <a:t>E) Expressão </a:t>
            </a:r>
            <a:r>
              <a:rPr lang="pt-BR" sz="3200" dirty="0"/>
              <a:t>A: 12 e a expressão B: 4.</a:t>
            </a:r>
          </a:p>
          <a:p>
            <a:pPr marL="4572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5670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t-BR" dirty="0"/>
              <a:t>8</a:t>
            </a:r>
            <a:r>
              <a:rPr lang="pt-BR" dirty="0" smtClean="0"/>
              <a:t>) No </a:t>
            </a:r>
            <a:r>
              <a:rPr lang="pt-BR" dirty="0"/>
              <a:t>Excel 2007, fórmulas são equações que executam cálculos sobre valores na planilha. Uma fórmula se inicia com que sinal</a:t>
            </a:r>
            <a:r>
              <a:rPr lang="pt-BR" dirty="0" smtClean="0"/>
              <a:t>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2920" lvl="0" indent="-457200">
              <a:buAutoNum type="alphaLcParenR"/>
            </a:pPr>
            <a:r>
              <a:rPr lang="pt-BR" sz="3600" dirty="0" smtClean="0"/>
              <a:t>Dois </a:t>
            </a:r>
            <a:r>
              <a:rPr lang="pt-BR" sz="3600" dirty="0"/>
              <a:t>Pontos </a:t>
            </a:r>
            <a:r>
              <a:rPr lang="pt-BR" sz="3600" dirty="0" smtClean="0"/>
              <a:t>(:)</a:t>
            </a:r>
          </a:p>
          <a:p>
            <a:pPr marL="502920" lvl="0" indent="-457200">
              <a:buAutoNum type="alphaLcParenR"/>
            </a:pPr>
            <a:r>
              <a:rPr lang="pt-BR" sz="3600" dirty="0" smtClean="0"/>
              <a:t>Percentual (%)</a:t>
            </a:r>
          </a:p>
          <a:p>
            <a:pPr marL="502920" lvl="0" indent="-457200">
              <a:buAutoNum type="alphaLcParenR"/>
            </a:pPr>
            <a:r>
              <a:rPr lang="pt-BR" sz="3600" dirty="0" smtClean="0">
                <a:solidFill>
                  <a:srgbClr val="C00000"/>
                </a:solidFill>
              </a:rPr>
              <a:t>Igual (=)</a:t>
            </a:r>
          </a:p>
          <a:p>
            <a:pPr marL="502920" lvl="0" indent="-457200">
              <a:buAutoNum type="alphaLcParenR"/>
            </a:pPr>
            <a:r>
              <a:rPr lang="pt-BR" sz="3600" dirty="0" smtClean="0"/>
              <a:t>Asterisco (*)</a:t>
            </a:r>
          </a:p>
          <a:p>
            <a:pPr marL="502920" lvl="0" indent="-457200">
              <a:buAutoNum type="alphaLcParenR"/>
            </a:pPr>
            <a:r>
              <a:rPr lang="pt-BR" sz="3600" dirty="0" smtClean="0"/>
              <a:t>Cifrão </a:t>
            </a:r>
            <a:r>
              <a:rPr lang="pt-BR" sz="3600" dirty="0"/>
              <a:t>($)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1324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2" y="1556792"/>
            <a:ext cx="8686801" cy="1066800"/>
          </a:xfrm>
        </p:spPr>
        <p:txBody>
          <a:bodyPr>
            <a:normAutofit fontScale="90000"/>
          </a:bodyPr>
          <a:lstStyle/>
          <a:p>
            <a:r>
              <a:rPr lang="pt-BR" dirty="0"/>
              <a:t>9</a:t>
            </a:r>
            <a:r>
              <a:rPr lang="pt-BR" dirty="0" smtClean="0"/>
              <a:t>) Dada </a:t>
            </a:r>
            <a:r>
              <a:rPr lang="pt-BR" dirty="0"/>
              <a:t>a fórmula =A1+B2+C3 contida na célula D4 de uma planilha Excel, se movida pela alça de preenchimento para a célula E4 resultará nesta última a fórmula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65212" y="2348880"/>
            <a:ext cx="8686801" cy="3670920"/>
          </a:xfrm>
        </p:spPr>
        <p:txBody>
          <a:bodyPr>
            <a:normAutofit/>
          </a:bodyPr>
          <a:lstStyle/>
          <a:p>
            <a:r>
              <a:rPr lang="pt-BR" sz="3200" dirty="0" smtClean="0"/>
              <a:t>a</a:t>
            </a:r>
            <a:r>
              <a:rPr lang="pt-BR" sz="3200" dirty="0"/>
              <a:t>) =A1+B2+C3	 </a:t>
            </a:r>
            <a:endParaRPr lang="pt-BR" sz="3200" dirty="0" smtClean="0"/>
          </a:p>
          <a:p>
            <a:r>
              <a:rPr lang="pt-BR" sz="3200" dirty="0" smtClean="0"/>
              <a:t>b</a:t>
            </a:r>
            <a:r>
              <a:rPr lang="pt-BR" sz="3200" dirty="0"/>
              <a:t>) =A2+B3+C4 	</a:t>
            </a:r>
            <a:endParaRPr lang="pt-BR" sz="3200" dirty="0" smtClean="0"/>
          </a:p>
          <a:p>
            <a:r>
              <a:rPr lang="pt-BR" sz="3200" dirty="0" smtClean="0"/>
              <a:t>c</a:t>
            </a:r>
            <a:r>
              <a:rPr lang="pt-BR" sz="3200" dirty="0"/>
              <a:t>) =B1+C2+D3	 </a:t>
            </a:r>
            <a:endParaRPr lang="pt-BR" sz="3200" dirty="0" smtClean="0"/>
          </a:p>
          <a:p>
            <a:r>
              <a:rPr lang="pt-BR" sz="3200" dirty="0" smtClean="0"/>
              <a:t>d</a:t>
            </a:r>
            <a:r>
              <a:rPr lang="pt-BR" sz="3200" dirty="0"/>
              <a:t>) =</a:t>
            </a:r>
            <a:r>
              <a:rPr lang="pt-BR" sz="3200" dirty="0" smtClean="0"/>
              <a:t>B2+C3+D4</a:t>
            </a:r>
          </a:p>
          <a:p>
            <a:r>
              <a:rPr lang="pt-BR" sz="3200" dirty="0" smtClean="0"/>
              <a:t>e</a:t>
            </a:r>
            <a:r>
              <a:rPr lang="pt-BR" sz="3200" dirty="0"/>
              <a:t>) =B4+C4+D4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20269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10) No </a:t>
            </a:r>
            <a:r>
              <a:rPr lang="pt-BR" dirty="0"/>
              <a:t>Excel 2007 a propagação pela alça de preenchimento da célula A1 até a A10, considerando que A1 contém o texto Segunda-Feira, fará com que A10 seja igual a: 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" lvl="0" indent="0">
              <a:buNone/>
            </a:pPr>
            <a:r>
              <a:rPr lang="pt-BR" sz="4000" dirty="0"/>
              <a:t/>
            </a:r>
            <a:br>
              <a:rPr lang="pt-BR" sz="4000" dirty="0"/>
            </a:br>
            <a:r>
              <a:rPr lang="pt-BR" sz="4000" dirty="0"/>
              <a:t>a) Segunda-Feira.	</a:t>
            </a:r>
            <a:endParaRPr lang="pt-BR" sz="4000" dirty="0" smtClean="0"/>
          </a:p>
          <a:p>
            <a:pPr marL="45720" lvl="0" indent="0">
              <a:buNone/>
            </a:pPr>
            <a:r>
              <a:rPr lang="pt-BR" sz="4000" dirty="0" smtClean="0"/>
              <a:t>b)Terça-Feira</a:t>
            </a:r>
            <a:r>
              <a:rPr lang="pt-BR" sz="4000" dirty="0"/>
              <a:t>. </a:t>
            </a:r>
            <a:endParaRPr lang="pt-BR" sz="4000" dirty="0" smtClean="0"/>
          </a:p>
          <a:p>
            <a:pPr marL="45720" lvl="0" indent="0">
              <a:buNone/>
            </a:pPr>
            <a:r>
              <a:rPr lang="pt-BR" sz="4000" dirty="0" smtClean="0">
                <a:solidFill>
                  <a:srgbClr val="C00000"/>
                </a:solidFill>
              </a:rPr>
              <a:t>c)Quarta-Feira</a:t>
            </a:r>
            <a:r>
              <a:rPr lang="pt-BR" sz="4000" dirty="0">
                <a:solidFill>
                  <a:srgbClr val="C00000"/>
                </a:solidFill>
              </a:rPr>
              <a:t>. </a:t>
            </a:r>
            <a:endParaRPr lang="pt-BR" sz="4000" dirty="0" smtClean="0">
              <a:solidFill>
                <a:srgbClr val="C00000"/>
              </a:solidFill>
            </a:endParaRPr>
          </a:p>
          <a:p>
            <a:pPr marL="45720" lvl="0" indent="0">
              <a:buNone/>
            </a:pPr>
            <a:r>
              <a:rPr lang="pt-BR" sz="4000" dirty="0" smtClean="0"/>
              <a:t>d)Quinta-Feira</a:t>
            </a:r>
            <a:r>
              <a:rPr lang="pt-BR" sz="4000" dirty="0"/>
              <a:t>.  </a:t>
            </a:r>
            <a:endParaRPr lang="pt-BR" sz="4000" dirty="0" smtClean="0"/>
          </a:p>
          <a:p>
            <a:pPr marL="45720" lvl="0" indent="0">
              <a:buNone/>
            </a:pPr>
            <a:r>
              <a:rPr lang="pt-BR" sz="4000" dirty="0" smtClean="0"/>
              <a:t>e)Sábado</a:t>
            </a:r>
            <a:endParaRPr lang="pt-BR" sz="4000" dirty="0"/>
          </a:p>
          <a:p>
            <a:r>
              <a:rPr lang="pt-BR" dirty="0"/>
              <a:t> 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6348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" lvl="0" indent="0" algn="just">
              <a:buNone/>
            </a:pPr>
            <a:r>
              <a:rPr lang="pt-BR" sz="2800" b="1" dirty="0" smtClean="0"/>
              <a:t>11) Um </a:t>
            </a:r>
            <a:r>
              <a:rPr lang="pt-BR" sz="2800" b="1" dirty="0"/>
              <a:t>programa de planilha eletrônica como Microsoft Excel ou </a:t>
            </a:r>
            <a:r>
              <a:rPr lang="pt-BR" sz="2800" b="1" dirty="0" err="1"/>
              <a:t>BrOffice</a:t>
            </a:r>
            <a:r>
              <a:rPr lang="pt-BR" sz="2800" b="1" dirty="0"/>
              <a:t> </a:t>
            </a:r>
            <a:r>
              <a:rPr lang="pt-BR" sz="2800" b="1" dirty="0" err="1"/>
              <a:t>Calc</a:t>
            </a:r>
            <a:r>
              <a:rPr lang="pt-BR" sz="2800" b="1" dirty="0"/>
              <a:t> permite realizar cálculos através de números e fórmulas armazenadas em células. Suponha as seguintes células preenchidas com números: A1=6, A2=5, A3=4, B1=3, B2=2, B3=1. Que valor será calculado e exibido na célula C3 caso esta tenha o conteúdo =SOMA(A2:B3)?</a:t>
            </a:r>
            <a:r>
              <a:rPr lang="pt-BR" sz="2800" dirty="0"/>
              <a:t> </a:t>
            </a:r>
            <a:br>
              <a:rPr lang="pt-BR" sz="2800" dirty="0"/>
            </a:br>
            <a:endParaRPr lang="pt-BR" sz="2800" dirty="0" smtClean="0"/>
          </a:p>
          <a:p>
            <a:pPr lvl="0"/>
            <a:r>
              <a:rPr lang="pt-BR" sz="2800" dirty="0" smtClean="0"/>
              <a:t>a</a:t>
            </a:r>
            <a:r>
              <a:rPr lang="pt-BR" sz="2800" dirty="0"/>
              <a:t>) 5  </a:t>
            </a:r>
            <a:r>
              <a:rPr lang="pt-BR" sz="2800" dirty="0" smtClean="0"/>
              <a:t>  </a:t>
            </a:r>
            <a:r>
              <a:rPr lang="pt-BR" sz="2800" dirty="0"/>
              <a:t>b) </a:t>
            </a:r>
            <a:r>
              <a:rPr lang="pt-BR" sz="2800" dirty="0" smtClean="0"/>
              <a:t>6      </a:t>
            </a:r>
            <a:r>
              <a:rPr lang="pt-BR" sz="2800" dirty="0"/>
              <a:t>c) 12        </a:t>
            </a:r>
            <a:r>
              <a:rPr lang="pt-BR" sz="2800" dirty="0">
                <a:solidFill>
                  <a:srgbClr val="C00000"/>
                </a:solidFill>
              </a:rPr>
              <a:t> </a:t>
            </a:r>
            <a:r>
              <a:rPr lang="pt-BR" sz="2800" dirty="0" smtClean="0">
                <a:solidFill>
                  <a:srgbClr val="C00000"/>
                </a:solidFill>
              </a:rPr>
              <a:t>d</a:t>
            </a:r>
            <a:r>
              <a:rPr lang="pt-BR" sz="2800" dirty="0">
                <a:solidFill>
                  <a:srgbClr val="C00000"/>
                </a:solidFill>
              </a:rPr>
              <a:t>) 15    </a:t>
            </a:r>
            <a:r>
              <a:rPr lang="pt-BR" sz="2800" dirty="0"/>
              <a:t>               e) 21 </a:t>
            </a: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465735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" lvl="0" indent="0">
              <a:buNone/>
            </a:pPr>
            <a:r>
              <a:rPr lang="pt-BR" sz="3600" b="1" dirty="0" smtClean="0"/>
              <a:t>12) Qual </a:t>
            </a:r>
            <a:r>
              <a:rPr lang="pt-BR" sz="3600" b="1" dirty="0"/>
              <a:t>das formulas abaixo NÃO retornará um ERRO como resultado?</a:t>
            </a:r>
            <a:endParaRPr lang="pt-BR" sz="3600" dirty="0"/>
          </a:p>
          <a:p>
            <a:pPr marL="788670" lvl="0" indent="-742950">
              <a:buAutoNum type="alphaUcParenR"/>
            </a:pPr>
            <a:r>
              <a:rPr lang="pt-BR" sz="3600" dirty="0" smtClean="0"/>
              <a:t>=B3:C8</a:t>
            </a:r>
            <a:r>
              <a:rPr lang="pt-BR" sz="3600" dirty="0"/>
              <a:t>	</a:t>
            </a:r>
            <a:endParaRPr lang="pt-BR" sz="3600" dirty="0"/>
          </a:p>
          <a:p>
            <a:pPr marL="788670" lvl="0" indent="-742950">
              <a:buAutoNum type="alphaUcParenR"/>
            </a:pPr>
            <a:r>
              <a:rPr lang="pt-BR" sz="3600" dirty="0" smtClean="0"/>
              <a:t>=b8/0           </a:t>
            </a:r>
          </a:p>
          <a:p>
            <a:pPr marL="788670" lvl="0" indent="-742950">
              <a:buAutoNum type="alphaUcParenR"/>
            </a:pPr>
            <a:r>
              <a:rPr lang="pt-BR" sz="3600" dirty="0" smtClean="0"/>
              <a:t>=</a:t>
            </a:r>
            <a:r>
              <a:rPr lang="pt-BR" sz="3600" dirty="0"/>
              <a:t>soma()       </a:t>
            </a:r>
            <a:endParaRPr lang="pt-BR" sz="3600" dirty="0" smtClean="0"/>
          </a:p>
          <a:p>
            <a:pPr marL="788670" lvl="0" indent="-742950">
              <a:buAutoNum type="alphaUcParenR"/>
            </a:pPr>
            <a:r>
              <a:rPr lang="pt-BR" sz="3600" dirty="0" smtClean="0"/>
              <a:t>= </a:t>
            </a:r>
            <a:r>
              <a:rPr lang="pt-BR" sz="3600" dirty="0" err="1"/>
              <a:t>pi</a:t>
            </a:r>
            <a:r>
              <a:rPr lang="pt-BR" sz="3600" dirty="0"/>
              <a:t>()              </a:t>
            </a:r>
            <a:endParaRPr lang="pt-BR" sz="3600" dirty="0" smtClean="0"/>
          </a:p>
          <a:p>
            <a:pPr marL="788670" lvl="0" indent="-742950">
              <a:buAutoNum type="alphaUcParenR"/>
            </a:pPr>
            <a:r>
              <a:rPr lang="pt-BR" sz="3600" dirty="0" smtClean="0"/>
              <a:t> </a:t>
            </a:r>
            <a:r>
              <a:rPr lang="pt-BR" sz="3600" dirty="0"/>
              <a:t>NDA   </a:t>
            </a:r>
          </a:p>
          <a:p>
            <a:pPr marL="45720" indent="0">
              <a:buNone/>
            </a:pPr>
            <a:endParaRPr lang="pt-BR" sz="36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9385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3852" y="3068960"/>
            <a:ext cx="8686801" cy="1066800"/>
          </a:xfrm>
        </p:spPr>
        <p:txBody>
          <a:bodyPr/>
          <a:lstStyle/>
          <a:p>
            <a:r>
              <a:rPr lang="pt-BR" dirty="0" smtClean="0"/>
              <a:t>CRIAR PLANILHAS PELO GOOGLE DOCS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2613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 Acesse</a:t>
            </a:r>
            <a:r>
              <a:rPr lang="pt-BR" dirty="0" smtClean="0"/>
              <a:t>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>
              <a:hlinkClick r:id="rId2"/>
            </a:endParaRPr>
          </a:p>
          <a:p>
            <a:endParaRPr lang="pt-BR" dirty="0">
              <a:hlinkClick r:id="rId2"/>
            </a:endParaRPr>
          </a:p>
          <a:p>
            <a:r>
              <a:rPr lang="pt-BR" sz="3200" dirty="0" smtClean="0">
                <a:hlinkClick r:id="rId2"/>
              </a:rPr>
              <a:t>https</a:t>
            </a:r>
            <a:r>
              <a:rPr lang="pt-BR" sz="3200" dirty="0">
                <a:hlinkClick r:id="rId2"/>
              </a:rPr>
              <a:t>://www.google.com/intl/pt-BR/drive</a:t>
            </a:r>
            <a:r>
              <a:rPr lang="pt-BR" sz="3200" dirty="0" smtClean="0">
                <a:hlinkClick r:id="rId2"/>
              </a:rPr>
              <a:t>/</a:t>
            </a:r>
            <a:r>
              <a:rPr lang="pt-BR" sz="3200" dirty="0" smtClean="0"/>
              <a:t>     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341228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9836" y="19291"/>
            <a:ext cx="8614793" cy="712767"/>
          </a:xfrm>
        </p:spPr>
        <p:txBody>
          <a:bodyPr/>
          <a:lstStyle/>
          <a:p>
            <a:r>
              <a:rPr lang="pt-BR" dirty="0" smtClean="0"/>
              <a:t>O site do </a:t>
            </a:r>
            <a:r>
              <a:rPr lang="pt-BR" dirty="0" err="1" smtClean="0"/>
              <a:t>google</a:t>
            </a:r>
            <a:r>
              <a:rPr lang="pt-BR" dirty="0" smtClean="0"/>
              <a:t> Drive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028" y="732058"/>
            <a:ext cx="7899796" cy="616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20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3772" y="0"/>
            <a:ext cx="8686801" cy="1066800"/>
          </a:xfrm>
        </p:spPr>
        <p:txBody>
          <a:bodyPr/>
          <a:lstStyle/>
          <a:p>
            <a:r>
              <a:rPr lang="pt-BR" dirty="0" smtClean="0"/>
              <a:t>Efetue </a:t>
            </a:r>
            <a:r>
              <a:rPr lang="pt-BR" dirty="0" err="1" smtClean="0"/>
              <a:t>Login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302" y="1088532"/>
            <a:ext cx="7395740" cy="577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164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748" y="0"/>
            <a:ext cx="8686801" cy="1066800"/>
          </a:xfrm>
        </p:spPr>
        <p:txBody>
          <a:bodyPr/>
          <a:lstStyle/>
          <a:p>
            <a:pPr algn="ctr"/>
            <a:r>
              <a:rPr lang="pt-BR" dirty="0" smtClean="0"/>
              <a:t>Clique New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884" y="1066800"/>
            <a:ext cx="8000379" cy="6202637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 flipH="1">
            <a:off x="2782044" y="1916832"/>
            <a:ext cx="8712968" cy="295232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>
            <a:off x="2566020" y="1628800"/>
            <a:ext cx="9073008" cy="144016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484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1804" y="169314"/>
            <a:ext cx="8686801" cy="562744"/>
          </a:xfrm>
        </p:spPr>
        <p:txBody>
          <a:bodyPr/>
          <a:lstStyle/>
          <a:p>
            <a:r>
              <a:rPr lang="pt-BR" dirty="0" smtClean="0"/>
              <a:t>A tela da planilha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940" y="693958"/>
            <a:ext cx="7899796" cy="616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72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7828" y="31322"/>
            <a:ext cx="8686801" cy="733382"/>
          </a:xfrm>
        </p:spPr>
        <p:txBody>
          <a:bodyPr/>
          <a:lstStyle/>
          <a:p>
            <a:r>
              <a:rPr lang="pt-BR" dirty="0" smtClean="0"/>
              <a:t>Atenção: formulas em inglês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980" y="827257"/>
            <a:ext cx="7728961" cy="603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14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7788" y="0"/>
            <a:ext cx="8686801" cy="836712"/>
          </a:xfrm>
        </p:spPr>
        <p:txBody>
          <a:bodyPr/>
          <a:lstStyle/>
          <a:p>
            <a:r>
              <a:rPr lang="pt-BR" dirty="0" smtClean="0"/>
              <a:t>Salvar e compartilhar...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044" y="840523"/>
            <a:ext cx="7716843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28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9796" y="260648"/>
            <a:ext cx="8686801" cy="706760"/>
          </a:xfrm>
        </p:spPr>
        <p:txBody>
          <a:bodyPr/>
          <a:lstStyle/>
          <a:p>
            <a:r>
              <a:rPr lang="pt-BR" dirty="0" smtClean="0"/>
              <a:t>MENU INSERIR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964" y="961002"/>
            <a:ext cx="7488817" cy="584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1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usiness Contrast 16x9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scritório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scritório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D182A0E-7F17-4A86-A7C5-8846F54E43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contrastes empresariais (widescreen)</Template>
  <TotalTime>0</TotalTime>
  <Words>597</Words>
  <Application>Microsoft Office PowerPoint</Application>
  <PresentationFormat>Personalizar</PresentationFormat>
  <Paragraphs>73</Paragraphs>
  <Slides>24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7" baseType="lpstr">
      <vt:lpstr>Arial</vt:lpstr>
      <vt:lpstr>Franklin Gothic Medium</vt:lpstr>
      <vt:lpstr>Business Contrast 16x9</vt:lpstr>
      <vt:lpstr>Sobre a Prova</vt:lpstr>
      <vt:lpstr>01) Dada a planilha abaixo, do Microsoft Excel, assinale a alternativa que apresenta a fórmula correta a ser utilizada para calcular o valor total apresentado na célula B7: </vt:lpstr>
      <vt:lpstr>02) Observe a tabela abaixo</vt:lpstr>
      <vt:lpstr>03) Sobre o excel, as funções e as formulas, responda (V) para verdadeiro e (F) para falso</vt:lpstr>
      <vt:lpstr>Continuação da questão 03</vt:lpstr>
      <vt:lpstr>04) Observe a tabela abaixo: </vt:lpstr>
      <vt:lpstr>Continuação da questão 4</vt:lpstr>
      <vt:lpstr>05) É dada a seguinte planilha no Excel. Qual será o resultado da função MÉDIA(A1:C3)</vt:lpstr>
      <vt:lpstr>06) Qual a diferença de formula e função dentro das planilhas eletrônicas? Coloque pelo menos um exemplo de formula e um exemplo de função utilizadas no excel. __________________________________________________________________________________ __________________________________________________________________________________ __________________________________________________________________________________ </vt:lpstr>
      <vt:lpstr>7) Analisando a expressão A1: =(2+2)*3 e a expressão B1: =2+2*3, quais serão respectivamente os resultados?</vt:lpstr>
      <vt:lpstr>8) No Excel 2007, fórmulas são equações que executam cálculos sobre valores na planilha. Uma fórmula se inicia com que sinal?</vt:lpstr>
      <vt:lpstr>9) Dada a fórmula =A1+B2+C3 contida na célula D4 de uma planilha Excel, se movida pela alça de preenchimento para a célula E4 resultará nesta última a fórmula </vt:lpstr>
      <vt:lpstr>10) No Excel 2007 a propagação pela alça de preenchimento da célula A1 até a A10, considerando que A1 contém o texto Segunda-Feira, fará com que A10 seja igual a: </vt:lpstr>
      <vt:lpstr>Apresentação do PowerPoint</vt:lpstr>
      <vt:lpstr>Apresentação do PowerPoint</vt:lpstr>
      <vt:lpstr>CRIAR PLANILHAS PELO GOOGLE DOCS</vt:lpstr>
      <vt:lpstr> Acesse:</vt:lpstr>
      <vt:lpstr>O site do google Drive</vt:lpstr>
      <vt:lpstr>Efetue Login</vt:lpstr>
      <vt:lpstr>Clique New</vt:lpstr>
      <vt:lpstr>A tela da planilha</vt:lpstr>
      <vt:lpstr>Atenção: formulas em inglês</vt:lpstr>
      <vt:lpstr>Salvar e compartilhar...</vt:lpstr>
      <vt:lpstr>MENU INSERIR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2015-11-30T16:32:57Z</dcterms:created>
  <dcterms:modified xsi:type="dcterms:W3CDTF">2015-11-30T19:48:27Z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TC028952669991</vt:lpwstr>
  </property>
</Properties>
</file>