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462" r:id="rId3"/>
    <p:sldId id="463" r:id="rId4"/>
    <p:sldId id="464" r:id="rId5"/>
    <p:sldId id="465" r:id="rId6"/>
    <p:sldId id="466" r:id="rId7"/>
    <p:sldId id="467" r:id="rId8"/>
    <p:sldId id="468" r:id="rId9"/>
    <p:sldId id="470" r:id="rId10"/>
    <p:sldId id="469" r:id="rId11"/>
    <p:sldId id="471" r:id="rId12"/>
    <p:sldId id="472" r:id="rId13"/>
    <p:sldId id="473" r:id="rId14"/>
    <p:sldId id="474" r:id="rId15"/>
    <p:sldId id="475" r:id="rId16"/>
    <p:sldId id="476" r:id="rId17"/>
    <p:sldId id="477" r:id="rId18"/>
    <p:sldId id="478" r:id="rId19"/>
    <p:sldId id="480" r:id="rId20"/>
    <p:sldId id="479" r:id="rId21"/>
    <p:sldId id="481" r:id="rId22"/>
    <p:sldId id="482" r:id="rId23"/>
    <p:sldId id="483" r:id="rId24"/>
    <p:sldId id="484" r:id="rId25"/>
    <p:sldId id="485" r:id="rId26"/>
    <p:sldId id="486" r:id="rId27"/>
    <p:sldId id="487" r:id="rId28"/>
    <p:sldId id="488" r:id="rId29"/>
    <p:sldId id="489" r:id="rId30"/>
    <p:sldId id="490" r:id="rId3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 Silva" initials="AS" lastIdx="4" clrIdx="0">
    <p:extLst>
      <p:ext uri="{19B8F6BF-5375-455C-9EA6-DF929625EA0E}">
        <p15:presenceInfo xmlns:p15="http://schemas.microsoft.com/office/powerpoint/2012/main" userId="33da10047d9502a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1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38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C04183-9C50-4634-BA6A-9B94FEA18F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32A147F-C89D-4796-A15B-E51A933BB9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328E2F9-5D14-4670-A935-116AD9331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16/11/2020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005A97A-4AC1-46EC-A7F1-DBB2474D6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403B17F-034F-46CA-8C4F-A0B972774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6420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B09D9A-C1CA-4057-862B-410A87BD3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8F7EBF0-B3A3-4720-B5B0-7E7FE3CA7B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A6F3F81-14FD-4173-BA99-99F5A2FB15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16/11/2020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5DD19F1-3816-4C6F-BD3D-EE2653D6D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1F1F917-7597-436D-A561-B0E121FCB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3194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266568-6F04-4B74-8E41-B04B70EA9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81DA9A6-2964-4C6E-A9B5-65939DED02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4B70385-8C7F-45BC-B523-E631D07F69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16/11/2020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BC33F0D-7333-427A-A5EB-B730C3D66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1153B22-EB47-4534-9B94-DC75D9C3D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935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21E747-9518-438A-8E3D-94F12C7CD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3709F22-6AF3-4B45-B093-075219CCF9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D61B021-260C-429C-ABE1-1DEC55FB65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798BD3B-33BE-4BA8-ADD4-D22DD3ED6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16/11/2020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43C98E0-C03E-4F3D-AB06-08F29B4A0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0E2FC38-68E7-4649-8368-83171F65D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3411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2243EA-C11C-4008-9172-F2BE48028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54CF789-F4D1-43D7-A4A6-46BEE23911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3D1CBCC-1B82-4E81-8273-81279BB1DD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0534519-0164-4A0A-9A2A-224684CDE1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8E337B5-042B-4F01-9D4D-6DCDC7EC86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C2CF7C0-9443-402F-AFA3-513A10582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16/11/2020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A840803-2EEC-4930-B6AF-5DFB66C13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24327C7-33BD-4DAB-AF65-7B4A5E4C7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45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5DE9F3-B865-42B4-90AB-188848F4C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CE76FA8-D9DB-42BA-8BD6-3D2D66F3D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16/11/2020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9499ECE-0084-4B33-AE1D-2AC68C3D6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F6E5FF3-5249-4D85-8C8F-8E4C8F345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058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B3F8210-C736-4D48-B869-04ECF7293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16/11/2020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A6CDE00-DE6A-4CD5-A133-2BB6D7DD3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226381B-5E2E-4601-BF79-569B24D53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8331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CD177B-3E19-402E-8606-11162D4A2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53374FE-8F5A-406E-B358-F7F7C14A7F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BC7CE85-1D86-44CE-9BDE-0EFAA13A79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260DDDC-0986-4D64-A982-C4134863E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16/11/2020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B58DFF5-8907-4B90-9544-AC8342089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01880E4-417D-473E-AE32-1F57427DA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1675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B596A2-2DD9-4384-B959-5125CDC75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CA5BBB0-3F1C-495E-BFD0-C5E56BDE16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8D5566E-F874-448A-9ED7-2ABED24373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2411096-4C18-405A-AA92-B34E88093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16/11/2020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C5DEBB8-1A39-4881-BA2D-1530FAEEF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D28D931-8981-428F-8248-F21682741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4435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9DA341-1EFA-4848-9596-AC2CEB27D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7C50F7F-CF18-486D-B7BE-BEB3CAF52E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6B655AC-0F82-4A95-8024-5D10C54A7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16/11/2020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E09A5FA-9280-43C7-9406-A36BF1034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8FE9938-F394-4984-95E7-1A64F820C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9708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FEF8E4D-8AC4-477C-AEEB-30344DF6C2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1FA3F21-B024-4E5D-A676-BF2EFBA5C2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3B5C0A6-71C7-47F7-BA00-4CF7B122C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16/11/2020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1611FC0-0A26-4E16-AEF5-136F6EBF8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4804FB9-326D-45CF-94EC-B3DB991DA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9659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44E668A-1423-40CB-A4C2-0C5CA03A7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D091D72-7A65-41E7-B20F-27A7999445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B8D40BB-D0E1-4484-8406-9533F166B0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2BA66C-7CCE-458C-BDFF-D9E6A0B810E8}" type="datetimeFigureOut">
              <a:rPr lang="pt-BR" smtClean="0"/>
              <a:t>16/11/2020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D39ECAA-312F-4B46-8004-E13E116869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4F8EFF2-BE18-4D35-87F0-226ADD89B7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5149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C2EB97A9-BC58-4D16-99D9-666863F1AE20}"/>
              </a:ext>
            </a:extLst>
          </p:cNvPr>
          <p:cNvSpPr txBox="1"/>
          <p:nvPr/>
        </p:nvSpPr>
        <p:spPr>
          <a:xfrm>
            <a:off x="2902856" y="3105834"/>
            <a:ext cx="9289144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pt-BR" sz="4000" dirty="0"/>
          </a:p>
          <a:p>
            <a:pPr algn="ctr"/>
            <a:r>
              <a:rPr lang="pt-BR" sz="4000" dirty="0"/>
              <a:t>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691C878-AAA4-4F4C-88FC-3158FD9B0090}"/>
              </a:ext>
            </a:extLst>
          </p:cNvPr>
          <p:cNvSpPr txBox="1"/>
          <p:nvPr/>
        </p:nvSpPr>
        <p:spPr>
          <a:xfrm>
            <a:off x="4911524" y="6211669"/>
            <a:ext cx="7280476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Prof. André Aparecido da Silva.</a:t>
            </a:r>
          </a:p>
          <a:p>
            <a:r>
              <a:rPr lang="pt-BR" dirty="0"/>
              <a:t>Disponível em: http://www.oxnar.com.br/aulas/php 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A915F706-96AF-42F8-85E8-4799911440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902856" cy="6858000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9B5EA871-CD94-4A53-89ED-9B2B4188385E}"/>
              </a:ext>
            </a:extLst>
          </p:cNvPr>
          <p:cNvSpPr/>
          <p:nvPr/>
        </p:nvSpPr>
        <p:spPr>
          <a:xfrm>
            <a:off x="0" y="0"/>
            <a:ext cx="2902856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F43B7D3-22B2-4EED-8C54-D07E3FC78066}"/>
              </a:ext>
            </a:extLst>
          </p:cNvPr>
          <p:cNvSpPr txBox="1"/>
          <p:nvPr/>
        </p:nvSpPr>
        <p:spPr>
          <a:xfrm rot="16200000">
            <a:off x="-1373559" y="3086389"/>
            <a:ext cx="70037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CURSO TECNICO EM INFORMÁTICA</a:t>
            </a:r>
          </a:p>
          <a:p>
            <a:pPr algn="ctr"/>
            <a:r>
              <a:rPr lang="pt-BR" sz="2400" dirty="0">
                <a:solidFill>
                  <a:schemeClr val="bg1"/>
                </a:solidFill>
              </a:rPr>
              <a:t>DISCIPLINA:   INTERNET E PROGRAMAÇÃO PARA WEB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AF495A37-24BF-4B7F-B34B-3EA1E4B68365}"/>
              </a:ext>
            </a:extLst>
          </p:cNvPr>
          <p:cNvSpPr/>
          <p:nvPr/>
        </p:nvSpPr>
        <p:spPr>
          <a:xfrm>
            <a:off x="4928574" y="5625374"/>
            <a:ext cx="111011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Vídeo 6 - PHP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8CAD3927-CCA6-40F3-B92E-E29875D931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0" y="2843212"/>
            <a:ext cx="1352550" cy="1171575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719EB853-7695-4ED9-A5B4-54ECBC66C2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70" y="2745241"/>
            <a:ext cx="1352550" cy="1171575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85AB40CE-1AEE-44C8-87E0-D6C1590B00A5}"/>
              </a:ext>
            </a:extLst>
          </p:cNvPr>
          <p:cNvSpPr txBox="1"/>
          <p:nvPr/>
        </p:nvSpPr>
        <p:spPr>
          <a:xfrm>
            <a:off x="4256656" y="3410737"/>
            <a:ext cx="67715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/>
              <a:t>Formulários e Linguagem PHP</a:t>
            </a:r>
          </a:p>
          <a:p>
            <a:pPr algn="ctr"/>
            <a:r>
              <a:rPr lang="pt-BR" sz="4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08117856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 CÓDIGO COMPLETO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D56CB34-EFE4-4453-ACA9-A312ECB609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852" y="-2"/>
            <a:ext cx="8521148" cy="6860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8726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36EC9002-780A-4CAB-98A1-4D11A81E7E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612" y="241851"/>
            <a:ext cx="11467776" cy="6374296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 CÓDIGO COMPLETO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510A309C-305B-4995-AFAD-5E2FA2A506B6}"/>
              </a:ext>
            </a:extLst>
          </p:cNvPr>
          <p:cNvSpPr/>
          <p:nvPr/>
        </p:nvSpPr>
        <p:spPr>
          <a:xfrm>
            <a:off x="4996070" y="2222695"/>
            <a:ext cx="7195930" cy="436099"/>
          </a:xfrm>
          <a:prstGeom prst="rect">
            <a:avLst/>
          </a:prstGeom>
          <a:noFill/>
          <a:ln w="698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AA516496-C82A-40CD-B94E-C7E4FC0FE659}"/>
              </a:ext>
            </a:extLst>
          </p:cNvPr>
          <p:cNvSpPr/>
          <p:nvPr/>
        </p:nvSpPr>
        <p:spPr>
          <a:xfrm>
            <a:off x="4996070" y="1334086"/>
            <a:ext cx="7195930" cy="436099"/>
          </a:xfrm>
          <a:prstGeom prst="rect">
            <a:avLst/>
          </a:prstGeom>
          <a:noFill/>
          <a:ln w="698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3CCAA49B-8273-494D-A51A-6B189F7AF2F3}"/>
              </a:ext>
            </a:extLst>
          </p:cNvPr>
          <p:cNvSpPr/>
          <p:nvPr/>
        </p:nvSpPr>
        <p:spPr>
          <a:xfrm>
            <a:off x="5068741" y="2968283"/>
            <a:ext cx="7195930" cy="1230924"/>
          </a:xfrm>
          <a:prstGeom prst="rect">
            <a:avLst/>
          </a:prstGeom>
          <a:noFill/>
          <a:ln w="698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07540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36EC9002-780A-4CAB-98A1-4D11A81E7E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612" y="241851"/>
            <a:ext cx="11467776" cy="6374296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 CÓDIGO COMPLETO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3CCAA49B-8273-494D-A51A-6B189F7AF2F3}"/>
              </a:ext>
            </a:extLst>
          </p:cNvPr>
          <p:cNvSpPr/>
          <p:nvPr/>
        </p:nvSpPr>
        <p:spPr>
          <a:xfrm>
            <a:off x="4996070" y="4164039"/>
            <a:ext cx="7195930" cy="1828798"/>
          </a:xfrm>
          <a:prstGeom prst="rect">
            <a:avLst/>
          </a:prstGeom>
          <a:noFill/>
          <a:ln w="698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14780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 CÓDIGO COMPLETO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AFE12A10-9629-4F54-B773-4F1E28C740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786" y="0"/>
            <a:ext cx="6638925" cy="3019425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5D82D650-44AA-493E-AA9F-F3FC9E5FB3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786" y="-2"/>
            <a:ext cx="6638925" cy="301942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E0D2381F-B1DA-4217-99C4-B77AB7A3CF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786" y="-4"/>
            <a:ext cx="6638925" cy="371475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F24FF7EE-3758-45B9-BF96-06B8CFA3B9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38092" y="3302728"/>
            <a:ext cx="6353908" cy="3555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2163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 </a:t>
            </a:r>
            <a:r>
              <a:rPr lang="pt-BR" sz="3600" dirty="0" err="1">
                <a:solidFill>
                  <a:schemeClr val="bg1"/>
                </a:solidFill>
              </a:rPr>
              <a:t>calculadora.php</a:t>
            </a:r>
            <a:endParaRPr lang="pt-BR" sz="3600" dirty="0">
              <a:solidFill>
                <a:schemeClr val="bg1"/>
              </a:solidFill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96EE9AB9-0113-4434-868E-4705817A82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0551" y="0"/>
            <a:ext cx="105414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3374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 </a:t>
            </a:r>
            <a:r>
              <a:rPr lang="pt-BR" sz="3600" dirty="0" err="1">
                <a:solidFill>
                  <a:schemeClr val="bg1"/>
                </a:solidFill>
              </a:rPr>
              <a:t>calculadora.php</a:t>
            </a:r>
            <a:endParaRPr lang="pt-BR" sz="3600" dirty="0">
              <a:solidFill>
                <a:schemeClr val="bg1"/>
              </a:solidFill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A1F0630F-D6AF-4174-B1FC-4ADA769AB1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3877" y="0"/>
            <a:ext cx="9308123" cy="6819576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2C08E576-D093-4595-BB11-00919C375CBB}"/>
              </a:ext>
            </a:extLst>
          </p:cNvPr>
          <p:cNvSpPr txBox="1"/>
          <p:nvPr/>
        </p:nvSpPr>
        <p:spPr>
          <a:xfrm>
            <a:off x="984739" y="2496904"/>
            <a:ext cx="6133512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 </a:t>
            </a:r>
            <a:r>
              <a:rPr lang="pt-BR" dirty="0" err="1">
                <a:solidFill>
                  <a:srgbClr val="FF0000"/>
                </a:solidFill>
              </a:rPr>
              <a:t>empty</a:t>
            </a:r>
            <a:r>
              <a:rPr lang="pt-BR" dirty="0">
                <a:solidFill>
                  <a:srgbClr val="FF0000"/>
                </a:solidFill>
              </a:rPr>
              <a:t> (vazio) - Determine se uma variável está vazia</a:t>
            </a:r>
          </a:p>
        </p:txBody>
      </p:sp>
    </p:spTree>
    <p:extLst>
      <p:ext uri="{BB962C8B-B14F-4D97-AF65-F5344CB8AC3E}">
        <p14:creationId xmlns:p14="http://schemas.microsoft.com/office/powerpoint/2010/main" val="5220039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 </a:t>
            </a:r>
            <a:r>
              <a:rPr lang="pt-BR" sz="3600" dirty="0" err="1">
                <a:solidFill>
                  <a:schemeClr val="bg1"/>
                </a:solidFill>
              </a:rPr>
              <a:t>calculadora.php</a:t>
            </a:r>
            <a:endParaRPr lang="pt-BR" sz="3600" dirty="0">
              <a:solidFill>
                <a:schemeClr val="bg1"/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84EB69E-0771-420C-ADB6-EFE1188DED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8029" y="351693"/>
            <a:ext cx="10622280" cy="59436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4918570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 form1.php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3CE0173-C59B-419B-9BCF-0E34A901E1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312" y="485334"/>
            <a:ext cx="11463159" cy="5887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2693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 form1.php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A88D97C6-425D-4B86-BFF7-EBA2BEEFA7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516" y="1195754"/>
            <a:ext cx="11211891" cy="5662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959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 form2.php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A822830-14A1-44F9-8919-6A0AE1DFA9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786" y="481818"/>
            <a:ext cx="9127405" cy="2841674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2104A18C-BE19-409C-BAC4-D260D531B1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5706" y="3429000"/>
            <a:ext cx="9466294" cy="2947182"/>
          </a:xfrm>
          <a:prstGeom prst="rect">
            <a:avLst/>
          </a:prstGeom>
        </p:spPr>
      </p:pic>
      <p:sp>
        <p:nvSpPr>
          <p:cNvPr id="5" name="Elipse 4">
            <a:extLst>
              <a:ext uri="{FF2B5EF4-FFF2-40B4-BE49-F238E27FC236}">
                <a16:creationId xmlns:a16="http://schemas.microsoft.com/office/drawing/2014/main" id="{E1406B60-EF76-4E75-8D8F-B31ABFFD460F}"/>
              </a:ext>
            </a:extLst>
          </p:cNvPr>
          <p:cNvSpPr/>
          <p:nvPr/>
        </p:nvSpPr>
        <p:spPr>
          <a:xfrm>
            <a:off x="4628271" y="942535"/>
            <a:ext cx="1617784" cy="618979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B28544D7-5DE2-42D2-BA00-291CC4D95769}"/>
              </a:ext>
            </a:extLst>
          </p:cNvPr>
          <p:cNvSpPr/>
          <p:nvPr/>
        </p:nvSpPr>
        <p:spPr>
          <a:xfrm>
            <a:off x="6764216" y="3936609"/>
            <a:ext cx="1617784" cy="618979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61876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ADC2EAA2-7DB6-471E-8052-DE59597561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786" y="585275"/>
            <a:ext cx="11445882" cy="5330190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 err="1">
                <a:solidFill>
                  <a:schemeClr val="bg1"/>
                </a:solidFill>
              </a:rPr>
              <a:t>Formularios</a:t>
            </a:r>
            <a:r>
              <a:rPr lang="pt-BR" sz="3600" dirty="0">
                <a:solidFill>
                  <a:schemeClr val="bg1"/>
                </a:solidFill>
              </a:rPr>
              <a:t>/</a:t>
            </a:r>
            <a:r>
              <a:rPr lang="pt-BR" sz="3600" dirty="0" err="1">
                <a:solidFill>
                  <a:schemeClr val="bg1"/>
                </a:solidFill>
              </a:rPr>
              <a:t>index.php</a:t>
            </a:r>
            <a:endParaRPr lang="pt-BR" sz="3600" dirty="0">
              <a:solidFill>
                <a:schemeClr val="bg1"/>
              </a:solidFill>
            </a:endParaRP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E1406B60-EF76-4E75-8D8F-B31ABFFD460F}"/>
              </a:ext>
            </a:extLst>
          </p:cNvPr>
          <p:cNvSpPr/>
          <p:nvPr/>
        </p:nvSpPr>
        <p:spPr>
          <a:xfrm>
            <a:off x="4628271" y="942535"/>
            <a:ext cx="1617784" cy="618979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B28544D7-5DE2-42D2-BA00-291CC4D95769}"/>
              </a:ext>
            </a:extLst>
          </p:cNvPr>
          <p:cNvSpPr/>
          <p:nvPr/>
        </p:nvSpPr>
        <p:spPr>
          <a:xfrm>
            <a:off x="2332893" y="2489982"/>
            <a:ext cx="9526172" cy="3425483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24045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 err="1">
                <a:solidFill>
                  <a:schemeClr val="bg1"/>
                </a:solidFill>
              </a:rPr>
              <a:t>Formularios</a:t>
            </a:r>
            <a:r>
              <a:rPr lang="pt-BR" sz="3600" dirty="0">
                <a:solidFill>
                  <a:schemeClr val="bg1"/>
                </a:solidFill>
              </a:rPr>
              <a:t>/</a:t>
            </a:r>
            <a:r>
              <a:rPr lang="pt-BR" sz="3600" dirty="0" err="1">
                <a:solidFill>
                  <a:schemeClr val="bg1"/>
                </a:solidFill>
              </a:rPr>
              <a:t>index.php</a:t>
            </a:r>
            <a:endParaRPr lang="pt-BR" sz="3600" dirty="0">
              <a:solidFill>
                <a:schemeClr val="bg1"/>
              </a:solidFill>
            </a:endParaRP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E1406B60-EF76-4E75-8D8F-B31ABFFD460F}"/>
              </a:ext>
            </a:extLst>
          </p:cNvPr>
          <p:cNvSpPr/>
          <p:nvPr/>
        </p:nvSpPr>
        <p:spPr>
          <a:xfrm>
            <a:off x="4628271" y="942535"/>
            <a:ext cx="1617784" cy="618979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F131515-81DC-4DBF-9870-01FBA52E2D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6939" y="0"/>
            <a:ext cx="9165061" cy="553092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1513994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1BF2634-E578-426B-87C5-5B8D56120A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4201" y="1420835"/>
            <a:ext cx="10866995" cy="2785403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 err="1">
                <a:solidFill>
                  <a:schemeClr val="bg1"/>
                </a:solidFill>
              </a:rPr>
              <a:t>Formularios</a:t>
            </a:r>
            <a:r>
              <a:rPr lang="pt-BR" sz="3600" dirty="0">
                <a:solidFill>
                  <a:schemeClr val="bg1"/>
                </a:solidFill>
              </a:rPr>
              <a:t>/</a:t>
            </a:r>
            <a:r>
              <a:rPr lang="pt-BR" sz="3600" dirty="0" err="1">
                <a:solidFill>
                  <a:schemeClr val="bg1"/>
                </a:solidFill>
              </a:rPr>
              <a:t>dados.php</a:t>
            </a:r>
            <a:endParaRPr lang="pt-BR" sz="3600" dirty="0">
              <a:solidFill>
                <a:schemeClr val="bg1"/>
              </a:solidFill>
            </a:endParaRP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E1406B60-EF76-4E75-8D8F-B31ABFFD460F}"/>
              </a:ext>
            </a:extLst>
          </p:cNvPr>
          <p:cNvSpPr/>
          <p:nvPr/>
        </p:nvSpPr>
        <p:spPr>
          <a:xfrm>
            <a:off x="3953310" y="2051537"/>
            <a:ext cx="5148775" cy="988256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CD047F44-041F-403A-9653-4C3810203060}"/>
              </a:ext>
            </a:extLst>
          </p:cNvPr>
          <p:cNvSpPr/>
          <p:nvPr/>
        </p:nvSpPr>
        <p:spPr>
          <a:xfrm>
            <a:off x="3078480" y="3217982"/>
            <a:ext cx="8611772" cy="988256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62005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 err="1">
                <a:solidFill>
                  <a:schemeClr val="bg1"/>
                </a:solidFill>
              </a:rPr>
              <a:t>Formularios</a:t>
            </a:r>
            <a:r>
              <a:rPr lang="pt-BR" sz="3600" dirty="0">
                <a:solidFill>
                  <a:schemeClr val="bg1"/>
                </a:solidFill>
              </a:rPr>
              <a:t>/</a:t>
            </a:r>
            <a:r>
              <a:rPr lang="pt-BR" sz="3600" dirty="0" err="1">
                <a:solidFill>
                  <a:schemeClr val="bg1"/>
                </a:solidFill>
              </a:rPr>
              <a:t>dados.php</a:t>
            </a:r>
            <a:endParaRPr lang="pt-BR" sz="3600" dirty="0">
              <a:solidFill>
                <a:schemeClr val="bg1"/>
              </a:solidFill>
            </a:endParaRP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E1406B60-EF76-4E75-8D8F-B31ABFFD460F}"/>
              </a:ext>
            </a:extLst>
          </p:cNvPr>
          <p:cNvSpPr/>
          <p:nvPr/>
        </p:nvSpPr>
        <p:spPr>
          <a:xfrm>
            <a:off x="3953310" y="2051537"/>
            <a:ext cx="5148775" cy="988256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CD047F44-041F-403A-9653-4C3810203060}"/>
              </a:ext>
            </a:extLst>
          </p:cNvPr>
          <p:cNvSpPr/>
          <p:nvPr/>
        </p:nvSpPr>
        <p:spPr>
          <a:xfrm>
            <a:off x="3078480" y="3217982"/>
            <a:ext cx="8611772" cy="988256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1D8DEDF-E2EF-40B4-91CA-64A14B9889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6101" y="633046"/>
            <a:ext cx="10494151" cy="58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1873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 err="1">
                <a:solidFill>
                  <a:schemeClr val="bg1"/>
                </a:solidFill>
              </a:rPr>
              <a:t>Formularios</a:t>
            </a:r>
            <a:r>
              <a:rPr lang="pt-BR" sz="3600" dirty="0">
                <a:solidFill>
                  <a:schemeClr val="bg1"/>
                </a:solidFill>
              </a:rPr>
              <a:t>/</a:t>
            </a:r>
            <a:r>
              <a:rPr lang="pt-BR" sz="3600" dirty="0" err="1">
                <a:solidFill>
                  <a:schemeClr val="bg1"/>
                </a:solidFill>
              </a:rPr>
              <a:t>dados.php</a:t>
            </a:r>
            <a:endParaRPr lang="pt-BR" sz="3600" dirty="0">
              <a:solidFill>
                <a:schemeClr val="bg1"/>
              </a:solidFill>
            </a:endParaRP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E1406B60-EF76-4E75-8D8F-B31ABFFD460F}"/>
              </a:ext>
            </a:extLst>
          </p:cNvPr>
          <p:cNvSpPr/>
          <p:nvPr/>
        </p:nvSpPr>
        <p:spPr>
          <a:xfrm>
            <a:off x="3953310" y="2051537"/>
            <a:ext cx="5148775" cy="988256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CD047F44-041F-403A-9653-4C3810203060}"/>
              </a:ext>
            </a:extLst>
          </p:cNvPr>
          <p:cNvSpPr/>
          <p:nvPr/>
        </p:nvSpPr>
        <p:spPr>
          <a:xfrm>
            <a:off x="3078480" y="3217982"/>
            <a:ext cx="8611772" cy="988256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4BC8F530-E860-4214-ABB5-56CA7CD725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6498" y="1101601"/>
            <a:ext cx="10278554" cy="3876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474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 err="1">
                <a:solidFill>
                  <a:schemeClr val="bg1"/>
                </a:solidFill>
              </a:rPr>
              <a:t>Formularios</a:t>
            </a:r>
            <a:r>
              <a:rPr lang="pt-BR" sz="3600" dirty="0">
                <a:solidFill>
                  <a:schemeClr val="bg1"/>
                </a:solidFill>
              </a:rPr>
              <a:t>/</a:t>
            </a:r>
            <a:r>
              <a:rPr lang="pt-BR" sz="3600" dirty="0" err="1">
                <a:solidFill>
                  <a:schemeClr val="bg1"/>
                </a:solidFill>
              </a:rPr>
              <a:t>dados.php</a:t>
            </a:r>
            <a:endParaRPr lang="pt-BR" sz="3600" dirty="0">
              <a:solidFill>
                <a:schemeClr val="bg1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700AC22-6281-4B8F-BA55-D2FF86E30AD7}"/>
              </a:ext>
            </a:extLst>
          </p:cNvPr>
          <p:cNvSpPr txBox="1"/>
          <p:nvPr/>
        </p:nvSpPr>
        <p:spPr>
          <a:xfrm>
            <a:off x="1955410" y="2782668"/>
            <a:ext cx="9369083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2800" dirty="0" err="1"/>
              <a:t>Obs</a:t>
            </a:r>
            <a:r>
              <a:rPr lang="pt-BR" sz="2800" dirty="0"/>
              <a:t>: Quando usado o método post para transmissão os dados são inseridos no corpo da mensagem.</a:t>
            </a:r>
          </a:p>
        </p:txBody>
      </p:sp>
    </p:spTree>
    <p:extLst>
      <p:ext uri="{BB962C8B-B14F-4D97-AF65-F5344CB8AC3E}">
        <p14:creationId xmlns:p14="http://schemas.microsoft.com/office/powerpoint/2010/main" val="22558924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 err="1">
                <a:solidFill>
                  <a:schemeClr val="bg1"/>
                </a:solidFill>
              </a:rPr>
              <a:t>Formularios</a:t>
            </a:r>
            <a:r>
              <a:rPr lang="pt-BR" sz="3600" dirty="0">
                <a:solidFill>
                  <a:schemeClr val="bg1"/>
                </a:solidFill>
              </a:rPr>
              <a:t> / </a:t>
            </a:r>
            <a:r>
              <a:rPr lang="pt-BR" sz="3600" dirty="0" err="1">
                <a:solidFill>
                  <a:schemeClr val="bg1"/>
                </a:solidFill>
              </a:rPr>
              <a:t>Var_dump</a:t>
            </a:r>
            <a:r>
              <a:rPr lang="pt-BR" sz="3600" dirty="0">
                <a:solidFill>
                  <a:schemeClr val="bg1"/>
                </a:solidFill>
              </a:rPr>
              <a:t> no post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D9761356-6471-44A8-9771-DC64DF680F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312" y="1434905"/>
            <a:ext cx="10142806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0655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 err="1">
                <a:solidFill>
                  <a:schemeClr val="bg1"/>
                </a:solidFill>
              </a:rPr>
              <a:t>Formularios</a:t>
            </a:r>
            <a:r>
              <a:rPr lang="pt-BR" sz="3600" dirty="0">
                <a:solidFill>
                  <a:schemeClr val="bg1"/>
                </a:solidFill>
              </a:rPr>
              <a:t> / _post com </a:t>
            </a:r>
            <a:r>
              <a:rPr lang="pt-BR" sz="3600" dirty="0" err="1">
                <a:solidFill>
                  <a:schemeClr val="bg1"/>
                </a:solidFill>
              </a:rPr>
              <a:t>button</a:t>
            </a:r>
            <a:endParaRPr lang="pt-BR" sz="3600" dirty="0">
              <a:solidFill>
                <a:schemeClr val="bg1"/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3FD9E23-724F-49C2-BFC0-B29DD8C219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831" y="629529"/>
            <a:ext cx="11271169" cy="5598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6769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 err="1">
                <a:solidFill>
                  <a:schemeClr val="bg1"/>
                </a:solidFill>
              </a:rPr>
              <a:t>Formularios</a:t>
            </a:r>
            <a:r>
              <a:rPr lang="pt-BR" sz="3600" dirty="0">
                <a:solidFill>
                  <a:schemeClr val="bg1"/>
                </a:solidFill>
              </a:rPr>
              <a:t> / _post com </a:t>
            </a:r>
            <a:r>
              <a:rPr lang="pt-BR" sz="3600" dirty="0" err="1">
                <a:solidFill>
                  <a:schemeClr val="bg1"/>
                </a:solidFill>
              </a:rPr>
              <a:t>button</a:t>
            </a:r>
            <a:endParaRPr lang="pt-BR" sz="3600" dirty="0">
              <a:solidFill>
                <a:schemeClr val="bg1"/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021F06A-8967-42BF-9778-1ABC8CD49A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048" y="1069145"/>
            <a:ext cx="11268952" cy="512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2015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 err="1">
                <a:solidFill>
                  <a:schemeClr val="bg1"/>
                </a:solidFill>
              </a:rPr>
              <a:t>Formularios</a:t>
            </a:r>
            <a:r>
              <a:rPr lang="pt-BR" sz="3600" dirty="0">
                <a:solidFill>
                  <a:schemeClr val="bg1"/>
                </a:solidFill>
              </a:rPr>
              <a:t> / _post com </a:t>
            </a:r>
            <a:r>
              <a:rPr lang="pt-BR" sz="3600" dirty="0" err="1">
                <a:solidFill>
                  <a:schemeClr val="bg1"/>
                </a:solidFill>
              </a:rPr>
              <a:t>button</a:t>
            </a:r>
            <a:endParaRPr lang="pt-BR" sz="3600" dirty="0">
              <a:solidFill>
                <a:schemeClr val="bg1"/>
              </a:solidFill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C8D44628-7A42-4949-AD6A-8498021125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965" y="1055077"/>
            <a:ext cx="11207035" cy="5092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1991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CURSO TÉCNICO EM INFORMÁTICA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1D425F7-3E7A-423C-A0D4-DEE640565ADB}"/>
              </a:ext>
            </a:extLst>
          </p:cNvPr>
          <p:cNvSpPr txBox="1"/>
          <p:nvPr/>
        </p:nvSpPr>
        <p:spPr>
          <a:xfrm>
            <a:off x="722786" y="3035886"/>
            <a:ext cx="11469214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800" dirty="0"/>
              <a:t>TRANSMISSÃO PELO MÉTODO GET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69CB2E3-91F3-4CEF-8A2F-9FDE089AD86D}"/>
              </a:ext>
            </a:extLst>
          </p:cNvPr>
          <p:cNvSpPr txBox="1"/>
          <p:nvPr/>
        </p:nvSpPr>
        <p:spPr>
          <a:xfrm>
            <a:off x="722786" y="5127108"/>
            <a:ext cx="11469214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pt-BR" sz="2800" dirty="0"/>
              <a:t>Menos seguro; 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pt-BR" sz="2800" dirty="0"/>
              <a:t>Transmitido direto pela </a:t>
            </a:r>
            <a:r>
              <a:rPr lang="pt-BR" sz="2800" dirty="0" err="1"/>
              <a:t>url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2791141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 err="1">
                <a:solidFill>
                  <a:schemeClr val="bg1"/>
                </a:solidFill>
              </a:rPr>
              <a:t>Ling</a:t>
            </a:r>
            <a:r>
              <a:rPr lang="pt-BR" sz="3600" dirty="0">
                <a:solidFill>
                  <a:schemeClr val="bg1"/>
                </a:solidFill>
              </a:rPr>
              <a:t> PHP – Método </a:t>
            </a:r>
            <a:r>
              <a:rPr lang="pt-BR" sz="3600" dirty="0" err="1">
                <a:solidFill>
                  <a:schemeClr val="bg1"/>
                </a:solidFill>
              </a:rPr>
              <a:t>get</a:t>
            </a:r>
            <a:endParaRPr lang="pt-BR" sz="3600" dirty="0">
              <a:solidFill>
                <a:schemeClr val="bg1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1D425F7-3E7A-423C-A0D4-DEE640565ADB}"/>
              </a:ext>
            </a:extLst>
          </p:cNvPr>
          <p:cNvSpPr txBox="1"/>
          <p:nvPr/>
        </p:nvSpPr>
        <p:spPr>
          <a:xfrm>
            <a:off x="722786" y="3035886"/>
            <a:ext cx="11469214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800" dirty="0"/>
              <a:t>TRANSMISSÃO PELO MÉTODO GET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69CB2E3-91F3-4CEF-8A2F-9FDE089AD86D}"/>
              </a:ext>
            </a:extLst>
          </p:cNvPr>
          <p:cNvSpPr txBox="1"/>
          <p:nvPr/>
        </p:nvSpPr>
        <p:spPr>
          <a:xfrm>
            <a:off x="722786" y="5127108"/>
            <a:ext cx="11469214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800" dirty="0"/>
              <a:t>Aqui não mudou muito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79985218-C5BC-41E5-9441-60DD34886C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3371" y="1383298"/>
            <a:ext cx="6991350" cy="3305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2221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C58C6015-8118-48A8-A4CC-1DCB4DA851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708" y="689317"/>
            <a:ext cx="11521439" cy="5683347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 err="1">
                <a:solidFill>
                  <a:schemeClr val="bg1"/>
                </a:solidFill>
              </a:rPr>
              <a:t>Ling</a:t>
            </a:r>
            <a:r>
              <a:rPr lang="pt-BR" sz="3600" dirty="0">
                <a:solidFill>
                  <a:schemeClr val="bg1"/>
                </a:solidFill>
              </a:rPr>
              <a:t> PHP – Método </a:t>
            </a:r>
            <a:r>
              <a:rPr lang="pt-BR" sz="3600" dirty="0" err="1">
                <a:solidFill>
                  <a:schemeClr val="bg1"/>
                </a:solidFill>
              </a:rPr>
              <a:t>get</a:t>
            </a:r>
            <a:endParaRPr lang="pt-BR" sz="3600" dirty="0">
              <a:solidFill>
                <a:schemeClr val="bg1"/>
              </a:solidFill>
            </a:endParaRP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4DB43193-08B7-4AD4-9E73-B204EEF2D50E}"/>
              </a:ext>
            </a:extLst>
          </p:cNvPr>
          <p:cNvSpPr/>
          <p:nvPr/>
        </p:nvSpPr>
        <p:spPr>
          <a:xfrm>
            <a:off x="2729132" y="3428999"/>
            <a:ext cx="5078437" cy="650632"/>
          </a:xfrm>
          <a:prstGeom prst="ellipse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60086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 err="1">
                <a:solidFill>
                  <a:schemeClr val="bg1"/>
                </a:solidFill>
              </a:rPr>
              <a:t>Ling</a:t>
            </a:r>
            <a:r>
              <a:rPr lang="pt-BR" sz="3600" dirty="0">
                <a:solidFill>
                  <a:schemeClr val="bg1"/>
                </a:solidFill>
              </a:rPr>
              <a:t> PHP – Método </a:t>
            </a:r>
            <a:r>
              <a:rPr lang="pt-BR" sz="3600" dirty="0" err="1">
                <a:solidFill>
                  <a:schemeClr val="bg1"/>
                </a:solidFill>
              </a:rPr>
              <a:t>get</a:t>
            </a:r>
            <a:endParaRPr lang="pt-BR" sz="3600" dirty="0">
              <a:solidFill>
                <a:schemeClr val="bg1"/>
              </a:solidFill>
            </a:endParaRP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4DB43193-08B7-4AD4-9E73-B204EEF2D50E}"/>
              </a:ext>
            </a:extLst>
          </p:cNvPr>
          <p:cNvSpPr/>
          <p:nvPr/>
        </p:nvSpPr>
        <p:spPr>
          <a:xfrm>
            <a:off x="2729132" y="3428999"/>
            <a:ext cx="5078437" cy="650632"/>
          </a:xfrm>
          <a:prstGeom prst="ellipse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F7D0B27D-9ECC-4515-A270-056CFF1DE6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1176" y="-1"/>
            <a:ext cx="10472564" cy="6858001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26876EAD-4938-4899-97E0-C349676EE74A}"/>
              </a:ext>
            </a:extLst>
          </p:cNvPr>
          <p:cNvSpPr/>
          <p:nvPr/>
        </p:nvSpPr>
        <p:spPr>
          <a:xfrm>
            <a:off x="3497522" y="2778367"/>
            <a:ext cx="5078437" cy="1301264"/>
          </a:xfrm>
          <a:prstGeom prst="ellipse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61329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 err="1">
                <a:solidFill>
                  <a:schemeClr val="bg1"/>
                </a:solidFill>
              </a:rPr>
              <a:t>Ling</a:t>
            </a:r>
            <a:r>
              <a:rPr lang="pt-BR" sz="3600" dirty="0">
                <a:solidFill>
                  <a:schemeClr val="bg1"/>
                </a:solidFill>
              </a:rPr>
              <a:t> PHP – Método </a:t>
            </a:r>
            <a:r>
              <a:rPr lang="pt-BR" sz="3600" dirty="0" err="1">
                <a:solidFill>
                  <a:schemeClr val="bg1"/>
                </a:solidFill>
              </a:rPr>
              <a:t>get</a:t>
            </a:r>
            <a:endParaRPr lang="pt-BR" sz="3600" dirty="0">
              <a:solidFill>
                <a:schemeClr val="bg1"/>
              </a:solidFill>
            </a:endParaRP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4DB43193-08B7-4AD4-9E73-B204EEF2D50E}"/>
              </a:ext>
            </a:extLst>
          </p:cNvPr>
          <p:cNvSpPr/>
          <p:nvPr/>
        </p:nvSpPr>
        <p:spPr>
          <a:xfrm>
            <a:off x="2729132" y="3428999"/>
            <a:ext cx="5078437" cy="650632"/>
          </a:xfrm>
          <a:prstGeom prst="ellipse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26876EAD-4938-4899-97E0-C349676EE74A}"/>
              </a:ext>
            </a:extLst>
          </p:cNvPr>
          <p:cNvSpPr/>
          <p:nvPr/>
        </p:nvSpPr>
        <p:spPr>
          <a:xfrm>
            <a:off x="3497522" y="2778367"/>
            <a:ext cx="5078437" cy="1301264"/>
          </a:xfrm>
          <a:prstGeom prst="ellipse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095BD29-D8B8-4DA9-BE22-9F5FEAEA67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0312" y="1035881"/>
            <a:ext cx="10930196" cy="4492722"/>
          </a:xfrm>
          <a:prstGeom prst="rect">
            <a:avLst/>
          </a:prstGeom>
        </p:spPr>
      </p:pic>
      <p:sp>
        <p:nvSpPr>
          <p:cNvPr id="5" name="Elipse 4">
            <a:extLst>
              <a:ext uri="{FF2B5EF4-FFF2-40B4-BE49-F238E27FC236}">
                <a16:creationId xmlns:a16="http://schemas.microsoft.com/office/drawing/2014/main" id="{C6AE309F-0EFA-4503-8066-38A7E44B284D}"/>
              </a:ext>
            </a:extLst>
          </p:cNvPr>
          <p:cNvSpPr/>
          <p:nvPr/>
        </p:nvSpPr>
        <p:spPr>
          <a:xfrm>
            <a:off x="5268351" y="1617784"/>
            <a:ext cx="2876844" cy="36224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5E0C3569-1871-4F1F-939B-CA4433E81EEB}"/>
              </a:ext>
            </a:extLst>
          </p:cNvPr>
          <p:cNvSpPr/>
          <p:nvPr/>
        </p:nvSpPr>
        <p:spPr>
          <a:xfrm>
            <a:off x="8145195" y="1640057"/>
            <a:ext cx="2876844" cy="36224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6227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7F8599F2-C1BE-4305-9D2C-D4008CA743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786" y="407963"/>
            <a:ext cx="11401019" cy="5524205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Passando dados pelo link </a:t>
            </a: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4DB43193-08B7-4AD4-9E73-B204EEF2D50E}"/>
              </a:ext>
            </a:extLst>
          </p:cNvPr>
          <p:cNvSpPr/>
          <p:nvPr/>
        </p:nvSpPr>
        <p:spPr>
          <a:xfrm>
            <a:off x="1828801" y="4614494"/>
            <a:ext cx="8314006" cy="650632"/>
          </a:xfrm>
          <a:prstGeom prst="ellipse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15580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53F4891D-A750-4757-8A11-3A7AC773E3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786" y="797754"/>
            <a:ext cx="11342708" cy="5262489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Passando dados pelo link </a:t>
            </a: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4DB43193-08B7-4AD4-9E73-B204EEF2D50E}"/>
              </a:ext>
            </a:extLst>
          </p:cNvPr>
          <p:cNvSpPr/>
          <p:nvPr/>
        </p:nvSpPr>
        <p:spPr>
          <a:xfrm>
            <a:off x="2729132" y="3428999"/>
            <a:ext cx="5078437" cy="650632"/>
          </a:xfrm>
          <a:prstGeom prst="ellipse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26876EAD-4938-4899-97E0-C349676EE74A}"/>
              </a:ext>
            </a:extLst>
          </p:cNvPr>
          <p:cNvSpPr/>
          <p:nvPr/>
        </p:nvSpPr>
        <p:spPr>
          <a:xfrm>
            <a:off x="3497522" y="2778367"/>
            <a:ext cx="5078437" cy="1301264"/>
          </a:xfrm>
          <a:prstGeom prst="ellipse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C6AE309F-0EFA-4503-8066-38A7E44B284D}"/>
              </a:ext>
            </a:extLst>
          </p:cNvPr>
          <p:cNvSpPr/>
          <p:nvPr/>
        </p:nvSpPr>
        <p:spPr>
          <a:xfrm>
            <a:off x="5155809" y="4832544"/>
            <a:ext cx="2876844" cy="36224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33289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5DB5F2AA-CB80-475B-8E21-D498D76013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590" y="-25061"/>
            <a:ext cx="11274410" cy="6858001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Passando dados pelo link </a:t>
            </a:r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26876EAD-4938-4899-97E0-C349676EE74A}"/>
              </a:ext>
            </a:extLst>
          </p:cNvPr>
          <p:cNvSpPr/>
          <p:nvPr/>
        </p:nvSpPr>
        <p:spPr>
          <a:xfrm>
            <a:off x="2686930" y="2560320"/>
            <a:ext cx="6780628" cy="8686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C6AE309F-0EFA-4503-8066-38A7E44B284D}"/>
              </a:ext>
            </a:extLst>
          </p:cNvPr>
          <p:cNvSpPr/>
          <p:nvPr/>
        </p:nvSpPr>
        <p:spPr>
          <a:xfrm>
            <a:off x="3497522" y="5261316"/>
            <a:ext cx="4023361" cy="60491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63310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Passando dados pelo link 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08C2AE35-9441-45B6-BA1D-0CA64247B1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080" y="826476"/>
            <a:ext cx="11204920" cy="5602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06199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23896</TotalTime>
  <Words>254</Words>
  <Application>Microsoft Office PowerPoint</Application>
  <PresentationFormat>Widescreen</PresentationFormat>
  <Paragraphs>45</Paragraphs>
  <Slides>30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30</vt:i4>
      </vt:variant>
    </vt:vector>
  </HeadingPairs>
  <TitlesOfParts>
    <vt:vector size="34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Andre</dc:creator>
  <cp:lastModifiedBy>André</cp:lastModifiedBy>
  <cp:revision>370</cp:revision>
  <dcterms:created xsi:type="dcterms:W3CDTF">2020-05-11T19:49:04Z</dcterms:created>
  <dcterms:modified xsi:type="dcterms:W3CDTF">2020-11-16T20:31:54Z</dcterms:modified>
</cp:coreProperties>
</file>