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72" r:id="rId4"/>
    <p:sldId id="269" r:id="rId5"/>
    <p:sldId id="271" r:id="rId6"/>
    <p:sldId id="270" r:id="rId7"/>
    <p:sldId id="257" r:id="rId8"/>
    <p:sldId id="261" r:id="rId9"/>
    <p:sldId id="258" r:id="rId10"/>
    <p:sldId id="273" r:id="rId11"/>
    <p:sldId id="275" r:id="rId12"/>
    <p:sldId id="274" r:id="rId13"/>
    <p:sldId id="259" r:id="rId14"/>
    <p:sldId id="265" r:id="rId15"/>
    <p:sldId id="260" r:id="rId16"/>
    <p:sldId id="266" r:id="rId17"/>
    <p:sldId id="262" r:id="rId18"/>
    <p:sldId id="263" r:id="rId19"/>
    <p:sldId id="264" r:id="rId20"/>
    <p:sldId id="278" r:id="rId21"/>
    <p:sldId id="279" r:id="rId22"/>
    <p:sldId id="281" r:id="rId23"/>
    <p:sldId id="282" r:id="rId24"/>
    <p:sldId id="280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76" r:id="rId38"/>
    <p:sldId id="267" r:id="rId3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4000" u="sng" dirty="0" smtClean="0"/>
              <a:t>NORMAS PARA TRABALHOS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sz="4000" dirty="0" smtClean="0"/>
              <a:t>e como </a:t>
            </a:r>
            <a:r>
              <a:rPr lang="pt-BR" sz="4000" dirty="0" err="1" smtClean="0"/>
              <a:t>formatá</a:t>
            </a:r>
            <a:r>
              <a:rPr lang="pt-BR" sz="4000" dirty="0" smtClean="0"/>
              <a:t> - </a:t>
            </a:r>
            <a:r>
              <a:rPr lang="pt-BR" sz="4000" dirty="0" err="1" smtClean="0"/>
              <a:t>los</a:t>
            </a:r>
            <a:endParaRPr lang="pt-BR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u="sng" dirty="0" smtClean="0">
                <a:solidFill>
                  <a:schemeClr val="accent2"/>
                </a:solidFill>
              </a:rPr>
              <a:t>http://www.oxnar.com.br/aulas</a:t>
            </a:r>
            <a:endParaRPr lang="pt-BR" sz="1600" u="sng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21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norma ABNT NBR 14724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ct val="50000"/>
              </a:spcBef>
            </a:pPr>
            <a:r>
              <a:rPr lang="pt-BR" altLang="pt-BR" dirty="0" smtClean="0">
                <a:solidFill>
                  <a:schemeClr val="accent2"/>
                </a:solidFill>
                <a:latin typeface="Arial" charset="0"/>
              </a:rPr>
              <a:t>   Esta </a:t>
            </a:r>
            <a:r>
              <a:rPr lang="pt-BR" altLang="pt-BR" dirty="0">
                <a:solidFill>
                  <a:schemeClr val="accent2"/>
                </a:solidFill>
                <a:latin typeface="Arial" charset="0"/>
              </a:rPr>
              <a:t>norma especifica os princípios gerais para a elaboração de trabalhos acadêmicos (teses, dissertações e outros) visando sua apresentação à instituição (banca examinadora de professores, especialistas designados e/ou outros)</a:t>
            </a:r>
          </a:p>
          <a:p>
            <a:pPr algn="just">
              <a:spcBef>
                <a:spcPct val="50000"/>
              </a:spcBef>
            </a:pPr>
            <a:r>
              <a:rPr lang="pt-BR" altLang="pt-BR" dirty="0" smtClean="0">
                <a:solidFill>
                  <a:schemeClr val="accent2"/>
                </a:solidFill>
                <a:latin typeface="Arial" charset="0"/>
              </a:rPr>
              <a:t>   Aplica-se</a:t>
            </a:r>
            <a:r>
              <a:rPr lang="pt-BR" altLang="pt-BR" dirty="0">
                <a:solidFill>
                  <a:schemeClr val="accent2"/>
                </a:solidFill>
                <a:latin typeface="Arial" charset="0"/>
              </a:rPr>
              <a:t>, no que couber, aos trabalhos </a:t>
            </a:r>
            <a:r>
              <a:rPr lang="pt-BR" altLang="pt-BR" dirty="0" err="1">
                <a:solidFill>
                  <a:schemeClr val="accent2"/>
                </a:solidFill>
                <a:latin typeface="Arial" charset="0"/>
              </a:rPr>
              <a:t>intra</a:t>
            </a:r>
            <a:r>
              <a:rPr lang="pt-BR" altLang="pt-BR" dirty="0">
                <a:solidFill>
                  <a:schemeClr val="accent2"/>
                </a:solidFill>
                <a:latin typeface="Arial" charset="0"/>
              </a:rPr>
              <a:t> e </a:t>
            </a:r>
            <a:r>
              <a:rPr lang="pt-BR" altLang="pt-BR" dirty="0" smtClean="0">
                <a:solidFill>
                  <a:schemeClr val="accent2"/>
                </a:solidFill>
                <a:latin typeface="Arial" charset="0"/>
              </a:rPr>
              <a:t>extraclasse.</a:t>
            </a:r>
          </a:p>
          <a:p>
            <a:pPr algn="just">
              <a:spcBef>
                <a:spcPct val="50000"/>
              </a:spcBef>
            </a:pPr>
            <a:endParaRPr lang="pt-BR" altLang="pt-BR" dirty="0">
              <a:solidFill>
                <a:schemeClr val="accent2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en-US" altLang="pt-BR" dirty="0">
              <a:solidFill>
                <a:schemeClr val="accent2"/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557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tccmonografia.com/abn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-214087"/>
            <a:ext cx="6336704" cy="707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0" y="3789040"/>
            <a:ext cx="5148064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ELEMENTOS DA NORMA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67036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norma ABNT NBR 14724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820688"/>
          </a:xfrm>
        </p:spPr>
        <p:txBody>
          <a:bodyPr/>
          <a:lstStyle/>
          <a:p>
            <a:pPr algn="just">
              <a:spcBef>
                <a:spcPct val="50000"/>
              </a:spcBef>
            </a:pPr>
            <a:r>
              <a:rPr lang="pt-BR" altLang="pt-BR" dirty="0" smtClean="0">
                <a:solidFill>
                  <a:schemeClr val="accent2"/>
                </a:solidFill>
                <a:latin typeface="Arial" charset="0"/>
              </a:rPr>
              <a:t>Por que seguir esta norma ?</a:t>
            </a:r>
            <a:endParaRPr lang="pt-BR" altLang="pt-BR" dirty="0">
              <a:solidFill>
                <a:schemeClr val="accent2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en-US" altLang="pt-BR" dirty="0">
              <a:solidFill>
                <a:schemeClr val="accent2"/>
              </a:solidFill>
            </a:endParaRPr>
          </a:p>
          <a:p>
            <a:endParaRPr lang="pt-BR" dirty="0"/>
          </a:p>
        </p:txBody>
      </p:sp>
      <p:pic>
        <p:nvPicPr>
          <p:cNvPr id="5122" name="Picture 2" descr="http://3.bp.blogspot.com/-qveYwm6u5vU/TdGJWOn7N2I/AAAAAAAAANk/bcCHB95wlbw/s1600/praticadapesquisa_paginas_147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04864"/>
            <a:ext cx="6321202" cy="43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66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norma ABNT NBR 14724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3068960"/>
            <a:ext cx="8226425" cy="820688"/>
          </a:xfrm>
        </p:spPr>
        <p:txBody>
          <a:bodyPr/>
          <a:lstStyle/>
          <a:p>
            <a:pPr algn="just">
              <a:spcBef>
                <a:spcPct val="50000"/>
              </a:spcBef>
            </a:pPr>
            <a:r>
              <a:rPr lang="pt-BR" altLang="pt-BR" dirty="0" smtClean="0">
                <a:solidFill>
                  <a:schemeClr val="accent2"/>
                </a:solidFill>
                <a:latin typeface="Arial" charset="0"/>
              </a:rPr>
              <a:t>É necessário seguir a norma integralmente?</a:t>
            </a:r>
            <a:endParaRPr lang="pt-BR" altLang="pt-BR" dirty="0">
              <a:solidFill>
                <a:schemeClr val="accent2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en-US" altLang="pt-BR" dirty="0">
              <a:solidFill>
                <a:schemeClr val="accent2"/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550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Elementos do norma</a:t>
            </a:r>
            <a:endParaRPr lang="pt-BR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71705" y="1556792"/>
            <a:ext cx="8001000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800" b="1" dirty="0">
                <a:solidFill>
                  <a:srgbClr val="C00000"/>
                </a:solidFill>
                <a:latin typeface="Arial" charset="0"/>
              </a:rPr>
              <a:t>Elementos pós-textuais</a:t>
            </a:r>
            <a:r>
              <a:rPr lang="pt-BR" altLang="pt-BR" sz="2800" dirty="0">
                <a:latin typeface="Arial" charset="0"/>
              </a:rPr>
              <a:t>: elementos que complementam o trabalho.</a:t>
            </a:r>
          </a:p>
          <a:p>
            <a:pPr>
              <a:spcBef>
                <a:spcPct val="50000"/>
              </a:spcBef>
            </a:pPr>
            <a:endParaRPr lang="pt-BR" altLang="pt-BR" sz="2800" dirty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pt-BR" altLang="pt-BR" sz="2800" b="1" dirty="0" smtClean="0">
                <a:solidFill>
                  <a:srgbClr val="C00000"/>
                </a:solidFill>
                <a:latin typeface="Arial" charset="0"/>
              </a:rPr>
              <a:t>Elementos </a:t>
            </a:r>
            <a:r>
              <a:rPr lang="pt-BR" altLang="pt-BR" sz="2800" b="1" dirty="0" err="1" smtClean="0">
                <a:solidFill>
                  <a:srgbClr val="C00000"/>
                </a:solidFill>
                <a:latin typeface="Arial" charset="0"/>
              </a:rPr>
              <a:t>pré</a:t>
            </a:r>
            <a:r>
              <a:rPr lang="pt-BR" altLang="pt-BR" sz="2800" b="1" dirty="0" smtClean="0">
                <a:solidFill>
                  <a:srgbClr val="C00000"/>
                </a:solidFill>
                <a:latin typeface="Arial" charset="0"/>
              </a:rPr>
              <a:t>-textuais</a:t>
            </a:r>
            <a:r>
              <a:rPr lang="pt-BR" altLang="pt-BR" sz="2800" dirty="0" smtClean="0">
                <a:latin typeface="Arial" charset="0"/>
              </a:rPr>
              <a:t>: </a:t>
            </a:r>
            <a:r>
              <a:rPr lang="pt-BR" altLang="pt-BR" sz="2800" dirty="0">
                <a:latin typeface="Arial" charset="0"/>
              </a:rPr>
              <a:t>elementos que antecedem o texto com formatações que ajudam na identificação e utilização do trabalho.</a:t>
            </a:r>
            <a:endParaRPr lang="en-US" altLang="pt-BR" sz="2800" dirty="0"/>
          </a:p>
          <a:p>
            <a:pPr>
              <a:spcBef>
                <a:spcPct val="50000"/>
              </a:spcBef>
            </a:pPr>
            <a:endParaRPr lang="en-US" altLang="pt-BR" sz="2800" dirty="0"/>
          </a:p>
          <a:p>
            <a:pPr>
              <a:spcBef>
                <a:spcPct val="50000"/>
              </a:spcBef>
            </a:pPr>
            <a:r>
              <a:rPr lang="pt-BR" altLang="pt-BR" sz="2800" b="1" dirty="0">
                <a:solidFill>
                  <a:srgbClr val="C00000"/>
                </a:solidFill>
                <a:latin typeface="Arial" charset="0"/>
              </a:rPr>
              <a:t>Elementos textuais</a:t>
            </a:r>
            <a:r>
              <a:rPr lang="pt-BR" altLang="pt-BR" sz="2800" dirty="0">
                <a:latin typeface="Arial" charset="0"/>
              </a:rPr>
              <a:t>: parte do trabalho em que é exposta a matéria.</a:t>
            </a:r>
            <a:endParaRPr lang="en-US" altLang="pt-BR" sz="2800" dirty="0"/>
          </a:p>
          <a:p>
            <a:pPr>
              <a:spcBef>
                <a:spcPct val="50000"/>
              </a:spcBef>
            </a:pPr>
            <a:endParaRPr lang="en-US" altLang="pt-BR" sz="2800" dirty="0"/>
          </a:p>
        </p:txBody>
      </p:sp>
    </p:spTree>
    <p:extLst>
      <p:ext uri="{BB962C8B-B14F-4D97-AF65-F5344CB8AC3E}">
        <p14:creationId xmlns:p14="http://schemas.microsoft.com/office/powerpoint/2010/main" val="37201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28588"/>
            <a:ext cx="9144000" cy="1433512"/>
          </a:xfrm>
        </p:spPr>
        <p:txBody>
          <a:bodyPr/>
          <a:lstStyle/>
          <a:p>
            <a:r>
              <a:rPr lang="pt-BR" u="sng" dirty="0" smtClean="0"/>
              <a:t>Itens necessários no nosso trabalho</a:t>
            </a:r>
            <a:endParaRPr lang="pt-BR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84784"/>
            <a:ext cx="3970783" cy="4522788"/>
          </a:xfrm>
        </p:spPr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 smtClean="0"/>
              <a:t>Capa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Contracapa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Sumário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Introdução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Desenvolvimento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Conclusão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....</a:t>
            </a:r>
            <a:endParaRPr lang="pt-BR" dirty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 bwMode="auto">
          <a:xfrm>
            <a:off x="4860032" y="1637184"/>
            <a:ext cx="3970783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457200" indent="-457200">
              <a:buFont typeface="Arial" charset="0"/>
              <a:buChar char="•"/>
            </a:pPr>
            <a:r>
              <a:rPr lang="pt-BR" kern="0" dirty="0" smtClean="0"/>
              <a:t>Referências </a:t>
            </a:r>
          </a:p>
          <a:p>
            <a:pPr marL="457200" indent="-457200">
              <a:buFont typeface="Arial" charset="0"/>
              <a:buChar char="•"/>
            </a:pPr>
            <a:r>
              <a:rPr lang="pt-BR" kern="0" dirty="0" smtClean="0"/>
              <a:t>Anexos </a:t>
            </a:r>
            <a:endParaRPr lang="pt-BR" kern="0" dirty="0"/>
          </a:p>
          <a:p>
            <a:pPr marL="457200" indent="-457200">
              <a:buFont typeface="Arial" charset="0"/>
              <a:buChar char="•"/>
            </a:pPr>
            <a:r>
              <a:rPr lang="pt-BR" kern="0" dirty="0" smtClean="0"/>
              <a:t>Apêndices </a:t>
            </a:r>
          </a:p>
          <a:p>
            <a:pPr marL="457200" indent="-457200">
              <a:buFont typeface="Arial" charset="0"/>
              <a:buChar char="•"/>
            </a:pPr>
            <a:r>
              <a:rPr lang="pt-BR" kern="0" dirty="0" smtClean="0"/>
              <a:t>(se houverem). </a:t>
            </a:r>
            <a:endParaRPr lang="pt-BR" kern="0" dirty="0"/>
          </a:p>
        </p:txBody>
      </p:sp>
      <p:cxnSp>
        <p:nvCxnSpPr>
          <p:cNvPr id="6" name="Conector reto 5"/>
          <p:cNvCxnSpPr/>
          <p:nvPr/>
        </p:nvCxnSpPr>
        <p:spPr bwMode="auto">
          <a:xfrm>
            <a:off x="4427984" y="1484784"/>
            <a:ext cx="0" cy="4536504"/>
          </a:xfrm>
          <a:prstGeom prst="line">
            <a:avLst/>
          </a:prstGeom>
          <a:solidFill>
            <a:srgbClr val="00B8FF"/>
          </a:solidFill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Conector reto 7"/>
          <p:cNvCxnSpPr/>
          <p:nvPr/>
        </p:nvCxnSpPr>
        <p:spPr bwMode="auto">
          <a:xfrm>
            <a:off x="4427984" y="2276872"/>
            <a:ext cx="4716016" cy="0"/>
          </a:xfrm>
          <a:prstGeom prst="line">
            <a:avLst/>
          </a:prstGeom>
          <a:solidFill>
            <a:srgbClr val="00B8FF"/>
          </a:solidFill>
          <a:ln w="25400" cap="flat" cmpd="thickThin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367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 smtClean="0"/>
              <a:t>Dica</a:t>
            </a:r>
            <a:endParaRPr lang="pt-BR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   Faça a parte escrita do trabalho depois se preocupe com a formatação.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2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 smtClean="0"/>
              <a:t>Margens</a:t>
            </a:r>
            <a:endParaRPr lang="pt-BR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Esquerda </a:t>
            </a:r>
            <a:r>
              <a:rPr lang="pt-BR" dirty="0"/>
              <a:t>e Superior: 3cm.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Direita </a:t>
            </a:r>
            <a:r>
              <a:rPr lang="pt-BR" dirty="0"/>
              <a:t>e Inferior: 2 cm.</a:t>
            </a:r>
          </a:p>
        </p:txBody>
      </p:sp>
    </p:spTree>
    <p:extLst>
      <p:ext uri="{BB962C8B-B14F-4D97-AF65-F5344CB8AC3E}">
        <p14:creationId xmlns:p14="http://schemas.microsoft.com/office/powerpoint/2010/main" val="190317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 smtClean="0"/>
              <a:t>Margens</a:t>
            </a:r>
            <a:endParaRPr lang="pt-BR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8786" y="1196752"/>
            <a:ext cx="8226425" cy="4522788"/>
          </a:xfrm>
        </p:spPr>
        <p:txBody>
          <a:bodyPr/>
          <a:lstStyle/>
          <a:p>
            <a:pPr marL="0" indent="0" algn="just"/>
            <a:r>
              <a:rPr lang="pt-BR" dirty="0" smtClean="0"/>
              <a:t>Caso queira colocar uma margem que não conste na lista clique em “Margem Personalizada.” e digite a margem desejada.</a:t>
            </a:r>
            <a:endParaRPr lang="pt-BR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9" y="3356992"/>
            <a:ext cx="8934201" cy="342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H="1">
            <a:off x="1331640" y="2852936"/>
            <a:ext cx="1584176" cy="115212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0177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 smtClean="0"/>
              <a:t>Margens</a:t>
            </a:r>
            <a:endParaRPr lang="pt-BR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8786" y="1095598"/>
            <a:ext cx="8226425" cy="4522788"/>
          </a:xfrm>
        </p:spPr>
        <p:txBody>
          <a:bodyPr/>
          <a:lstStyle/>
          <a:p>
            <a:pPr marL="0" indent="0" algn="just"/>
            <a:endParaRPr lang="pt-BR" dirty="0" smtClean="0"/>
          </a:p>
          <a:p>
            <a:pPr marL="0" indent="0" algn="just"/>
            <a:r>
              <a:rPr lang="pt-BR" dirty="0" smtClean="0"/>
              <a:t>Caso queira colocar uma margem que não conste na lista clique em “Margem Personalizada.” e digite a margem desejada.</a:t>
            </a:r>
            <a:endParaRPr lang="pt-BR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89270"/>
            <a:ext cx="8067500" cy="309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ector de seta reta 6"/>
          <p:cNvCxnSpPr/>
          <p:nvPr/>
        </p:nvCxnSpPr>
        <p:spPr bwMode="auto">
          <a:xfrm flipV="1">
            <a:off x="0" y="4077072"/>
            <a:ext cx="1763688" cy="792088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Conector de seta reta 7"/>
          <p:cNvCxnSpPr/>
          <p:nvPr/>
        </p:nvCxnSpPr>
        <p:spPr bwMode="auto">
          <a:xfrm flipV="1">
            <a:off x="0" y="4443654"/>
            <a:ext cx="1763688" cy="792088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077072"/>
            <a:ext cx="2924944" cy="266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ector de seta reta 11"/>
          <p:cNvCxnSpPr/>
          <p:nvPr/>
        </p:nvCxnSpPr>
        <p:spPr bwMode="auto">
          <a:xfrm flipH="1">
            <a:off x="4355976" y="3573016"/>
            <a:ext cx="2592288" cy="3024336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52097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Margens</a:t>
            </a:r>
            <a:endParaRPr lang="pt-B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625311"/>
            <a:ext cx="4211960" cy="485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V="1">
            <a:off x="899592" y="2564904"/>
            <a:ext cx="3240360" cy="194421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Conector de seta reta 6"/>
          <p:cNvCxnSpPr/>
          <p:nvPr/>
        </p:nvCxnSpPr>
        <p:spPr bwMode="auto">
          <a:xfrm flipV="1">
            <a:off x="1187624" y="2776825"/>
            <a:ext cx="3240360" cy="194421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Conector de seta reta 7"/>
          <p:cNvCxnSpPr/>
          <p:nvPr/>
        </p:nvCxnSpPr>
        <p:spPr bwMode="auto">
          <a:xfrm flipH="1" flipV="1">
            <a:off x="6732240" y="2776825"/>
            <a:ext cx="2016224" cy="2740407"/>
          </a:xfrm>
          <a:prstGeom prst="straightConnector1">
            <a:avLst/>
          </a:prstGeom>
          <a:solidFill>
            <a:srgbClr val="00B8FF"/>
          </a:solidFill>
          <a:ln w="19050" cap="flat" cmpd="dbl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Conector de seta reta 9"/>
          <p:cNvCxnSpPr/>
          <p:nvPr/>
        </p:nvCxnSpPr>
        <p:spPr bwMode="auto">
          <a:xfrm flipH="1" flipV="1">
            <a:off x="6884640" y="2564904"/>
            <a:ext cx="2016224" cy="2740407"/>
          </a:xfrm>
          <a:prstGeom prst="straightConnector1">
            <a:avLst/>
          </a:prstGeom>
          <a:solidFill>
            <a:srgbClr val="00B8FF"/>
          </a:solidFill>
          <a:ln w="19050" cap="flat" cmpd="dbl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25480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Fonte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 smtClean="0"/>
              <a:t>Tipo</a:t>
            </a:r>
            <a:r>
              <a:rPr lang="pt-BR" dirty="0"/>
              <a:t>: Arial ou times new </a:t>
            </a:r>
            <a:r>
              <a:rPr lang="pt-BR" dirty="0" err="1" smtClean="0"/>
              <a:t>roman</a:t>
            </a:r>
            <a:r>
              <a:rPr lang="pt-BR" dirty="0" smtClean="0"/>
              <a:t>. </a:t>
            </a:r>
          </a:p>
          <a:p>
            <a:pPr marL="0" indent="0"/>
            <a:endParaRPr lang="pt-BR" dirty="0" smtClean="0"/>
          </a:p>
          <a:p>
            <a:pPr marL="0" indent="0"/>
            <a:r>
              <a:rPr lang="pt-BR" dirty="0" smtClean="0"/>
              <a:t>Atenção</a:t>
            </a:r>
            <a:r>
              <a:rPr lang="pt-BR" dirty="0"/>
              <a:t>: Para o texto do trabalho use espaçamento entre linhas de 1,5 </a:t>
            </a:r>
          </a:p>
        </p:txBody>
      </p:sp>
    </p:spTree>
    <p:extLst>
      <p:ext uri="{BB962C8B-B14F-4D97-AF65-F5344CB8AC3E}">
        <p14:creationId xmlns:p14="http://schemas.microsoft.com/office/powerpoint/2010/main" val="148363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Para alterar o tipo da fonte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908720"/>
            <a:ext cx="8226425" cy="1180728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Clique na guia Página atual e depois altere o tipo da fonte</a:t>
            </a: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820" y="2276872"/>
            <a:ext cx="5923180" cy="438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V="1">
            <a:off x="0" y="2564904"/>
            <a:ext cx="3851920" cy="100811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Conector de seta reta 7"/>
          <p:cNvCxnSpPr/>
          <p:nvPr/>
        </p:nvCxnSpPr>
        <p:spPr bwMode="auto">
          <a:xfrm flipV="1">
            <a:off x="251520" y="5013176"/>
            <a:ext cx="3851920" cy="100811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00808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Tamanho das fontes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→Títulos </a:t>
            </a:r>
            <a:r>
              <a:rPr lang="pt-BR" dirty="0"/>
              <a:t>do trabalho: Fonte tamanho 14. 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→ </a:t>
            </a:r>
            <a:r>
              <a:rPr lang="pt-BR" dirty="0"/>
              <a:t>Corpo do documento: Fonte tamanho 12</a:t>
            </a:r>
            <a:r>
              <a:rPr lang="pt-BR" dirty="0" smtClean="0"/>
              <a:t>.</a:t>
            </a:r>
          </a:p>
          <a:p>
            <a:endParaRPr lang="pt-BR" dirty="0" smtClean="0"/>
          </a:p>
          <a:p>
            <a:r>
              <a:rPr lang="pt-BR" dirty="0" smtClean="0"/>
              <a:t>→ Referências</a:t>
            </a:r>
            <a:r>
              <a:rPr lang="pt-BR" dirty="0"/>
              <a:t>: Fonte tamanho 10. </a:t>
            </a:r>
            <a:endParaRPr lang="pt-BR" dirty="0" smtClean="0"/>
          </a:p>
          <a:p>
            <a:endParaRPr lang="pt-BR" dirty="0"/>
          </a:p>
          <a:p>
            <a:r>
              <a:rPr lang="pt-BR" dirty="0" smtClean="0"/>
              <a:t>→ </a:t>
            </a:r>
            <a:r>
              <a:rPr lang="pt-BR" dirty="0"/>
              <a:t>Outros itens não textuais (como as referencias): Fonte tamanho 10.</a:t>
            </a:r>
          </a:p>
        </p:txBody>
      </p:sp>
    </p:spTree>
    <p:extLst>
      <p:ext uri="{BB962C8B-B14F-4D97-AF65-F5344CB8AC3E}">
        <p14:creationId xmlns:p14="http://schemas.microsoft.com/office/powerpoint/2010/main" val="366204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Alterar o tamanho da fonte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26425" cy="4522788"/>
          </a:xfrm>
        </p:spPr>
        <p:txBody>
          <a:bodyPr/>
          <a:lstStyle/>
          <a:p>
            <a:r>
              <a:rPr lang="pt-BR" dirty="0" smtClean="0"/>
              <a:t>Clique na guia Página Inicial e depois selecione o tamanho desejado.</a:t>
            </a:r>
            <a:endParaRPr lang="pt-B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741" y="3212976"/>
            <a:ext cx="7423259" cy="353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V="1">
            <a:off x="0" y="3645024"/>
            <a:ext cx="2339752" cy="1334035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Chave esquerda 7"/>
          <p:cNvSpPr/>
          <p:nvPr/>
        </p:nvSpPr>
        <p:spPr bwMode="auto">
          <a:xfrm>
            <a:off x="3203848" y="3861048"/>
            <a:ext cx="216024" cy="2448272"/>
          </a:xfrm>
          <a:prstGeom prst="leftBrac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1" name="Conector de seta reta 10"/>
          <p:cNvCxnSpPr/>
          <p:nvPr/>
        </p:nvCxnSpPr>
        <p:spPr bwMode="auto">
          <a:xfrm flipV="1">
            <a:off x="0" y="5085184"/>
            <a:ext cx="3203848" cy="100811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55052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NUMERAÇÃO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8786" y="1095598"/>
            <a:ext cx="8226425" cy="4522788"/>
          </a:xfrm>
        </p:spPr>
        <p:txBody>
          <a:bodyPr/>
          <a:lstStyle/>
          <a:p>
            <a:pPr marL="457200" indent="-457200">
              <a:buFont typeface="Wingdings"/>
              <a:buChar char="à"/>
            </a:pPr>
            <a:r>
              <a:rPr lang="pt-BR" dirty="0" smtClean="0"/>
              <a:t>Colocar a numeração no </a:t>
            </a:r>
            <a:r>
              <a:rPr lang="pt-BR" dirty="0"/>
              <a:t>canto superior direito </a:t>
            </a:r>
            <a:r>
              <a:rPr lang="pt-BR" dirty="0" smtClean="0"/>
              <a:t>; </a:t>
            </a:r>
          </a:p>
          <a:p>
            <a:pPr marL="457200" indent="-457200">
              <a:buFont typeface="Wingdings"/>
              <a:buChar char="à"/>
            </a:pPr>
            <a:r>
              <a:rPr lang="pt-BR" dirty="0" smtClean="0"/>
              <a:t>Numerar </a:t>
            </a:r>
            <a:r>
              <a:rPr lang="pt-BR" dirty="0"/>
              <a:t>todas as folhas a partir da contracapa.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27" y="3272721"/>
            <a:ext cx="9329738" cy="3576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ector de seta reta 11"/>
          <p:cNvCxnSpPr/>
          <p:nvPr/>
        </p:nvCxnSpPr>
        <p:spPr bwMode="auto">
          <a:xfrm flipH="1">
            <a:off x="7380312" y="1916832"/>
            <a:ext cx="1080120" cy="3456384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21588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colocar a numeração?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252736"/>
          </a:xfrm>
        </p:spPr>
        <p:txBody>
          <a:bodyPr/>
          <a:lstStyle/>
          <a:p>
            <a:r>
              <a:rPr lang="pt-BR" dirty="0" smtClean="0"/>
              <a:t>Clique no menu inserir e depois em número da página.</a:t>
            </a:r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Veja o exemplo: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287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colocar a numeração?</a:t>
            </a:r>
            <a:endParaRPr lang="pt-B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6489738" cy="486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de seta reta 5"/>
          <p:cNvCxnSpPr/>
          <p:nvPr/>
        </p:nvCxnSpPr>
        <p:spPr bwMode="auto">
          <a:xfrm flipH="1" flipV="1">
            <a:off x="5292080" y="2132856"/>
            <a:ext cx="3528392" cy="266429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Conector de seta reta 7"/>
          <p:cNvCxnSpPr/>
          <p:nvPr/>
        </p:nvCxnSpPr>
        <p:spPr bwMode="auto">
          <a:xfrm flipH="1" flipV="1">
            <a:off x="4076962" y="4005064"/>
            <a:ext cx="3528392" cy="266429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2959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colocar a numeração?</a:t>
            </a:r>
            <a:endParaRPr lang="pt-B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6489738" cy="486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de seta reta 5"/>
          <p:cNvCxnSpPr/>
          <p:nvPr/>
        </p:nvCxnSpPr>
        <p:spPr bwMode="auto">
          <a:xfrm flipH="1" flipV="1">
            <a:off x="5292080" y="2132856"/>
            <a:ext cx="3528392" cy="266429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Conector de seta reta 7"/>
          <p:cNvCxnSpPr/>
          <p:nvPr/>
        </p:nvCxnSpPr>
        <p:spPr bwMode="auto">
          <a:xfrm flipH="1" flipV="1">
            <a:off x="4076962" y="4005064"/>
            <a:ext cx="3528392" cy="266429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53907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MODELO DE CAPA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37410"/>
            <a:ext cx="7561362" cy="522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9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CAPA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052736"/>
            <a:ext cx="8226425" cy="4522788"/>
          </a:xfrm>
        </p:spPr>
        <p:txBody>
          <a:bodyPr/>
          <a:lstStyle/>
          <a:p>
            <a:r>
              <a:rPr lang="pt-BR" dirty="0" smtClean="0"/>
              <a:t>Insira os dados da capa e depois clique na guia inserir e depois em folha de rosto.	</a:t>
            </a:r>
            <a:endParaRPr lang="pt-B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4236"/>
            <a:ext cx="6181441" cy="452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V="1">
            <a:off x="0" y="2780928"/>
            <a:ext cx="1763688" cy="2736304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27084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CAPA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052736"/>
            <a:ext cx="8226425" cy="4522788"/>
          </a:xfrm>
        </p:spPr>
        <p:txBody>
          <a:bodyPr/>
          <a:lstStyle/>
          <a:p>
            <a:r>
              <a:rPr lang="pt-BR" dirty="0" smtClean="0"/>
              <a:t>Após selecionar os dados da capa, clique em folha de rosto e depois em salvar em	</a:t>
            </a:r>
            <a:endParaRPr lang="pt-B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4236"/>
            <a:ext cx="6181441" cy="452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V="1">
            <a:off x="0" y="2780928"/>
            <a:ext cx="1763688" cy="2736304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18567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CAPA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196752"/>
            <a:ext cx="8226425" cy="1008112"/>
          </a:xfrm>
        </p:spPr>
        <p:txBody>
          <a:bodyPr/>
          <a:lstStyle/>
          <a:p>
            <a:r>
              <a:rPr lang="pt-BR" dirty="0" smtClean="0"/>
              <a:t>Depois clique em salvar na galeria de folhas de rosto</a:t>
            </a:r>
            <a:endParaRPr lang="pt-BR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772816"/>
            <a:ext cx="6461884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V="1">
            <a:off x="323528" y="5085184"/>
            <a:ext cx="3240360" cy="100811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87716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CAPA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196752"/>
            <a:ext cx="8226425" cy="1728192"/>
          </a:xfrm>
        </p:spPr>
        <p:txBody>
          <a:bodyPr/>
          <a:lstStyle/>
          <a:p>
            <a:r>
              <a:rPr lang="pt-BR" dirty="0" smtClean="0"/>
              <a:t>Agora esta capa poderá ser usada como modelo para as demais capas que for elaborar. </a:t>
            </a:r>
            <a:endParaRPr lang="pt-BR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76871"/>
            <a:ext cx="4127982" cy="45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123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contracapa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basicamente uma copia da capa com os dados do solicitante do trabalho</a:t>
            </a:r>
            <a:endParaRPr lang="pt-B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24944"/>
            <a:ext cx="8238301" cy="3616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11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contracapa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Depois clique em layout de página e procure a guia onde aparece recuar</a:t>
            </a:r>
            <a:endParaRPr lang="pt-B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780928"/>
            <a:ext cx="836295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H="1">
            <a:off x="3419872" y="2204864"/>
            <a:ext cx="4968552" cy="864096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Conector de seta reta 7"/>
          <p:cNvCxnSpPr/>
          <p:nvPr/>
        </p:nvCxnSpPr>
        <p:spPr bwMode="auto">
          <a:xfrm flipH="1" flipV="1">
            <a:off x="5796136" y="3573016"/>
            <a:ext cx="3096344" cy="2351162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2521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contracapa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Digite recuo de 8 cm antes do texto</a:t>
            </a:r>
            <a:endParaRPr lang="pt-BR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8"/>
            <a:ext cx="8388424" cy="368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38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Definição dos títulos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Digite os títulos e selecione-os, depois clique na guia Pagina Inicial e procuro a opção Titulo1.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Caso for um subtítulo coloque como título 2 e assim por diante.</a:t>
            </a:r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694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/>
              <a:t>Exemplos de definição de títulos</a:t>
            </a:r>
            <a:endParaRPr lang="pt-BR" sz="40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2" y="1556791"/>
            <a:ext cx="9109808" cy="3999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H="1" flipV="1">
            <a:off x="3419872" y="4293096"/>
            <a:ext cx="2592288" cy="230425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Conector de seta reta 6"/>
          <p:cNvCxnSpPr/>
          <p:nvPr/>
        </p:nvCxnSpPr>
        <p:spPr bwMode="auto">
          <a:xfrm flipV="1">
            <a:off x="6740624" y="2717304"/>
            <a:ext cx="576064" cy="429309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Conector de seta reta 9"/>
          <p:cNvCxnSpPr/>
          <p:nvPr/>
        </p:nvCxnSpPr>
        <p:spPr bwMode="auto">
          <a:xfrm flipV="1">
            <a:off x="6740624" y="2717304"/>
            <a:ext cx="576064" cy="429309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Conector de seta reta 10"/>
          <p:cNvCxnSpPr/>
          <p:nvPr/>
        </p:nvCxnSpPr>
        <p:spPr bwMode="auto">
          <a:xfrm flipV="1">
            <a:off x="6740624" y="2717304"/>
            <a:ext cx="576064" cy="429309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Conector de seta reta 11"/>
          <p:cNvCxnSpPr/>
          <p:nvPr/>
        </p:nvCxnSpPr>
        <p:spPr bwMode="auto">
          <a:xfrm flipH="1" flipV="1">
            <a:off x="3419872" y="4293096"/>
            <a:ext cx="2592288" cy="230425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Conector de seta reta 12"/>
          <p:cNvCxnSpPr/>
          <p:nvPr/>
        </p:nvCxnSpPr>
        <p:spPr bwMode="auto">
          <a:xfrm flipH="1" flipV="1">
            <a:off x="3419872" y="4293096"/>
            <a:ext cx="2592288" cy="230425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01228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Defina todos os títulos da mesma forma.</a:t>
            </a:r>
          </a:p>
          <a:p>
            <a:pPr marL="0" indent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720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Inserção do Sumário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Clique na guia Referencias e posteriormente em Sumário.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82" y="3212976"/>
            <a:ext cx="7973913" cy="351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61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Inserção do Sumário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Clique na guia Referencias e posteriormente em Sumário.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82" y="3212976"/>
            <a:ext cx="7973913" cy="351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75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Escolha um modelo de sumário</a:t>
            </a:r>
            <a:endParaRPr lang="pt-BR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8204795" cy="499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34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Seu sumário ficará assim...</a:t>
            </a:r>
            <a:endParaRPr lang="pt-BR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8233"/>
            <a:ext cx="9127101" cy="5479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30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Atualizar o sumário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68760"/>
            <a:ext cx="8226425" cy="1036712"/>
          </a:xfrm>
        </p:spPr>
        <p:txBody>
          <a:bodyPr/>
          <a:lstStyle/>
          <a:p>
            <a:pPr algn="just"/>
            <a:r>
              <a:rPr lang="pt-BR" dirty="0" smtClean="0"/>
              <a:t>Clique com o botão direito sobre o sumário e escolha a opção atualizar sumário.</a:t>
            </a:r>
            <a:endParaRPr lang="pt-BR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481" y="2348880"/>
            <a:ext cx="7741519" cy="4509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V="1">
            <a:off x="107504" y="5301208"/>
            <a:ext cx="5832648" cy="504056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886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Referencias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800" dirty="0" smtClean="0"/>
              <a:t>   </a:t>
            </a:r>
          </a:p>
          <a:p>
            <a:endParaRPr lang="pt-BR" sz="1800" dirty="0"/>
          </a:p>
          <a:p>
            <a:r>
              <a:rPr lang="pt-BR" sz="1800" dirty="0" smtClean="0"/>
              <a:t> </a:t>
            </a:r>
          </a:p>
          <a:p>
            <a:r>
              <a:rPr lang="pt-BR" sz="1800" dirty="0"/>
              <a:t> </a:t>
            </a:r>
            <a:r>
              <a:rPr lang="pt-BR" sz="1800" dirty="0" smtClean="0"/>
              <a:t>   SOBRENOME, Nome do autor; NOME DO TEXTO                                                  Disponível em: (endereço completo do site )                                                     Acessado em: DD/MM/AAAA (Data do Acesso) </a:t>
            </a:r>
          </a:p>
          <a:p>
            <a:r>
              <a:rPr lang="pt-BR" sz="1800" dirty="0"/>
              <a:t> </a:t>
            </a:r>
            <a:r>
              <a:rPr lang="pt-BR" sz="1800" dirty="0" smtClean="0"/>
              <a:t>     </a:t>
            </a:r>
          </a:p>
          <a:p>
            <a:r>
              <a:rPr lang="pt-BR" sz="1800" dirty="0"/>
              <a:t> </a:t>
            </a:r>
            <a:r>
              <a:rPr lang="pt-BR" sz="1800" dirty="0" smtClean="0"/>
              <a:t>    SOBRENOME, Nome do autor; NOME DO TEXTO                                             Disponível em: (endereço completo do site                                         Acessado em: DD/MM/AAAA (Data do Acesso) 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16187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Apêndices e Anexo</a:t>
            </a:r>
            <a:endParaRPr lang="pt-BR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96977" y="3049279"/>
            <a:ext cx="80010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Anexo: texto ou documento não elaborado pelo autor, que serve de fundamentação, comprovação e ilustração</a:t>
            </a:r>
          </a:p>
          <a:p>
            <a:pPr algn="ctr">
              <a:spcBef>
                <a:spcPct val="50000"/>
              </a:spcBef>
            </a:pPr>
            <a:endParaRPr lang="pt-BR" altLang="pt-BR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 Apêndice: texto ou documento elaborado pelo autor, a fim de complementar sua argumentação, sem prejuízo da unidade nuclear do trabalho</a:t>
            </a:r>
            <a:endParaRPr lang="en-US" alt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87477" y="1930091"/>
            <a:ext cx="2324100" cy="369332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b="1">
                <a:latin typeface="Arial" panose="020B0604020202020204" pitchFamily="34" charset="0"/>
                <a:cs typeface="Arial" panose="020B0604020202020204" pitchFamily="34" charset="0"/>
              </a:rPr>
              <a:t>Definições</a:t>
            </a:r>
          </a:p>
        </p:txBody>
      </p:sp>
    </p:spTree>
    <p:extLst>
      <p:ext uri="{BB962C8B-B14F-4D97-AF65-F5344CB8AC3E}">
        <p14:creationId xmlns:p14="http://schemas.microsoft.com/office/powerpoint/2010/main" val="181960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ultimeios1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multimeios1</Template>
  <TotalTime>276</TotalTime>
  <Words>695</Words>
  <Application>Microsoft Office PowerPoint</Application>
  <PresentationFormat>Apresentação na tela (4:3)</PresentationFormat>
  <Paragraphs>116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39" baseType="lpstr">
      <vt:lpstr>multimeios1</vt:lpstr>
      <vt:lpstr>NORMAS PARA TRABALHOS e como formatá - los</vt:lpstr>
      <vt:lpstr>A norma ABNT NBR 14724</vt:lpstr>
      <vt:lpstr>Apresentação do PowerPoint</vt:lpstr>
      <vt:lpstr>A norma ABNT NBR 14724</vt:lpstr>
      <vt:lpstr>A norma ABNT NBR 14724</vt:lpstr>
      <vt:lpstr>Elementos do norma</vt:lpstr>
      <vt:lpstr>Itens necessários no nosso trabalho</vt:lpstr>
      <vt:lpstr>Dica</vt:lpstr>
      <vt:lpstr>Margens</vt:lpstr>
      <vt:lpstr>Margens</vt:lpstr>
      <vt:lpstr>Margens</vt:lpstr>
      <vt:lpstr>Margens</vt:lpstr>
      <vt:lpstr>Fonte</vt:lpstr>
      <vt:lpstr>Para alterar o tipo da fonte</vt:lpstr>
      <vt:lpstr>Tamanho das fontes</vt:lpstr>
      <vt:lpstr>Alterar o tamanho da fonte</vt:lpstr>
      <vt:lpstr>NUMERAÇÃO</vt:lpstr>
      <vt:lpstr>Como colocar a numeração?</vt:lpstr>
      <vt:lpstr>Como colocar a numeração?</vt:lpstr>
      <vt:lpstr>Como colocar a numeração?</vt:lpstr>
      <vt:lpstr>MODELO DE CAPA</vt:lpstr>
      <vt:lpstr>CAPA</vt:lpstr>
      <vt:lpstr>CAPA</vt:lpstr>
      <vt:lpstr>CAPA</vt:lpstr>
      <vt:lpstr>CAPA</vt:lpstr>
      <vt:lpstr>A contracapa</vt:lpstr>
      <vt:lpstr>A contracapa</vt:lpstr>
      <vt:lpstr>A contracapa</vt:lpstr>
      <vt:lpstr>Definição dos títulos</vt:lpstr>
      <vt:lpstr>Exemplos de definição de títulos</vt:lpstr>
      <vt:lpstr>Apresentação do PowerPoint</vt:lpstr>
      <vt:lpstr>Inserção do Sumário</vt:lpstr>
      <vt:lpstr>Inserção do Sumário</vt:lpstr>
      <vt:lpstr>Escolha um modelo de sumário</vt:lpstr>
      <vt:lpstr>Seu sumário ficará assim...</vt:lpstr>
      <vt:lpstr>Atualizar o sumário</vt:lpstr>
      <vt:lpstr>Referencias</vt:lpstr>
      <vt:lpstr>Apêndices e Anexo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Normas trabalhos</dc:title>
  <dc:creator>Andre</dc:creator>
  <cp:lastModifiedBy>Andre</cp:lastModifiedBy>
  <cp:revision>19</cp:revision>
  <dcterms:created xsi:type="dcterms:W3CDTF">2015-10-02T13:55:26Z</dcterms:created>
  <dcterms:modified xsi:type="dcterms:W3CDTF">2015-10-02T18:32:12Z</dcterms:modified>
</cp:coreProperties>
</file>