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50"/>
  </p:notesMasterIdLst>
  <p:sldIdLst>
    <p:sldId id="256" r:id="rId2"/>
    <p:sldId id="525" r:id="rId3"/>
    <p:sldId id="523" r:id="rId4"/>
    <p:sldId id="524" r:id="rId5"/>
    <p:sldId id="527" r:id="rId6"/>
    <p:sldId id="278" r:id="rId7"/>
    <p:sldId id="510" r:id="rId8"/>
    <p:sldId id="543" r:id="rId9"/>
    <p:sldId id="501" r:id="rId10"/>
    <p:sldId id="502" r:id="rId11"/>
    <p:sldId id="509" r:id="rId12"/>
    <p:sldId id="503" r:id="rId13"/>
    <p:sldId id="504" r:id="rId14"/>
    <p:sldId id="493" r:id="rId15"/>
    <p:sldId id="511" r:id="rId16"/>
    <p:sldId id="512" r:id="rId17"/>
    <p:sldId id="513" r:id="rId18"/>
    <p:sldId id="514" r:id="rId19"/>
    <p:sldId id="517" r:id="rId20"/>
    <p:sldId id="518" r:id="rId21"/>
    <p:sldId id="520" r:id="rId22"/>
    <p:sldId id="515" r:id="rId23"/>
    <p:sldId id="516" r:id="rId24"/>
    <p:sldId id="531" r:id="rId25"/>
    <p:sldId id="544" r:id="rId26"/>
    <p:sldId id="545" r:id="rId27"/>
    <p:sldId id="534" r:id="rId28"/>
    <p:sldId id="535" r:id="rId29"/>
    <p:sldId id="536" r:id="rId30"/>
    <p:sldId id="537" r:id="rId31"/>
    <p:sldId id="539" r:id="rId32"/>
    <p:sldId id="538" r:id="rId33"/>
    <p:sldId id="526" r:id="rId34"/>
    <p:sldId id="540" r:id="rId35"/>
    <p:sldId id="542" r:id="rId36"/>
    <p:sldId id="494" r:id="rId37"/>
    <p:sldId id="528" r:id="rId38"/>
    <p:sldId id="505" r:id="rId39"/>
    <p:sldId id="506" r:id="rId40"/>
    <p:sldId id="508" r:id="rId41"/>
    <p:sldId id="521" r:id="rId42"/>
    <p:sldId id="522" r:id="rId43"/>
    <p:sldId id="507" r:id="rId44"/>
    <p:sldId id="529" r:id="rId45"/>
    <p:sldId id="530" r:id="rId46"/>
    <p:sldId id="495" r:id="rId47"/>
    <p:sldId id="546" r:id="rId48"/>
    <p:sldId id="532" r:id="rId49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2634" y="-84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 dirty="0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-7683500"/>
            <a:ext cx="0" cy="1675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</p:spTree>
    <p:extLst>
      <p:ext uri="{BB962C8B-B14F-4D97-AF65-F5344CB8AC3E}">
        <p14:creationId xmlns:p14="http://schemas.microsoft.com/office/powerpoint/2010/main" val="11840639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76E59-0287-4EE3-ACD9-83CA782E270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42AA7-BD62-4A5F-9216-DD345EB36C66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 userDrawn="1"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A4C60-1AB2-4F19-8E12-C1FA95D047B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F9F95-163A-4AA7-A25C-441D4C30909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527DD-18BF-4F81-829B-C87348156D1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32A0A-ACDE-4511-8405-9E6389686E9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D073D-D5CB-41D8-A248-187597E7CE8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  <p:sp>
        <p:nvSpPr>
          <p:cNvPr id="3" name="Espaço Reservado para Número de Slide 1"/>
          <p:cNvSpPr txBox="1">
            <a:spLocks/>
          </p:cNvSpPr>
          <p:nvPr userDrawn="1"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B4742-1D83-4BCE-8BC5-C2638C6DC0F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dirty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D9296-069C-4446-BF9D-61ADC747944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ED396-A128-41D1-B03F-78456E81D89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EB50B-0106-4A4A-ACF1-F231E57BC38B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  <a:p>
            <a:pPr lvl="4"/>
            <a:r>
              <a:rPr lang="en-GB" smtClean="0"/>
              <a:t>8.º Nível da estrutura de tópicos</a:t>
            </a:r>
          </a:p>
          <a:p>
            <a:pPr lvl="4"/>
            <a:r>
              <a:rPr lang="en-GB" smtClean="0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 dirty="0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5C53FEB-73FD-4227-82A0-5ADE5AE57D1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2015/profuncionari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"/>
          <p:cNvSpPr txBox="1">
            <a:spLocks noChangeArrowheads="1"/>
          </p:cNvSpPr>
          <p:nvPr/>
        </p:nvSpPr>
        <p:spPr bwMode="auto">
          <a:xfrm>
            <a:off x="611559" y="2852738"/>
            <a:ext cx="8137153" cy="1833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3000"/>
              </a:spcBef>
              <a:buClrTx/>
              <a:buFontTx/>
              <a:buNone/>
            </a:pPr>
            <a:r>
              <a:rPr lang="pt-BR" sz="4800" dirty="0" smtClean="0">
                <a:solidFill>
                  <a:schemeClr val="tx1"/>
                </a:solidFill>
              </a:rPr>
              <a:t>AUDIOVISUAIS</a:t>
            </a:r>
          </a:p>
          <a:p>
            <a:pPr algn="ctr" eaLnBrk="1" hangingPunct="1">
              <a:spcBef>
                <a:spcPts val="3000"/>
              </a:spcBef>
              <a:buClrTx/>
              <a:buFontTx/>
              <a:buNone/>
            </a:pPr>
            <a:r>
              <a:rPr lang="pt-BR" sz="4000" dirty="0" smtClean="0">
                <a:solidFill>
                  <a:schemeClr val="tx1"/>
                </a:solidFill>
              </a:rPr>
              <a:t>Arte, técnica e linguagens</a:t>
            </a:r>
            <a:endParaRPr lang="pt-BR" sz="4000" dirty="0">
              <a:solidFill>
                <a:schemeClr val="tx1"/>
              </a:solidFill>
            </a:endParaRPr>
          </a:p>
        </p:txBody>
      </p:sp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3708400" y="6165850"/>
            <a:ext cx="5040313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pt-BR" sz="1100" dirty="0">
                <a:solidFill>
                  <a:srgbClr val="000000"/>
                </a:solidFill>
              </a:rPr>
              <a:t>Prof. André Aparecido da Silva</a:t>
            </a:r>
          </a:p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pt-BR" sz="1100" dirty="0" smtClean="0">
                <a:solidFill>
                  <a:srgbClr val="000000"/>
                </a:solidFill>
                <a:hlinkClick r:id="rId3"/>
              </a:rPr>
              <a:t>www.oxnar.com.br/2015/profuncionario</a:t>
            </a:r>
            <a:r>
              <a:rPr lang="pt-BR" sz="1100" dirty="0" smtClean="0">
                <a:solidFill>
                  <a:srgbClr val="000000"/>
                </a:solidFill>
              </a:rPr>
              <a:t>  </a:t>
            </a:r>
            <a:endParaRPr lang="pt-BR" sz="1100" dirty="0">
              <a:solidFill>
                <a:srgbClr val="000000"/>
              </a:solidFill>
            </a:endParaRPr>
          </a:p>
        </p:txBody>
      </p:sp>
      <p:pic>
        <p:nvPicPr>
          <p:cNvPr id="205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813" y="0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>
          <a:xfrm>
            <a:off x="8610218" y="6165850"/>
            <a:ext cx="360039" cy="573088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1</a:t>
            </a:fld>
            <a:endParaRPr lang="pt-BR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2</a:t>
            </a:fld>
            <a:endParaRPr lang="pt-BR" dirty="0"/>
          </a:p>
        </p:txBody>
      </p:sp>
      <p:sp>
        <p:nvSpPr>
          <p:cNvPr id="3" name="Espaço Reservado para Conteúdo 2"/>
          <p:cNvSpPr txBox="1">
            <a:spLocks/>
          </p:cNvSpPr>
          <p:nvPr/>
        </p:nvSpPr>
        <p:spPr>
          <a:xfrm>
            <a:off x="395536" y="2420888"/>
            <a:ext cx="8226425" cy="1540768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algn="ctr"/>
            <a:endParaRPr lang="pt-BR" kern="0" dirty="0" smtClean="0"/>
          </a:p>
          <a:p>
            <a:pPr algn="ctr"/>
            <a:r>
              <a:rPr lang="pt-BR" kern="0" dirty="0" smtClean="0"/>
              <a:t>O SUJEITO DA PÓS MODERNIDADE</a:t>
            </a:r>
          </a:p>
        </p:txBody>
      </p:sp>
    </p:spTree>
    <p:extLst>
      <p:ext uri="{BB962C8B-B14F-4D97-AF65-F5344CB8AC3E}">
        <p14:creationId xmlns:p14="http://schemas.microsoft.com/office/powerpoint/2010/main" val="2018552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63175" cy="757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881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4</a:t>
            </a:fld>
            <a:endParaRPr lang="pt-BR" dirty="0"/>
          </a:p>
        </p:txBody>
      </p:sp>
      <p:sp>
        <p:nvSpPr>
          <p:cNvPr id="3" name="Espaço Reservado para Conteúdo 2"/>
          <p:cNvSpPr txBox="1">
            <a:spLocks/>
          </p:cNvSpPr>
          <p:nvPr/>
        </p:nvSpPr>
        <p:spPr>
          <a:xfrm>
            <a:off x="395535" y="124699"/>
            <a:ext cx="8226425" cy="1540768"/>
          </a:xfrm>
          <a:prstGeom prst="rect">
            <a:avLst/>
          </a:prstGeom>
        </p:spPr>
        <p:txBody>
          <a:bodyPr/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algn="ctr"/>
            <a:endParaRPr lang="pt-BR" kern="0" dirty="0" smtClean="0"/>
          </a:p>
          <a:p>
            <a:pPr algn="ctr"/>
            <a:r>
              <a:rPr lang="pt-BR" kern="0" dirty="0" smtClean="0"/>
              <a:t>O SUJEITO DA PÓS MODERNIDADE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438" y="1661703"/>
            <a:ext cx="5953125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1003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5</a:t>
            </a:fld>
            <a:endParaRPr lang="pt-BR" dirty="0"/>
          </a:p>
        </p:txBody>
      </p:sp>
      <p:pic>
        <p:nvPicPr>
          <p:cNvPr id="3" name="Picture 2" descr="http://www.treepixel.com.br/forest/wp-content/uploads/2013/11/cons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5656" y="1124744"/>
            <a:ext cx="6106974" cy="4676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979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692696"/>
            <a:ext cx="8226425" cy="1540768"/>
          </a:xfrm>
        </p:spPr>
        <p:txBody>
          <a:bodyPr/>
          <a:lstStyle/>
          <a:p>
            <a:pPr algn="ctr"/>
            <a:endParaRPr lang="pt-BR" dirty="0" smtClean="0"/>
          </a:p>
          <a:p>
            <a:pPr algn="ctr"/>
            <a:r>
              <a:rPr lang="pt-BR" dirty="0" smtClean="0"/>
              <a:t>Educação e tecnologia!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 bwMode="auto">
          <a:xfrm flipV="1">
            <a:off x="0" y="4005064"/>
            <a:ext cx="9180512" cy="7200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Conector reto 11"/>
          <p:cNvCxnSpPr/>
          <p:nvPr/>
        </p:nvCxnSpPr>
        <p:spPr bwMode="auto">
          <a:xfrm flipV="1">
            <a:off x="6363" y="2924248"/>
            <a:ext cx="9180512" cy="7200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AutoShape 16" descr="data:image/jpeg;base64,/9j/4AAQSkZJRgABAQAAAQABAAD/2wCEAAkGBxQTEhUUExQVFRUXGBcXFxcYGBkaGhwZGBcWGhcaFhgaHyggGholHBcaITEhJSkrLi4uFx8zODMsNygtLisBCgoKDg0OGxAQGiwkHCQsLCwsLCwsLCwsLCwsLCwsLCwsLCwsLCwsLCwsLCwsLCwsLCwsLCwsLCwsLCwsLCwsLP/AABEIALcBEwMBIgACEQEDEQH/xAAbAAACAwEBAQAAAAAAAAAAAAACAwEEBQAGB//EAD8QAAEDAgMFBgQEBQQBBQEAAAEAAhEhMQNBUQQSYXGRBYGhscHwEyLR4QYyUvEUQmJykiOCorIzFUNTY/IH/8QAGQEAAwEBAQAAAAAAAAAAAAAAAAECAwQF/8QAJREBAQACAgICAgMAAwAAAAAAAAECESExAxJBUTLwE2GxInGB/9oADAMBAAIRAxEAPwA37I3HwMB9Za1jgZi7QHTrSfsvZudOG08GnyXj/wAL4gfseER+kt/xcW+i9ZsQnAb/AGx0WV/P/wA/f9VPxVtsPkPMj1UtNCeR99Ue2NgjiHeh9ErBNO735LRJrDbv8QVLKVQincQV1uvkUATPfiEzet70Ste/0KIn31+iANh99wXFA1/mPMoQ5AOlNBUYeAaTQe7JeO8NOg4pSno8OXU/mMLGxu2w0lrW7xGdI7vqs7H2p+IZfPKffkltUwbu1drYeG4gAucIEAT42WH2ltj8ahlrdB6lQwAZJhKWmkmmO7sVhcHEmlhNNK9Ubfw6zEeD80i1fSy1Ylamy4G4zeOnh90srZD1K8/tnZbAYGSqu2MMsamfRa2NU+81U2hp8fTglZZOGefW4qM2cOneInI1VLGa5pgxwOS2DMLnMDmwQJ5Slh5L1WUy32p4E/AxL/nw/LEVUzxWi8buC8f/AGMPdu4n1VNpXRLK0l+isN7m2JplMjorWD2i5pkYWCTefhgV7oS4XQnLBYs7T27iOIgMYAKgMaQeNQT4qs/bd6ZdiA6B26PAFQWoSwJ8J9Y7Y2YAdLsIYhOeI8ETy+oWnidpYrGxhswmsGTAAPOFlHBCj4Sj0g0rbTs78WS5zKzP+oJqZsBKrYvZU3c2KZE0yqtD4KW7A0cR3z5qf44ftn9st/YeGJ+Z9aGAQIN796Q/s9gM/wCoT4UETFpgQtoNxBZwPMR5K3szzEEkHqPEo/5TpFxzrzJ2bg7x+i5eu+E7h771CneZenk/dHfgsRswZ+kkdQD5les7HM4Xe4eK8f8AhLaS74wj8r21iJMVplovVdiuo8aO8wFG7uX9/eGmPVM24iGcHDxBCq4TtdUe2z8M8CPAwq7n1PvktJRZpaa+Z5KXOqfeSrtdU8aLmuqOO74g/RMjnuoT7sicffX6pcT4eqcd1sF5rFp5XPcpuRzFODhkn3FynMaG8Trl3arPxO2sOwcCIkAUEWkLK2ztF+ITdo7qhLmqk+m3tPbDWyB8ztB6nJY+1be/EdMbvfKrYeHzTmtTX6uY3kOSY1qkFTvJm7dQ7qKeaLCw8+iCvCxsWzbxA7zy0Wh2i+G7uvkEzYtm3W1jeN/os/b8Q7xmwpfS/vgo/LI+sVN1/eoHok4pgfcot7U6ac0vEcRlSPqqqL0QMSRfx9IU/GbSCJ0kKs1ugIlKfIN5zs2euZXNywt+2wAHYQiKlwPIBtOVVlbTs/wzS2RTcPbA3DYBMhziWzWHbsV0lvdITWvJuB50W88mu1TKaUhjHVT8U6rtqwt2rRTy5pLStcbLNtJd9HjEPsBF8Q8OgSRGqgOTM4vP9P8Ai36KPiH+n/EfRC0z9yp3kyQ505DpCEtRLkwDdXQjJUQEFoO6oRbq5GxpS/8A5/jDexWyagOjp6uK912S6H4g5Hz+y+X/AICx42kD9WG5vOIPovpPZ2J/qni3yIXNfj/v9/0sP6XtvZ/pvPAnxlZYdY/0tPktfazLHD+kjwWJhkFoI/R5E/RVtWlrDNTzb4tTG60AEVNqOM1VDatqZh1e6JjdAuSOCydo7QfiW+QTO6DUzrp7sjex6tfbe3WYYIwjvuqJpPIaLLxsbExB85BnIUA4cUjCwG0+UdJ8bq01oH2+yJNL0HDwmgCPNWGMQhpRN9x6JqkEPeX7Ip9/Xgo9+9V3d71KAJTv+/Uoa+811+PqdEAbCTQd/L6lanZ+GS4E2b55AKnhsIGZPqt7YcLcYA4Vua5n34JZ3UTJumbRtG6N52WRIEk5LA2jEoeJg95Wl2ziD5W0199fBZL3CQO/31S8c42efN0AcNfT7IXiY1r581zSaRxPvqgcTAjUjzz7lZVSxnQaanmjw2xmBnWBz5pm1bPuhpLhOkU04+aDhkc6mOf1XNlNVzWa4QdYaRPDVHLW5e+9MawxcTqPv5JZwzNYiLR6qUmPwzplYkV4UlZO1bOWmQCBxy5ahbeynebAAnnWNBxzQPYDQ/fmI8RxXR458xthJrcYYcplO7QwA0yBA0vTUcMlXYZW21JCNpKbh7G8iWtJCP8AgcT/AON3RBlTyXFyb/CP/S5cdkf+l3RGxomV0pv8I/8AQ7oVB2d/6HdCnsaLniuTP4Z/6HdCuQTyvYPZxwdpwn7wgSHUvLSO6p8F7/ZNsZ8VvzCoIvwn0WAGqWMmgE91OqzzxxsTjuPY7ZtjWCS4ARJMiIF15kdsP3WjDaBQ/M462gUP7pOHs7Z3iJdUTWx4e7JrcL39Fnqbba4VxhkmXVcbk37tArGHhe/ujbh+/qnAe/oFStFtZrPkU1oRBvv6owEAG7z+qKefP9kcD3crnfsEBA/YKCTr91NPqVM/YWTJAFbq1s2Hn0nRVm4e9Tr9Fba0kgASTQJxOV+F/YMEEyYgZTn3LSfiAZjWrj7/AGQYWz/DbHzcYqq23dobrSQHE0gFpANRnHFYW+1XNYzlU2jE3nEzOV5FNOEqniP+a1ALz3nyCJjffsKu9x+aON4yot+oznNG2hE6H0XTa9z6oZM5WNOiBxpX9XL+ZJoZtrD8KQ1u6DJJvNNTqszDaA6QSCRUzTRaTgHtLHFwqCC2M5Hoq+H2eJ/8pikA4dfB0FZ5Y21z54ZW8OwsQi5Bm9ITBiZR40UM7PAkDEbNKlrrRnRD/C4gI3XYJB/rcPAtU+tZXDL6KqCKQREn9oV9268SDDgfmib68eKrY2zYpklrDGYxGTHfCVsj8TCxBGE8tqDADqafKTKeO5Rh7YXo7Gws3GBytxE5LG2nZtw8L92o1HktzGaA75aG4aaETkfeiWcMWMgXBmIPGtvBb7dXFZOBtTm/lc5vIkeSM7bifrf/AJFBt2EQ4mmpAy4jgktfKpK1/G4n63f5FGNtxP1u6qoUSAtfxuJ+s9V38c/9ZVSSiS0e1v8AjX/qK5VJXICG4UxJ7h9VZbpHd7Cktn+mcreqJuHr0HrVRbtckiSSbjz8lzTTgpA4dyNrOqRpACNvKvghgW6lG1oIpbUoCZ/eqne6Xoo76aKBiZm+QEIA8q9KLhSgPNDOtSiFoHec/wB0yTuxrA4Lic4JJsD7opjQQBefdk7BZmaafVPRW6SxoA9f2Wn2TgSd82FueaoEe6ra2TC3WNbPE271Od1NFhN3a4ajMSqPa2MQ0NE1Pg2OGsdFbGJcyKBYu2Yu+8kzT5R3X8Seizwx3V5XgkuVxvYm8wHfgmHGk1mSLqkMKSBqQOpheka6KRw1yV+TKzpPjjFxexMQGQWmnEeiqt7NxYoyamxaf5uJXpGBrZgAcu9DseK1zZaZEnzWfvWmnmX7JiA1Y+IORjLQKs+gM0gzxgOnyXtWiLJbJLnNIECIoRca51lP+QtPHEweY8v3QtJ3ZtBjOwP0XssTYsM3w2f4jzhVh2bgyQcMazUeR4J+/wDQ08waE5g/efRLDoAJNvO2q9Pidg4JzeORHqCq7vw+35hvurUSAeBtHsp+8GqwCTJFs7azx9yhdjChgVoR19aLexOwjT5wSNWxpOqqHsXEIMbkG12nOaQFXtPsarMOMTShg8DA6VpRU+3ezRglr2GWO/4mJjlpyW3/AOmYra7k0gwQfv8AuicZZuOBY4VFDfXxI71WOURlje3lQ6gopJU7Xspw3RBgeCUwq0m73FEClyolBGEc/feuS95cgNSBp3lG0KAEbpy8Vk2cEXOyECL1PvoFI0QB8x3LvfuiFreXVEI0JPd7AQSd60zOVY981LqC8nT3kutxJy95Kd6J1PPL0+qYA0315LiBQQRqYJ9LqWPjiTn7yRsaLCpOf1QQWNBoJgX+ish/uVOHhACAi+HJDRc29Sq6Z27q/wBl7NJDzbIa8VsBxqq+CxzYbvCI0HkEwgzcHOx+q5srbW0khe0kBkloMVNB07zRYTDyV/tLaT+QwBM0NwOHPyVHfGo6rXxzjbPyX4BiY+6WxeZ6Z9Y6pze1cSYkGk2HdYe4VTFb81NPM/ZLzIOUZfZVlJTw6a2H2s/MNjkQo2btYNBHwwKuNDqSsvDI+bn6BQJF4ubwczxUesVut5nbDLkEJzO08PeuRNLG4r9V5zD3S0RURA4xROfhuLZDSbEUS9Ifs9MNuwz/AO40czHml44cYczEbANZAIIzmOvcvLPxm0hwNYoRN4y90RQ6RSh590I9IPZ6rDwn5nDceAI9Spex9wBLait+FqSKLyrjF6TY1B6p7O0XzAxHa3v3I9C29Vh4m8ASC2cjEjnCh+GD3Whefwu1sQT80nQgT1Rn8QkRIZXWR6qbhT9pGscVgN4NqmK6Idr2YPbFiKg3g/Tgs1vb+e4Jzh8gjp5oj+ImZ4eJyEH1S9coftLGftmzB8tcIeKcP/ydV5nbtn3HRGsigiOS9ltu34GIAZczEAoSxx4w4AGQsnExGYwIPyuAzBA66Loxy3OWNmnmw5TE3RY+yuBO6KVNK0HvoltPu6skfDGilFKhGxpsjhHvRSSbKQChALqCW5E08Fi3Fu3i/MqWiKQZvM+JUFu7QSTn7ARh47/7SmSHiLSSeXsBQKRIryUlwGcnl4cApbqSJ4G3AICRST6eCJoAEuNc79AgZNz52RGoFDqEEiLmvLRN2VhAJzPK2Q96odnwyfmuMrXTzic+iqM8r8CLjotTsrZAfncK5ViBkPfoqGwYAxHxNBV0DoO/0K9B8KKAmvhqsvLl8Lwx+QsYKmXVtWaDmo3DG9vOrl8vdknOwsgfAKv2iXNY4gigoIzNGi/ELLbRg4zzvuqIBgWyv4ypGIRl5IWTEaclxcYsuucRz3mq7XElxiAXG/AAZciuw6zSKxnWI/buXYRO6JvexuUvDxABRwqSb5kkqWknAmZzNzqiwm0NrnPiuwaiRYk58bosMkzXMjxSNGDh7ojibcSSmuwTiYDm/lMuDSNAc+KQ27qG/oFf7LiHMHOLXGSaco8S/ZCwRXSQR70XDE3gGh2IItJIitOF1o9p4Hw8QtmQZqT3xCSzZxlWZrPOKi11m5Pay0OLjbS0AMxnVyJM1PHu6oB2ltQEHEBoDUCg4GK5KzitIJdI6aW8kpmLMh4z0san0Qrd+Fd+17QTDiL0t7CtYW0Y4gbwOtB140yTnYWYygHPjTiuZjcBT3BQnd+A9obScPEc3CxGvYD8pAiRS4NQahWdg2ySGmoJE3EfZUtr2YOBIuYImL6rO2bEIcRUxA48jqlbpMt3t7DEwSx26STQEExUZ8J5Qk4mEHSHRwMCon0TezsX42FuPMObVjs7UPHKdZSYNWvEOHTm3gVrOY68LLHNwQLfK4C4mOcaLE27BMkihH5m85+Yai/ug294GQDUcPdEhzN6tnDv7uIMJxVxnwwhiBcreNszN4yCDoAY7oC5WhrMg2Hvoic2BQR325BA8CwA4mLcuKkOAgQev3WLZJMUA5fUoSyKk192RBoJmvU/VCG1kzwnLpmmBil56fZdIMGeVEMb1KxnxOnJTit3SBNb10QSDUwSIHifomRvGBGs6fdLfiQKQTYDUqxgYcChBNzxKcTlRNwtIXFhF5Uhh0HX7KzsDd50uDvltAJrS8aT1hPK6m6mTd01OytnLG1iTU8+fBXmg3pp3JR2hogVHMEeaM7SzJw4V1XJldt5NCY8yTA0vpfJZXa+0zDDA/nPk0ea1N8RDSDlQ9SvPY2Nvvc6RBNOQoM+/vV+ObyTndQuQbR1SNtqwiBWG31IByVrvCqbW0bzLZmlKAfUhdLGdgxcQwY0Pkjw8KGgVoALaUQYm7FQchE6mNUx2JzUNidlMMaCYMChBR4bRB+ZpkknvNlGBiuLWnMgE9EGzuof7nf9igHYbriAIOXIFW+zj87uLR4E/VZ8nedyEHr9Fc7Nd841IPogsulL8Q4TS4Ug1m82yWU8BogdI+y2vxIRI1jM+Kyid5tBXhyUXtweX8iMDEiKEtNSDlGXGyDH3XD5REE3Gtaa1TnktN+NPtwS3/MR8v0HRI8fsOzY0AjKeCD+KA9+xl4qHbgNDN84526d6NmFa1BB1t5pr18mzvVE2m49hUtq2dsmXQZ1sKzwz8FeaSaCZGdD3EZJWLgGb/LIG9H6jSmaGV70DYdpLCHSRQETxFK5jivWteMfDDgAMUC2ozHflxXhjsxJMkkAQCaGBBiOHu62Pw/tvwzV1BQZyK0nVEuqvHL1rRcJqLib+LXIYmDVp4+IK0O0sET8Zn5Xxv7uRsHeh7lSxC4REnUUtwWjtl3Akj9QH+5cmtfIkWXI2elZz4oAZyFPTLiiZhZuNczJA7uCHDaBJBkm5MH2F2Gd6p/LllPE8FIS1wvJAy+pJClzwZh3kpxMQ2F8vqeCEscBNIuTvfZMOOJEARwHsprGwKmTmfeQScFxIksInIls+aJrZIhsAGppM5AIKrGzA/mi9qZHO1JT/hk5BKDBp77kccT1KtlRNwzIAFSQBzK9DsmzbjQLgeJzJWT2Pgu3i4VA+Vs1rmQR06rbcTaBpfqubzZW3Ua+Oa5SwyS7uHL36qSJNcvNAcWLttpCW3aYFWOqbgTyssv7aFdp7vw3mBJG6KC5pI5ST3LFa3IFXO1NqDi1rf5ZLpkVsKReJ6qhDswOq6fFNYsc7umbnFVnMnEOgaBTVxk+Ab1Tt7h5KnhYgJJrVx1tYW4ALS9FjOTMbDEsv+abk2BPmAmYz/ldQzBgQdEr4om9RPQxryS8XHgUM28wMlLQTaACTQAW07lGCIs4QST3zXNOjiOn3S9msf7n/wDYoAfjEuLaUANOJI9E/Y3EOaSZkx1BHqq+I4/EH9pHQiPNMc+0j+Zpvo4QgXpZ/EWysI3iPmERHmvPYOG1tQTNQJPTmvU9r7HvtOuRqvLPEOsbyCTSt+OoA4Kco4/NLxUSSSWnn3CoEaRxUYGEfzAA/wBIPlqeCRtcuggbrhxpeCI1R7Fjw7dIvMgnP2Ukd47K2nZZkmZiYpHnyTG4zgGiGmOEH5tTHzR5JjzuzAPE62iynDdAiJHecxFb+qFWyxLXx/brwNb+7Jgggc6Z1rA80AcTIDSO7M1Jm2aLZwCCDnS9q0g6ITYVjbOSauNbExDZpWKxVUThFu9vAxMjnbK2ner23Yf5Q2SZFM4gb3PLqqeMwyAZtHIUufdkaQ1dix2vb8MktJoDz1V84WJhENxK735TxzbNBPvJeTwnPmkiu8CItTTkV7nsvHG04RZiGuRFwciOITxvw28WXLNfs4JJl4nIEAcVyvO2R7TBa90fzDdg8Vyp1+0Z29I/Keg+ql2IAPyknkepOil7/Gw95I2SLgINGG8DOuZK4/Of6RbideQQmTTLODdM+J/SfD6oDnDKanlbVOY2AACacvoiwMOKuub/AEHBE5w08FUZZXYfm1HT7roc4hrYl1JGQzMVt9FBjl4K72fhbpDgJLv+Lb31N+inPLUPDHdbuxYIa2BQRA9+80TYqe4KszHxCILRpf7JoxHfoFNHfUBcu639RPrDdankuxMSo4+lvfBLG0wT8jq0sMuRVHtHbAcM7sySGNocxWvIEonPA1rms3EcHOc6bkm5tlnog/3HwTBiGPy+SAu/pPh9V2Sajn7Biy1rnbxoCcshOiThYO60CRQAW0HNM2twiDNXAW4yfALi8ewQlV4QjAcS5xM2A8STTop2qS2LyWj/AJBTgNBLjN3GK6QPRHiYE/zOvOX0U7W4v4HuhDgUmRdxORueaI4ZJv4fRDhkkSSLkUGhI14IA3FsjU5QVzmg6jqlv/My13a/pPHgmhAbOFLsNpMSWtPh915LtXZ915b/ACkz9u8leu2B84DODQOlPReZ/EAhxuQQD3g077p5ObyTeKnh4BiJrlS0xlne/Ndgh2/DxvQ3dPARXukeKRsm1l1dJrWKeeXVM3q7wJEQeNYoB39VnK5N64PIDX3JkARGWZlJ2jDANN5vImLkyOqHZ8Z7fzEg3kxahreUXxZFz8thaCLTwTVj2Bj94UJBzmk2ihugdiEkG0RSsjWeNEYw5JF96pmuVYOljKbgN3flIJbEGfMmtgg7dFfxBkafvZWH7IXNJoTU1cG2rQE3ia8M0p2E01ALa5iI4Sf3qjDq8covHfb7oGvmMrch1Z0GYrx424FW9l7Scx4LWlpmojKTfWE3aNkBlxLA0ca2rHRV2bRQA8Km4rw80aT1y91s/aLXNBLgCRa65eObiE1O8L0BMXyouR7NP5qvjANyYcdIoNAhIMhocSc5AMDjRMx8aBSrjYe8lGHhQK1JuaiT3ZK3cIsI/mHT9l2wsc/55EVDaGuW9fND8LeO6Jj+atI0rmVcaCIg+UJxGV+DCHcPH6KQ45gHkVEnUdClvx90E3i9/KE0aP2bD+JiBpaQ0VcKVGTe8+AK9Ds7LznKyNnwi3Mb13Cu9OgpkKXzVxm3SKiMjJA6A+7rm8l9rw6MMdRoYZF+5DiW1J9++SqjbsOYDxpWnmmN2ppJOVhOfLu81nrlWjcSN2nILD7THzBgMbgr/e6p6COpWpjbSAcyGNLnRkAJM+HisIOLiXGZJJNdVr4pztHkvGnfDOvgu3DaVJHFEzmuhgqbW077QIoC410hoy4nopaSLjxC4HexHmg3d1tuG9rq5L2wHceBE7roveCpy7a4dJZtIIBgkESDBScYtLmgXmbRQAq3g4YAA0A8kvG/OwcHn/r9UlJZhocK3+53/YpgKVgGBWRVxqDm4oCMW7Y/V6FNMjMqN5mrfBSWti4jgYSNp9kf+NwuGuPj83qsftja2yG0aZpXjmIjxWl2I8NLmA3gtrM3BvyCz/xLhEyQJodOhnVVXPlzLp5x7YjdNTJ4SYt08U8Yx3QZBiRxME5+7FKwyYl2V8oIJJEa/VKdEk5AmkVmcqmpWcjh1tb+IYkio+aNOHOih7RaM68aTTwoktwrgETzmHdZMDxVhjOJNqnQ2H24pnjxQnG3Y3AZqbTaZCu4e1AkXka9c708uKzzggRFAbXAJg2OsmylmMcP8wr5UHdNShd55amI4E0mDUxrr4KljCDBcCCKcbwa8ERxg4EiY9e7n4KqIcPmAtGZ1rSJz70VUpmO8SP5sgR7tbqq+I2+7QgT4Xi2isVFB31sYz0srHZ/Y2LiyWBpDJBJfBrumNe9ERcfpmYQkAnDJOoJA6TRQnnZXslpa4EE0Fu7dp0UoRpq7Ph7skip0yGn3RvfYC5oOi5cqepeljB2cAZ1uZNTSvgjOHo4jp6hcuVMkFjsnDvH3T+ysA7xe6HBkEC0vM7szkL8wFy5R5PxX4+2/sezwJMbzqkooA+YiuRXLlybb36Ke0Vhok0BpKrv2NgiWi05zaRBC5cnFTtT7QLPggN3pc4NHzOikucCCaiGkd6phg0HRcuXV45qOfydpDQjDOfUqFy0ZkbM2hOrnHxp4AIdsPyO6dTClco+W06HJSntO8HaAjqR9Fy5I3HEM2nvCbh4k60MHmO9QuQKVtmMA01zb/2CsrlyCP7NcBiilwY7o+qPtvZmuYZtX3qFy5P4Z3t4nHbumASYBIJzEG/K3uosgvMAiYnQuZ984yquXLPfLhy/Kjw8RrHDlNRpBNs/qrODi7zvlEEXnhMR4wuXJpsPxXyKSI5UNyVVx2MgAiN4z3zr334LlyYxvKuHRb8sW5j6FWtnkuO6Moy4z4dVy5DfLpbxGNLDS8TTISqmFjuwj8pcCKEtMEgZcbyuXJdMZStqaC4mZnW9s6HzXLlykn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04" y="3070999"/>
            <a:ext cx="1800200" cy="998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http://tecnologia.culturamix.com/blog/wp-content/gallery/como-usar-a-tecnologia-na-educacao-4/como-usar-a-tecnologia-na-educacao-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390" y="3032260"/>
            <a:ext cx="1404610" cy="93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tecnologia.culturamix.com/blog/wp-content/gallery/as-mudancas-da-tecnologia-na-educacao/as-mudancas-da-tecnologia-na-educacao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446" y="3052900"/>
            <a:ext cx="1243236" cy="984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://www.ideiajovem.com/wp-content/uploads/2012/01/tecnologia-mundo-escola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995236"/>
            <a:ext cx="1048798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http://blackboard.grupoa.com.br/wp-content/uploads/2013/12/blackboard_5-maneiras-como-a-tecnologia-mudar%C3%A1-a-educa%C3%A7%C3%A3o-permanentement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052900"/>
            <a:ext cx="1813908" cy="93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https://caldeiraodeideias.files.wordpress.com/2012/04/tecnologia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894" y="3070999"/>
            <a:ext cx="812631" cy="970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7" descr="http://s.glbimg.com/po/tt/f/304x0/2012/08/10/tablets-e-smartphones-estao-cada-vez-mais-populres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464" y="5143395"/>
            <a:ext cx="2319536" cy="155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9" descr="Resultado de imagem para computadore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AutoShape 21" descr="Resultado de imagem para computadore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799" y="5243133"/>
            <a:ext cx="2130351" cy="1357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24" descr="Resultado de imagem para projetore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AutoShape 27" descr="Resultado de imagem para mimeógrafo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04" y="5251929"/>
            <a:ext cx="2030358" cy="1166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975" y="5251928"/>
            <a:ext cx="2339924" cy="1222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758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-31648" y="2708920"/>
            <a:ext cx="9175648" cy="1540768"/>
          </a:xfrm>
        </p:spPr>
        <p:txBody>
          <a:bodyPr/>
          <a:lstStyle/>
          <a:p>
            <a:pPr algn="ctr"/>
            <a:endParaRPr lang="pt-BR" dirty="0" smtClean="0"/>
          </a:p>
          <a:p>
            <a:pPr algn="ctr"/>
            <a:r>
              <a:rPr lang="pt-BR" dirty="0" smtClean="0"/>
              <a:t>Contrastes da educação passado e presente!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</a:t>
            </a:fld>
            <a:endParaRPr lang="pt-BR" dirty="0"/>
          </a:p>
        </p:txBody>
      </p:sp>
      <p:cxnSp>
        <p:nvCxnSpPr>
          <p:cNvPr id="7" name="Conector reto 6"/>
          <p:cNvCxnSpPr/>
          <p:nvPr/>
        </p:nvCxnSpPr>
        <p:spPr bwMode="auto">
          <a:xfrm flipV="1">
            <a:off x="0" y="4005064"/>
            <a:ext cx="9180512" cy="7200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Conector reto 11"/>
          <p:cNvCxnSpPr/>
          <p:nvPr/>
        </p:nvCxnSpPr>
        <p:spPr bwMode="auto">
          <a:xfrm flipV="1">
            <a:off x="6363" y="2924248"/>
            <a:ext cx="9180512" cy="7200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AutoShape 16" descr="data:image/jpeg;base64,/9j/4AAQSkZJRgABAQAAAQABAAD/2wCEAAkGBxQTEhUUExQVFRUXGBcXFxcYGBkaGhwZGBcWGhcaFhgaHyggGholHBcaITEhJSkrLi4uFx8zODMsNygtLisBCgoKDg0OGxAQGiwkHCQsLCwsLCwsLCwsLCwsLCwsLCwsLCwsLCwsLCwsLCwsLCwsLCwsLCwsLCwsLCwsLCwsLP/AABEIALcBEwMBIgACEQEDEQH/xAAbAAACAwEBAQAAAAAAAAAAAAACAwEEBQAGB//EAD8QAAEDAgMFBgQEBQQBBQEAAAEAAhEhMQNBUQQSYXGRBYGhscHwEyLR4QYyUvEUQmJykiOCorIzFUNTY/IH/8QAGQEAAwEBAQAAAAAAAAAAAAAAAAECAwQF/8QAJREBAQACAgICAgMAAwAAAAAAAAECESExAxJBUTLwE2GxInGB/9oADAMBAAIRAxEAPwA37I3HwMB9Za1jgZi7QHTrSfsvZudOG08GnyXj/wAL4gfseER+kt/xcW+i9ZsQnAb/AGx0WV/P/wA/f9VPxVtsPkPMj1UtNCeR99Ue2NgjiHeh9ErBNO735LRJrDbv8QVLKVQincQV1uvkUATPfiEzet70Ste/0KIn31+iANh99wXFA1/mPMoQ5AOlNBUYeAaTQe7JeO8NOg4pSno8OXU/mMLGxu2w0lrW7xGdI7vqs7H2p+IZfPKffkltUwbu1drYeG4gAucIEAT42WH2ltj8ahlrdB6lQwAZJhKWmkmmO7sVhcHEmlhNNK9Ubfw6zEeD80i1fSy1Ylamy4G4zeOnh90srZD1K8/tnZbAYGSqu2MMsamfRa2NU+81U2hp8fTglZZOGefW4qM2cOneInI1VLGa5pgxwOS2DMLnMDmwQJ5Slh5L1WUy32p4E/AxL/nw/LEVUzxWi8buC8f/AGMPdu4n1VNpXRLK0l+isN7m2JplMjorWD2i5pkYWCTefhgV7oS4XQnLBYs7T27iOIgMYAKgMaQeNQT4qs/bd6ZdiA6B26PAFQWoSwJ8J9Y7Y2YAdLsIYhOeI8ETy+oWnidpYrGxhswmsGTAAPOFlHBCj4Sj0g0rbTs78WS5zKzP+oJqZsBKrYvZU3c2KZE0yqtD4KW7A0cR3z5qf44ftn9st/YeGJ+Z9aGAQIN796Q/s9gM/wCoT4UETFpgQtoNxBZwPMR5K3szzEEkHqPEo/5TpFxzrzJ2bg7x+i5eu+E7h771CneZenk/dHfgsRswZ+kkdQD5les7HM4Xe4eK8f8AhLaS74wj8r21iJMVplovVdiuo8aO8wFG7uX9/eGmPVM24iGcHDxBCq4TtdUe2z8M8CPAwq7n1PvktJRZpaa+Z5KXOqfeSrtdU8aLmuqOO74g/RMjnuoT7sicffX6pcT4eqcd1sF5rFp5XPcpuRzFODhkn3FynMaG8Trl3arPxO2sOwcCIkAUEWkLK2ztF+ITdo7qhLmqk+m3tPbDWyB8ztB6nJY+1be/EdMbvfKrYeHzTmtTX6uY3kOSY1qkFTvJm7dQ7qKeaLCw8+iCvCxsWzbxA7zy0Wh2i+G7uvkEzYtm3W1jeN/os/b8Q7xmwpfS/vgo/LI+sVN1/eoHok4pgfcot7U6ac0vEcRlSPqqqL0QMSRfx9IU/GbSCJ0kKs1ugIlKfIN5zs2euZXNywt+2wAHYQiKlwPIBtOVVlbTs/wzS2RTcPbA3DYBMhziWzWHbsV0lvdITWvJuB50W88mu1TKaUhjHVT8U6rtqwt2rRTy5pLStcbLNtJd9HjEPsBF8Q8OgSRGqgOTM4vP9P8Ai36KPiH+n/EfRC0z9yp3kyQ505DpCEtRLkwDdXQjJUQEFoO6oRbq5GxpS/8A5/jDexWyagOjp6uK912S6H4g5Hz+y+X/AICx42kD9WG5vOIPovpPZ2J/qni3yIXNfj/v9/0sP6XtvZ/pvPAnxlZYdY/0tPktfazLHD+kjwWJhkFoI/R5E/RVtWlrDNTzb4tTG60AEVNqOM1VDatqZh1e6JjdAuSOCydo7QfiW+QTO6DUzrp7sjex6tfbe3WYYIwjvuqJpPIaLLxsbExB85BnIUA4cUjCwG0+UdJ8bq01oH2+yJNL0HDwmgCPNWGMQhpRN9x6JqkEPeX7Ip9/Xgo9+9V3d71KAJTv+/Uoa+811+PqdEAbCTQd/L6lanZ+GS4E2b55AKnhsIGZPqt7YcLcYA4Vua5n34JZ3UTJumbRtG6N52WRIEk5LA2jEoeJg95Wl2ziD5W0199fBZL3CQO/31S8c42efN0AcNfT7IXiY1r581zSaRxPvqgcTAjUjzz7lZVSxnQaanmjw2xmBnWBz5pm1bPuhpLhOkU04+aDhkc6mOf1XNlNVzWa4QdYaRPDVHLW5e+9MawxcTqPv5JZwzNYiLR6qUmPwzplYkV4UlZO1bOWmQCBxy5ahbeynebAAnnWNBxzQPYDQ/fmI8RxXR458xthJrcYYcplO7QwA0yBA0vTUcMlXYZW21JCNpKbh7G8iWtJCP8AgcT/AON3RBlTyXFyb/CP/S5cdkf+l3RGxomV0pv8I/8AQ7oVB2d/6HdCnsaLniuTP4Z/6HdCuQTyvYPZxwdpwn7wgSHUvLSO6p8F7/ZNsZ8VvzCoIvwn0WAGqWMmgE91OqzzxxsTjuPY7ZtjWCS4ARJMiIF15kdsP3WjDaBQ/M462gUP7pOHs7Z3iJdUTWx4e7JrcL39Fnqbba4VxhkmXVcbk37tArGHhe/ujbh+/qnAe/oFStFtZrPkU1oRBvv6owEAG7z+qKefP9kcD3crnfsEBA/YKCTr91NPqVM/YWTJAFbq1s2Hn0nRVm4e9Tr9Fba0kgASTQJxOV+F/YMEEyYgZTn3LSfiAZjWrj7/AGQYWz/DbHzcYqq23dobrSQHE0gFpANRnHFYW+1XNYzlU2jE3nEzOV5FNOEqniP+a1ALz3nyCJjffsKu9x+aON4yot+oznNG2hE6H0XTa9z6oZM5WNOiBxpX9XL+ZJoZtrD8KQ1u6DJJvNNTqszDaA6QSCRUzTRaTgHtLHFwqCC2M5Hoq+H2eJ/8pikA4dfB0FZ5Y21z54ZW8OwsQi5Bm9ITBiZR40UM7PAkDEbNKlrrRnRD/C4gI3XYJB/rcPAtU+tZXDL6KqCKQREn9oV9268SDDgfmib68eKrY2zYpklrDGYxGTHfCVsj8TCxBGE8tqDADqafKTKeO5Rh7YXo7Gws3GBytxE5LG2nZtw8L92o1HktzGaA75aG4aaETkfeiWcMWMgXBmIPGtvBb7dXFZOBtTm/lc5vIkeSM7bifrf/AJFBt2EQ4mmpAy4jgktfKpK1/G4n63f5FGNtxP1u6qoUSAtfxuJ+s9V38c/9ZVSSiS0e1v8AjX/qK5VJXICG4UxJ7h9VZbpHd7Cktn+mcreqJuHr0HrVRbtckiSSbjz8lzTTgpA4dyNrOqRpACNvKvghgW6lG1oIpbUoCZ/eqne6Xoo76aKBiZm+QEIA8q9KLhSgPNDOtSiFoHec/wB0yTuxrA4Lic4JJsD7opjQQBefdk7BZmaafVPRW6SxoA9f2Wn2TgSd82FueaoEe6ra2TC3WNbPE271Od1NFhN3a4ajMSqPa2MQ0NE1Pg2OGsdFbGJcyKBYu2Yu+8kzT5R3X8Seizwx3V5XgkuVxvYm8wHfgmHGk1mSLqkMKSBqQOpheka6KRw1yV+TKzpPjjFxexMQGQWmnEeiqt7NxYoyamxaf5uJXpGBrZgAcu9DseK1zZaZEnzWfvWmnmX7JiA1Y+IORjLQKs+gM0gzxgOnyXtWiLJbJLnNIECIoRca51lP+QtPHEweY8v3QtJ3ZtBjOwP0XssTYsM3w2f4jzhVh2bgyQcMazUeR4J+/wDQ08waE5g/efRLDoAJNvO2q9Pidg4JzeORHqCq7vw+35hvurUSAeBtHsp+8GqwCTJFs7azx9yhdjChgVoR19aLexOwjT5wSNWxpOqqHsXEIMbkG12nOaQFXtPsarMOMTShg8DA6VpRU+3ezRglr2GWO/4mJjlpyW3/AOmYra7k0gwQfv8AuicZZuOBY4VFDfXxI71WOURlje3lQ6gopJU7Xspw3RBgeCUwq0m73FEClyolBGEc/feuS95cgNSBp3lG0KAEbpy8Vk2cEXOyECL1PvoFI0QB8x3LvfuiFreXVEI0JPd7AQSd60zOVY981LqC8nT3kutxJy95Kd6J1PPL0+qYA0315LiBQQRqYJ9LqWPjiTn7yRsaLCpOf1QQWNBoJgX+ish/uVOHhACAi+HJDRc29Sq6Z27q/wBl7NJDzbIa8VsBxqq+CxzYbvCI0HkEwgzcHOx+q5srbW0khe0kBkloMVNB07zRYTDyV/tLaT+QwBM0NwOHPyVHfGo6rXxzjbPyX4BiY+6WxeZ6Z9Y6pze1cSYkGk2HdYe4VTFb81NPM/ZLzIOUZfZVlJTw6a2H2s/MNjkQo2btYNBHwwKuNDqSsvDI+bn6BQJF4ubwczxUesVut5nbDLkEJzO08PeuRNLG4r9V5zD3S0RURA4xROfhuLZDSbEUS9Ifs9MNuwz/AO40czHml44cYczEbANZAIIzmOvcvLPxm0hwNYoRN4y90RQ6RSh590I9IPZ6rDwn5nDceAI9Spex9wBLait+FqSKLyrjF6TY1B6p7O0XzAxHa3v3I9C29Vh4m8ASC2cjEjnCh+GD3Whefwu1sQT80nQgT1Rn8QkRIZXWR6qbhT9pGscVgN4NqmK6Idr2YPbFiKg3g/Tgs1vb+e4Jzh8gjp5oj+ImZ4eJyEH1S9coftLGftmzB8tcIeKcP/ydV5nbtn3HRGsigiOS9ltu34GIAZczEAoSxx4w4AGQsnExGYwIPyuAzBA66Loxy3OWNmnmw5TE3RY+yuBO6KVNK0HvoltPu6skfDGilFKhGxpsjhHvRSSbKQChALqCW5E08Fi3Fu3i/MqWiKQZvM+JUFu7QSTn7ARh47/7SmSHiLSSeXsBQKRIryUlwGcnl4cApbqSJ4G3AICRST6eCJoAEuNc79AgZNz52RGoFDqEEiLmvLRN2VhAJzPK2Q96odnwyfmuMrXTzic+iqM8r8CLjotTsrZAfncK5ViBkPfoqGwYAxHxNBV0DoO/0K9B8KKAmvhqsvLl8Lwx+QsYKmXVtWaDmo3DG9vOrl8vdknOwsgfAKv2iXNY4gigoIzNGi/ELLbRg4zzvuqIBgWyv4ypGIRl5IWTEaclxcYsuucRz3mq7XElxiAXG/AAZciuw6zSKxnWI/buXYRO6JvexuUvDxABRwqSb5kkqWknAmZzNzqiwm0NrnPiuwaiRYk58bosMkzXMjxSNGDh7ojibcSSmuwTiYDm/lMuDSNAc+KQ27qG/oFf7LiHMHOLXGSaco8S/ZCwRXSQR70XDE3gGh2IItJIitOF1o9p4Hw8QtmQZqT3xCSzZxlWZrPOKi11m5Pay0OLjbS0AMxnVyJM1PHu6oB2ltQEHEBoDUCg4GK5KzitIJdI6aW8kpmLMh4z0san0Qrd+Fd+17QTDiL0t7CtYW0Y4gbwOtB140yTnYWYygHPjTiuZjcBT3BQnd+A9obScPEc3CxGvYD8pAiRS4NQahWdg2ySGmoJE3EfZUtr2YOBIuYImL6rO2bEIcRUxA48jqlbpMt3t7DEwSx26STQEExUZ8J5Qk4mEHSHRwMCon0TezsX42FuPMObVjs7UPHKdZSYNWvEOHTm3gVrOY68LLHNwQLfK4C4mOcaLE27BMkihH5m85+Yai/ug294GQDUcPdEhzN6tnDv7uIMJxVxnwwhiBcreNszN4yCDoAY7oC5WhrMg2Hvoic2BQR325BA8CwA4mLcuKkOAgQev3WLZJMUA5fUoSyKk192RBoJmvU/VCG1kzwnLpmmBil56fZdIMGeVEMb1KxnxOnJTit3SBNb10QSDUwSIHifomRvGBGs6fdLfiQKQTYDUqxgYcChBNzxKcTlRNwtIXFhF5Uhh0HX7KzsDd50uDvltAJrS8aT1hPK6m6mTd01OytnLG1iTU8+fBXmg3pp3JR2hogVHMEeaM7SzJw4V1XJldt5NCY8yTA0vpfJZXa+0zDDA/nPk0ea1N8RDSDlQ9SvPY2Nvvc6RBNOQoM+/vV+ObyTndQuQbR1SNtqwiBWG31IByVrvCqbW0bzLZmlKAfUhdLGdgxcQwY0Pkjw8KGgVoALaUQYm7FQchE6mNUx2JzUNidlMMaCYMChBR4bRB+ZpkknvNlGBiuLWnMgE9EGzuof7nf9igHYbriAIOXIFW+zj87uLR4E/VZ8nedyEHr9Fc7Nd841IPogsulL8Q4TS4Ug1m82yWU8BogdI+y2vxIRI1jM+Kyid5tBXhyUXtweX8iMDEiKEtNSDlGXGyDH3XD5REE3Gtaa1TnktN+NPtwS3/MR8v0HRI8fsOzY0AjKeCD+KA9+xl4qHbgNDN84526d6NmFa1BB1t5pr18mzvVE2m49hUtq2dsmXQZ1sKzwz8FeaSaCZGdD3EZJWLgGb/LIG9H6jSmaGV70DYdpLCHSRQETxFK5jivWteMfDDgAMUC2ozHflxXhjsxJMkkAQCaGBBiOHu62Pw/tvwzV1BQZyK0nVEuqvHL1rRcJqLib+LXIYmDVp4+IK0O0sET8Zn5Xxv7uRsHeh7lSxC4REnUUtwWjtl3Akj9QH+5cmtfIkWXI2elZz4oAZyFPTLiiZhZuNczJA7uCHDaBJBkm5MH2F2Gd6p/LllPE8FIS1wvJAy+pJClzwZh3kpxMQ2F8vqeCEscBNIuTvfZMOOJEARwHsprGwKmTmfeQScFxIksInIls+aJrZIhsAGppM5AIKrGzA/mi9qZHO1JT/hk5BKDBp77kccT1KtlRNwzIAFSQBzK9DsmzbjQLgeJzJWT2Pgu3i4VA+Vs1rmQR06rbcTaBpfqubzZW3Ua+Oa5SwyS7uHL36qSJNcvNAcWLttpCW3aYFWOqbgTyssv7aFdp7vw3mBJG6KC5pI5ST3LFa3IFXO1NqDi1rf5ZLpkVsKReJ6qhDswOq6fFNYsc7umbnFVnMnEOgaBTVxk+Ab1Tt7h5KnhYgJJrVx1tYW4ALS9FjOTMbDEsv+abk2BPmAmYz/ldQzBgQdEr4om9RPQxryS8XHgUM28wMlLQTaACTQAW07lGCIs4QST3zXNOjiOn3S9msf7n/wDYoAfjEuLaUANOJI9E/Y3EOaSZkx1BHqq+I4/EH9pHQiPNMc+0j+Zpvo4QgXpZ/EWysI3iPmERHmvPYOG1tQTNQJPTmvU9r7HvtOuRqvLPEOsbyCTSt+OoA4Kco4/NLxUSSSWnn3CoEaRxUYGEfzAA/wBIPlqeCRtcuggbrhxpeCI1R7Fjw7dIvMgnP2Ukd47K2nZZkmZiYpHnyTG4zgGiGmOEH5tTHzR5JjzuzAPE62iynDdAiJHecxFb+qFWyxLXx/brwNb+7Jgggc6Z1rA80AcTIDSO7M1Jm2aLZwCCDnS9q0g6ITYVjbOSauNbExDZpWKxVUThFu9vAxMjnbK2ner23Yf5Q2SZFM4gb3PLqqeMwyAZtHIUufdkaQ1dix2vb8MktJoDz1V84WJhENxK735TxzbNBPvJeTwnPmkiu8CItTTkV7nsvHG04RZiGuRFwciOITxvw28WXLNfs4JJl4nIEAcVyvO2R7TBa90fzDdg8Vyp1+0Z29I/Keg+ql2IAPyknkepOil7/Gw95I2SLgINGG8DOuZK4/Of6RbideQQmTTLODdM+J/SfD6oDnDKanlbVOY2AACacvoiwMOKuub/AEHBE5w08FUZZXYfm1HT7roc4hrYl1JGQzMVt9FBjl4K72fhbpDgJLv+Lb31N+inPLUPDHdbuxYIa2BQRA9+80TYqe4KszHxCILRpf7JoxHfoFNHfUBcu639RPrDdankuxMSo4+lvfBLG0wT8jq0sMuRVHtHbAcM7sySGNocxWvIEonPA1rms3EcHOc6bkm5tlnog/3HwTBiGPy+SAu/pPh9V2Sajn7Biy1rnbxoCcshOiThYO60CRQAW0HNM2twiDNXAW4yfALi8ewQlV4QjAcS5xM2A8STTop2qS2LyWj/AJBTgNBLjN3GK6QPRHiYE/zOvOX0U7W4v4HuhDgUmRdxORueaI4ZJv4fRDhkkSSLkUGhI14IA3FsjU5QVzmg6jqlv/My13a/pPHgmhAbOFLsNpMSWtPh915LtXZ915b/ACkz9u8leu2B84DODQOlPReZ/EAhxuQQD3g077p5ObyTeKnh4BiJrlS0xlne/Ndgh2/DxvQ3dPARXukeKRsm1l1dJrWKeeXVM3q7wJEQeNYoB39VnK5N64PIDX3JkARGWZlJ2jDANN5vImLkyOqHZ8Z7fzEg3kxahreUXxZFz8thaCLTwTVj2Bj94UJBzmk2ihugdiEkG0RSsjWeNEYw5JF96pmuVYOljKbgN3flIJbEGfMmtgg7dFfxBkafvZWH7IXNJoTU1cG2rQE3ia8M0p2E01ALa5iI4Sf3qjDq8covHfb7oGvmMrch1Z0GYrx424FW9l7Scx4LWlpmojKTfWE3aNkBlxLA0ca2rHRV2bRQA8Km4rw80aT1y91s/aLXNBLgCRa65eObiE1O8L0BMXyouR7NP5qvjANyYcdIoNAhIMhocSc5AMDjRMx8aBSrjYe8lGHhQK1JuaiT3ZK3cIsI/mHT9l2wsc/55EVDaGuW9fND8LeO6Jj+atI0rmVcaCIg+UJxGV+DCHcPH6KQ45gHkVEnUdClvx90E3i9/KE0aP2bD+JiBpaQ0VcKVGTe8+AK9Ds7LznKyNnwi3Mb13Cu9OgpkKXzVxm3SKiMjJA6A+7rm8l9rw6MMdRoYZF+5DiW1J9++SqjbsOYDxpWnmmN2ppJOVhOfLu81nrlWjcSN2nILD7THzBgMbgr/e6p6COpWpjbSAcyGNLnRkAJM+HisIOLiXGZJJNdVr4pztHkvGnfDOvgu3DaVJHFEzmuhgqbW077QIoC410hoy4nopaSLjxC4HexHmg3d1tuG9rq5L2wHceBE7roveCpy7a4dJZtIIBgkESDBScYtLmgXmbRQAq3g4YAA0A8kvG/OwcHn/r9UlJZhocK3+53/YpgKVgGBWRVxqDm4oCMW7Y/V6FNMjMqN5mrfBSWti4jgYSNp9kf+NwuGuPj83qsftja2yG0aZpXjmIjxWl2I8NLmA3gtrM3BvyCz/xLhEyQJodOhnVVXPlzLp5x7YjdNTJ4SYt08U8Yx3QZBiRxME5+7FKwyYl2V8oIJJEa/VKdEk5AmkVmcqmpWcjh1tb+IYkio+aNOHOih7RaM68aTTwoktwrgETzmHdZMDxVhjOJNqnQ2H24pnjxQnG3Y3AZqbTaZCu4e1AkXka9c708uKzzggRFAbXAJg2OsmylmMcP8wr5UHdNShd55amI4E0mDUxrr4KljCDBcCCKcbwa8ERxg4EiY9e7n4KqIcPmAtGZ1rSJz70VUpmO8SP5sgR7tbqq+I2+7QgT4Xi2isVFB31sYz0srHZ/Y2LiyWBpDJBJfBrumNe9ERcfpmYQkAnDJOoJA6TRQnnZXslpa4EE0Fu7dp0UoRpq7Ph7skip0yGn3RvfYC5oOi5cqepeljB2cAZ1uZNTSvgjOHo4jp6hcuVMkFjsnDvH3T+ysA7xe6HBkEC0vM7szkL8wFy5R5PxX4+2/sezwJMbzqkooA+YiuRXLlybb36Ke0Vhok0BpKrv2NgiWi05zaRBC5cnFTtT7QLPggN3pc4NHzOikucCCaiGkd6phg0HRcuXV45qOfydpDQjDOfUqFy0ZkbM2hOrnHxp4AIdsPyO6dTClco+W06HJSntO8HaAjqR9Fy5I3HEM2nvCbh4k60MHmO9QuQKVtmMA01zb/2CsrlyCP7NcBiilwY7o+qPtvZmuYZtX3qFy5P4Z3t4nHbumASYBIJzEG/K3uosgvMAiYnQuZ984yquXLPfLhy/Kjw8RrHDlNRpBNs/qrODi7zvlEEXnhMR4wuXJpsPxXyKSI5UNyVVx2MgAiN4z3zr334LlyYxvKuHRb8sW5j6FWtnkuO6Moy4z4dVy5DfLpbxGNLDS8TTISqmFjuwj8pcCKEtMEgZcbyuXJdMZStqaC4mZnW9s6HzXLlykn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AutoShape 19" descr="Resultado de imagem para computadore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AutoShape 21" descr="Resultado de imagem para computadore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" name="AutoShape 24" descr="Resultado de imagem para projetore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AutoShape 27" descr="Resultado de imagem para mimeógrafo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314" name="Picture 2" descr="http://cdn.olhares.pt/client/files/foto/big/77/77409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9240"/>
            <a:ext cx="1640637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://msalx.veja.abril.com.br/2014/08/09/0042/pe6Cx/gustavo3-original.jpeg?140245944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3" y="5648463"/>
            <a:ext cx="2150979" cy="120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http://1.bp.blogspot.com/-rEgA7qpgMpc/UIrsVXygxEI/AAAAAAAAAUI/MTsIlYsGJrM/s1600/DSC0499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648462"/>
            <a:ext cx="1612716" cy="120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77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8</a:t>
            </a:fld>
            <a:endParaRPr lang="pt-BR" dirty="0"/>
          </a:p>
        </p:txBody>
      </p:sp>
      <p:pic>
        <p:nvPicPr>
          <p:cNvPr id="14338" name="Picture 2" descr="http://2.bp.blogspot.com/-WLtQ1b6HHMg/T1-YiqBNqrI/AAAAAAAAB9Y/TrBAnZmXnUA/s1600/caz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078"/>
            <a:ext cx="7836360" cy="587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028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1196752"/>
            <a:ext cx="8226425" cy="1944216"/>
          </a:xfrm>
        </p:spPr>
        <p:txBody>
          <a:bodyPr/>
          <a:lstStyle/>
          <a:p>
            <a:r>
              <a:rPr lang="pt-BR" dirty="0" smtClean="0"/>
              <a:t>A educação consegue alcançar seus objetivos com uso da tecnologia?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9</a:t>
            </a:fld>
            <a:endParaRPr lang="pt-BR" dirty="0"/>
          </a:p>
        </p:txBody>
      </p:sp>
      <p:pic>
        <p:nvPicPr>
          <p:cNvPr id="2050" name="Picture 2" descr="http://edutec.hotglue.me/start.head.1350437985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216351"/>
            <a:ext cx="4254235" cy="3443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66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sz="4400" dirty="0" smtClean="0"/>
              <a:t>  A crítica quanto ao uso desnecessário dos artifícios </a:t>
            </a:r>
            <a:r>
              <a:rPr lang="pt-BR" sz="4400" dirty="0" err="1" smtClean="0"/>
              <a:t>tecnologicos</a:t>
            </a:r>
            <a:r>
              <a:rPr lang="pt-BR" sz="4400" dirty="0"/>
              <a:t>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562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sz="4400" dirty="0" smtClean="0"/>
              <a:t>  A </a:t>
            </a:r>
            <a:r>
              <a:rPr lang="pt-BR" sz="4400" dirty="0"/>
              <a:t>outra  </a:t>
            </a:r>
            <a:r>
              <a:rPr lang="pt-BR" sz="4400" dirty="0" smtClean="0"/>
              <a:t>parte da </a:t>
            </a:r>
            <a:r>
              <a:rPr lang="pt-BR" sz="4400" dirty="0"/>
              <a:t>crítica </a:t>
            </a:r>
            <a:r>
              <a:rPr lang="pt-BR" sz="4400" dirty="0" smtClean="0"/>
              <a:t>onde a tecnologia e usada em demasia.</a:t>
            </a:r>
            <a:endParaRPr lang="pt-BR" sz="4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11</a:t>
            </a:fld>
            <a:endParaRPr lang="pt-BR"/>
          </a:p>
        </p:txBody>
      </p:sp>
      <p:sp>
        <p:nvSpPr>
          <p:cNvPr id="2" name="AutoShape 2" descr="Resultado de imagem para tecnologia usada em excess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7" y="4797152"/>
            <a:ext cx="9058533" cy="1332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232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4000" dirty="0" smtClean="0"/>
              <a:t>   Audiovisuais</a:t>
            </a:r>
            <a:r>
              <a:rPr lang="pt-BR" sz="4000" dirty="0"/>
              <a:t>, cinema, televisão e educação, de certa forma, sempre estiveram próximos. </a:t>
            </a:r>
            <a:r>
              <a:rPr lang="pt-BR" sz="4000" dirty="0" smtClean="0"/>
              <a:t>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4907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Mesmo </a:t>
            </a:r>
            <a:r>
              <a:rPr lang="pt-BR" dirty="0"/>
              <a:t>que muitas vezes o audiovisual, na educação, tenha sido pensado apenas como </a:t>
            </a:r>
            <a:r>
              <a:rPr lang="pt-BR" dirty="0" smtClean="0"/>
              <a:t>ilustração </a:t>
            </a:r>
            <a:r>
              <a:rPr lang="pt-BR" dirty="0"/>
              <a:t>de conteúdos curriculares.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Esse </a:t>
            </a:r>
            <a:r>
              <a:rPr lang="pt-BR" dirty="0"/>
              <a:t>talvez seja a primeira aproximação do audiovisual com a educação, mais existem </a:t>
            </a:r>
            <a:r>
              <a:rPr lang="pt-BR" dirty="0" smtClean="0"/>
              <a:t>outras.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744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  <a:r>
              <a:rPr lang="pt-BR" dirty="0">
                <a:solidFill>
                  <a:schemeClr val="tx1"/>
                </a:solidFill>
              </a:rPr>
              <a:t>https://</a:t>
            </a:r>
            <a:r>
              <a:rPr lang="pt-BR" dirty="0" smtClean="0">
                <a:solidFill>
                  <a:schemeClr val="tx1"/>
                </a:solidFill>
              </a:rPr>
              <a:t>www.youtube.com/watch?v=IJY-NIhdw_4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14</a:t>
            </a:fld>
            <a:endParaRPr lang="pt-BR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sz="3600" dirty="0" smtClean="0"/>
              <a:t>EDUCAÇÃO E METODOLOGIA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62636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6425" cy="1433512"/>
          </a:xfrm>
        </p:spPr>
        <p:txBody>
          <a:bodyPr/>
          <a:lstStyle/>
          <a:p>
            <a:r>
              <a:rPr lang="pt-BR" dirty="0"/>
              <a:t>Nós, seres humanos, temos cinco sentidos fundamentais, são eles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916832"/>
            <a:ext cx="8226425" cy="4522788"/>
          </a:xfrm>
        </p:spPr>
        <p:txBody>
          <a:bodyPr/>
          <a:lstStyle/>
          <a:p>
            <a:pPr marL="457200" indent="-457200">
              <a:buFont typeface="Arial" charset="0"/>
              <a:buChar char="•"/>
            </a:pPr>
            <a:r>
              <a:rPr lang="pt-BR" dirty="0"/>
              <a:t>A</a:t>
            </a:r>
            <a:r>
              <a:rPr lang="pt-BR" dirty="0" smtClean="0"/>
              <a:t>udição; 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/>
              <a:t>O</a:t>
            </a:r>
            <a:r>
              <a:rPr lang="pt-BR" dirty="0" smtClean="0"/>
              <a:t>lfato</a:t>
            </a:r>
            <a:r>
              <a:rPr lang="pt-BR" dirty="0"/>
              <a:t>, </a:t>
            </a:r>
            <a:endParaRPr lang="pt-BR" dirty="0" smtClean="0"/>
          </a:p>
          <a:p>
            <a:pPr marL="457200" indent="-457200">
              <a:buFont typeface="Arial" charset="0"/>
              <a:buChar char="•"/>
            </a:pPr>
            <a:r>
              <a:rPr lang="pt-BR" dirty="0"/>
              <a:t>P</a:t>
            </a:r>
            <a:r>
              <a:rPr lang="pt-BR" dirty="0" smtClean="0"/>
              <a:t>aladar</a:t>
            </a:r>
            <a:r>
              <a:rPr lang="pt-BR" dirty="0"/>
              <a:t>, </a:t>
            </a:r>
            <a:endParaRPr lang="pt-BR" dirty="0" smtClean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Tato </a:t>
            </a:r>
            <a:endParaRPr lang="pt-BR" dirty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Visão</a:t>
            </a:r>
            <a:r>
              <a:rPr lang="pt-BR" dirty="0"/>
              <a:t>. São eles que propiciam o nosso relacionamento com o ambiente.</a:t>
            </a:r>
            <a:br>
              <a:rPr lang="pt-BR" dirty="0"/>
            </a:b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355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</a:t>
            </a:r>
            <a:r>
              <a:rPr lang="pt-BR" dirty="0"/>
              <a:t/>
            </a:r>
            <a:br>
              <a:rPr lang="pt-BR" dirty="0"/>
            </a:br>
            <a:r>
              <a:rPr lang="pt-BR" sz="3600" dirty="0"/>
              <a:t>A visão e audição são os sentidos mais privilegiados no mundo moderno, pois permite certo afastamento das pessoas do chamado mundo natural.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6592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Linguagem audiovisual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Como </a:t>
            </a:r>
            <a:r>
              <a:rPr lang="pt-BR" dirty="0"/>
              <a:t>linguagem audiovisual, podemos citar os filmes, que de certa forma nos educam retratando as relações </a:t>
            </a:r>
            <a:r>
              <a:rPr lang="pt-BR" dirty="0" smtClean="0"/>
              <a:t>humanas em um determinado momento </a:t>
            </a:r>
            <a:r>
              <a:rPr lang="pt-BR" dirty="0"/>
              <a:t>e o mundo do trabalho (homens e máquinas), exemplo: </a:t>
            </a:r>
          </a:p>
          <a:p>
            <a:pPr algn="ctr"/>
            <a:r>
              <a:rPr lang="pt-BR" b="1" dirty="0" smtClean="0"/>
              <a:t>Tempos </a:t>
            </a:r>
            <a:r>
              <a:rPr lang="pt-BR" b="1" dirty="0"/>
              <a:t>modernos de Charles </a:t>
            </a:r>
            <a:r>
              <a:rPr lang="pt-BR" b="1" dirty="0" err="1"/>
              <a:t>Chaplim</a:t>
            </a:r>
            <a:r>
              <a:rPr lang="pt-BR" b="1" dirty="0"/>
              <a:t>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1988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Linguagem audiovisual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18</a:t>
            </a:fld>
            <a:endParaRPr lang="pt-BR"/>
          </a:p>
        </p:txBody>
      </p:sp>
      <p:pic>
        <p:nvPicPr>
          <p:cNvPr id="9218" name="Picture 2" descr="http://acertodecontas.blog.br/wp-content/uploads/2009/03/charlie-350x3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359074"/>
            <a:ext cx="5760640" cy="4987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510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Os materiais didáticos audiovisuais são aqueles que relacionam imagens e simulações, com vários tipos de som. 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91357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A utilização </a:t>
            </a:r>
            <a:r>
              <a:rPr lang="pt-BR" b="1" dirty="0"/>
              <a:t>dos meios audiovisuais na educação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3600" dirty="0"/>
              <a:t> </a:t>
            </a:r>
            <a:endParaRPr lang="pt-BR" sz="3600" dirty="0" smtClean="0"/>
          </a:p>
          <a:p>
            <a:pPr algn="just"/>
            <a:r>
              <a:rPr lang="pt-BR" sz="3600" dirty="0"/>
              <a:t> </a:t>
            </a:r>
            <a:r>
              <a:rPr lang="pt-BR" sz="3600" dirty="0" smtClean="0"/>
              <a:t>  é </a:t>
            </a:r>
            <a:r>
              <a:rPr lang="pt-BR" sz="3600" dirty="0"/>
              <a:t>uma grande oportunidade </a:t>
            </a:r>
            <a:r>
              <a:rPr lang="pt-BR" sz="3600" dirty="0" smtClean="0"/>
              <a:t>de  aproximação </a:t>
            </a:r>
            <a:r>
              <a:rPr lang="pt-BR" sz="3600" dirty="0"/>
              <a:t>da atividade docente, seja presencial ou a distância, com os elementos constitutivos da vida diária e do conhecimento espontâneo dos alunos. </a:t>
            </a:r>
            <a:r>
              <a:rPr lang="pt-BR" sz="3600" dirty="0" smtClean="0"/>
              <a:t> </a:t>
            </a:r>
            <a:endParaRPr lang="pt-BR" sz="36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99665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A utilização </a:t>
            </a:r>
            <a:r>
              <a:rPr lang="pt-BR" b="1" dirty="0"/>
              <a:t>dos meios audiovisuais na educação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 smtClean="0"/>
              <a:t>   São </a:t>
            </a:r>
            <a:r>
              <a:rPr lang="pt-BR" dirty="0"/>
              <a:t>programas de TV, filmes, vídeos, programas radiofônicos, outdoors, letreiros, propagandas, revistas, panfletos, embalagens, fotografias, videogames, videoclipes, </a:t>
            </a:r>
            <a:r>
              <a:rPr lang="pt-BR" b="1" dirty="0" smtClean="0"/>
              <a:t>videoconferência</a:t>
            </a:r>
            <a:r>
              <a:rPr lang="pt-BR" dirty="0"/>
              <a:t> </a:t>
            </a:r>
            <a:r>
              <a:rPr lang="pt-BR" dirty="0" smtClean="0"/>
              <a:t>entre </a:t>
            </a:r>
            <a:r>
              <a:rPr lang="pt-BR" dirty="0"/>
              <a:t>outros.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87529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Energia elétrica</a:t>
            </a:r>
            <a:r>
              <a:rPr lang="pt-BR" dirty="0" smtClean="0"/>
              <a:t>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1252736"/>
          </a:xfrm>
        </p:spPr>
        <p:txBody>
          <a:bodyPr/>
          <a:lstStyle/>
          <a:p>
            <a:pPr marL="457200" indent="-457200" algn="just">
              <a:buFont typeface="Arial" charset="0"/>
              <a:buChar char="•"/>
            </a:pPr>
            <a:r>
              <a:rPr lang="pt-BR" dirty="0" smtClean="0"/>
              <a:t>Um </a:t>
            </a:r>
            <a:r>
              <a:rPr lang="pt-BR" dirty="0"/>
              <a:t>dos componentes fundamentais do universo </a:t>
            </a:r>
            <a:r>
              <a:rPr lang="pt-BR" dirty="0" smtClean="0"/>
              <a:t>tecnológico. </a:t>
            </a:r>
          </a:p>
          <a:p>
            <a:pPr marL="457200" indent="-457200" algn="just">
              <a:buFont typeface="Arial" charset="0"/>
              <a:buChar char="•"/>
            </a:pPr>
            <a:endParaRPr lang="pt-BR" dirty="0" smtClean="0"/>
          </a:p>
          <a:p>
            <a:pPr marL="0" indent="0" algn="just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22</a:t>
            </a:fld>
            <a:endParaRPr lang="pt-BR"/>
          </a:p>
        </p:txBody>
      </p:sp>
      <p:pic>
        <p:nvPicPr>
          <p:cNvPr id="11266" name="Picture 2" descr="http://blogdalu.magazineluiza.com.br/wp-content/uploads/2011/02/tvdigital_redeeletric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96618"/>
            <a:ext cx="9144000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5911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/>
            <a:endParaRPr lang="pt-BR" dirty="0" smtClean="0"/>
          </a:p>
          <a:p>
            <a:pPr marL="457200" indent="-457200" algn="just">
              <a:buFont typeface="Arial" charset="0"/>
              <a:buChar char="•"/>
            </a:pPr>
            <a:r>
              <a:rPr lang="pt-BR" dirty="0" smtClean="0"/>
              <a:t>O </a:t>
            </a:r>
            <a:r>
              <a:rPr lang="pt-BR" dirty="0"/>
              <a:t>conhecimento vem do relacionamento com outras pessoas, mesmo que as informações estejam contidas nos livros, e em vários meios de comunicação, o relacionamento humano continua sendo a melhor forma de nos educarmos.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43458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pPr algn="just"/>
            <a:r>
              <a:rPr lang="pt-BR" dirty="0" smtClean="0"/>
              <a:t>   O que funciona com um aluno ou turma, não necessariamente funciona com os demais.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88337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Tentativas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charset="0"/>
              <a:buChar char="•"/>
            </a:pPr>
            <a:r>
              <a:rPr lang="pt-BR" dirty="0"/>
              <a:t>O Instituto Nacional do Cinema Educativo ( INCE</a:t>
            </a:r>
            <a:r>
              <a:rPr lang="pt-BR" dirty="0" smtClean="0"/>
              <a:t>)</a:t>
            </a:r>
          </a:p>
          <a:p>
            <a:pPr marL="0" indent="0"/>
            <a:endParaRPr lang="pt-BR" dirty="0" smtClean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O </a:t>
            </a:r>
            <a:r>
              <a:rPr lang="pt-BR" dirty="0"/>
              <a:t>Projeto </a:t>
            </a:r>
            <a:r>
              <a:rPr lang="pt-BR" dirty="0" smtClean="0"/>
              <a:t>SACI</a:t>
            </a:r>
            <a:endParaRPr lang="pt-BR" dirty="0"/>
          </a:p>
          <a:p>
            <a:pPr marL="457200" indent="-457200">
              <a:buFont typeface="Arial" charset="0"/>
              <a:buChar char="•"/>
            </a:pPr>
            <a:endParaRPr lang="pt-BR" dirty="0" smtClean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Programa um salto para o futuro; </a:t>
            </a:r>
          </a:p>
          <a:p>
            <a:pPr marL="457200" indent="-457200">
              <a:buFont typeface="Arial" charset="0"/>
              <a:buChar char="•"/>
            </a:pPr>
            <a:endParaRPr lang="pt-BR" dirty="0" smtClean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Programas de educação a distancia;</a:t>
            </a:r>
          </a:p>
          <a:p>
            <a:pPr marL="457200" indent="-457200">
              <a:buFont typeface="Arial" charset="0"/>
              <a:buChar char="•"/>
            </a:pPr>
            <a:endParaRPr lang="pt-BR" dirty="0" smtClean="0"/>
          </a:p>
          <a:p>
            <a:pPr marL="457200" indent="-457200">
              <a:buFont typeface="Arial" charset="0"/>
              <a:buChar char="•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891859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CINEMA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Arial" charset="0"/>
              <a:buChar char="•"/>
            </a:pPr>
            <a:r>
              <a:rPr lang="pt-BR" dirty="0"/>
              <a:t>Para a pesquisadora Rosana Elisa </a:t>
            </a:r>
            <a:r>
              <a:rPr lang="pt-BR" dirty="0" err="1"/>
              <a:t>Catelli</a:t>
            </a:r>
            <a:r>
              <a:rPr lang="pt-BR" dirty="0"/>
              <a:t> (2003), “desde a </a:t>
            </a:r>
            <a:r>
              <a:rPr lang="pt-BR" dirty="0" smtClean="0"/>
              <a:t>década </a:t>
            </a:r>
            <a:r>
              <a:rPr lang="pt-BR" dirty="0"/>
              <a:t>de 1910, os anarquistas desenvolveram uma intensa </a:t>
            </a:r>
            <a:r>
              <a:rPr lang="pt-BR" dirty="0" smtClean="0"/>
              <a:t>reflexão </a:t>
            </a:r>
            <a:r>
              <a:rPr lang="pt-BR" dirty="0"/>
              <a:t>sobre os usos do cinema como um instrumento a serviço da educação do homem, do povo e da transformação social, devendo este se converter em arte revolucionária”.;</a:t>
            </a:r>
            <a:endParaRPr lang="pt-BR" dirty="0" smtClean="0"/>
          </a:p>
          <a:p>
            <a:pPr marL="457200" indent="-457200">
              <a:buFont typeface="Arial" charset="0"/>
              <a:buChar char="•"/>
            </a:pPr>
            <a:endParaRPr lang="pt-BR" dirty="0" smtClean="0"/>
          </a:p>
          <a:p>
            <a:pPr marL="457200" indent="-457200">
              <a:buFont typeface="Arial" charset="0"/>
              <a:buChar char="•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24703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Tentativas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charset="0"/>
              <a:buChar char="•"/>
            </a:pPr>
            <a:r>
              <a:rPr lang="pt-BR" dirty="0" smtClean="0"/>
              <a:t>As </a:t>
            </a:r>
            <a:r>
              <a:rPr lang="pt-BR" dirty="0"/>
              <a:t>televisões educativas do Ceará e do </a:t>
            </a:r>
            <a:r>
              <a:rPr lang="pt-BR" dirty="0" smtClean="0"/>
              <a:t>Maranhão;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27</a:t>
            </a:fld>
            <a:endParaRPr lang="pt-B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068959"/>
            <a:ext cx="7237512" cy="3168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2924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Tentativas – TV Escola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/>
            <a:r>
              <a:rPr lang="pt-BR" dirty="0" smtClean="0"/>
              <a:t>O </a:t>
            </a:r>
            <a:r>
              <a:rPr lang="pt-BR" dirty="0"/>
              <a:t>projeto da TV Escola é, talvez, o maior e mais ambicioso projeto de educação a distância já proposto pelo Ministério da Educação. </a:t>
            </a:r>
            <a:endParaRPr lang="pt-BR" dirty="0" smtClean="0"/>
          </a:p>
          <a:p>
            <a:pPr marL="0" indent="0" algn="just"/>
            <a:endParaRPr lang="pt-BR" dirty="0"/>
          </a:p>
          <a:p>
            <a:pPr marL="0" indent="0" algn="just"/>
            <a:r>
              <a:rPr lang="pt-BR" dirty="0" smtClean="0"/>
              <a:t>Surgiu </a:t>
            </a:r>
            <a:r>
              <a:rPr lang="pt-BR" dirty="0"/>
              <a:t>com o objetivo de “planejar a educação necessária para o século XXI, na qual certamente as novas tecnologias desempenharão papel decisivo</a:t>
            </a:r>
            <a:r>
              <a:rPr lang="pt-BR" dirty="0" smtClean="0"/>
              <a:t>”...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28</a:t>
            </a:fld>
            <a:endParaRPr lang="pt-BR" dirty="0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817056"/>
            <a:ext cx="1692969" cy="981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85939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Tentativa – </a:t>
            </a:r>
            <a:r>
              <a:rPr lang="pt-BR" dirty="0" err="1" smtClean="0"/>
              <a:t>Tv</a:t>
            </a:r>
            <a:r>
              <a:rPr lang="pt-BR" dirty="0" smtClean="0"/>
              <a:t> Escola 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.... </a:t>
            </a:r>
            <a:r>
              <a:rPr lang="pt-BR" dirty="0"/>
              <a:t>Essas palavras são da Secretária de Desenvolvimento, Inovação e Avaliação Educacional do MEC, e as encontramos na revista Nova Escola, que muitos de vocês devem conhecer, no número de junho de 1995. Portanto, logo no início da TV Escola. 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29</a:t>
            </a:fld>
            <a:endParaRPr lang="pt-BR" dirty="0"/>
          </a:p>
        </p:txBody>
      </p:sp>
      <p:sp>
        <p:nvSpPr>
          <p:cNvPr id="5" name="AutoShape 2" descr="Resultado de imagem para tv escol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436635"/>
            <a:ext cx="2452062" cy="1421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69926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2.glbimg.com/GpZjXP9jUazJ2Ah8ugMZwg9kphs=/0x0:738x418/220x125/s.glbimg.com/po/ek/f/original/2014/11/04/logo-telecurs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855" y="260648"/>
            <a:ext cx="4174154" cy="237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Telecurso </a:t>
            </a:r>
            <a:r>
              <a:rPr lang="pt-BR" dirty="0"/>
              <a:t>é um sistema educacional de educação a distância brasileiro mantido pela Fundação Roberto Marinho e pelo sistema FIESP, sendo exibido pela Rede Globo.  </a:t>
            </a:r>
          </a:p>
          <a:p>
            <a:pPr algn="just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99927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31</a:t>
            </a:fld>
            <a:endParaRPr lang="pt-BR" dirty="0"/>
          </a:p>
        </p:txBody>
      </p:sp>
      <p:pic>
        <p:nvPicPr>
          <p:cNvPr id="12290" name="Picture 2" descr="http://media.press.discovery.com.s3.amazonaws.com/ugc/logos/2011/01/14/DSC_NaEscola_Black_2010_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780928"/>
            <a:ext cx="7463585" cy="243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exorbeo.com/wp-content/uploads/blogger/-olgfqb8CkwY/ULQMiPQbrGI/AAAAAAAAGys/QOERvdV_ovI/s1600/History%2BChannel%2Bhd%2Bna%2Bclaro%2Bt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51" y="6182790"/>
            <a:ext cx="1302808" cy="668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logok.org/wp-content/uploads/2014/06/National-Geographic-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967856"/>
            <a:ext cx="1248138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8" descr="Resultado de imagem para discovery channe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10" descr="Resultado de imagem para discovery channe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2299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6096547"/>
            <a:ext cx="1207964" cy="678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1" name="Picture 13" descr="http://payload.cargocollective.com/1/0/891/407649/TURBO-LOG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6015490"/>
            <a:ext cx="1008112" cy="71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3204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Faltam programas educativos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A </a:t>
            </a:r>
            <a:r>
              <a:rPr lang="pt-BR" dirty="0"/>
              <a:t>Escassez de programas exclusivamente educativos, (que agregam conhecimento científico) na televisão aberta brasileira, é evidente.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34632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www.aeenovohorizonte.seed.pr.gov.br/redeescola/escolas/12/100/408/arquivos/Image/1210104054tv_pendri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481" y="3967303"/>
            <a:ext cx="3362325" cy="280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33</a:t>
            </a:fld>
            <a:endParaRPr lang="pt-BR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sz="3600" dirty="0" smtClean="0"/>
              <a:t>Televisão e TV </a:t>
            </a:r>
            <a:r>
              <a:rPr lang="pt-BR" sz="3600" dirty="0" err="1" smtClean="0"/>
              <a:t>pendrive</a:t>
            </a:r>
            <a:endParaRPr lang="pt-BR" sz="3600" dirty="0"/>
          </a:p>
        </p:txBody>
      </p:sp>
      <p:pic>
        <p:nvPicPr>
          <p:cNvPr id="4098" name="Picture 2" descr="http://ts1.mm.bing.net/th?id=JN.ttXyj1xfGJ2PjVJetgHq8w&amp;pid=15.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433512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29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Televisão e TV </a:t>
            </a:r>
            <a:r>
              <a:rPr lang="pt-BR" dirty="0" err="1" smtClean="0"/>
              <a:t>pendrive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charset="0"/>
              <a:buChar char="•"/>
            </a:pPr>
            <a:r>
              <a:rPr lang="pt-BR" dirty="0" err="1" smtClean="0"/>
              <a:t>Importancia</a:t>
            </a:r>
            <a:r>
              <a:rPr lang="pt-BR" dirty="0" smtClean="0"/>
              <a:t> da </a:t>
            </a:r>
            <a:r>
              <a:rPr lang="pt-BR" dirty="0" err="1" smtClean="0"/>
              <a:t>tv</a:t>
            </a:r>
            <a:r>
              <a:rPr lang="pt-BR" dirty="0" smtClean="0"/>
              <a:t> na formação de uma mentalidade nacional.</a:t>
            </a:r>
          </a:p>
          <a:p>
            <a:pPr marL="0" indent="0"/>
            <a:endParaRPr lang="pt-BR" dirty="0" smtClean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Os programas de </a:t>
            </a:r>
            <a:r>
              <a:rPr lang="pt-BR" dirty="0" err="1" smtClean="0"/>
              <a:t>tv</a:t>
            </a:r>
            <a:r>
              <a:rPr lang="pt-BR" dirty="0" smtClean="0"/>
              <a:t> e o </a:t>
            </a:r>
            <a:r>
              <a:rPr lang="pt-BR" dirty="0" err="1" smtClean="0"/>
              <a:t>patrocinio</a:t>
            </a:r>
            <a:r>
              <a:rPr lang="pt-BR" dirty="0" smtClean="0"/>
              <a:t> comercial.</a:t>
            </a:r>
          </a:p>
          <a:p>
            <a:pPr marL="457200" indent="-457200">
              <a:buFont typeface="Arial" charset="0"/>
              <a:buChar char="•"/>
            </a:pPr>
            <a:endParaRPr lang="pt-BR" dirty="0" smtClean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Seleção de programas de aceitação popular.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47402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Televisão e TV </a:t>
            </a:r>
            <a:r>
              <a:rPr lang="pt-BR" dirty="0" err="1" smtClean="0"/>
              <a:t>pendrive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charset="0"/>
              <a:buChar char="•"/>
            </a:pPr>
            <a:endParaRPr lang="pt-BR" dirty="0" smtClean="0"/>
          </a:p>
          <a:p>
            <a:pPr marL="457200" indent="-457200">
              <a:buFont typeface="Arial" charset="0"/>
              <a:buChar char="•"/>
            </a:pPr>
            <a:endParaRPr lang="pt-BR" dirty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O nível dos programas e o nível cultural brasileiro;</a:t>
            </a:r>
          </a:p>
          <a:p>
            <a:pPr marL="457200" indent="-457200">
              <a:buFont typeface="Arial" charset="0"/>
              <a:buChar char="•"/>
            </a:pPr>
            <a:endParaRPr lang="pt-BR" dirty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A situação da TV brasileira;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642089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36</a:t>
            </a:fld>
            <a:endParaRPr lang="pt-BR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sz="3600" dirty="0" smtClean="0"/>
              <a:t>Salas de vídeos</a:t>
            </a:r>
            <a:endParaRPr lang="pt-BR" sz="3600" dirty="0"/>
          </a:p>
        </p:txBody>
      </p:sp>
      <p:pic>
        <p:nvPicPr>
          <p:cNvPr id="3074" name="Picture 2" descr="http://2.bp.blogspot.com/-vjakmFKDP3w/ToYEtbsg7sI/AAAAAAAAA_Q/t3bteuSysg0/s320/DSC04094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37" y="1412776"/>
            <a:ext cx="3840427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encrypted-tbn1.gstatic.com/images?q=tbn:ANd9GcRjqXtoB4fMB_YV-vhBQARqoi7GoD5dEaF-6d06YWdQv0TJxYhkZjINWR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277" y="3645024"/>
            <a:ext cx="389113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280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universitario.com.br/noticias/imagens_noticias/114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91638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TELAS DIGITAIS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37</a:t>
            </a:fld>
            <a:endParaRPr lang="pt-BR" dirty="0"/>
          </a:p>
        </p:txBody>
      </p:sp>
      <p:pic>
        <p:nvPicPr>
          <p:cNvPr id="6146" name="Picture 2" descr="http://portal.vpgroup.com.br/imagem/digital-av/capa-noticia/-telas-interativas-podem-ser-usadas-em-aulas-ou-reunioes--22-5-2014-10-1-45-7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98" y="1268760"/>
            <a:ext cx="4649905" cy="326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2040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38</a:t>
            </a:fld>
            <a:endParaRPr lang="pt-BR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sz="3600" dirty="0" smtClean="0"/>
              <a:t>LABORATÓRIOS DE INFORMÁTICA</a:t>
            </a:r>
            <a:endParaRPr lang="pt-BR" sz="36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501967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645024"/>
            <a:ext cx="3621118" cy="2711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004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39</a:t>
            </a:fld>
            <a:endParaRPr lang="pt-BR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sz="3600" dirty="0" smtClean="0"/>
              <a:t>DATASHOW</a:t>
            </a:r>
            <a:endParaRPr lang="pt-BR" sz="3600" dirty="0"/>
          </a:p>
        </p:txBody>
      </p:sp>
      <p:pic>
        <p:nvPicPr>
          <p:cNvPr id="5122" name="Picture 2" descr="http://www.nominimo.com.br/wp-content/uploads/2013/11/projetor-datasho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679" y="1275073"/>
            <a:ext cx="5563047" cy="321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61223"/>
            <a:ext cx="4612210" cy="23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703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40</a:t>
            </a:fld>
            <a:endParaRPr lang="pt-BR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sz="3200" dirty="0" smtClean="0"/>
              <a:t>CELULARES E TABLETS  COMO MEIO DIDATICO?</a:t>
            </a:r>
            <a:endParaRPr lang="pt-BR" sz="3200" dirty="0"/>
          </a:p>
        </p:txBody>
      </p:sp>
      <p:pic>
        <p:nvPicPr>
          <p:cNvPr id="7170" name="Picture 2" descr="http://sampasul.net/2/wp-content/uploads/2011/08/Apps-celular-table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668" y="1268761"/>
            <a:ext cx="4998554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05064"/>
            <a:ext cx="4286250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http://agenciailumina.com.br/Content/Upload/ImagemPost/2026catalogo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3281760" cy="1772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51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41</a:t>
            </a:fld>
            <a:endParaRPr lang="pt-BR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sz="3200" dirty="0" smtClean="0"/>
              <a:t>SOFTWARE EDUCACIONAL</a:t>
            </a:r>
            <a:endParaRPr lang="pt-BR" sz="3200" dirty="0"/>
          </a:p>
        </p:txBody>
      </p:sp>
      <p:pic>
        <p:nvPicPr>
          <p:cNvPr id="12290" name="Picture 2" descr="http://upload.wikimedia.org/wikipedia/commons/thumb/8/88/Geogebra9pointcircle.JPG/250px-Geogebra9pointcirc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72" y="1484784"/>
            <a:ext cx="3688215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s://encrypted-tbn3.gstatic.com/images?q=tbn:ANd9GcQVhPct8GVaGYBwgBDAtzdriIOcMTgIPAhHvpLg0MyCfHDbZllKjcvOw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7" y="4045407"/>
            <a:ext cx="3879753" cy="2586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19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42</a:t>
            </a:fld>
            <a:endParaRPr lang="pt-BR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sz="3200" dirty="0" smtClean="0"/>
              <a:t>E-book e </a:t>
            </a:r>
            <a:r>
              <a:rPr lang="pt-BR" sz="3200" dirty="0"/>
              <a:t>á</a:t>
            </a:r>
            <a:r>
              <a:rPr lang="pt-BR" sz="3200" dirty="0" smtClean="0"/>
              <a:t>udio Livros  </a:t>
            </a:r>
            <a:endParaRPr lang="pt-BR" sz="3200" dirty="0"/>
          </a:p>
        </p:txBody>
      </p:sp>
      <p:sp>
        <p:nvSpPr>
          <p:cNvPr id="2" name="AutoShape 2" descr="data:image/jpeg;base64,/9j/4AAQSkZJRgABAQAAAQABAAD/2wCEAAkGBxQTEhUUEhQSFBUXGRUWFxgYGBkWFxgYGRccFxgbFxgYHiggGRslGxgYITEhJSktLi4uGB8zODMsNygtLisBCgoKDg0OGxAQGy0mHSQsLSwsLCwtLCwsLCwsLCwsLCwsLDQsLCssLSwsNCwsLCwsLC8sLCwsLCw0NywsLCwsLP/AABEIAIQBfQMBIgACEQEDEQH/xAAcAAABBAMBAAAAAAAAAAAAAAAAAgMGBwEEBQj/xABTEAABAgQCBQUJDAcFBwUAAAABAhEAAwQhEjEFIkFRYQYHE3GRFCMyM0JSgdHSFjVTVHJzkpOhsbKzFSRDYsHh8DRjgpSiFyVkdMLT8QhVg6Pj/8QAGAEBAQEBAQAAAAAAAAAAAAAAAAECAwT/xAAhEQEBAAIBBAIDAAAAAAAAAAAAAQIREgMTIVEiMQRB4f/aAAwDAQACEQMRAD8AvGCCCAIjXOJyjNBQzKhICljChAOWJRYE8BnEliuOfv3rPzsr8UBTE7nE0mpRUayaHLsMIA4ANlDfu+0l8cn/AOn2YjYEdRGgZy04pSVzkkkAy5c1QsHJfABwbOLrZtv+73SXxyf2p9UY93ekfjk/tT6o0fc7VfFqj6qZ6oPc7VfF6j6qZ6ocb6TlPbd93Wkfjk/tHqgPLnSPxyo7R6o1k8lqwhxTVLfNL9UPjkfVM/QzwWJw9BNdxkl8LOd7tE0oPLbSHxyo+kPVCTyz0h8cqPpfyhv3KVnxWp+qX6oPcpWfFan6pXqgMnlfXfG6j6cJVyrrjnV1B/xmFHknWfFan6pfqjKOSdW4CqeoSCQCeiWWBNywuWzYRdVLZCZPKmucBNXUDbZZ+6L15meVk6slTZdQrGuSUsuwKkqBbE1nBSfsigp9CZK1IU7g7QUkp2HCbhxdjFtf+nvxlX8mT98yIq64IIIAjmcotKdzSFTAHVkkHIqOT8Bc+iOnEV5xf7Mn5f8A0qgKt0npmomqKpk6aSdmMhI6kgsPQI5y62Z8JN+mr1xsUcoTJ8uWoKIUsJISwUx3E2eJJN5JS3OGTUENYmalJfcRgNuP2RRDFVkz4SZ9NXrhpVVM+EmfSV64mp5Io+An7P26d179Hv8AujMrkfKJ1pFSA2YnJVe1mwDjfhAQVVUvz5n0leuGVVC/PX9I+uLGPIum+Dq/po9UJPImm+Dq/po9UBWyqhfnK+kYQahXnK7TFiL5ESbtInnWDd+A1dpOqdbgO2GV8i5KZUxS5M9KkpWpOGaFJsgl1ON/2QEe5M8uKmimJV0kybJcdJKWorBTtwYnwKAyax2x6Kp5yVpStJdKgFJO8EOD2R5OmG0ekuSlUe4qXLxEj8tMBI4I0xUnhAareREG5BGqiofIgwrpjwgNiCNfpjwjInGAfggggCCCCAIIIIAggggCCCCAIIIIAggggCK45+/es/OyvxRY8Vxz9+9Z+dlfigPOUrwkvk6X7Y9PaTpatRlGmVTJAxYxNkrmJy1MGAhkDzQxBuXjzDL8IdY++PYui1gIDkCLLpLNkUUg4TmA9rFIyDsDkMTw/wBznjGodLLDPTzbltUpUHZzkXazOWu0KGlV4sPc857HyAGdrEqY9v8AB2zRFLRzhMWZigUHwQMxu6rbLw7VyZgA6NKVG7hSinYWZgfKb0PC51bMCmEiYpLOTiQLvYNi639Gd2aTpKaSe8KAcAEqSCpykFg+YGMsfN42bNEaKo5yZeGeoLWFKAWLY0O6CobFAEJO/C9nYPVdOcBZzlk5s4ewzs8YRpGYS3c80We6pe4kCynewGWZ64QNJzSWFNM8p3VL2BXmqOahh7T1tmnNp6aYCvEza7YUlLIwLsrVD3wb8oj2iZEzpJClpmBKlJ1i4DvkB64mp0jMe1OsggkHEiyhi1VX24Rk/hXbaumrJi1MqQqWnCo4lFJvqsGD3Lr+iM3t6Ol+TenMpJ9/15ut+LOrljbfr+PNPOEf941PyzEz5ilEGrwqKfEXGF/2nnAiIZzg++NT8sx3ObGW8up74uXr090TFSSdWdYqRdtrcBujzPUu8zpnwszsl+xDU6qmgEiZNLAlgJblg7DUzMQo0eTVNU+0d2Tt4AYtfMbBujBoj8Zqdg/tk45+i0E2lP6Wns/6x1NKfMj4Nmtm+0bLxrVwVUpwTjOwgBV+jTm4ayAXzcbLb44CKC+tU1Q8LKsmnJiMwNhvucQlVEBnU1PH9cm+zuI7YK3JPJWQhaZiTNCknEDiBD9WG8dQhXnr7JfsRHlaP3VFTuc1k3P6PFPad13ZOhsQfp6trsU1cxX8Bx7ONg6dXULQl0qc/vJBH+nCfthej9KJWgKmFCFHFZ9iSXIe7MPRHGoX6BYUta8MyekKWcSsKZigHUblhaNnQvR9EMaMRdTHoyuxUbOxbqgOudISgWMxALsxUAXZ/u25Q7JqELfApKmZ2ILPk7dR7I0T0JHiSWt4hXF2dG94dkLlo1UIKHbKUpIzwhzh+0wG7GtpTxE75qb+AxsRraS8TN+bmfgMBQC8vRFmaFrtK9BKEqfTpliXLwAyEKIThGEE47lmuWyislZDqi8OS6/1Omv+xk7f3BFSuXLrtMFv1mnDnbTItfM98y6o2T+lTnW0X+WSf+qJElY3jthPTKfVSkjIEzAOuzHcYJtw5aNKiwr6MDhTJ9qHAjS3/uNJ/lU+1Egp5pI1glJ3BYVtIztw7W2Q8FjeO2CoHyk0tpalp5k/u2nX0YBw9zS04nIDA4jcPuiy9GVBmSZUws65ctZbJ1ICi3BzEI50D/uyp+QPxCJdybU9JTHfIkflJgO6IzGBGYiiCCCAIIIIAggggCCCCAIIIIAggggCK45+/es/OyvxRY8Vxz9+9Z+dlfigPOUvwh1j749dyKKVNQkTACcKgA5BYlJUzG4cJf8AnHkSV4Q6x98etTSGYhDSpc1sXhqKWNmZgc2ueG14DXNMACoU2MqBxFM4eVdYDnJ3sODcBFO+FHc+SgbzskKUAstYlISktncCNcSJRB73R7GdZVZ7ud41X9B3CHVU6VG8qjJASwM07FJLZZYVAuMiU5vYHhQkpZUhQDgACe5bXKsRKmNzhYedwgNMb4qa5JUo9OzKUlQJzJFlKy3j0NzJUuzSqQbU99w4lIDFtXYxD7n9O0aamW5n9CFJfE8zEGyclR+/aH3QGvOomcCncHCL1BDkWD32hZ6znsMKm0DqUruYaxBtPwuSHLsdi1Ly68yY3jQUiWXhlBi2J9qQVXL7ACb7oQqkowAe8gWY4h5IO0nclXYYDTlUQxsZACQUh+ncpJTimOH2OLZnVO20gRMSoaqgphsL7HH2XjSOhqdbq6NCsRcm9y5J273/AKEbkqnSgEIDD1Bh9gEB5e5wffGp+WYk/M++GqwsS8jO2ybtiMc4XvjU/LMSHmqUAiqcga0i5UUeROOYB/q+yAszEvzU5ecc+yEhczzEfTPsxprnhicSc2HfVAdVhbZ29uZlQw1lJDf3qnN2uybnPsaKjcK5nmJ+mR/0737OLRnEt/BRmfKOT/J3NaNFc3Y6bX8crIs3k2zDdcKEzI4gE/Oq3kDyb5f014Oiklr5xhcc5FUGGujMOelJ2CzlN9pbq3xmTOuHUBv76VF2di4Dj1wHPpPFTfnqj81UbehJKVShiKgXUAy1JzL+SQ+UadJ4qb89Ufmqh3Rg1AWDuWJlKmscYNynwQz7t72grrmkl71fWLv161/58YdkJQkMk2Je6ipy28kk2H2RzFKTlgSwy/VV2sQdnBPY3VmbYkYUYhZxTTCAwNwQb3vY/e8B1ukG8do/raO0QxpA95m/NzPwGNEMGJQnDiLAUy3GTvut5RDdkPzJGCTNTqeBM8FODyDmAb/ZAUTsHVFv8nJT0kgjCe9SrEy28AZuglwTke2KfTkPRFt8mz+rSASPFSx5OeEBi8ot6SchFSu8ijR543Nhk9lkcD2GHE0aLayWGzDK9m2Ry4xpgvlh/wBLu43ydjtfzj6FJPFP+k8QPE5PFRvy6FAuFDKxwybcQQjYwhxNDLZipJG7DK3m7YOLRz3ZJDpBJI8hyWH9zcs5yySOMOEtkRwcovtFug6u2Irl85CMOi6kYioYA3ghhiSwGEANEw5K/wBipP8Al6f8pMQjnC966kufBAbVKRrjwSEh3BB/m8Tfkr/YqT/l6f8AKTASARmMCMxFEEEEAQQQQBBBBAEEEEAQQQQGCWiiuUPO3WdMtNOJUtKVKSyklRsWYsoMRkb5g5ReFX4tfyVfdHlKvp1KqKghm6eeLqSm/SnziHzHaICSyecivBBC5bi9zUKHYZ7H0iM6V5c1VXL6KpTSzZbg4VS1s4yNpoiKiS2apY2XmSxx87dGxIlE+CZanLBpiDfcGVnFRvSlyvilD9XN/wC9Eyo+cGuSzKkNu6NX347RBpSkgsVynybpZbvubFnHQpQ5ZJSo5MFJJzbYd9oItrk/pcVcpSjKokFJLiYPC1dZWW5K3LXw9nZWULDpNAUuwChk4AQ4NwrClm2sIifNyjFKLKkpVjOHpEYz5Q1bhixPbwiTS6pBAAn03kBlSMlYcGVmxMpn3twiNFzCggJH6PwEFQtlYLKmZhk99pHpSrAm6lUCsRKi+sQVrUXBzYlaQ5sLmFhaMZadS3BBHRB9VJ6Qgvm4JYva0MrnJw+OpVE2cSMSnADkAbQDtG7iCG9T0y1AdEijKCA6gCUEgqSrCE5skkP1iHUaMXbvVGLHEyDmQUnDbLDhF87xrK0mMKlIqZCUFTJKJZOZSRdyFHCQ5ban05XpU/GpALXBQQMyQU6zjwki75GA6Oj5M9DJUKcID2QFA7chkNh9J646CsjEeVpJQsqqkhiAXlkKOBukuSzngLBR4GOvRpmMTMWhTthwpKWtxJeA8x84XvjU/LMSHmpUyKm7a0jy8HkzrOx7IjvOH741PyzEi5p1Miq1sIxSHOIJYBM4m5BdgHbhATwzs9cvYh5wGq1j4NhfbvzhXT7QvI5dM4OwPq7TB0zP3w7S3SpNtpfDZrxnpy9lPezTk5mzNh35RUHTsxCnuEt0wz3XTmd0CZzkkzMNxbpkkXL7rWe24Q6qXM2dJw74m/8AptshRlrPn7n6QOM3I1c7/dAMJmEjxjcROBbaW1crGNuRUBac04hmEqxN6Yb6Nd7rZvPDggn93aCOyMYF7cbP54LDs+yA5NH4qb89UfmmF6PYpSl04lFbAzFoJL2bBnmeO59iaPxU356o/MMLoCejDKWm5yWlAOZviF/Bbg77DEVsomhTlKpdxhGGdMLKKCAAkBhtvsAxM4hAngYVhUr0z5pBIAcMxfMb88rw4Ziz5U4Olx36VsAIZt7G+X8FqnKcuZgZye+y7BmvubP05wDUtadUpUi7hA6eYQTZJsxuCVDhb0OSVAyZrFJGFY1VqmAamTruLXbK8YM1V9abkEnv0saw2m1lWbK97QsKJlTXKzqrbEtKy2DenLbnfbAUanIeiLd5NTGpJAv4qV+0mptgByAYbMoqIZD0Rb3Jib+pyBiXaXLNpksNqAMyi4D2Y7WipXVM/wBLOfGTvBYEGyfs9ZEOdMNxuL6870Mybk77HrhCp1/DmHZaZKufSQXu0OpnjatYv8LKyJZxfIEbb9eUVC6aexBAPWZk5VywIYpY5nPcPRtfpBTZJ2vrLZ9n7PJyO3bCKaeWcCYvY2OWpmAvYs56/wCEbQnq+DXt2o9rb/5aIqL850wnRc8kM6U2v543gfdEv5LK/U6Qf8PT/kpiH856idGVDgpsLFj5SfNJES3kuP1WlP8Aw9P+Sj+UCJKIzGBGYiiCCCAIIIIAggggCCCCAIIIIDU0skmRNAzMtYGy+EtHnbRtJMmTKsy5clYFXPxdIqWixUSAkr4h7A5dUeidLP0E3D4XRrbrwlvtihOTmj5s/u5MlCltWTCrCCSEnpGIYFi7X4RZlx+S49PuZTH2ynkvVqTi7ko1JKi16dQtYBzmQCBl2R1afknMdk6PBOYCZlIPT4O7+mtE45KaMX3Kjppc6VMCppYviYkMTgWnMh29QI60vQKVO5UOBM0AXLFPfdVTKIJG8bLRvHr5XGWyOef4+OOdktVXU8hKwqBRo2U2asSqXETe4WE28nMHI77Kp+R1ehaFGhlS0pUhS1Y5BZKSCogJAOQJzi50ypobvqPobPpf08Gkknol62SFuPO1D/5i3q2/pmdKRXHNrOApgTNMsY38XjcJOI3bUyHW5iYLrS0zDUEEeC8iwuGZhcOsAWe21jEO5qp2GjBxThrLtLRjBLLAKrFmdxsJESvGpDgzK8skAagU+qSA4BYs4JN3Zy7PydTitI4VHFUKIwAuZAtjukm2wHK2ac7wpdQpRAFSoWBHeLkhRxEgptcMA+zbd0yySk4ptWcRQGwOpKhhVkA2TA7DiL5GFmcohukrX1S/RYbhQPmjMhm3E9cAlNeSi09fhXJpw4xAqD2wsACXD5iFd1sJi+6FrDkt0F04iyGBAxBIsQL72Lu0itSAg9PVEKKgNQuVDEm5ZwbOE8MsoWqaprTK1wkv3oazBSnulgp7WvYbIDCa5lpWqeopOIEGQQnVwhQLXxOqxH2s0djRalGXiVMMzE5BKAhgzMw4gm++NTR8lS1YhNqAEqKihaQBrOcLs6kgK3t1sAnpyJWBASVKUwbEq6jbMnfAeXOcP3xqflmJJzRzcKao6rlVOA5whyJu2I1zie+NT8sxJOaJsNU6sGtIL2GSZpIOIEMwMBYorB/ds5D405B+G5i3GMmsbMIzbw059meXbGFBLeOI9MvdxTntjKijPpWd/KQ19zjZ/C7xUZ7vG+W9mHSJL+qMCt+bfd0g63y3EH0wIwfDE57UerZnGEYB+2tueW2Z3J4EeiAUa4WYo464sxv12c+iAVYyUUJdm1gSSQ/8Lb2jGFOfSnPegjiPB/nD4Ukh0sRlZjlEHCovFzfn6j8ww5o9BKLAm5/ZpWLYs8Rtnbq4mG6Hxc75+o/MMKpRqA6lic5a1l8RI8Aizp+6CtgS12JCzb4CW4FwRna33nN2hSpSrnCp1DCWkSySRZzfJ7teGZcoWUyGAUzSZqVDAlxmpw1mG3IXvGZUuW2IoRmnwZM0HebXOQF8gRtygHVy1HFZRLveTLL3LbdbPPid8OBGGVMDNqq8hMv9nuTn6wRkBGphSADhlucQDSJ3g3CgQFE5nfk7b42JSMMuaGSLK8FKkDxf7xL9YP2vAUmMh6It7kwT3HT3V4uXlLCgxTkGFwGzziohkOoRbHJlA7kp+9pPe5ZBMlSrkC+IG/X2xUrupUq11/VfysL58IcQsvmv6ng5v29rQ0igB8iQHzeXfK3lWuT6DsMb8uUvYZYDDyVe1lFRlNSB5Mz0IV1boeFQGfDM+ifuz+yE4JjWMp/kqb8W7+tkLQlb3MtuCVAttzUYgi/OeX0ZUG/gjMMfCGY2RKuSh/U6T/l6b8lERfnQ97aj5I/EIk/Ja1JSD/h6f7JKILEnEZjAjMRRBBBAEEEEAQQQQBBBBAEEEEAzWeLX8lX3R585MzSlFevpZ8rDVqJMpeDE5WGUQpJIuSBe/bHoSq8BfyVfdHn7kVpISU16jJlT8VW2GYkLA8MukKIDs+ZETLHlLDcnmrT5LyJqqdAFUlZSuYFKWqZMxgkOysaVBrgPlujryKCrS5TPkFxkqXNX6XM77gI4PJ3T5mU0uYqnlSyTNCghKAhOAjLEtJLuS4BFrttkejdI4wkrVLli4wqZK9wsFqGbQx+ls0JWmZaHTPnSTMSSFYUlIF7BiVX2Z9kOVFamZJWqUQtOGYCoGwIST6u2EjR1LNUVBMpajckF3PFjx+2FVUiXKkzEIARiTMIA2nAXPYPsjpeOvG9uc57860rrmkQTQY09NiCgMMss4MwgkuCLO/UOuJmhK2JatDhJLqTiYKYpFv3lFtyU5PaC8zycejkDo5y9ZReWtMsjvhBDlQJscsmBfOJ3MpVulZkTiThmLSmfksKfCxICgCA3BxawVhtlKCpRZNenpCxcpwpK2GKxLYRcZjsDNhClILp0glwMQxJObAhJJcsFZ2Nt4hSKIg4BJnlLhOLpxgSlK0sRrOksl2A3jbCadC0kKMmoDZjp8QtL2AKxKUWFiOPWDglqzaudIcEKS6nCAx2PZ2FhrEQlMtWZ7tso+UCQFoVrB03YvZ9ozYCMGjORkVDKYEGeC+HEwAxM2sS24C1hGRJUolRk1CSyWeeASysOFRSojMlQuduWUBiXJWpnFcCFKIUVBNlYRcXuMtzBR4R2KOrUuxlTEAAuVs7hrBncXN+EchdMpQPeqiwSADPThdLJwkBRzF95I6jHcpZylJJXLMs3DEg+kFNmOz7WygPLvOL741PyzEl5oQcNUznWkZYR5M3PFsiM84vvlU/LMSXmfxYarDiJxSPBwuzTfOtAWEJS7v0p9Mq9iNzPZ/8AFwjY7lsNdQbgjZ1phtImuXTM4B5bdWX9NBgm7pm0O8vgymbbe3CKh5VNfwlDgMLZvtT/AEwg7nu+JXVqt1eC8KEhXnr7E3/0wdArz19ifZ/poBCaZvKVvyTubYnh/WULShgzk9bfwAjBkK89fYnj+7xH0RxfAkqFypZszEBszewzu3oEBxaDxc75+o/GYTL0miSgBSpSSSogLmJl2Buz3PZDmjh3ud8/UfjiH8tBeT8mZ+MRFSwco0bZlI/z6TsP8W+2Hk8o6dg82S7XabKZ9rOvKKnMJMUW37o6b4aV9ZK9uGVcoZCkTAqfTiyggCakkgpLPex4CKoMIKoBvYOqLG5P8uKKRTyZU2apK0S0JUOjmKYgbwljFdLiScnubSZXSBVCpkykrUtIStJJeWcBviDvhJhuTzTW02l85Gjvhl/UzvYjZlc5GjiWE6YTuEicT+CKb5W8nZlBVKp1TJcwpSheIAga4cBnf+EdHm35NrrqsyiuZKCEFfSSgl0FwlLknIgqFr/bF3imlpf7TNG/DTPqZvswI5zNHKISJs0klh3mYLniQIrrlJyDmSqsU1PMCjhCiZ2FB1llCSMJbCWttd7R3JPNpLlGWZypqidbUWnCSG2lAs5EZ54Lxrv8s9IorKObJpwsrWAE4gEjMG5JtE75OycNJTDaJEgdkpIiASaJCAShUws3hYdp4CLE0EXpaf5mV+WmNXWvCa07QjMYEZjKiCCCAIIIIAggggCCCCAIIIIBqq8BXyVfdHn3kKZGCu7omVEtJqrGShKyWEwnEFJUAnIva4F49BVXgK+Sr7o808ndD91yayWmZKlqTVdIOkWEBTJmJZyD52Y4Q1vwb15XTyQTTy6dAkqqigqmt0svAp8QxOnAAkOQAWAYiJLTT5akuMLfvDC9s7gP1xDNAyKaVTy5U6bRKVLxtrIa7AM4U1g5bbwjdkyNG+Wuj2M3Qm2beLFsuyLMLP0zzx9pV3SgNryhium4GLiN+Y7YTpI95mZeAv8ACYgNXVSApaUIpFIyBJkayXVn9JRZvKO8x3KHS8lVOoLXJQsCYlCUrTcKSwYJLbWA4CN3pZSbYnWxt0gnM/VS5dBLK0rUQpRSUomLFpirHo7ZtZX8Imi6ymSEkpWAQ4cVGTYjiB2Ncg7uEQ3mcpQvR6RjmpOJXiysOOkUb4QRmBct1sTE5RozdMq2IbwpwDAfJtnt47gycdeVy5b8GkVEllSwibe6w1QC4dQxXcKLdZy4QTZsnIyl2JVYTSxUgOxCtWwA4MMoeRQYiUdJUZsLzUs+Gz4BhDh3fadkbfueUyR0s3VxAHpVOxbMtdmtui/Fn5ueqrkENgXZRDBM9wojY3ULjJ9jwLqZL4+jmapBsieAGuCUWxeABYHJPCOkNAr+Gm5g+NVsBDZZXy2sIbn6FUlJV0k4gNZMxZUbAbA5ydt5VvMPifNz5VVIBCgiaCCDdNSb3PpLl+JA2gR3qfSZVhsGU2wg34HI8DHEp5QdJE2qWykpIKZxSSQ2sDLYDad21njep5zrSMM3MF+imN4RAd0hrj0C8XWOiXLbzpzjH/eVT8sw1oYKNJOwLUg9PTXDi3RVFrEf0Ic5yPfKp+XHU5utDLqpVQiWrCpMynmOwOSJyciRtUI4uzjFE74xM7V+3GME74xM+kv24sZHN5PAKemSEqbF3sHK48t+yEnm2mWBqE2/uj1+fF2ICmqngAdKLWchRJu9zjudkNz5k9RfplJ4JxpHYFxP5fN/OQ5FShJUkpUOiJsrwkvibZsjWXzdztkxJ/wt9hVb+cBBe/fGJn0l+3DtPUzkP35Snbwiss27XiX1HIaqJcsrIPqCwsPK3Qx7k69IYS0kCw1pPXtMNiSchiTQAqLkzJxJyuVvx3xwOXA1pHVMbrxixiVcl9HTJFGJc1OFeJZZwqxNrpcRE+XR15PyVv1Y9nGAjivLsM7/ALut5Lcd0JDumwdg1gxF84SWvn+7lv8AK9G6MBnu7bQGd+HpgAJ1Hazi9nB3b2vGVq8lkEu1kl3ds232zhAIbjsyZvXB0oxOfOxZccXVAIOUWnzfTFdwSgFT0gGpYy2w4lTlMVgg4rD0Oc3dNVgWifaE5rpk+RKnCvmyRNQmZ0aUKZOIAtaYH3u0ZzxuU1K1jZL5aPLWXLXVk1UxXSmVIAaWCZiggNiBYJdy4DseF40eSvKlGjameFBaETZISGwGYlaFOjCWUgA4lO4P2RKFcyeIuuuUs71SsR3ZmZCEczkvZXAn5n/9InHxq1ru1x+b/Ta6ivnz56lrVMw3CgyAh2TZw18g1w8WPX8oJSCAokFIKUkkkuWvYcN20tEfoua3AWlV7G41ZRB45TOBja/2YTdtev6s/wDcidqb3tnnSK7SkmYk9G2LNZuNobNI3GJxyaU9HTHfIk/lpiGp5s5jN3ctvmrfmRO9HUYkyZUlJJTKlolgnMhCQkEttLRuSSajNu7t1RGYwIzAEEEEAQQQQBBBBAEEEEAQQQQHD07yikyEtMxALxJCgHSD4IxNkHtHmCVpESlzkkTHM6YdRQT5RDFwd0X9yw0NMmIXLS2IuZZUFYXd8JKQSLhwQDmR1ef+Uei5sqpmhcqYl5i1B0ktiUSxIsFB2I3jcxjUtxu4zZMpqtlGn2djPu2apSxbdjlls9mcKlcpcAIxT7vmuWcycnRq55ho4XQq81XYY3KaWjAcSVBXySXsQNnHhkI13cvbPbx1rTrSuUpSGBnNfMy1G/FUskZRin08ErSrv5wqSpjMTdiCx1drRwUyzuPZEk5B8nO7apMtYV0aRjmM4JAIASDsxEhzsSFEXEXu5+07WHox3RVS6Om7mXVISOnxmSZiUv0xbH0e1nzjme6Ws+OVn1832o9GV/I2kqZclCUqpuifAqR3lWEgunV8knWvd+svzq3kBSDDLnz507EQAmdhmqOKzJWodIn/AAKEcnVQvulrfjlZ9fN9qHxp2twY+7avNm7omv8Ai/pjF1HmPoD5dQOGN29LRj/YfQ/CVP0h6oCkfdJW/HKz/MTfag90lb8crP8AMTfai7jzH0PwtR9IeqMf7D6L4Wp7U+qApL3SVvx2t/zE32oPdHW/Ha3/ADE32ouw8x1H8NU9qfVCTzGUnxip/wBHswFDT5ylnEtRUqwc7hlFqcxEs/ratneQ/HXLfaO2JGOYukf+01J4d79mJxyf5IUtJJEmVLsCSSSSpSjmVF7mw7AMhANGEGO1+ipPmD7YP0VJ+DT9sBwjCDEg/RUn4NP2wfomT8GmAjaoQREn/RMn4NMH6Jk/BpgIfVDVMQrlHoGpqTLVTyVzUpCkqKcLA4nbWI2RcyNFyR+yl+lIP3xtpS1haA86nkRpDbSTv/r9qMK5EaQt+qTrBh4uw3eFHoyCA85TORWkjnSzz9X7UYPIrSTN3LPb/wCP2o9HQQFD8m+a+rnLHdKDTyQdZ1JMwjchKSWJ3khuMXZJ0elKQlNkpASkAWAAYAdQEbkEAwKfjB3MNw7BD8EAz3OOHYIz0HGHYIBroOMAkiHYIAggggCCCCAIIIIAggggCCCCAIIIIAjSrNESJqsUyVLWrLEUgluvOCCAZHJ+m+Bl9kZ/QFN8CiCCAP0BTfAo+2MK0NJQCZaRLLEOlnYhiLvvjEEASpZUQCo9iQfujclUSEqxYQVZYjc+g7PRBBAbEEEEAQQQQBBBBAEEEEAQQQQBBBBAEEEEAQQQQBBBBAEEEEAQQQQBBBBAEEEEAQQQQBBBBAEEEEAQQQQBBBBAEEEEAQQQQ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4" descr="data:image/jpeg;base64,/9j/4AAQSkZJRgABAQAAAQABAAD/2wCEAAkGBxQTEhUUEhQSFBUXGRUWFxgYGBkWFxgYGRccFxgbFxgYHiggGRslGxgYITEhJSktLi4uGB8zODMsNygtLisBCgoKDg0OGxAQGy0mHSQsLSwsLCwtLCwsLCwsLCwsLCwsLDQsLCssLSwsNCwsLCwsLC8sLCwsLCw0NywsLCwsLP/AABEIAIQBfQMBIgACEQEDEQH/xAAcAAABBAMBAAAAAAAAAAAAAAAAAgMGBwEEBQj/xABTEAABAgQCBQUJDAcFBwUAAAABAhEAAwQhEjEFIkFRYQYHE3GRFCMyM0JSgdHSFjVTVHJzkpOhsbKzFSRDYsHh8DRjgpSiFyVkdMLT8QhVg6Pj/8QAGAEBAQEBAQAAAAAAAAAAAAAAAAECAwT/xAAhEQEBAAIBBAIDAAAAAAAAAAAAAQIREgMTIVEiMQRB4f/aAAwDAQACEQMRAD8AvGCCCAIjXOJyjNBQzKhICljChAOWJRYE8BnEliuOfv3rPzsr8UBTE7nE0mpRUayaHLsMIA4ANlDfu+0l8cn/AOn2YjYEdRGgZy04pSVzkkkAy5c1QsHJfABwbOLrZtv+73SXxyf2p9UY93ekfjk/tT6o0fc7VfFqj6qZ6oPc7VfF6j6qZ6ocb6TlPbd93Wkfjk/tHqgPLnSPxyo7R6o1k8lqwhxTVLfNL9UPjkfVM/QzwWJw9BNdxkl8LOd7tE0oPLbSHxyo+kPVCTyz0h8cqPpfyhv3KVnxWp+qX6oPcpWfFan6pXqgMnlfXfG6j6cJVyrrjnV1B/xmFHknWfFan6pfqjKOSdW4CqeoSCQCeiWWBNywuWzYRdVLZCZPKmucBNXUDbZZ+6L15meVk6slTZdQrGuSUsuwKkqBbE1nBSfsigp9CZK1IU7g7QUkp2HCbhxdjFtf+nvxlX8mT98yIq64IIIAjmcotKdzSFTAHVkkHIqOT8Bc+iOnEV5xf7Mn5f8A0qgKt0npmomqKpk6aSdmMhI6kgsPQI5y62Z8JN+mr1xsUcoTJ8uWoKIUsJISwUx3E2eJJN5JS3OGTUENYmalJfcRgNuP2RRDFVkz4SZ9NXrhpVVM+EmfSV64mp5Io+An7P26d179Hv8AujMrkfKJ1pFSA2YnJVe1mwDjfhAQVVUvz5n0leuGVVC/PX9I+uLGPIum+Dq/po9UJPImm+Dq/po9UBWyqhfnK+kYQahXnK7TFiL5ESbtInnWDd+A1dpOqdbgO2GV8i5KZUxS5M9KkpWpOGaFJsgl1ON/2QEe5M8uKmimJV0kybJcdJKWorBTtwYnwKAyax2x6Kp5yVpStJdKgFJO8EOD2R5OmG0ekuSlUe4qXLxEj8tMBI4I0xUnhAareREG5BGqiofIgwrpjwgNiCNfpjwjInGAfggggCCCCAIIIIAggggCCCCAIIIIAggggCK45+/es/OyvxRY8Vxz9+9Z+dlfigPOUrwkvk6X7Y9PaTpatRlGmVTJAxYxNkrmJy1MGAhkDzQxBuXjzDL8IdY++PYui1gIDkCLLpLNkUUg4TmA9rFIyDsDkMTw/wBznjGodLLDPTzbltUpUHZzkXazOWu0KGlV4sPc857HyAGdrEqY9v8AB2zRFLRzhMWZigUHwQMxu6rbLw7VyZgA6NKVG7hSinYWZgfKb0PC51bMCmEiYpLOTiQLvYNi639Gd2aTpKaSe8KAcAEqSCpykFg+YGMsfN42bNEaKo5yZeGeoLWFKAWLY0O6CobFAEJO/C9nYPVdOcBZzlk5s4ewzs8YRpGYS3c80We6pe4kCynewGWZ64QNJzSWFNM8p3VL2BXmqOahh7T1tmnNp6aYCvEza7YUlLIwLsrVD3wb8oj2iZEzpJClpmBKlJ1i4DvkB64mp0jMe1OsggkHEiyhi1VX24Rk/hXbaumrJi1MqQqWnCo4lFJvqsGD3Lr+iM3t6Ol+TenMpJ9/15ut+LOrljbfr+PNPOEf941PyzEz5ilEGrwqKfEXGF/2nnAiIZzg++NT8sx3ObGW8up74uXr090TFSSdWdYqRdtrcBujzPUu8zpnwszsl+xDU6qmgEiZNLAlgJblg7DUzMQo0eTVNU+0d2Tt4AYtfMbBujBoj8Zqdg/tk45+i0E2lP6Wns/6x1NKfMj4Nmtm+0bLxrVwVUpwTjOwgBV+jTm4ayAXzcbLb44CKC+tU1Q8LKsmnJiMwNhvucQlVEBnU1PH9cm+zuI7YK3JPJWQhaZiTNCknEDiBD9WG8dQhXnr7JfsRHlaP3VFTuc1k3P6PFPad13ZOhsQfp6trsU1cxX8Bx7ONg6dXULQl0qc/vJBH+nCfthej9KJWgKmFCFHFZ9iSXIe7MPRHGoX6BYUta8MyekKWcSsKZigHUblhaNnQvR9EMaMRdTHoyuxUbOxbqgOudISgWMxALsxUAXZ/u25Q7JqELfApKmZ2ILPk7dR7I0T0JHiSWt4hXF2dG94dkLlo1UIKHbKUpIzwhzh+0wG7GtpTxE75qb+AxsRraS8TN+bmfgMBQC8vRFmaFrtK9BKEqfTpliXLwAyEKIThGEE47lmuWyislZDqi8OS6/1Omv+xk7f3BFSuXLrtMFv1mnDnbTItfM98y6o2T+lTnW0X+WSf+qJElY3jthPTKfVSkjIEzAOuzHcYJtw5aNKiwr6MDhTJ9qHAjS3/uNJ/lU+1Egp5pI1glJ3BYVtIztw7W2Q8FjeO2CoHyk0tpalp5k/u2nX0YBw9zS04nIDA4jcPuiy9GVBmSZUws65ctZbJ1ICi3BzEI50D/uyp+QPxCJdybU9JTHfIkflJgO6IzGBGYiiCCCAIIIIAggggCCCCAIIIIAggggCK45+/es/OyvxRY8Vxz9+9Z+dlfigPOUvwh1j749dyKKVNQkTACcKgA5BYlJUzG4cJf8AnHkSV4Q6x98etTSGYhDSpc1sXhqKWNmZgc2ueG14DXNMACoU2MqBxFM4eVdYDnJ3sODcBFO+FHc+SgbzskKUAstYlISktncCNcSJRB73R7GdZVZ7ud41X9B3CHVU6VG8qjJASwM07FJLZZYVAuMiU5vYHhQkpZUhQDgACe5bXKsRKmNzhYedwgNMb4qa5JUo9OzKUlQJzJFlKy3j0NzJUuzSqQbU99w4lIDFtXYxD7n9O0aamW5n9CFJfE8zEGyclR+/aH3QGvOomcCncHCL1BDkWD32hZ6znsMKm0DqUruYaxBtPwuSHLsdi1Ly68yY3jQUiWXhlBi2J9qQVXL7ACb7oQqkowAe8gWY4h5IO0nclXYYDTlUQxsZACQUh+ncpJTimOH2OLZnVO20gRMSoaqgphsL7HH2XjSOhqdbq6NCsRcm9y5J273/AKEbkqnSgEIDD1Bh9gEB5e5wffGp+WYk/M++GqwsS8jO2ybtiMc4XvjU/LMSHmqUAiqcga0i5UUeROOYB/q+yAszEvzU5ecc+yEhczzEfTPsxprnhicSc2HfVAdVhbZ29uZlQw1lJDf3qnN2uybnPsaKjcK5nmJ+mR/0737OLRnEt/BRmfKOT/J3NaNFc3Y6bX8crIs3k2zDdcKEzI4gE/Oq3kDyb5f014Oiklr5xhcc5FUGGujMOelJ2CzlN9pbq3xmTOuHUBv76VF2di4Dj1wHPpPFTfnqj81UbehJKVShiKgXUAy1JzL+SQ+UadJ4qb89Ufmqh3Rg1AWDuWJlKmscYNynwQz7t72grrmkl71fWLv161/58YdkJQkMk2Je6ipy28kk2H2RzFKTlgSwy/VV2sQdnBPY3VmbYkYUYhZxTTCAwNwQb3vY/e8B1ukG8do/raO0QxpA95m/NzPwGNEMGJQnDiLAUy3GTvut5RDdkPzJGCTNTqeBM8FODyDmAb/ZAUTsHVFv8nJT0kgjCe9SrEy28AZuglwTke2KfTkPRFt8mz+rSASPFSx5OeEBi8ot6SchFSu8ijR543Nhk9lkcD2GHE0aLayWGzDK9m2Ry4xpgvlh/wBLu43ydjtfzj6FJPFP+k8QPE5PFRvy6FAuFDKxwybcQQjYwhxNDLZipJG7DK3m7YOLRz3ZJDpBJI8hyWH9zcs5yySOMOEtkRwcovtFug6u2Irl85CMOi6kYioYA3ghhiSwGEANEw5K/wBipP8Al6f8pMQjnC966kufBAbVKRrjwSEh3BB/m8Tfkr/YqT/l6f8AKTASARmMCMxFEEEEAQQQQBBBBAEEEEAQQQQGCWiiuUPO3WdMtNOJUtKVKSyklRsWYsoMRkb5g5ReFX4tfyVfdHlKvp1KqKghm6eeLqSm/SnziHzHaICSyecivBBC5bi9zUKHYZ7H0iM6V5c1VXL6KpTSzZbg4VS1s4yNpoiKiS2apY2XmSxx87dGxIlE+CZanLBpiDfcGVnFRvSlyvilD9XN/wC9Eyo+cGuSzKkNu6NX347RBpSkgsVynybpZbvubFnHQpQ5ZJSo5MFJJzbYd9oItrk/pcVcpSjKokFJLiYPC1dZWW5K3LXw9nZWULDpNAUuwChk4AQ4NwrClm2sIifNyjFKLKkpVjOHpEYz5Q1bhixPbwiTS6pBAAn03kBlSMlYcGVmxMpn3twiNFzCggJH6PwEFQtlYLKmZhk99pHpSrAm6lUCsRKi+sQVrUXBzYlaQ5sLmFhaMZadS3BBHRB9VJ6Qgvm4JYva0MrnJw+OpVE2cSMSnADkAbQDtG7iCG9T0y1AdEijKCA6gCUEgqSrCE5skkP1iHUaMXbvVGLHEyDmQUnDbLDhF87xrK0mMKlIqZCUFTJKJZOZSRdyFHCQ5ban05XpU/GpALXBQQMyQU6zjwki75GA6Oj5M9DJUKcID2QFA7chkNh9J646CsjEeVpJQsqqkhiAXlkKOBukuSzngLBR4GOvRpmMTMWhTthwpKWtxJeA8x84XvjU/LMSHmpUyKm7a0jy8HkzrOx7IjvOH741PyzEi5p1Miq1sIxSHOIJYBM4m5BdgHbhATwzs9cvYh5wGq1j4NhfbvzhXT7QvI5dM4OwPq7TB0zP3w7S3SpNtpfDZrxnpy9lPezTk5mzNh35RUHTsxCnuEt0wz3XTmd0CZzkkzMNxbpkkXL7rWe24Q6qXM2dJw74m/8AptshRlrPn7n6QOM3I1c7/dAMJmEjxjcROBbaW1crGNuRUBac04hmEqxN6Yb6Nd7rZvPDggn93aCOyMYF7cbP54LDs+yA5NH4qb89UfmmF6PYpSl04lFbAzFoJL2bBnmeO59iaPxU356o/MMLoCejDKWm5yWlAOZviF/Bbg77DEVsomhTlKpdxhGGdMLKKCAAkBhtvsAxM4hAngYVhUr0z5pBIAcMxfMb88rw4Ziz5U4Olx36VsAIZt7G+X8FqnKcuZgZye+y7BmvubP05wDUtadUpUi7hA6eYQTZJsxuCVDhb0OSVAyZrFJGFY1VqmAamTruLXbK8YM1V9abkEnv0saw2m1lWbK97QsKJlTXKzqrbEtKy2DenLbnfbAUanIeiLd5NTGpJAv4qV+0mptgByAYbMoqIZD0Rb3Jib+pyBiXaXLNpksNqAMyi4D2Y7WipXVM/wBLOfGTvBYEGyfs9ZEOdMNxuL6870Mybk77HrhCp1/DmHZaZKufSQXu0OpnjatYv8LKyJZxfIEbb9eUVC6aexBAPWZk5VywIYpY5nPcPRtfpBTZJ2vrLZ9n7PJyO3bCKaeWcCYvY2OWpmAvYs56/wCEbQnq+DXt2o9rb/5aIqL850wnRc8kM6U2v543gfdEv5LK/U6Qf8PT/kpiH856idGVDgpsLFj5SfNJES3kuP1WlP8Aw9P+Sj+UCJKIzGBGYiiCCCAIIIIAggggCCCCAIIIIDU0skmRNAzMtYGy+EtHnbRtJMmTKsy5clYFXPxdIqWixUSAkr4h7A5dUeidLP0E3D4XRrbrwlvtihOTmj5s/u5MlCltWTCrCCSEnpGIYFi7X4RZlx+S49PuZTH2ynkvVqTi7ko1JKi16dQtYBzmQCBl2R1afknMdk6PBOYCZlIPT4O7+mtE45KaMX3Kjppc6VMCppYviYkMTgWnMh29QI60vQKVO5UOBM0AXLFPfdVTKIJG8bLRvHr5XGWyOef4+OOdktVXU8hKwqBRo2U2asSqXETe4WE28nMHI77Kp+R1ehaFGhlS0pUhS1Y5BZKSCogJAOQJzi50ypobvqPobPpf08Gkknol62SFuPO1D/5i3q2/pmdKRXHNrOApgTNMsY38XjcJOI3bUyHW5iYLrS0zDUEEeC8iwuGZhcOsAWe21jEO5qp2GjBxThrLtLRjBLLAKrFmdxsJESvGpDgzK8skAagU+qSA4BYs4JN3Zy7PydTitI4VHFUKIwAuZAtjukm2wHK2ac7wpdQpRAFSoWBHeLkhRxEgptcMA+zbd0yySk4ptWcRQGwOpKhhVkA2TA7DiL5GFmcohukrX1S/RYbhQPmjMhm3E9cAlNeSi09fhXJpw4xAqD2wsACXD5iFd1sJi+6FrDkt0F04iyGBAxBIsQL72Lu0itSAg9PVEKKgNQuVDEm5ZwbOE8MsoWqaprTK1wkv3oazBSnulgp7WvYbIDCa5lpWqeopOIEGQQnVwhQLXxOqxH2s0djRalGXiVMMzE5BKAhgzMw4gm++NTR8lS1YhNqAEqKihaQBrOcLs6kgK3t1sAnpyJWBASVKUwbEq6jbMnfAeXOcP3xqflmJJzRzcKao6rlVOA5whyJu2I1zie+NT8sxJOaJsNU6sGtIL2GSZpIOIEMwMBYorB/ds5D405B+G5i3GMmsbMIzbw059meXbGFBLeOI9MvdxTntjKijPpWd/KQ19zjZ/C7xUZ7vG+W9mHSJL+qMCt+bfd0g63y3EH0wIwfDE57UerZnGEYB+2tueW2Z3J4EeiAUa4WYo464sxv12c+iAVYyUUJdm1gSSQ/8Lb2jGFOfSnPegjiPB/nD4Ukh0sRlZjlEHCovFzfn6j8ww5o9BKLAm5/ZpWLYs8Rtnbq4mG6Hxc75+o/MMKpRqA6lic5a1l8RI8Aizp+6CtgS12JCzb4CW4FwRna33nN2hSpSrnCp1DCWkSySRZzfJ7teGZcoWUyGAUzSZqVDAlxmpw1mG3IXvGZUuW2IoRmnwZM0HebXOQF8gRtygHVy1HFZRLveTLL3LbdbPPid8OBGGVMDNqq8hMv9nuTn6wRkBGphSADhlucQDSJ3g3CgQFE5nfk7b42JSMMuaGSLK8FKkDxf7xL9YP2vAUmMh6It7kwT3HT3V4uXlLCgxTkGFwGzziohkOoRbHJlA7kp+9pPe5ZBMlSrkC+IG/X2xUrupUq11/VfysL58IcQsvmv6ng5v29rQ0igB8iQHzeXfK3lWuT6DsMb8uUvYZYDDyVe1lFRlNSB5Mz0IV1boeFQGfDM+ifuz+yE4JjWMp/kqb8W7+tkLQlb3MtuCVAttzUYgi/OeX0ZUG/gjMMfCGY2RKuSh/U6T/l6b8lERfnQ97aj5I/EIk/Ja1JSD/h6f7JKILEnEZjAjMRRBBBAEEEEAQQQQBBBBAEEEEAzWeLX8lX3R585MzSlFevpZ8rDVqJMpeDE5WGUQpJIuSBe/bHoSq8BfyVfdHn7kVpISU16jJlT8VW2GYkLA8MukKIDs+ZETLHlLDcnmrT5LyJqqdAFUlZSuYFKWqZMxgkOysaVBrgPlujryKCrS5TPkFxkqXNX6XM77gI4PJ3T5mU0uYqnlSyTNCghKAhOAjLEtJLuS4BFrttkejdI4wkrVLli4wqZK9wsFqGbQx+ls0JWmZaHTPnSTMSSFYUlIF7BiVX2Z9kOVFamZJWqUQtOGYCoGwIST6u2EjR1LNUVBMpajckF3PFjx+2FVUiXKkzEIARiTMIA2nAXPYPsjpeOvG9uc57860rrmkQTQY09NiCgMMss4MwgkuCLO/UOuJmhK2JatDhJLqTiYKYpFv3lFtyU5PaC8zycejkDo5y9ZReWtMsjvhBDlQJscsmBfOJ3MpVulZkTiThmLSmfksKfCxICgCA3BxawVhtlKCpRZNenpCxcpwpK2GKxLYRcZjsDNhClILp0glwMQxJObAhJJcsFZ2Nt4hSKIg4BJnlLhOLpxgSlK0sRrOksl2A3jbCadC0kKMmoDZjp8QtL2AKxKUWFiOPWDglqzaudIcEKS6nCAx2PZ2FhrEQlMtWZ7tso+UCQFoVrB03YvZ9ozYCMGjORkVDKYEGeC+HEwAxM2sS24C1hGRJUolRk1CSyWeeASysOFRSojMlQuduWUBiXJWpnFcCFKIUVBNlYRcXuMtzBR4R2KOrUuxlTEAAuVs7hrBncXN+EchdMpQPeqiwSADPThdLJwkBRzF95I6jHcpZylJJXLMs3DEg+kFNmOz7WygPLvOL741PyzEl5oQcNUznWkZYR5M3PFsiM84vvlU/LMSXmfxYarDiJxSPBwuzTfOtAWEJS7v0p9Mq9iNzPZ/8AFwjY7lsNdQbgjZ1phtImuXTM4B5bdWX9NBgm7pm0O8vgymbbe3CKh5VNfwlDgMLZvtT/AEwg7nu+JXVqt1eC8KEhXnr7E3/0wdArz19ifZ/poBCaZvKVvyTubYnh/WULShgzk9bfwAjBkK89fYnj+7xH0RxfAkqFypZszEBszewzu3oEBxaDxc75+o/GYTL0miSgBSpSSSogLmJl2Buz3PZDmjh3ud8/UfjiH8tBeT8mZ+MRFSwco0bZlI/z6TsP8W+2Hk8o6dg82S7XabKZ9rOvKKnMJMUW37o6b4aV9ZK9uGVcoZCkTAqfTiyggCakkgpLPex4CKoMIKoBvYOqLG5P8uKKRTyZU2apK0S0JUOjmKYgbwljFdLiScnubSZXSBVCpkykrUtIStJJeWcBviDvhJhuTzTW02l85Gjvhl/UzvYjZlc5GjiWE6YTuEicT+CKb5W8nZlBVKp1TJcwpSheIAga4cBnf+EdHm35NrrqsyiuZKCEFfSSgl0FwlLknIgqFr/bF3imlpf7TNG/DTPqZvswI5zNHKISJs0klh3mYLniQIrrlJyDmSqsU1PMCjhCiZ2FB1llCSMJbCWttd7R3JPNpLlGWZypqidbUWnCSG2lAs5EZ54Lxrv8s9IorKObJpwsrWAE4gEjMG5JtE75OycNJTDaJEgdkpIiASaJCAShUws3hYdp4CLE0EXpaf5mV+WmNXWvCa07QjMYEZjKiCCCAIIIIAggggCCCCAIIIIBqq8BXyVfdHn3kKZGCu7omVEtJqrGShKyWEwnEFJUAnIva4F49BVXgK+Sr7o808ndD91yayWmZKlqTVdIOkWEBTJmJZyD52Y4Q1vwb15XTyQTTy6dAkqqigqmt0svAp8QxOnAAkOQAWAYiJLTT5akuMLfvDC9s7gP1xDNAyKaVTy5U6bRKVLxtrIa7AM4U1g5bbwjdkyNG+Wuj2M3Qm2beLFsuyLMLP0zzx9pV3SgNryhium4GLiN+Y7YTpI95mZeAv8ACYgNXVSApaUIpFIyBJkayXVn9JRZvKO8x3KHS8lVOoLXJQsCYlCUrTcKSwYJLbWA4CN3pZSbYnWxt0gnM/VS5dBLK0rUQpRSUomLFpirHo7ZtZX8Imi6ymSEkpWAQ4cVGTYjiB2Ncg7uEQ3mcpQvR6RjmpOJXiysOOkUb4QRmBct1sTE5RozdMq2IbwpwDAfJtnt47gycdeVy5b8GkVEllSwibe6w1QC4dQxXcKLdZy4QTZsnIyl2JVYTSxUgOxCtWwA4MMoeRQYiUdJUZsLzUs+Gz4BhDh3fadkbfueUyR0s3VxAHpVOxbMtdmtui/Fn5ueqrkENgXZRDBM9wojY3ULjJ9jwLqZL4+jmapBsieAGuCUWxeABYHJPCOkNAr+Gm5g+NVsBDZZXy2sIbn6FUlJV0k4gNZMxZUbAbA5ydt5VvMPifNz5VVIBCgiaCCDdNSb3PpLl+JA2gR3qfSZVhsGU2wg34HI8DHEp5QdJE2qWykpIKZxSSQ2sDLYDad21njep5zrSMM3MF+imN4RAd0hrj0C8XWOiXLbzpzjH/eVT8sw1oYKNJOwLUg9PTXDi3RVFrEf0Ic5yPfKp+XHU5utDLqpVQiWrCpMynmOwOSJyciRtUI4uzjFE74xM7V+3GME74xM+kv24sZHN5PAKemSEqbF3sHK48t+yEnm2mWBqE2/uj1+fF2ICmqngAdKLWchRJu9zjudkNz5k9RfplJ4JxpHYFxP5fN/OQ5FShJUkpUOiJsrwkvibZsjWXzdztkxJ/wt9hVb+cBBe/fGJn0l+3DtPUzkP35Snbwiss27XiX1HIaqJcsrIPqCwsPK3Qx7k69IYS0kCw1pPXtMNiSchiTQAqLkzJxJyuVvx3xwOXA1pHVMbrxixiVcl9HTJFGJc1OFeJZZwqxNrpcRE+XR15PyVv1Y9nGAjivLsM7/ALut5Lcd0JDumwdg1gxF84SWvn+7lv8AK9G6MBnu7bQGd+HpgAJ1Hazi9nB3b2vGVq8lkEu1kl3ds232zhAIbjsyZvXB0oxOfOxZccXVAIOUWnzfTFdwSgFT0gGpYy2w4lTlMVgg4rD0Oc3dNVgWifaE5rpk+RKnCvmyRNQmZ0aUKZOIAtaYH3u0ZzxuU1K1jZL5aPLWXLXVk1UxXSmVIAaWCZiggNiBYJdy4DseF40eSvKlGjameFBaETZISGwGYlaFOjCWUgA4lO4P2RKFcyeIuuuUs71SsR3ZmZCEczkvZXAn5n/9InHxq1ru1x+b/Ta6ivnz56lrVMw3CgyAh2TZw18g1w8WPX8oJSCAokFIKUkkkuWvYcN20tEfoua3AWlV7G41ZRB45TOBja/2YTdtev6s/wDcidqb3tnnSK7SkmYk9G2LNZuNobNI3GJxyaU9HTHfIk/lpiGp5s5jN3ctvmrfmRO9HUYkyZUlJJTKlolgnMhCQkEttLRuSSajNu7t1RGYwIzAEEEEAQQQQBBBBAEEEEAQQQQHD07yikyEtMxALxJCgHSD4IxNkHtHmCVpESlzkkTHM6YdRQT5RDFwd0X9yw0NMmIXLS2IuZZUFYXd8JKQSLhwQDmR1ef+Uei5sqpmhcqYl5i1B0ktiUSxIsFB2I3jcxjUtxu4zZMpqtlGn2djPu2apSxbdjlls9mcKlcpcAIxT7vmuWcycnRq55ho4XQq81XYY3KaWjAcSVBXySXsQNnHhkI13cvbPbx1rTrSuUpSGBnNfMy1G/FUskZRin08ErSrv5wqSpjMTdiCx1drRwUyzuPZEk5B8nO7apMtYV0aRjmM4JAIASDsxEhzsSFEXEXu5+07WHox3RVS6Om7mXVISOnxmSZiUv0xbH0e1nzjme6Ws+OVn1832o9GV/I2kqZclCUqpuifAqR3lWEgunV8knWvd+svzq3kBSDDLnz507EQAmdhmqOKzJWodIn/AAKEcnVQvulrfjlZ9fN9qHxp2twY+7avNm7omv8Ai/pjF1HmPoD5dQOGN29LRj/YfQ/CVP0h6oCkfdJW/HKz/MTfag90lb8crP8AMTfai7jzH0PwtR9IeqMf7D6L4Wp7U+qApL3SVvx2t/zE32oPdHW/Ha3/ADE32ouw8x1H8NU9qfVCTzGUnxip/wBHswFDT5ylnEtRUqwc7hlFqcxEs/ratneQ/HXLfaO2JGOYukf+01J4d79mJxyf5IUtJJEmVLsCSSSSpSjmVF7mw7AMhANGEGO1+ipPmD7YP0VJ+DT9sBwjCDEg/RUn4NP2wfomT8GmAjaoQREn/RMn4NMH6Jk/BpgIfVDVMQrlHoGpqTLVTyVzUpCkqKcLA4nbWI2RcyNFyR+yl+lIP3xtpS1haA86nkRpDbSTv/r9qMK5EaQt+qTrBh4uw3eFHoyCA85TORWkjnSzz9X7UYPIrSTN3LPb/wCP2o9HQQFD8m+a+rnLHdKDTyQdZ1JMwjchKSWJ3khuMXZJ0elKQlNkpASkAWAAYAdQEbkEAwKfjB3MNw7BD8EAz3OOHYIz0HGHYIBroOMAkiHYIAggggCCCCAIIIIAggggCCCCAIIIIAjSrNESJqsUyVLWrLEUgluvOCCAZHJ+m+Bl9kZ/QFN8CiCCAP0BTfAo+2MK0NJQCZaRLLEOlnYhiLvvjEEASpZUQCo9iQfujclUSEqxYQVZYjc+g7PRBBAbEEEEAQQQQBBBBAEEEEAQQQQBBBBAEEEEAQQQQBBBBAEEEEAQQQQBBBBAEEEEAQQQQBBBBAEEEEAQQQQBBBBAEEEEAQQQQH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521096"/>
            <a:ext cx="5506905" cy="1907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http://fordlibrary.org/wp-content/uploads/2011/01/audiobooks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811141"/>
            <a:ext cx="34290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30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43</a:t>
            </a:fld>
            <a:endParaRPr lang="pt-BR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sz="3600" dirty="0" smtClean="0"/>
              <a:t>TEATRO</a:t>
            </a:r>
            <a:endParaRPr lang="pt-BR" sz="3600" dirty="0"/>
          </a:p>
        </p:txBody>
      </p:sp>
      <p:pic>
        <p:nvPicPr>
          <p:cNvPr id="6146" name="Picture 2" descr="http://www.portaldecanoinhas.com.br/imagens/database/news/79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24" y="1268760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157192"/>
            <a:ext cx="5778202" cy="159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232231"/>
            <a:ext cx="4752528" cy="1257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680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Aulas em rede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44</a:t>
            </a:fld>
            <a:endParaRPr lang="pt-BR" dirty="0"/>
          </a:p>
        </p:txBody>
      </p:sp>
      <p:pic>
        <p:nvPicPr>
          <p:cNvPr id="7170" name="Picture 2" descr="http://www.ufpi.br/arquivos/Image/Agosto/IMG_12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488" y="2204864"/>
            <a:ext cx="6666184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4135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charset="0"/>
              <a:buChar char="•"/>
            </a:pPr>
            <a:r>
              <a:rPr lang="pt-BR" dirty="0" smtClean="0"/>
              <a:t>Alta exigência de recursos para aquisição; </a:t>
            </a:r>
          </a:p>
          <a:p>
            <a:pPr marL="0" indent="0"/>
            <a:endParaRPr lang="pt-BR" dirty="0" smtClean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Alta exigência de recursos para manutenção.</a:t>
            </a:r>
          </a:p>
          <a:p>
            <a:pPr marL="457200" indent="-457200">
              <a:buFont typeface="Arial" charset="0"/>
              <a:buChar char="•"/>
            </a:pPr>
            <a:endParaRPr lang="pt-BR" dirty="0" smtClean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Maior atenção professores e quanto ao uso dos equipamentos pelo alunos. </a:t>
            </a:r>
          </a:p>
          <a:p>
            <a:pPr marL="0" indent="0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370134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A boa educação ou educação mais eficiente e a que consegue usar todos meios, de maneira fácil e objetiva juntamente com uma metodologia eficaz. 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3070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Há necessidade de treinamentos constantes de inicios;</a:t>
            </a:r>
          </a:p>
          <a:p>
            <a:pPr marL="457200" indent="-457200">
              <a:buFont typeface="Arial" charset="0"/>
              <a:buChar char="•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25338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268760"/>
            <a:ext cx="8424936" cy="4997152"/>
          </a:xfrm>
        </p:spPr>
        <p:txBody>
          <a:bodyPr/>
          <a:lstStyle/>
          <a:p>
            <a:pPr marL="457200" indent="-457200">
              <a:buFont typeface="Arial" charset="0"/>
              <a:buChar char="•"/>
            </a:pPr>
            <a:r>
              <a:rPr lang="pt-BR" dirty="0" smtClean="0"/>
              <a:t>Elabore um relatório no </a:t>
            </a:r>
            <a:r>
              <a:rPr lang="pt-BR" dirty="0" err="1" smtClean="0"/>
              <a:t>BrOffice</a:t>
            </a:r>
            <a:r>
              <a:rPr lang="pt-BR" dirty="0" smtClean="0"/>
              <a:t> Writer ou </a:t>
            </a:r>
            <a:r>
              <a:rPr lang="pt-BR" dirty="0" err="1" smtClean="0"/>
              <a:t>word</a:t>
            </a:r>
            <a:r>
              <a:rPr lang="pt-BR" dirty="0" smtClean="0"/>
              <a:t> sobre os </a:t>
            </a:r>
            <a:r>
              <a:rPr lang="pt-BR" dirty="0" err="1" smtClean="0"/>
              <a:t>multimeios</a:t>
            </a:r>
            <a:r>
              <a:rPr lang="pt-BR" dirty="0" smtClean="0"/>
              <a:t> </a:t>
            </a:r>
            <a:r>
              <a:rPr lang="pt-BR" dirty="0" err="1" smtClean="0"/>
              <a:t>didaticos</a:t>
            </a:r>
            <a:r>
              <a:rPr lang="pt-BR" dirty="0" smtClean="0"/>
              <a:t> existentes no seu colégio;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Qual a exigência de manutenção nos mesmos?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Qual os custos de uso ou manutenção dos mesmos? (quando esta informação  estiver disponível) </a:t>
            </a:r>
          </a:p>
          <a:p>
            <a:pPr marL="0" indent="0"/>
            <a:r>
              <a:rPr lang="pt-BR" dirty="0" smtClean="0"/>
              <a:t>* Pode ser realizados em grupo (Alunos que trabalham na mesma escola).</a:t>
            </a:r>
          </a:p>
          <a:p>
            <a:pPr marL="457200" indent="-457200">
              <a:buFont typeface="Arial" charset="0"/>
              <a:buChar char="•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08372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3734</TotalTime>
  <Words>842</Words>
  <Application>Microsoft Office PowerPoint</Application>
  <PresentationFormat>Apresentação na tela (4:3)</PresentationFormat>
  <Paragraphs>162</Paragraphs>
  <Slides>48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48</vt:i4>
      </vt:variant>
    </vt:vector>
  </HeadingPairs>
  <TitlesOfParts>
    <vt:vector size="49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 educação consegue alcançar seus objetivos com uso da tecnologia?</vt:lpstr>
      <vt:lpstr>Apresentação do PowerPoint</vt:lpstr>
      <vt:lpstr>Apresentação do PowerPoint</vt:lpstr>
      <vt:lpstr>Apresentação do PowerPoint</vt:lpstr>
      <vt:lpstr>Apresentação do PowerPoint</vt:lpstr>
      <vt:lpstr>EDUCAÇÃO E METODOLOGIA</vt:lpstr>
      <vt:lpstr>Nós, seres humanos, temos cinco sentidos fundamentais, são eles</vt:lpstr>
      <vt:lpstr>Apresentação do PowerPoint</vt:lpstr>
      <vt:lpstr>Linguagem audiovisual</vt:lpstr>
      <vt:lpstr>Linguagem audiovisual</vt:lpstr>
      <vt:lpstr>Apresentação do PowerPoint</vt:lpstr>
      <vt:lpstr>A utilização dos meios audiovisuais na educação</vt:lpstr>
      <vt:lpstr>A utilização dos meios audiovisuais na educação</vt:lpstr>
      <vt:lpstr>Energia elétrica:</vt:lpstr>
      <vt:lpstr>Apresentação do PowerPoint</vt:lpstr>
      <vt:lpstr>Apresentação do PowerPoint</vt:lpstr>
      <vt:lpstr>Tentativas</vt:lpstr>
      <vt:lpstr>CINEMA</vt:lpstr>
      <vt:lpstr>Tentativas</vt:lpstr>
      <vt:lpstr>Tentativas – TV Escola</vt:lpstr>
      <vt:lpstr>Tentativa – Tv Escola  </vt:lpstr>
      <vt:lpstr>Apresentação do PowerPoint</vt:lpstr>
      <vt:lpstr>Apresentação do PowerPoint</vt:lpstr>
      <vt:lpstr>Faltam programas educativos</vt:lpstr>
      <vt:lpstr>Televisão e TV pendrive</vt:lpstr>
      <vt:lpstr>Televisão e TV pendrive </vt:lpstr>
      <vt:lpstr>Televisão e TV pendrive </vt:lpstr>
      <vt:lpstr>Salas de vídeos</vt:lpstr>
      <vt:lpstr>TELAS DIGITAIS</vt:lpstr>
      <vt:lpstr>LABORATÓRIOS DE INFORMÁTICA</vt:lpstr>
      <vt:lpstr>DATASHOW</vt:lpstr>
      <vt:lpstr>CELULARES E TABLETS  COMO MEIO DIDATICO?</vt:lpstr>
      <vt:lpstr>SOFTWARE EDUCACIONAL</vt:lpstr>
      <vt:lpstr>E-book e áudio Livros  </vt:lpstr>
      <vt:lpstr>TEATRO</vt:lpstr>
      <vt:lpstr>Aulas em rede</vt:lpstr>
      <vt:lpstr>Apresentação do PowerPoint</vt:lpstr>
      <vt:lpstr>Apresentação do PowerPoint</vt:lpstr>
      <vt:lpstr>Apresentação do PowerPoint</vt:lpstr>
      <vt:lpstr>INTERAÇÃO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</dc:creator>
  <cp:lastModifiedBy>Oxnar-4</cp:lastModifiedBy>
  <cp:revision>165</cp:revision>
  <cp:lastPrinted>1601-01-01T00:00:00Z</cp:lastPrinted>
  <dcterms:created xsi:type="dcterms:W3CDTF">1601-01-01T00:00:00Z</dcterms:created>
  <dcterms:modified xsi:type="dcterms:W3CDTF">2015-06-20T04:48:28Z</dcterms:modified>
</cp:coreProperties>
</file>