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8" r:id="rId2"/>
    <p:sldId id="299" r:id="rId3"/>
    <p:sldId id="308" r:id="rId4"/>
    <p:sldId id="336" r:id="rId5"/>
    <p:sldId id="337" r:id="rId6"/>
    <p:sldId id="338" r:id="rId7"/>
    <p:sldId id="321" r:id="rId8"/>
    <p:sldId id="339" r:id="rId9"/>
    <p:sldId id="322" r:id="rId10"/>
    <p:sldId id="340" r:id="rId11"/>
    <p:sldId id="323" r:id="rId12"/>
    <p:sldId id="341" r:id="rId13"/>
    <p:sldId id="346" r:id="rId14"/>
    <p:sldId id="344" r:id="rId15"/>
    <p:sldId id="345" r:id="rId16"/>
    <p:sldId id="347" r:id="rId17"/>
    <p:sldId id="349" r:id="rId18"/>
    <p:sldId id="348" r:id="rId19"/>
    <p:sldId id="350" r:id="rId20"/>
    <p:sldId id="351" r:id="rId21"/>
    <p:sldId id="324" r:id="rId22"/>
    <p:sldId id="325" r:id="rId23"/>
    <p:sldId id="342" r:id="rId24"/>
    <p:sldId id="343" r:id="rId25"/>
    <p:sldId id="369" r:id="rId26"/>
    <p:sldId id="370" r:id="rId27"/>
    <p:sldId id="371" r:id="rId28"/>
    <p:sldId id="372" r:id="rId29"/>
    <p:sldId id="352" r:id="rId30"/>
    <p:sldId id="353" r:id="rId31"/>
    <p:sldId id="326" r:id="rId32"/>
    <p:sldId id="327" r:id="rId33"/>
    <p:sldId id="354" r:id="rId34"/>
    <p:sldId id="355" r:id="rId35"/>
    <p:sldId id="356" r:id="rId36"/>
    <p:sldId id="328" r:id="rId37"/>
    <p:sldId id="357" r:id="rId38"/>
    <p:sldId id="358" r:id="rId39"/>
    <p:sldId id="330" r:id="rId40"/>
    <p:sldId id="329" r:id="rId41"/>
    <p:sldId id="359" r:id="rId42"/>
    <p:sldId id="361" r:id="rId43"/>
    <p:sldId id="362" r:id="rId44"/>
    <p:sldId id="360" r:id="rId45"/>
    <p:sldId id="363" r:id="rId46"/>
    <p:sldId id="331" r:id="rId47"/>
    <p:sldId id="364" r:id="rId48"/>
    <p:sldId id="367" r:id="rId49"/>
    <p:sldId id="365" r:id="rId50"/>
    <p:sldId id="332" r:id="rId51"/>
    <p:sldId id="368" r:id="rId52"/>
    <p:sldId id="333" r:id="rId53"/>
    <p:sldId id="334" r:id="rId54"/>
    <p:sldId id="335" r:id="rId5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660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E49D-2631-4CE8-8F2B-E421E2769DF2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7C15-107B-4242-994C-1AF2D54637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4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11/09/2018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1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logic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hotempreendedor.com.br/ideias-para-ganhar-dinheiro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Mc5lEDRiotI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c5lEDRiot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c5lEDRiot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ítulo 1"/>
          <p:cNvSpPr>
            <a:spLocks noGrp="1"/>
          </p:cNvSpPr>
          <p:nvPr>
            <p:ph type="ctrTitle"/>
          </p:nvPr>
        </p:nvSpPr>
        <p:spPr>
          <a:xfrm>
            <a:off x="467544" y="2133600"/>
            <a:ext cx="8347844" cy="2663552"/>
          </a:xfrm>
        </p:spPr>
        <p:txBody>
          <a:bodyPr/>
          <a:lstStyle/>
          <a:p>
            <a:r>
              <a:rPr lang="pt-BR" dirty="0"/>
              <a:t>		LÓGICA COMPUTACIONAL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325"/>
            <a:ext cx="6400800" cy="6254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3"/>
              </a:rPr>
              <a:t>http://www.oxnar.com.br/aulas/logica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C60ACB-E4AB-4195-AB02-D9BF94858592}" type="slidenum">
              <a:rPr lang="pt-BR">
                <a:solidFill>
                  <a:srgbClr val="898989"/>
                </a:solidFill>
              </a:rPr>
              <a:pPr/>
              <a:t>1</a:t>
            </a:fld>
            <a:endParaRPr lang="pt-BR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1026" name="Picture 2" descr="http://www.oxnar.com.br/aulas/logica/collatz.png">
            <a:extLst>
              <a:ext uri="{FF2B5EF4-FFF2-40B4-BE49-F238E27FC236}">
                <a16:creationId xmlns:a16="http://schemas.microsoft.com/office/drawing/2014/main" id="{BFF5EBEE-5701-43D0-B9F0-B523C1332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9144000" cy="40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75710AF-EA3D-48F1-BAEA-3C1C0A4317E2}"/>
              </a:ext>
            </a:extLst>
          </p:cNvPr>
          <p:cNvSpPr/>
          <p:nvPr/>
        </p:nvSpPr>
        <p:spPr>
          <a:xfrm>
            <a:off x="107504" y="669233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/>
              <a:t>CODIFICAÇÃO DA CONJECURA DE COLLATZ QUE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/>
              <a:t>FALEI NA AULA PASSADA.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2050" name="Picture 2" descr="ideias para ganhar dinheiro">
            <a:hlinkClick r:id="rId2"/>
            <a:extLst>
              <a:ext uri="{FF2B5EF4-FFF2-40B4-BE49-F238E27FC236}">
                <a16:creationId xmlns:a16="http://schemas.microsoft.com/office/drawing/2014/main" id="{4FC80165-2850-49B5-87F4-EEDED9E5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deias para ganhar dinheiro">
            <a:hlinkClick r:id="rId2"/>
            <a:extLst>
              <a:ext uri="{FF2B5EF4-FFF2-40B4-BE49-F238E27FC236}">
                <a16:creationId xmlns:a16="http://schemas.microsoft.com/office/drawing/2014/main" id="{74A96B07-66DE-4AAF-BD06-6FFA1D40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oxnar.com.br/2018/info1/mentebrilhantelogica.png">
            <a:extLst>
              <a:ext uri="{FF2B5EF4-FFF2-40B4-BE49-F238E27FC236}">
                <a16:creationId xmlns:a16="http://schemas.microsoft.com/office/drawing/2014/main" id="{F44F107D-965E-45FE-9B1F-40B4A11C5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95" y="1196185"/>
            <a:ext cx="9156895" cy="482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9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D24A0CD1-D854-4625-B9AD-E5DE0DEDE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718AEA7-7F61-4DF6-862D-9370F816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E283F55-DBD8-4E17-8087-1DBE3182C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19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29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5D443FD5-B262-4AD4-BE10-C5A9BB738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101916B-C10A-4D2E-B8AE-9181D04AB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70E3A2A6-43DB-4528-9041-693103924BEF}"/>
              </a:ext>
            </a:extLst>
          </p:cNvPr>
          <p:cNvSpPr txBox="1">
            <a:spLocks/>
          </p:cNvSpPr>
          <p:nvPr/>
        </p:nvSpPr>
        <p:spPr>
          <a:xfrm>
            <a:off x="287176" y="764778"/>
            <a:ext cx="8569647" cy="532844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pt-BR" altLang="pt-BR" b="1" dirty="0">
                <a:latin typeface="Cambria" panose="02040503050406030204" pitchFamily="18" charset="0"/>
              </a:rPr>
              <a:t>A lógica é usada para guiar nossos pensamentos ou ações na busca da solução:</a:t>
            </a:r>
          </a:p>
          <a:p>
            <a:pPr marL="0" indent="0" algn="just">
              <a:buNone/>
            </a:pPr>
            <a:endParaRPr lang="pt-BR" altLang="pt-BR" b="1" dirty="0">
              <a:latin typeface="Cambria" panose="02040503050406030204" pitchFamily="18" charset="0"/>
            </a:endParaRPr>
          </a:p>
          <a:p>
            <a:pPr lvl="1" algn="just"/>
            <a:r>
              <a:rPr lang="pt-BR" altLang="pt-BR" sz="3200" dirty="0">
                <a:latin typeface="Cambria" panose="02040503050406030204" pitchFamily="18" charset="0"/>
              </a:rPr>
              <a:t>A lógica está correta se conseguirmos atingir o nosso objetivo;</a:t>
            </a:r>
          </a:p>
          <a:p>
            <a:pPr marL="457200" lvl="1" indent="0" algn="just">
              <a:buNone/>
            </a:pPr>
            <a:endParaRPr lang="pt-BR" altLang="pt-BR" sz="3200" dirty="0">
              <a:latin typeface="Cambria" panose="02040503050406030204" pitchFamily="18" charset="0"/>
            </a:endParaRPr>
          </a:p>
          <a:p>
            <a:pPr lvl="1" algn="just"/>
            <a:r>
              <a:rPr lang="pt-BR" altLang="pt-BR" sz="3200" dirty="0">
                <a:latin typeface="Cambria" panose="02040503050406030204" pitchFamily="18" charset="0"/>
              </a:rPr>
              <a:t>É a habilidade fundamental para se resolver problemas de programação de computadores.</a:t>
            </a:r>
          </a:p>
          <a:p>
            <a:pPr lvl="1" algn="just"/>
            <a:endParaRPr lang="pt-BR" altLang="pt-BR" sz="3200" dirty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endParaRPr lang="pt-BR" altLang="pt-BR" sz="2000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</a:pPr>
            <a:endParaRPr lang="pt-BR" altLang="pt-BR" sz="2000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</a:pPr>
            <a:endParaRPr lang="pt-BR" altLang="pt-BR" sz="2000" i="1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pt-BR" altLang="pt-B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140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5D443FD5-B262-4AD4-BE10-C5A9BB738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101916B-C10A-4D2E-B8AE-9181D04AB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70E3A2A6-43DB-4528-9041-693103924BEF}"/>
              </a:ext>
            </a:extLst>
          </p:cNvPr>
          <p:cNvSpPr txBox="1">
            <a:spLocks/>
          </p:cNvSpPr>
          <p:nvPr/>
        </p:nvSpPr>
        <p:spPr>
          <a:xfrm>
            <a:off x="250825" y="980728"/>
            <a:ext cx="8642350" cy="4071937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pt-BR" altLang="pt-BR" sz="3200" dirty="0">
              <a:latin typeface="Cambria" panose="020405030504060302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altLang="pt-BR" b="1" dirty="0">
                <a:latin typeface="Cambria" panose="02040503050406030204" pitchFamily="18" charset="0"/>
              </a:rPr>
              <a:t>Temos que aprender a pensar de forma estruturada:</a:t>
            </a:r>
          </a:p>
          <a:p>
            <a:pPr lvl="1" algn="just"/>
            <a:r>
              <a:rPr lang="pt-BR" altLang="pt-BR" sz="3200" dirty="0">
                <a:latin typeface="Cambria" panose="02040503050406030204" pitchFamily="18" charset="0"/>
              </a:rPr>
              <a:t>Desenvolver e aperfeiçoar a técnica de pensamento;</a:t>
            </a:r>
          </a:p>
          <a:p>
            <a:pPr lvl="1" algn="just"/>
            <a:r>
              <a:rPr lang="pt-BR" altLang="pt-BR" sz="3200" dirty="0">
                <a:latin typeface="Cambria" panose="02040503050406030204" pitchFamily="18" charset="0"/>
              </a:rPr>
              <a:t>Seguir um raciocínio lógico e matemático.</a:t>
            </a:r>
          </a:p>
          <a:p>
            <a:pPr algn="just">
              <a:spcBef>
                <a:spcPct val="0"/>
              </a:spcBef>
            </a:pPr>
            <a:endParaRPr lang="pt-BR" altLang="pt-BR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</a:pPr>
            <a:endParaRPr lang="pt-BR" altLang="pt-BR" sz="2000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</a:pPr>
            <a:endParaRPr lang="pt-BR" altLang="pt-BR" sz="2000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</a:pPr>
            <a:endParaRPr lang="pt-BR" altLang="pt-BR" sz="2000" i="1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pt-BR" altLang="pt-B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122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7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0241FDE-2493-4084-BE1F-B989C87AB1E8}"/>
              </a:ext>
            </a:extLst>
          </p:cNvPr>
          <p:cNvSpPr txBox="1">
            <a:spLocks/>
          </p:cNvSpPr>
          <p:nvPr/>
        </p:nvSpPr>
        <p:spPr bwMode="auto">
          <a:xfrm>
            <a:off x="1109663" y="122238"/>
            <a:ext cx="78200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O que é Lógica?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91155B0-B596-495E-8228-9E5B2AEC7A7D}"/>
              </a:ext>
            </a:extLst>
          </p:cNvPr>
          <p:cNvSpPr txBox="1">
            <a:spLocks/>
          </p:cNvSpPr>
          <p:nvPr/>
        </p:nvSpPr>
        <p:spPr>
          <a:xfrm>
            <a:off x="160387" y="944562"/>
            <a:ext cx="8642350" cy="496887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lvl="1" algn="just">
              <a:defRPr/>
            </a:pPr>
            <a:endParaRPr lang="pt-BR" sz="3200" b="1" dirty="0">
              <a:latin typeface="Cambria" pitchFamily="18" charset="0"/>
            </a:endParaRPr>
          </a:p>
          <a:p>
            <a:pPr lvl="1" algn="just">
              <a:defRPr/>
            </a:pPr>
            <a:endParaRPr lang="pt-BR" sz="3200" b="1" dirty="0">
              <a:latin typeface="Cambria" pitchFamily="18" charset="0"/>
            </a:endParaRPr>
          </a:p>
          <a:p>
            <a:pPr lvl="1" algn="just">
              <a:defRPr/>
            </a:pPr>
            <a:r>
              <a:rPr lang="pt-BR" sz="3200" b="1" dirty="0">
                <a:latin typeface="Cambria" pitchFamily="18" charset="0"/>
              </a:rPr>
              <a:t>A lógica trata da correção do pensamento;</a:t>
            </a:r>
          </a:p>
          <a:p>
            <a:pPr marL="0" indent="0" algn="just">
              <a:buNone/>
              <a:defRPr/>
            </a:pPr>
            <a:endParaRPr lang="pt-BR" sz="24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62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8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0241FDE-2493-4084-BE1F-B989C87AB1E8}"/>
              </a:ext>
            </a:extLst>
          </p:cNvPr>
          <p:cNvSpPr txBox="1">
            <a:spLocks/>
          </p:cNvSpPr>
          <p:nvPr/>
        </p:nvSpPr>
        <p:spPr bwMode="auto">
          <a:xfrm>
            <a:off x="1109663" y="122239"/>
            <a:ext cx="7820025" cy="12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 dirty="0">
                <a:latin typeface="Cambria" pitchFamily="18" charset="0"/>
              </a:rPr>
              <a:t>O que é Lógica?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91155B0-B596-495E-8228-9E5B2AEC7A7D}"/>
              </a:ext>
            </a:extLst>
          </p:cNvPr>
          <p:cNvSpPr txBox="1">
            <a:spLocks/>
          </p:cNvSpPr>
          <p:nvPr/>
        </p:nvSpPr>
        <p:spPr>
          <a:xfrm>
            <a:off x="160387" y="944562"/>
            <a:ext cx="8642350" cy="558078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  <a:defRPr/>
            </a:pPr>
            <a:endParaRPr lang="pt-BR" sz="3200" b="1" dirty="0">
              <a:latin typeface="Cambria" pitchFamily="18" charset="0"/>
            </a:endParaRPr>
          </a:p>
          <a:p>
            <a:pPr lvl="1" algn="just">
              <a:defRPr/>
            </a:pPr>
            <a:r>
              <a:rPr lang="pt-BR" sz="3200" b="1" dirty="0">
                <a:latin typeface="Cambria" pitchFamily="18" charset="0"/>
              </a:rPr>
              <a:t>Ensina-nos a usar corretamente as leis do pensamento:</a:t>
            </a:r>
          </a:p>
          <a:p>
            <a:pPr lvl="2" algn="just">
              <a:defRPr/>
            </a:pPr>
            <a:r>
              <a:rPr lang="pt-BR" sz="3200" dirty="0">
                <a:latin typeface="Cambria" pitchFamily="18" charset="0"/>
              </a:rPr>
              <a:t>É a arte de pensar corretamente;</a:t>
            </a:r>
          </a:p>
          <a:p>
            <a:pPr lvl="2" algn="just">
              <a:defRPr/>
            </a:pPr>
            <a:r>
              <a:rPr lang="pt-BR" sz="3200" dirty="0">
                <a:latin typeface="Cambria" pitchFamily="18" charset="0"/>
              </a:rPr>
              <a:t>A forma mais complexa do pensamento é o raciocínio;</a:t>
            </a:r>
          </a:p>
          <a:p>
            <a:pPr lvl="2" algn="just">
              <a:defRPr/>
            </a:pPr>
            <a:r>
              <a:rPr lang="pt-BR" sz="3200" dirty="0">
                <a:latin typeface="Cambria" pitchFamily="18" charset="0"/>
              </a:rPr>
              <a:t>Ordem da razão (nossa razão pode funcionar desordenadamente) ou ordem no pensamento.</a:t>
            </a:r>
          </a:p>
          <a:p>
            <a:pPr algn="just">
              <a:buFont typeface="Wingdings" panose="05000000000000000000" pitchFamily="2" charset="2"/>
              <a:buChar char="v"/>
              <a:defRPr/>
            </a:pPr>
            <a:endParaRPr lang="pt-BR" sz="24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4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9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FD500AB-2A07-4B45-9A8A-9701E691552C}"/>
              </a:ext>
            </a:extLst>
          </p:cNvPr>
          <p:cNvSpPr txBox="1">
            <a:spLocks/>
          </p:cNvSpPr>
          <p:nvPr/>
        </p:nvSpPr>
        <p:spPr>
          <a:xfrm>
            <a:off x="1296988" y="122238"/>
            <a:ext cx="7632700" cy="1362075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  Noções de Lógica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9F4004E5-D296-44F5-B208-093C0EEB3E3F}"/>
              </a:ext>
            </a:extLst>
          </p:cNvPr>
          <p:cNvSpPr txBox="1">
            <a:spLocks/>
          </p:cNvSpPr>
          <p:nvPr/>
        </p:nvSpPr>
        <p:spPr>
          <a:xfrm>
            <a:off x="806450" y="1052736"/>
            <a:ext cx="7531100" cy="496887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pt-BR" sz="4000" b="1" u="sng" dirty="0">
                <a:latin typeface="Cambria" pitchFamily="18" charset="0"/>
              </a:rPr>
              <a:t>Exemplo:</a:t>
            </a:r>
          </a:p>
          <a:p>
            <a:pPr>
              <a:spcBef>
                <a:spcPts val="0"/>
              </a:spcBef>
              <a:defRPr/>
            </a:pPr>
            <a:endParaRPr lang="pt-BR" sz="4000" dirty="0">
              <a:latin typeface="Cambria" pitchFamily="18" charset="0"/>
            </a:endParaRPr>
          </a:p>
          <a:p>
            <a:pPr lvl="1">
              <a:defRPr/>
            </a:pPr>
            <a:r>
              <a:rPr lang="pt-BR" sz="4000" dirty="0">
                <a:latin typeface="Cambria" pitchFamily="18" charset="0"/>
              </a:rPr>
              <a:t> Todo mamífero é animal.</a:t>
            </a:r>
          </a:p>
          <a:p>
            <a:pPr lvl="1">
              <a:defRPr/>
            </a:pPr>
            <a:r>
              <a:rPr lang="pt-BR" sz="4000" dirty="0">
                <a:latin typeface="Cambria" pitchFamily="18" charset="0"/>
              </a:rPr>
              <a:t> Todo cavalo é mamífero.</a:t>
            </a:r>
          </a:p>
          <a:p>
            <a:pPr lvl="1">
              <a:defRPr/>
            </a:pPr>
            <a:r>
              <a:rPr lang="pt-BR" sz="4000" dirty="0">
                <a:latin typeface="Cambria" pitchFamily="18" charset="0"/>
              </a:rPr>
              <a:t> Portanto, todo cavalo é animal.</a:t>
            </a:r>
          </a:p>
        </p:txBody>
      </p:sp>
    </p:spTree>
    <p:extLst>
      <p:ext uri="{BB962C8B-B14F-4D97-AF65-F5344CB8AC3E}">
        <p14:creationId xmlns:p14="http://schemas.microsoft.com/office/powerpoint/2010/main" val="4159501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10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FD500AB-2A07-4B45-9A8A-9701E691552C}"/>
              </a:ext>
            </a:extLst>
          </p:cNvPr>
          <p:cNvSpPr txBox="1">
            <a:spLocks/>
          </p:cNvSpPr>
          <p:nvPr/>
        </p:nvSpPr>
        <p:spPr>
          <a:xfrm>
            <a:off x="1296988" y="122238"/>
            <a:ext cx="7632700" cy="1362075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  Noções de Lógica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9F4004E5-D296-44F5-B208-093C0EEB3E3F}"/>
              </a:ext>
            </a:extLst>
          </p:cNvPr>
          <p:cNvSpPr txBox="1">
            <a:spLocks/>
          </p:cNvSpPr>
          <p:nvPr/>
        </p:nvSpPr>
        <p:spPr>
          <a:xfrm>
            <a:off x="214312" y="1052736"/>
            <a:ext cx="8606160" cy="496887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  <a:defRPr/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pt-BR" sz="4000" b="1" u="sng" dirty="0">
                <a:latin typeface="Cambria" pitchFamily="18" charset="0"/>
              </a:rPr>
              <a:t>Exemplo:</a:t>
            </a:r>
          </a:p>
          <a:p>
            <a:pPr>
              <a:spcBef>
                <a:spcPts val="0"/>
              </a:spcBef>
              <a:defRPr/>
            </a:pPr>
            <a:endParaRPr lang="pt-BR" sz="4000" dirty="0">
              <a:latin typeface="Cambria" pitchFamily="18" charset="0"/>
            </a:endParaRPr>
          </a:p>
          <a:p>
            <a:pPr lvl="1">
              <a:defRPr/>
            </a:pPr>
            <a:r>
              <a:rPr lang="pt-BR" sz="3200" dirty="0">
                <a:latin typeface="Cambria" pitchFamily="18" charset="0"/>
              </a:rPr>
              <a:t>Brasil é país do planeta Terra.</a:t>
            </a:r>
          </a:p>
          <a:p>
            <a:pPr lvl="1">
              <a:defRPr/>
            </a:pPr>
            <a:r>
              <a:rPr lang="pt-BR" sz="3200" dirty="0">
                <a:latin typeface="Cambria" pitchFamily="18" charset="0"/>
              </a:rPr>
              <a:t>Todos os Brasileiros são do Brasil.</a:t>
            </a:r>
          </a:p>
          <a:p>
            <a:pPr lvl="1">
              <a:defRPr/>
            </a:pPr>
            <a:r>
              <a:rPr lang="pt-BR" sz="3200" dirty="0">
                <a:latin typeface="Cambria" pitchFamily="18" charset="0"/>
              </a:rPr>
              <a:t>Portanto, todos os Brasileiros são terráqueos.</a:t>
            </a:r>
          </a:p>
        </p:txBody>
      </p:sp>
    </p:spTree>
    <p:extLst>
      <p:ext uri="{BB962C8B-B14F-4D97-AF65-F5344CB8AC3E}">
        <p14:creationId xmlns:p14="http://schemas.microsoft.com/office/powerpoint/2010/main" val="4202380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95D4CB1-5EDC-4C1A-8F9F-FBA386F34223}"/>
              </a:ext>
            </a:extLst>
          </p:cNvPr>
          <p:cNvSpPr txBox="1">
            <a:spLocks/>
          </p:cNvSpPr>
          <p:nvPr/>
        </p:nvSpPr>
        <p:spPr bwMode="auto">
          <a:xfrm>
            <a:off x="1368425" y="122238"/>
            <a:ext cx="76327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Existe lógica no dia-a-dia?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1EE7DA1-0695-4F50-8176-23C3303DC1B5}"/>
              </a:ext>
            </a:extLst>
          </p:cNvPr>
          <p:cNvSpPr txBox="1">
            <a:spLocks/>
          </p:cNvSpPr>
          <p:nvPr/>
        </p:nvSpPr>
        <p:spPr>
          <a:xfrm>
            <a:off x="250825" y="1700808"/>
            <a:ext cx="8642350" cy="389731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pt-BR" altLang="pt-BR" sz="2800" dirty="0">
                <a:latin typeface="Cambria" panose="02040503050406030204" pitchFamily="18" charset="0"/>
              </a:rPr>
              <a:t>Sempre que pensamos.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pt-BR" altLang="pt-BR" sz="2800" dirty="0">
              <a:latin typeface="Cambria" panose="02040503050406030204" pitchFamily="18" charset="0"/>
            </a:endParaRPr>
          </a:p>
          <a:p>
            <a:pPr marL="0" indent="0" algn="just">
              <a:spcBef>
                <a:spcPct val="0"/>
              </a:spcBef>
              <a:buNone/>
            </a:pPr>
            <a:endParaRPr lang="pt-BR" altLang="pt-BR" sz="2800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pt-BR" altLang="pt-BR" sz="2800" dirty="0">
                <a:latin typeface="Cambria" panose="02040503050406030204" pitchFamily="18" charset="0"/>
              </a:rPr>
              <a:t>Quando falamos, pois a palavra falada é a representação do pensamento.</a:t>
            </a:r>
          </a:p>
          <a:p>
            <a:pPr marL="0" indent="0" algn="just">
              <a:spcBef>
                <a:spcPct val="0"/>
              </a:spcBef>
              <a:buNone/>
            </a:pPr>
            <a:endParaRPr lang="pt-BR" altLang="pt-BR" sz="2800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pt-BR" altLang="pt-BR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04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95D4CB1-5EDC-4C1A-8F9F-FBA386F34223}"/>
              </a:ext>
            </a:extLst>
          </p:cNvPr>
          <p:cNvSpPr txBox="1">
            <a:spLocks/>
          </p:cNvSpPr>
          <p:nvPr/>
        </p:nvSpPr>
        <p:spPr bwMode="auto">
          <a:xfrm>
            <a:off x="1368425" y="122238"/>
            <a:ext cx="76327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Existe lógica no dia-a-dia?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A1EE7DA1-0695-4F50-8176-23C3303DC1B5}"/>
              </a:ext>
            </a:extLst>
          </p:cNvPr>
          <p:cNvSpPr txBox="1">
            <a:spLocks/>
          </p:cNvSpPr>
          <p:nvPr/>
        </p:nvSpPr>
        <p:spPr>
          <a:xfrm>
            <a:off x="250825" y="1480344"/>
            <a:ext cx="8642350" cy="5255418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0"/>
              </a:spcBef>
              <a:buNone/>
            </a:pPr>
            <a:endParaRPr lang="pt-BR" altLang="pt-BR" sz="2400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pt-BR" altLang="pt-BR" dirty="0">
                <a:latin typeface="Cambria" panose="02040503050406030204" pitchFamily="18" charset="0"/>
              </a:rPr>
              <a:t>Quando escrevemos, pois a palavra escrita é a representação da palavra falada ou mesmo do nosso pensamento.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pt-BR" altLang="pt-BR" dirty="0">
              <a:latin typeface="Cambria" panose="02040503050406030204" pitchFamily="18" charset="0"/>
            </a:endParaRP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pt-BR" altLang="pt-BR" dirty="0">
                <a:latin typeface="Cambria" panose="02040503050406030204" pitchFamily="18" charset="0"/>
              </a:rPr>
              <a:t>Daí a importância da lógica em nossa vida, pois quando pensamos, escrevemos ou falamos corretamente precisamos colocar Ordem no Pensamento.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pt-BR" altLang="pt-BR" sz="2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942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44F8DAF-F229-4D2A-88FD-8A7176D2D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F6FB626-39FC-4D21-AEAE-76C82E01E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EBC62F2-1FA6-408B-B5F8-045421FBE68F}"/>
              </a:ext>
            </a:extLst>
          </p:cNvPr>
          <p:cNvSpPr txBox="1">
            <a:spLocks/>
          </p:cNvSpPr>
          <p:nvPr/>
        </p:nvSpPr>
        <p:spPr bwMode="auto">
          <a:xfrm>
            <a:off x="1368425" y="122238"/>
            <a:ext cx="76327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Existe lógica no dia-a-dia?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40AD93AC-13A5-4DB0-A763-6D5DE6FCBFC2}"/>
              </a:ext>
            </a:extLst>
          </p:cNvPr>
          <p:cNvSpPr txBox="1">
            <a:spLocks/>
          </p:cNvSpPr>
          <p:nvPr/>
        </p:nvSpPr>
        <p:spPr>
          <a:xfrm>
            <a:off x="450957" y="1570037"/>
            <a:ext cx="8642350" cy="496887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  <a:defRPr/>
            </a:pPr>
            <a:r>
              <a:rPr lang="pt-BR" sz="2400" b="1" u="sng" dirty="0">
                <a:latin typeface="Cambria" pitchFamily="18" charset="0"/>
              </a:rPr>
              <a:t>Exemplos: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pt-BR" sz="2800" dirty="0">
              <a:latin typeface="Cambria" pitchFamily="18" charset="0"/>
            </a:endParaRPr>
          </a:p>
          <a:p>
            <a:pPr lvl="1">
              <a:defRPr/>
            </a:pPr>
            <a:r>
              <a:rPr lang="pt-BR" dirty="0">
                <a:latin typeface="Cambria" pitchFamily="18" charset="0"/>
              </a:rPr>
              <a:t>a) A gaveta está fechada.</a:t>
            </a:r>
          </a:p>
          <a:p>
            <a:pPr lvl="1">
              <a:defRPr/>
            </a:pPr>
            <a:r>
              <a:rPr lang="pt-BR" dirty="0">
                <a:latin typeface="Cambria" pitchFamily="18" charset="0"/>
              </a:rPr>
              <a:t>A agenda está na gaveta.</a:t>
            </a:r>
          </a:p>
          <a:p>
            <a:pPr lvl="1">
              <a:defRPr/>
            </a:pPr>
            <a:r>
              <a:rPr lang="pt-BR" dirty="0">
                <a:latin typeface="Cambria" pitchFamily="18" charset="0"/>
              </a:rPr>
              <a:t>Preciso primeiro abrir a gaveta, para depois pegar a agenda.</a:t>
            </a:r>
          </a:p>
          <a:p>
            <a:pPr marL="457200" lvl="1" indent="0">
              <a:buNone/>
              <a:defRPr/>
            </a:pPr>
            <a:endParaRPr lang="pt-BR" sz="2000" dirty="0">
              <a:latin typeface="Cambria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053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44F8DAF-F229-4D2A-88FD-8A7176D2D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F6FB626-39FC-4D21-AEAE-76C82E01E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EBC62F2-1FA6-408B-B5F8-045421FBE68F}"/>
              </a:ext>
            </a:extLst>
          </p:cNvPr>
          <p:cNvSpPr txBox="1">
            <a:spLocks/>
          </p:cNvSpPr>
          <p:nvPr/>
        </p:nvSpPr>
        <p:spPr bwMode="auto">
          <a:xfrm>
            <a:off x="1368425" y="122238"/>
            <a:ext cx="76327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Existe lógica no dia-a-dia?</a:t>
            </a:r>
            <a:endParaRPr lang="pt-BR" dirty="0">
              <a:latin typeface="Cambria" pitchFamily="18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40AD93AC-13A5-4DB0-A763-6D5DE6FCBFC2}"/>
              </a:ext>
            </a:extLst>
          </p:cNvPr>
          <p:cNvSpPr txBox="1">
            <a:spLocks/>
          </p:cNvSpPr>
          <p:nvPr/>
        </p:nvSpPr>
        <p:spPr>
          <a:xfrm>
            <a:off x="470074" y="1124744"/>
            <a:ext cx="8642350" cy="496887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  <a:defRPr/>
            </a:pPr>
            <a:r>
              <a:rPr lang="pt-BR" sz="2400" b="1" u="sng" dirty="0">
                <a:latin typeface="Cambria" pitchFamily="18" charset="0"/>
              </a:rPr>
              <a:t>Exemplos: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endParaRPr lang="pt-BR" sz="2000" dirty="0">
              <a:latin typeface="Cambria" pitchFamily="18" charset="0"/>
            </a:endParaRPr>
          </a:p>
          <a:p>
            <a:pPr marL="457200" lvl="1" indent="0">
              <a:buNone/>
              <a:defRPr/>
            </a:pPr>
            <a:endParaRPr lang="pt-BR" sz="2000" dirty="0">
              <a:latin typeface="Cambria" pitchFamily="18" charset="0"/>
            </a:endParaRPr>
          </a:p>
          <a:p>
            <a:pPr lvl="1">
              <a:defRPr/>
            </a:pPr>
            <a:endParaRPr lang="pt-BR" sz="2000" dirty="0">
              <a:latin typeface="Cambria" pitchFamily="18" charset="0"/>
            </a:endParaRPr>
          </a:p>
          <a:p>
            <a:pPr lvl="1">
              <a:defRPr/>
            </a:pPr>
            <a:r>
              <a:rPr lang="pt-BR" sz="3200" dirty="0">
                <a:latin typeface="Cambria" pitchFamily="18" charset="0"/>
              </a:rPr>
              <a:t>b) Ana é mais nova do que Sergio.</a:t>
            </a:r>
          </a:p>
          <a:p>
            <a:pPr lvl="1">
              <a:defRPr/>
            </a:pPr>
            <a:r>
              <a:rPr lang="pt-BR" sz="3200" dirty="0">
                <a:latin typeface="Cambria" pitchFamily="18" charset="0"/>
              </a:rPr>
              <a:t>Sergio é mais velho do que Adoniram.</a:t>
            </a:r>
          </a:p>
          <a:p>
            <a:pPr lvl="1">
              <a:defRPr/>
            </a:pPr>
            <a:r>
              <a:rPr lang="pt-BR" sz="3200" dirty="0">
                <a:latin typeface="Cambria" pitchFamily="18" charset="0"/>
              </a:rPr>
              <a:t>Portanto, Ana é mais nova que Sergio e Adoniram.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322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4721B7-B329-4A82-997E-445DF2DA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3679E9-46B6-4582-A82E-60E1F478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B18F3B-39DA-46A6-A67D-174D22D84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80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Treinando Raciocínio Lógico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5EA789A-6617-4F57-B0D0-6F0BCF169CBC}"/>
              </a:ext>
            </a:extLst>
          </p:cNvPr>
          <p:cNvSpPr/>
          <p:nvPr/>
        </p:nvSpPr>
        <p:spPr>
          <a:xfrm>
            <a:off x="482533" y="1396405"/>
            <a:ext cx="8358187" cy="24622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just">
              <a:defRPr/>
            </a:pPr>
            <a:r>
              <a:rPr lang="pt-BR" sz="2000" b="1" dirty="0">
                <a:latin typeface="Cambria" pitchFamily="18" charset="0"/>
              </a:rPr>
              <a:t>Elabore um algoritmo que mova três discos de uma Torre de Hanói, que consiste em três hastes (</a:t>
            </a:r>
            <a:r>
              <a:rPr lang="pt-BR" sz="2000" b="1" dirty="0" err="1">
                <a:latin typeface="Cambria" pitchFamily="18" charset="0"/>
              </a:rPr>
              <a:t>a-b</a:t>
            </a:r>
            <a:r>
              <a:rPr lang="pt-BR" sz="2000" b="1" dirty="0">
                <a:latin typeface="Cambria" pitchFamily="18" charset="0"/>
              </a:rPr>
              <a:t>-c), uma das quais serve de suporte para três discos de tamanhos diferentes (1-2-3), os menores sobre os maiores. Pode-se mover um disco de cada vez para qualquer haste, contanto que nunca seja colocado um disco maior sobre um menor. O objetivo é transferir os três discos para outra haste. 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endParaRPr lang="pt-BR" sz="1400" b="1" dirty="0">
              <a:latin typeface="Cambria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A3E4E1A-3374-48C2-B927-A69D249BD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357688"/>
            <a:ext cx="65722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479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4721B7-B329-4A82-997E-445DF2DA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3679E9-46B6-4582-A82E-60E1F478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B18F3B-39DA-46A6-A67D-174D22D84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80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Treinando Raciocínio Lógico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A3E4E1A-3374-48C2-B927-A69D249BD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988840"/>
            <a:ext cx="8962878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615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DB3DBEA-4623-4367-B0B3-47A356B36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3A4052C-1ED5-4E9C-AD13-B0A3528B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17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CC1761F-9452-4CC7-93D6-8E1856084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84784"/>
            <a:ext cx="5825301" cy="3314700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D24B1D2-5198-4736-B2E4-E6FD8E8377F5}"/>
              </a:ext>
            </a:extLst>
          </p:cNvPr>
          <p:cNvCxnSpPr>
            <a:cxnSpLocks/>
          </p:cNvCxnSpPr>
          <p:nvPr/>
        </p:nvCxnSpPr>
        <p:spPr>
          <a:xfrm flipH="1">
            <a:off x="4112332" y="2996952"/>
            <a:ext cx="1683804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AEDF99F-11AA-4121-979F-9342D565C919}"/>
              </a:ext>
            </a:extLst>
          </p:cNvPr>
          <p:cNvCxnSpPr>
            <a:cxnSpLocks/>
          </p:cNvCxnSpPr>
          <p:nvPr/>
        </p:nvCxnSpPr>
        <p:spPr>
          <a:xfrm flipH="1">
            <a:off x="4724400" y="3861048"/>
            <a:ext cx="1071736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19B75C9-3345-4F43-9457-7B8B06792040}"/>
              </a:ext>
            </a:extLst>
          </p:cNvPr>
          <p:cNvCxnSpPr>
            <a:cxnSpLocks/>
          </p:cNvCxnSpPr>
          <p:nvPr/>
        </p:nvCxnSpPr>
        <p:spPr>
          <a:xfrm flipH="1">
            <a:off x="3652664" y="2210917"/>
            <a:ext cx="2143472" cy="538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Picture 2" descr="Resultado de imagem para homem interrogaÃ§Ã£o">
            <a:extLst>
              <a:ext uri="{FF2B5EF4-FFF2-40B4-BE49-F238E27FC236}">
                <a16:creationId xmlns:a16="http://schemas.microsoft.com/office/drawing/2014/main" id="{BA19C2A6-A1C0-4E44-9084-2ACB6BA35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772" y="3140968"/>
            <a:ext cx="2539112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040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4721B7-B329-4A82-997E-445DF2DA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3679E9-46B6-4582-A82E-60E1F478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B18F3B-39DA-46A6-A67D-174D22D84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80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Treinando Raciocínio Lógico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5E83BB3-F39F-4519-8E3B-CE52299DF435}"/>
              </a:ext>
            </a:extLst>
          </p:cNvPr>
          <p:cNvSpPr txBox="1"/>
          <p:nvPr/>
        </p:nvSpPr>
        <p:spPr>
          <a:xfrm>
            <a:off x="683568" y="1772816"/>
            <a:ext cx="7776864" cy="1569660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A = 3, 2, 1</a:t>
            </a:r>
          </a:p>
          <a:p>
            <a:r>
              <a:rPr lang="pt-BR" sz="3200" dirty="0"/>
              <a:t>B = 0;</a:t>
            </a:r>
          </a:p>
          <a:p>
            <a:r>
              <a:rPr lang="pt-BR" sz="3200" dirty="0"/>
              <a:t>C = 0;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3FAAA4-413E-407F-8FBA-FA696B427BA9}"/>
              </a:ext>
            </a:extLst>
          </p:cNvPr>
          <p:cNvSpPr txBox="1"/>
          <p:nvPr/>
        </p:nvSpPr>
        <p:spPr>
          <a:xfrm>
            <a:off x="683568" y="4221088"/>
            <a:ext cx="7776864" cy="1569660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A = 3, </a:t>
            </a:r>
          </a:p>
          <a:p>
            <a:r>
              <a:rPr lang="pt-BR" sz="3200" dirty="0"/>
              <a:t>B = 2;</a:t>
            </a:r>
          </a:p>
          <a:p>
            <a:r>
              <a:rPr lang="pt-BR" sz="3200" dirty="0"/>
              <a:t>C = 1; </a:t>
            </a:r>
          </a:p>
        </p:txBody>
      </p:sp>
    </p:spTree>
    <p:extLst>
      <p:ext uri="{BB962C8B-B14F-4D97-AF65-F5344CB8AC3E}">
        <p14:creationId xmlns:p14="http://schemas.microsoft.com/office/powerpoint/2010/main" val="3367477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4721B7-B329-4A82-997E-445DF2DA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3679E9-46B6-4582-A82E-60E1F478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B18F3B-39DA-46A6-A67D-174D22D84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80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Treinando Raciocínio Lógico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3FAAA4-413E-407F-8FBA-FA696B427BA9}"/>
              </a:ext>
            </a:extLst>
          </p:cNvPr>
          <p:cNvSpPr txBox="1"/>
          <p:nvPr/>
        </p:nvSpPr>
        <p:spPr>
          <a:xfrm>
            <a:off x="683568" y="2644170"/>
            <a:ext cx="3600400" cy="1569660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A = 3; </a:t>
            </a:r>
          </a:p>
          <a:p>
            <a:r>
              <a:rPr lang="pt-BR" sz="3200" dirty="0"/>
              <a:t>B = 2;</a:t>
            </a:r>
          </a:p>
          <a:p>
            <a:r>
              <a:rPr lang="pt-BR" sz="3200" dirty="0"/>
              <a:t>C = 1;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944955-58B3-4453-848C-FC88AE25A8C0}"/>
              </a:ext>
            </a:extLst>
          </p:cNvPr>
          <p:cNvSpPr txBox="1"/>
          <p:nvPr/>
        </p:nvSpPr>
        <p:spPr>
          <a:xfrm>
            <a:off x="5113548" y="2665856"/>
            <a:ext cx="3600400" cy="1569660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A ; </a:t>
            </a:r>
          </a:p>
          <a:p>
            <a:r>
              <a:rPr lang="pt-BR" sz="3200" dirty="0"/>
              <a:t>B = 2, 1;</a:t>
            </a:r>
          </a:p>
          <a:p>
            <a:r>
              <a:rPr lang="pt-BR" sz="3200" dirty="0"/>
              <a:t>C = 3; 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C0EFD0-7BA4-496F-96C9-CC83A618583D}"/>
              </a:ext>
            </a:extLst>
          </p:cNvPr>
          <p:cNvCxnSpPr>
            <a:stCxn id="8" idx="3"/>
            <a:endCxn id="7" idx="1"/>
          </p:cNvCxnSpPr>
          <p:nvPr/>
        </p:nvCxnSpPr>
        <p:spPr>
          <a:xfrm>
            <a:off x="4283968" y="3429000"/>
            <a:ext cx="829580" cy="21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169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6B4721B7-B329-4A82-997E-445DF2DA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3679E9-46B6-4582-A82E-60E1F478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DB18F3B-39DA-46A6-A67D-174D22D84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80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Treinando Raciocínio Lógico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3FAAA4-413E-407F-8FBA-FA696B427BA9}"/>
              </a:ext>
            </a:extLst>
          </p:cNvPr>
          <p:cNvSpPr txBox="1"/>
          <p:nvPr/>
        </p:nvSpPr>
        <p:spPr>
          <a:xfrm>
            <a:off x="683568" y="2644170"/>
            <a:ext cx="3600400" cy="1569660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A = 1; </a:t>
            </a:r>
          </a:p>
          <a:p>
            <a:r>
              <a:rPr lang="pt-BR" sz="3200" dirty="0"/>
              <a:t>B;</a:t>
            </a:r>
          </a:p>
          <a:p>
            <a:r>
              <a:rPr lang="pt-BR" sz="3200" dirty="0"/>
              <a:t>C = 3, 2;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944955-58B3-4453-848C-FC88AE25A8C0}"/>
              </a:ext>
            </a:extLst>
          </p:cNvPr>
          <p:cNvSpPr txBox="1"/>
          <p:nvPr/>
        </p:nvSpPr>
        <p:spPr>
          <a:xfrm>
            <a:off x="5113548" y="2665856"/>
            <a:ext cx="3600400" cy="1569660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A ; </a:t>
            </a:r>
          </a:p>
          <a:p>
            <a:r>
              <a:rPr lang="pt-BR" sz="3200" dirty="0"/>
              <a:t>B ;</a:t>
            </a:r>
          </a:p>
          <a:p>
            <a:r>
              <a:rPr lang="pt-BR" sz="3200" dirty="0"/>
              <a:t>C = 3,2, 1; 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4C0EFD0-7BA4-496F-96C9-CC83A618583D}"/>
              </a:ext>
            </a:extLst>
          </p:cNvPr>
          <p:cNvCxnSpPr>
            <a:stCxn id="8" idx="3"/>
            <a:endCxn id="7" idx="1"/>
          </p:cNvCxnSpPr>
          <p:nvPr/>
        </p:nvCxnSpPr>
        <p:spPr>
          <a:xfrm>
            <a:off x="4283968" y="3429000"/>
            <a:ext cx="829580" cy="216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869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07504" y="2780928"/>
            <a:ext cx="903649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>
                <a:solidFill>
                  <a:srgbClr val="FF0000"/>
                </a:solidFill>
              </a:rPr>
              <a:t>EXERCÍCIO SOBRE LÓGICA</a:t>
            </a:r>
          </a:p>
        </p:txBody>
      </p:sp>
    </p:spTree>
    <p:extLst>
      <p:ext uri="{BB962C8B-B14F-4D97-AF65-F5344CB8AC3E}">
        <p14:creationId xmlns:p14="http://schemas.microsoft.com/office/powerpoint/2010/main" val="752070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662653" y="404664"/>
            <a:ext cx="47308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Exercício de lógica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225F79-C12B-4112-A674-E76E188D1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776"/>
            <a:ext cx="9243209" cy="3456384"/>
          </a:xfrm>
          <a:prstGeom prst="rect">
            <a:avLst/>
          </a:prstGeom>
        </p:spPr>
      </p:pic>
      <p:pic>
        <p:nvPicPr>
          <p:cNvPr id="3074" name="Picture 2" descr="Resultado de imagem para homem interrogaÃ§Ã£o">
            <a:extLst>
              <a:ext uri="{FF2B5EF4-FFF2-40B4-BE49-F238E27FC236}">
                <a16:creationId xmlns:a16="http://schemas.microsoft.com/office/drawing/2014/main" id="{C1ABEA8E-7FB4-4E80-A210-C8E6E9FB7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97" y="3384376"/>
            <a:ext cx="2539112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8CAEF12-01C0-4C66-B2B9-DCC67C96FB1C}"/>
              </a:ext>
            </a:extLst>
          </p:cNvPr>
          <p:cNvSpPr/>
          <p:nvPr/>
        </p:nvSpPr>
        <p:spPr>
          <a:xfrm>
            <a:off x="457200" y="551723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Retirado integralmente do site: </a:t>
            </a:r>
            <a:r>
              <a:rPr lang="pt-BR" dirty="0">
                <a:hlinkClick r:id="rId4"/>
              </a:rPr>
              <a:t>https://www.youtube.com/watch?v=Mc5lEDRiotI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4217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23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662653" y="404664"/>
            <a:ext cx="47308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Exercício de lógica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225F79-C12B-4112-A674-E76E188D1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776"/>
            <a:ext cx="9243209" cy="345638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E245359-37A7-4347-9A84-09919D55E48A}"/>
              </a:ext>
            </a:extLst>
          </p:cNvPr>
          <p:cNvSpPr txBox="1"/>
          <p:nvPr/>
        </p:nvSpPr>
        <p:spPr>
          <a:xfrm>
            <a:off x="3419872" y="3429000"/>
            <a:ext cx="511256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FF0000"/>
                </a:solidFill>
              </a:rPr>
              <a:t>Total = 41 </a:t>
            </a:r>
          </a:p>
          <a:p>
            <a:r>
              <a:rPr lang="pt-BR" sz="2800" dirty="0">
                <a:solidFill>
                  <a:srgbClr val="FF0000"/>
                </a:solidFill>
              </a:rPr>
              <a:t>Ar  = 22 </a:t>
            </a:r>
          </a:p>
          <a:p>
            <a:r>
              <a:rPr lang="pt-BR" sz="2800" dirty="0">
                <a:solidFill>
                  <a:srgbClr val="FF0000"/>
                </a:solidFill>
              </a:rPr>
              <a:t>Ventilador = 20 </a:t>
            </a:r>
          </a:p>
          <a:p>
            <a:r>
              <a:rPr lang="pt-BR" sz="2800" dirty="0">
                <a:solidFill>
                  <a:srgbClr val="FF0000"/>
                </a:solidFill>
              </a:rPr>
              <a:t>Nenhum = 5 </a:t>
            </a:r>
          </a:p>
          <a:p>
            <a:endParaRPr lang="pt-BR" sz="2800" dirty="0">
              <a:solidFill>
                <a:srgbClr val="FF0000"/>
              </a:solidFill>
            </a:endParaRPr>
          </a:p>
          <a:p>
            <a:r>
              <a:rPr lang="pt-BR" sz="2800" dirty="0">
                <a:solidFill>
                  <a:srgbClr val="FF0000"/>
                </a:solidFill>
              </a:rPr>
              <a:t>22 + 20 + 5 – 41 = 6</a:t>
            </a:r>
          </a:p>
          <a:p>
            <a:endParaRPr lang="pt-BR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E2D0F55-A718-4405-9D37-C73411163853}"/>
              </a:ext>
            </a:extLst>
          </p:cNvPr>
          <p:cNvCxnSpPr/>
          <p:nvPr/>
        </p:nvCxnSpPr>
        <p:spPr>
          <a:xfrm flipH="1">
            <a:off x="323528" y="3284984"/>
            <a:ext cx="1152128" cy="28803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93CC9093-B2D9-45EF-93AE-468711EB397F}"/>
              </a:ext>
            </a:extLst>
          </p:cNvPr>
          <p:cNvCxnSpPr>
            <a:cxnSpLocks/>
          </p:cNvCxnSpPr>
          <p:nvPr/>
        </p:nvCxnSpPr>
        <p:spPr>
          <a:xfrm flipH="1" flipV="1">
            <a:off x="323528" y="3284984"/>
            <a:ext cx="1304528" cy="152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09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662653" y="404664"/>
            <a:ext cx="47308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Exercício de lógica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225F79-C12B-4112-A674-E76E188D1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44824"/>
            <a:ext cx="9243209" cy="3456384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E2D0F55-A718-4405-9D37-C73411163853}"/>
              </a:ext>
            </a:extLst>
          </p:cNvPr>
          <p:cNvCxnSpPr/>
          <p:nvPr/>
        </p:nvCxnSpPr>
        <p:spPr>
          <a:xfrm flipH="1">
            <a:off x="323528" y="3284984"/>
            <a:ext cx="1152128" cy="28803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93CC9093-B2D9-45EF-93AE-468711EB397F}"/>
              </a:ext>
            </a:extLst>
          </p:cNvPr>
          <p:cNvCxnSpPr>
            <a:cxnSpLocks/>
          </p:cNvCxnSpPr>
          <p:nvPr/>
        </p:nvCxnSpPr>
        <p:spPr>
          <a:xfrm flipH="1" flipV="1">
            <a:off x="323528" y="3284984"/>
            <a:ext cx="1304528" cy="152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id="{BA5C3910-076E-4601-AE51-D9256FAB2A25}"/>
              </a:ext>
            </a:extLst>
          </p:cNvPr>
          <p:cNvSpPr/>
          <p:nvPr/>
        </p:nvSpPr>
        <p:spPr>
          <a:xfrm>
            <a:off x="3851920" y="3284984"/>
            <a:ext cx="2592288" cy="2304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62A59BF-25AE-4362-9019-B3F93DCB42F3}"/>
              </a:ext>
            </a:extLst>
          </p:cNvPr>
          <p:cNvSpPr/>
          <p:nvPr/>
        </p:nvSpPr>
        <p:spPr>
          <a:xfrm>
            <a:off x="5327620" y="3668539"/>
            <a:ext cx="2592288" cy="2304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5CB9A41-AE13-4453-873F-3B50583CA0BE}"/>
              </a:ext>
            </a:extLst>
          </p:cNvPr>
          <p:cNvSpPr txBox="1"/>
          <p:nvPr/>
        </p:nvSpPr>
        <p:spPr>
          <a:xfrm>
            <a:off x="2024565" y="3483873"/>
            <a:ext cx="17918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Ventilador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F6946ED-BEBE-4E15-A4B0-6B34F93C932E}"/>
              </a:ext>
            </a:extLst>
          </p:cNvPr>
          <p:cNvSpPr txBox="1"/>
          <p:nvPr/>
        </p:nvSpPr>
        <p:spPr>
          <a:xfrm>
            <a:off x="7307638" y="5795240"/>
            <a:ext cx="17918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Ar condicionado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302610F-4DAD-4CAD-815D-FF460B75E770}"/>
              </a:ext>
            </a:extLst>
          </p:cNvPr>
          <p:cNvSpPr txBox="1"/>
          <p:nvPr/>
        </p:nvSpPr>
        <p:spPr>
          <a:xfrm>
            <a:off x="4359558" y="4067780"/>
            <a:ext cx="92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16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519A4AF-B36F-42F3-B0E5-16AADC386614}"/>
              </a:ext>
            </a:extLst>
          </p:cNvPr>
          <p:cNvSpPr txBox="1"/>
          <p:nvPr/>
        </p:nvSpPr>
        <p:spPr>
          <a:xfrm>
            <a:off x="5741534" y="4252446"/>
            <a:ext cx="92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6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7D4B8A0-3D94-4450-9A4E-BCC90B897115}"/>
              </a:ext>
            </a:extLst>
          </p:cNvPr>
          <p:cNvSpPr txBox="1"/>
          <p:nvPr/>
        </p:nvSpPr>
        <p:spPr>
          <a:xfrm>
            <a:off x="6891407" y="4636001"/>
            <a:ext cx="92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14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3B474CF1-8C6A-473B-A9DC-2BE761C5F7E8}"/>
              </a:ext>
            </a:extLst>
          </p:cNvPr>
          <p:cNvSpPr/>
          <p:nvPr/>
        </p:nvSpPr>
        <p:spPr>
          <a:xfrm>
            <a:off x="3816381" y="4628890"/>
            <a:ext cx="2592288" cy="2304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CA16119-57AB-46E6-8536-FC045923B2C2}"/>
              </a:ext>
            </a:extLst>
          </p:cNvPr>
          <p:cNvSpPr txBox="1"/>
          <p:nvPr/>
        </p:nvSpPr>
        <p:spPr>
          <a:xfrm>
            <a:off x="4556078" y="5920207"/>
            <a:ext cx="926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5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B7536CA-E4F8-4AD4-92F6-918A79D1EFFA}"/>
              </a:ext>
            </a:extLst>
          </p:cNvPr>
          <p:cNvSpPr txBox="1"/>
          <p:nvPr/>
        </p:nvSpPr>
        <p:spPr>
          <a:xfrm>
            <a:off x="1915646" y="5758755"/>
            <a:ext cx="17918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Nenhum</a:t>
            </a:r>
          </a:p>
        </p:txBody>
      </p:sp>
    </p:spTree>
    <p:extLst>
      <p:ext uri="{BB962C8B-B14F-4D97-AF65-F5344CB8AC3E}">
        <p14:creationId xmlns:p14="http://schemas.microsoft.com/office/powerpoint/2010/main" val="1783687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CC8B61B-B1D6-4D18-BC2B-9BA24619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F18B818-E403-489C-A7EA-40E936AB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D2304CC-1A56-4657-B0BC-64B377CE541A}"/>
              </a:ext>
            </a:extLst>
          </p:cNvPr>
          <p:cNvSpPr txBox="1"/>
          <p:nvPr/>
        </p:nvSpPr>
        <p:spPr>
          <a:xfrm>
            <a:off x="971600" y="476672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OUTRO EXERCÍCIO SOBRE LÓGICA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3EEBEC3-FF14-49C1-9B63-6E11096B4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76" y="1556792"/>
            <a:ext cx="8084542" cy="313071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491F377-0C78-41C0-A093-4AA3659723B9}"/>
              </a:ext>
            </a:extLst>
          </p:cNvPr>
          <p:cNvSpPr/>
          <p:nvPr/>
        </p:nvSpPr>
        <p:spPr>
          <a:xfrm>
            <a:off x="457200" y="551723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Retirado integralmente do site: </a:t>
            </a:r>
            <a:r>
              <a:rPr lang="pt-BR" dirty="0">
                <a:hlinkClick r:id="rId3"/>
              </a:rPr>
              <a:t>https://www.youtube.com/watch?v=Mc5lEDRiotI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4566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CC8B61B-B1D6-4D18-BC2B-9BA24619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F18B818-E403-489C-A7EA-40E936AB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26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D2304CC-1A56-4657-B0BC-64B377CE541A}"/>
              </a:ext>
            </a:extLst>
          </p:cNvPr>
          <p:cNvSpPr txBox="1"/>
          <p:nvPr/>
        </p:nvSpPr>
        <p:spPr>
          <a:xfrm>
            <a:off x="971600" y="476672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OUTRO EXERCÍCIO SOBRE LÓGICA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3EEBEC3-FF14-49C1-9B63-6E11096B4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76" y="1556792"/>
            <a:ext cx="8084542" cy="313071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491F377-0C78-41C0-A093-4AA3659723B9}"/>
              </a:ext>
            </a:extLst>
          </p:cNvPr>
          <p:cNvSpPr/>
          <p:nvPr/>
        </p:nvSpPr>
        <p:spPr>
          <a:xfrm>
            <a:off x="457200" y="551723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Retirado integralmente do site: </a:t>
            </a:r>
            <a:r>
              <a:rPr lang="pt-BR" dirty="0">
                <a:hlinkClick r:id="rId3"/>
              </a:rPr>
              <a:t>https://www.youtube.com/watch?v=Mc5lEDRiotI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895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7AD1C8C-64C2-44B4-A2AA-63260667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541151C-1B2C-49B0-8C9D-2F49720C2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27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50C98D8-1EDE-4BC4-A25F-437F660FC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25"/>
            <a:ext cx="9144000" cy="68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733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F4962AA-C0DE-4811-88E8-E0254974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224F3E1-202E-4327-98E8-0C6694D9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A54289-C028-423D-A81C-59C1C108439C}"/>
              </a:ext>
            </a:extLst>
          </p:cNvPr>
          <p:cNvSpPr txBox="1"/>
          <p:nvPr/>
        </p:nvSpPr>
        <p:spPr>
          <a:xfrm>
            <a:off x="1043608" y="40466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PELO DIAGRAMA DE VEN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B98BDB2-2D01-4D16-AC60-91B3251213C9}"/>
              </a:ext>
            </a:extLst>
          </p:cNvPr>
          <p:cNvSpPr/>
          <p:nvPr/>
        </p:nvSpPr>
        <p:spPr>
          <a:xfrm>
            <a:off x="1547664" y="1772816"/>
            <a:ext cx="2520280" cy="1800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7199E0EA-69DB-4D7D-8298-6099FB398ADB}"/>
              </a:ext>
            </a:extLst>
          </p:cNvPr>
          <p:cNvSpPr/>
          <p:nvPr/>
        </p:nvSpPr>
        <p:spPr>
          <a:xfrm>
            <a:off x="2960204" y="1887685"/>
            <a:ext cx="2520280" cy="1800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A68D78-EFF2-45DC-AAD2-B710F4792936}"/>
              </a:ext>
            </a:extLst>
          </p:cNvPr>
          <p:cNvSpPr txBox="1"/>
          <p:nvPr/>
        </p:nvSpPr>
        <p:spPr>
          <a:xfrm>
            <a:off x="5480484" y="1484784"/>
            <a:ext cx="1072716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sz="2800" dirty="0" err="1"/>
              <a:t>Volei</a:t>
            </a:r>
            <a:endParaRPr lang="pt-BR" sz="28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7F27969-DF35-44E4-9A45-51B51272B4BE}"/>
              </a:ext>
            </a:extLst>
          </p:cNvPr>
          <p:cNvSpPr txBox="1"/>
          <p:nvPr/>
        </p:nvSpPr>
        <p:spPr>
          <a:xfrm>
            <a:off x="247721" y="1626075"/>
            <a:ext cx="129994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sz="2800" dirty="0"/>
              <a:t>Futebol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502193D-DE30-4C3A-8F94-588787E846A5}"/>
              </a:ext>
            </a:extLst>
          </p:cNvPr>
          <p:cNvSpPr txBox="1"/>
          <p:nvPr/>
        </p:nvSpPr>
        <p:spPr>
          <a:xfrm>
            <a:off x="1835696" y="234888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27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E83245B-E089-4FC4-9DFE-08878ABEFD12}"/>
              </a:ext>
            </a:extLst>
          </p:cNvPr>
          <p:cNvSpPr txBox="1"/>
          <p:nvPr/>
        </p:nvSpPr>
        <p:spPr>
          <a:xfrm>
            <a:off x="4336739" y="250128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05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55809E2-A5B8-458A-A934-C67B6CEADB27}"/>
              </a:ext>
            </a:extLst>
          </p:cNvPr>
          <p:cNvSpPr txBox="1"/>
          <p:nvPr/>
        </p:nvSpPr>
        <p:spPr>
          <a:xfrm>
            <a:off x="3112476" y="2442083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09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F661F7E4-E700-46F2-A38B-EBE00EFB5F02}"/>
              </a:ext>
            </a:extLst>
          </p:cNvPr>
          <p:cNvSpPr/>
          <p:nvPr/>
        </p:nvSpPr>
        <p:spPr>
          <a:xfrm>
            <a:off x="2001361" y="2899989"/>
            <a:ext cx="2520280" cy="1800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03F2DD0-8BD2-466D-8F75-79AE020009D0}"/>
              </a:ext>
            </a:extLst>
          </p:cNvPr>
          <p:cNvSpPr txBox="1"/>
          <p:nvPr/>
        </p:nvSpPr>
        <p:spPr>
          <a:xfrm>
            <a:off x="4521641" y="4326777"/>
            <a:ext cx="149816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sz="2800" dirty="0"/>
              <a:t>Nenhum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FFA5F05-8B24-4CCD-BE0C-C689655856FC}"/>
              </a:ext>
            </a:extLst>
          </p:cNvPr>
          <p:cNvSpPr txBox="1"/>
          <p:nvPr/>
        </p:nvSpPr>
        <p:spPr>
          <a:xfrm>
            <a:off x="3001359" y="380283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04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1FC31B4-BE9F-4134-B8EB-A6589C948856}"/>
              </a:ext>
            </a:extLst>
          </p:cNvPr>
          <p:cNvSpPr txBox="1"/>
          <p:nvPr/>
        </p:nvSpPr>
        <p:spPr>
          <a:xfrm>
            <a:off x="5749279" y="2914192"/>
            <a:ext cx="3123965" cy="1200329"/>
          </a:xfrm>
          <a:prstGeom prst="rect">
            <a:avLst/>
          </a:prstGeom>
          <a:solidFill>
            <a:schemeClr val="bg1"/>
          </a:solidFill>
          <a:ln w="539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/>
              <a:t>T = 27 + 09  + 05 + 04</a:t>
            </a:r>
          </a:p>
          <a:p>
            <a:endParaRPr lang="pt-BR" sz="2400" dirty="0"/>
          </a:p>
          <a:p>
            <a:r>
              <a:rPr lang="pt-BR" sz="2400" dirty="0"/>
              <a:t>T = 45 </a:t>
            </a:r>
          </a:p>
        </p:txBody>
      </p:sp>
    </p:spTree>
    <p:extLst>
      <p:ext uri="{BB962C8B-B14F-4D97-AF65-F5344CB8AC3E}">
        <p14:creationId xmlns:p14="http://schemas.microsoft.com/office/powerpoint/2010/main" val="2363079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29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95EDF33-066F-4C83-AFD9-AED089416115}"/>
              </a:ext>
            </a:extLst>
          </p:cNvPr>
          <p:cNvSpPr txBox="1"/>
          <p:nvPr/>
        </p:nvSpPr>
        <p:spPr>
          <a:xfrm>
            <a:off x="319087" y="1612366"/>
            <a:ext cx="8501063" cy="38164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endParaRPr lang="pt-BR" sz="2800" b="1" dirty="0">
              <a:latin typeface="Arial" charset="0"/>
              <a:cs typeface="Arial" charset="0"/>
            </a:endParaRP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endParaRPr lang="pt-BR" sz="2800" b="1" dirty="0">
              <a:latin typeface="Arial" charset="0"/>
              <a:cs typeface="Arial" charset="0"/>
            </a:endParaRP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r>
              <a:rPr lang="pt-BR" sz="2800" b="1" dirty="0">
                <a:latin typeface="Arial" charset="0"/>
                <a:cs typeface="Arial" charset="0"/>
              </a:rPr>
              <a:t>Aristóteles se preocupava com as formas de raciocínio que, a partir de conhecimentos considerados verdadeiros, permitiam obter novos conhecimentos.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endParaRPr lang="pt-BR" sz="2800" b="1" dirty="0">
              <a:latin typeface="Arial" charset="0"/>
              <a:cs typeface="Arial" charset="0"/>
            </a:endParaRPr>
          </a:p>
          <a:p>
            <a:pPr algn="just">
              <a:buClr>
                <a:srgbClr val="92D050"/>
              </a:buClr>
              <a:defRPr/>
            </a:pPr>
            <a:endParaRPr lang="pt-BR" sz="2800" dirty="0">
              <a:latin typeface="Arial" charset="0"/>
              <a:cs typeface="Arial" charset="0"/>
            </a:endParaRP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endParaRPr lang="pt-BR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1FCBD13-C0CB-4594-8EB5-93B32973AC93}"/>
              </a:ext>
            </a:extLst>
          </p:cNvPr>
          <p:cNvSpPr txBox="1">
            <a:spLocks/>
          </p:cNvSpPr>
          <p:nvPr/>
        </p:nvSpPr>
        <p:spPr bwMode="auto">
          <a:xfrm>
            <a:off x="1187450" y="122238"/>
            <a:ext cx="76327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Lógica – Conceitos Básicos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144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30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95EDF33-066F-4C83-AFD9-AED089416115}"/>
              </a:ext>
            </a:extLst>
          </p:cNvPr>
          <p:cNvSpPr txBox="1"/>
          <p:nvPr/>
        </p:nvSpPr>
        <p:spPr>
          <a:xfrm>
            <a:off x="319087" y="1612366"/>
            <a:ext cx="8501063" cy="33855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buClr>
                <a:srgbClr val="92D050"/>
              </a:buClr>
              <a:defRPr/>
            </a:pPr>
            <a:endParaRPr lang="pt-BR" sz="2800" b="1" dirty="0">
              <a:latin typeface="Arial" charset="0"/>
              <a:cs typeface="Arial" charset="0"/>
            </a:endParaRP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r>
              <a:rPr lang="pt-BR" sz="2800" b="1" dirty="0">
                <a:latin typeface="Arial" charset="0"/>
                <a:cs typeface="Arial" charset="0"/>
              </a:rPr>
              <a:t>A partir dos conhecimentos tidos como verdadeiros</a:t>
            </a:r>
            <a:r>
              <a:rPr lang="pt-BR" sz="2800" dirty="0">
                <a:latin typeface="Arial" charset="0"/>
                <a:cs typeface="Arial" charset="0"/>
              </a:rPr>
              <a:t>, caberia à Lógica a formulação de leis gerais de encadeamentos de conceitos e juízos que levariam à </a:t>
            </a:r>
            <a:r>
              <a:rPr lang="pt-BR" sz="2800" b="1" dirty="0">
                <a:latin typeface="Arial" charset="0"/>
                <a:cs typeface="Arial" charset="0"/>
              </a:rPr>
              <a:t>descoberta de novas verdades</a:t>
            </a:r>
            <a:r>
              <a:rPr lang="pt-BR" sz="2800" dirty="0">
                <a:latin typeface="Arial" charset="0"/>
                <a:cs typeface="Arial" charset="0"/>
              </a:rPr>
              <a:t>. Essa forma de encadeamento é chamada, em Lógica, de </a:t>
            </a:r>
            <a:r>
              <a:rPr lang="pt-BR" sz="2800" b="1" u="sng" dirty="0">
                <a:solidFill>
                  <a:srgbClr val="FF0000"/>
                </a:solidFill>
                <a:latin typeface="Arial" charset="0"/>
                <a:cs typeface="Arial" charset="0"/>
              </a:rPr>
              <a:t>argumento</a:t>
            </a:r>
            <a:r>
              <a:rPr lang="pt-BR" sz="2800" dirty="0">
                <a:latin typeface="Arial" charset="0"/>
                <a:cs typeface="Arial" charset="0"/>
              </a:rPr>
              <a:t>.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endParaRPr lang="pt-BR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1FCBD13-C0CB-4594-8EB5-93B32973AC93}"/>
              </a:ext>
            </a:extLst>
          </p:cNvPr>
          <p:cNvSpPr txBox="1">
            <a:spLocks/>
          </p:cNvSpPr>
          <p:nvPr/>
        </p:nvSpPr>
        <p:spPr bwMode="auto">
          <a:xfrm>
            <a:off x="1187450" y="122238"/>
            <a:ext cx="76327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Lógica – Conceitos Básicos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688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95EDF33-066F-4C83-AFD9-AED089416115}"/>
              </a:ext>
            </a:extLst>
          </p:cNvPr>
          <p:cNvSpPr txBox="1"/>
          <p:nvPr/>
        </p:nvSpPr>
        <p:spPr>
          <a:xfrm>
            <a:off x="285333" y="1508177"/>
            <a:ext cx="8501063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buClr>
                <a:srgbClr val="92D050"/>
              </a:buClr>
              <a:defRPr/>
            </a:pPr>
            <a:endParaRPr lang="pt-BR" sz="2800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r>
              <a:rPr lang="pt-BR" sz="2800" b="1" dirty="0">
                <a:latin typeface="Arial" charset="0"/>
                <a:cs typeface="Arial" charset="0"/>
              </a:rPr>
              <a:t>Um argumento é uma seqüência de </a:t>
            </a:r>
            <a:r>
              <a:rPr lang="pt-BR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proposições </a:t>
            </a:r>
            <a:r>
              <a:rPr lang="pt-BR" sz="2800" b="1" dirty="0">
                <a:latin typeface="Arial" charset="0"/>
                <a:cs typeface="Arial" charset="0"/>
              </a:rPr>
              <a:t>(afirmações) na qual uma delas é a</a:t>
            </a:r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conclusão</a:t>
            </a:r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sz="2800" b="1" dirty="0">
                <a:latin typeface="Arial" charset="0"/>
                <a:cs typeface="Arial" charset="0"/>
              </a:rPr>
              <a:t>e as demais são </a:t>
            </a:r>
            <a:r>
              <a:rPr lang="pt-BR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premissas</a:t>
            </a:r>
            <a:r>
              <a:rPr lang="pt-BR" sz="2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.</a:t>
            </a:r>
          </a:p>
          <a:p>
            <a:pPr algn="just">
              <a:buClr>
                <a:srgbClr val="92D050"/>
              </a:buClr>
              <a:defRPr/>
            </a:pPr>
            <a:endParaRPr lang="pt-BR" sz="28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r>
              <a:rPr lang="pt-BR" sz="2800" b="1" dirty="0">
                <a:latin typeface="Arial" charset="0"/>
                <a:cs typeface="Arial" charset="0"/>
              </a:rPr>
              <a:t>O objeto de estudo da lógica é determinar se  a conclusão de um argumento é ou não uma conseqüência lógica das premissas.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  <a:defRPr/>
            </a:pPr>
            <a:endParaRPr lang="pt-BR" sz="2800" dirty="0">
              <a:latin typeface="Arial" charset="0"/>
              <a:cs typeface="Arial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1FCBD13-C0CB-4594-8EB5-93B32973AC93}"/>
              </a:ext>
            </a:extLst>
          </p:cNvPr>
          <p:cNvSpPr txBox="1">
            <a:spLocks/>
          </p:cNvSpPr>
          <p:nvPr/>
        </p:nvSpPr>
        <p:spPr bwMode="auto">
          <a:xfrm>
            <a:off x="1187450" y="122238"/>
            <a:ext cx="76327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t-BR">
                <a:latin typeface="Cambria" pitchFamily="18" charset="0"/>
              </a:rPr>
              <a:t>Lógica – Conceitos Básicos</a:t>
            </a:r>
            <a:endParaRPr lang="pt-B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983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763688" y="2780928"/>
            <a:ext cx="37082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PROPOSIÇÕES</a:t>
            </a:r>
          </a:p>
        </p:txBody>
      </p:sp>
    </p:spTree>
    <p:extLst>
      <p:ext uri="{BB962C8B-B14F-4D97-AF65-F5344CB8AC3E}">
        <p14:creationId xmlns:p14="http://schemas.microsoft.com/office/powerpoint/2010/main" val="3849916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B5FEA3BF-C8D2-4DA0-B20D-2E2FDF3AC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A9B51DA-F61A-4E1D-BDEF-3F9EE783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33</a:t>
            </a:fld>
            <a:endParaRPr lang="pt-B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BA5228-13BA-4702-8CB5-A1A4CF0937C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166019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400" dirty="0">
              <a:latin typeface="Cambria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400" dirty="0">
              <a:latin typeface="Cambria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200" dirty="0">
                <a:latin typeface="Cambria" pitchFamily="18" charset="0"/>
              </a:rPr>
              <a:t>Conjunto de palavras ou símbolos que exprimem um pensamento de sentido completo, de modo que se possa atribuir, dentro de certo contexto, somente um de dois valores lógicos possíveis: </a:t>
            </a:r>
            <a:r>
              <a:rPr lang="pt-BR" sz="3200" b="1" dirty="0">
                <a:latin typeface="Cambria" pitchFamily="18" charset="0"/>
              </a:rPr>
              <a:t>verdadeiro </a:t>
            </a:r>
            <a:r>
              <a:rPr lang="pt-BR" sz="3200" dirty="0">
                <a:latin typeface="Cambria" pitchFamily="18" charset="0"/>
              </a:rPr>
              <a:t>ou </a:t>
            </a:r>
            <a:r>
              <a:rPr lang="pt-BR" sz="3200" b="1" dirty="0">
                <a:latin typeface="Cambria" pitchFamily="18" charset="0"/>
              </a:rPr>
              <a:t>falso</a:t>
            </a:r>
            <a:r>
              <a:rPr lang="pt-BR" sz="3200" dirty="0">
                <a:latin typeface="Cambria" pitchFamily="18" charset="0"/>
              </a:rPr>
              <a:t>.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400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400" b="1" kern="0" dirty="0">
                <a:latin typeface="Cambria" pitchFamily="18" charset="0"/>
                <a:cs typeface="+mn-cs"/>
              </a:rPr>
              <a:t> </a:t>
            </a:r>
            <a:endParaRPr lang="pt-BR" sz="2400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l"/>
              <a:defRPr/>
            </a:pPr>
            <a:endParaRPr lang="pt-BR" sz="2800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4073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B5FEA3BF-C8D2-4DA0-B20D-2E2FDF3AC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A9B51DA-F61A-4E1D-BDEF-3F9EE783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BA5228-13BA-4702-8CB5-A1A4CF0937C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166019"/>
            <a:ext cx="8229600" cy="4525962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400" kern="0" dirty="0">
              <a:latin typeface="Cambria" pitchFamily="18" charset="0"/>
              <a:cs typeface="+mn-cs"/>
            </a:endParaRPr>
          </a:p>
          <a:p>
            <a:pPr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400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400" b="1" kern="0" dirty="0">
                <a:latin typeface="Cambria" pitchFamily="18" charset="0"/>
                <a:cs typeface="+mn-cs"/>
              </a:rPr>
              <a:t>Exemplos:</a:t>
            </a:r>
          </a:p>
          <a:p>
            <a:pPr marL="800100" lvl="1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400" b="1" kern="0" dirty="0">
                <a:latin typeface="Cambria" pitchFamily="18" charset="0"/>
                <a:cs typeface="+mn-cs"/>
              </a:rPr>
              <a:t>a</a:t>
            </a:r>
            <a:r>
              <a:rPr lang="pt-BR" sz="3200" b="1" kern="0" dirty="0">
                <a:latin typeface="Cambria" pitchFamily="18" charset="0"/>
                <a:cs typeface="+mn-cs"/>
              </a:rPr>
              <a:t>) </a:t>
            </a:r>
            <a:r>
              <a:rPr lang="pt-BR" sz="3200" kern="0" dirty="0">
                <a:latin typeface="Cambria" pitchFamily="18" charset="0"/>
                <a:cs typeface="+mn-cs"/>
              </a:rPr>
              <a:t>O </a:t>
            </a:r>
            <a:r>
              <a:rPr lang="pt-BR" sz="3200" kern="0" dirty="0" err="1">
                <a:latin typeface="Cambria" pitchFamily="18" charset="0"/>
                <a:cs typeface="+mn-cs"/>
              </a:rPr>
              <a:t>Col</a:t>
            </a:r>
            <a:r>
              <a:rPr lang="pt-BR" sz="3200" kern="0" dirty="0">
                <a:latin typeface="Cambria" pitchFamily="18" charset="0"/>
                <a:cs typeface="+mn-cs"/>
              </a:rPr>
              <a:t> Maria Aguiar fica em Curitiba.</a:t>
            </a:r>
          </a:p>
          <a:p>
            <a:pPr marL="800100" lvl="1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b="1" kern="0" dirty="0">
                <a:latin typeface="Cambria" pitchFamily="18" charset="0"/>
                <a:cs typeface="+mn-cs"/>
              </a:rPr>
              <a:t>b) </a:t>
            </a:r>
            <a:r>
              <a:rPr lang="pt-BR" sz="3200" kern="0" dirty="0">
                <a:latin typeface="Cambria" pitchFamily="18" charset="0"/>
                <a:cs typeface="+mn-cs"/>
              </a:rPr>
              <a:t>O Brasil é um País tropical.</a:t>
            </a:r>
          </a:p>
          <a:p>
            <a:pPr marL="800100" lvl="1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b="1" kern="0" dirty="0">
                <a:latin typeface="Cambria" pitchFamily="18" charset="0"/>
                <a:cs typeface="+mn-cs"/>
              </a:rPr>
              <a:t>c) </a:t>
            </a:r>
            <a:r>
              <a:rPr lang="pt-BR" sz="3200" b="1" kern="0" dirty="0">
                <a:solidFill>
                  <a:srgbClr val="FF0000"/>
                </a:solidFill>
                <a:latin typeface="Cambria" pitchFamily="18" charset="0"/>
                <a:cs typeface="+mn-cs"/>
              </a:rPr>
              <a:t> </a:t>
            </a:r>
            <a:r>
              <a:rPr lang="pt-BR" sz="3200" kern="0" dirty="0">
                <a:latin typeface="Cambria" pitchFamily="18" charset="0"/>
                <a:cs typeface="+mn-cs"/>
              </a:rPr>
              <a:t>O Rio de Janeiro é um estado do sul do Brasil.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l"/>
              <a:defRPr/>
            </a:pPr>
            <a:endParaRPr lang="pt-BR" sz="2800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0015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0D85887-9818-45B6-BF3F-5E2E5988A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904829F-4EB1-49F5-9EE5-11776577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35</a:t>
            </a:fld>
            <a:endParaRPr lang="pt-B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CA0A14-A9F9-42F0-935F-CD2F60C7D8D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92696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800" kern="0" dirty="0">
                <a:latin typeface="Cambria" pitchFamily="18" charset="0"/>
                <a:cs typeface="+mn-cs"/>
              </a:rPr>
              <a:t>Assim, temos: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l"/>
              <a:defRPr/>
            </a:pPr>
            <a:endParaRPr lang="pt-BR" sz="2800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800" b="1" kern="0" dirty="0">
                <a:latin typeface="Cambria" pitchFamily="18" charset="0"/>
                <a:cs typeface="+mn-cs"/>
              </a:rPr>
              <a:t>a) </a:t>
            </a:r>
            <a:r>
              <a:rPr lang="pt-BR" sz="2800" i="1" kern="0" dirty="0">
                <a:solidFill>
                  <a:srgbClr val="0000FF"/>
                </a:solidFill>
                <a:latin typeface="Cambria" pitchFamily="18" charset="0"/>
                <a:cs typeface="+mn-cs"/>
              </a:rPr>
              <a:t>“O </a:t>
            </a:r>
            <a:r>
              <a:rPr lang="pt-BR" sz="2800" i="1" kern="0" dirty="0" err="1">
                <a:solidFill>
                  <a:srgbClr val="0000FF"/>
                </a:solidFill>
                <a:latin typeface="Cambria" pitchFamily="18" charset="0"/>
                <a:cs typeface="+mn-cs"/>
              </a:rPr>
              <a:t>Col</a:t>
            </a:r>
            <a:r>
              <a:rPr lang="pt-BR" sz="2800" i="1" kern="0" dirty="0">
                <a:solidFill>
                  <a:srgbClr val="0000FF"/>
                </a:solidFill>
                <a:latin typeface="Cambria" pitchFamily="18" charset="0"/>
                <a:cs typeface="+mn-cs"/>
              </a:rPr>
              <a:t> Maria Aguiar fica em Curitiba”</a:t>
            </a:r>
            <a:r>
              <a:rPr lang="pt-BR" sz="2800" i="1" kern="0" dirty="0">
                <a:latin typeface="Cambria" pitchFamily="18" charset="0"/>
                <a:cs typeface="+mn-cs"/>
              </a:rPr>
              <a:t> </a:t>
            </a:r>
            <a:r>
              <a:rPr lang="pt-BR" sz="2800" kern="0" dirty="0">
                <a:latin typeface="Cambria" pitchFamily="18" charset="0"/>
                <a:cs typeface="+mn-cs"/>
              </a:rPr>
              <a:t>é um proposição </a:t>
            </a:r>
            <a:r>
              <a:rPr lang="pt-BR" sz="2800" kern="0" dirty="0">
                <a:solidFill>
                  <a:srgbClr val="008000"/>
                </a:solidFill>
                <a:latin typeface="Cambria" pitchFamily="18" charset="0"/>
                <a:cs typeface="+mn-cs"/>
              </a:rPr>
              <a:t>verdadeira</a:t>
            </a:r>
            <a:r>
              <a:rPr lang="pt-BR" sz="2800" kern="0" dirty="0">
                <a:latin typeface="Cambria" pitchFamily="18" charset="0"/>
                <a:cs typeface="+mn-cs"/>
              </a:rPr>
              <a:t>.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800" b="1" kern="0" dirty="0">
                <a:latin typeface="Cambria" pitchFamily="18" charset="0"/>
                <a:cs typeface="+mn-cs"/>
              </a:rPr>
              <a:t>b) </a:t>
            </a:r>
            <a:r>
              <a:rPr lang="pt-BR" sz="2800" i="1" kern="0" dirty="0">
                <a:solidFill>
                  <a:srgbClr val="0000FF"/>
                </a:solidFill>
                <a:latin typeface="Cambria" pitchFamily="18" charset="0"/>
                <a:cs typeface="+mn-cs"/>
              </a:rPr>
              <a:t>“O Brasil é um País tropical”</a:t>
            </a:r>
            <a:r>
              <a:rPr lang="pt-BR" sz="2800" i="1" kern="0" dirty="0">
                <a:latin typeface="Cambria" pitchFamily="18" charset="0"/>
                <a:cs typeface="+mn-cs"/>
              </a:rPr>
              <a:t> </a:t>
            </a:r>
            <a:r>
              <a:rPr lang="pt-BR" sz="2800" kern="0" dirty="0">
                <a:latin typeface="Cambria" pitchFamily="18" charset="0"/>
                <a:cs typeface="+mn-cs"/>
              </a:rPr>
              <a:t>é uma proposição </a:t>
            </a:r>
            <a:r>
              <a:rPr lang="pt-BR" sz="2800" kern="0" dirty="0">
                <a:solidFill>
                  <a:srgbClr val="008000"/>
                </a:solidFill>
                <a:latin typeface="Cambria" pitchFamily="18" charset="0"/>
                <a:cs typeface="+mn-cs"/>
              </a:rPr>
              <a:t>verdadeira</a:t>
            </a:r>
            <a:r>
              <a:rPr lang="pt-BR" sz="2800" kern="0" dirty="0">
                <a:latin typeface="Cambria" pitchFamily="18" charset="0"/>
                <a:cs typeface="+mn-cs"/>
              </a:rPr>
              <a:t>.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800" b="1" kern="0" dirty="0">
                <a:latin typeface="Cambria" pitchFamily="18" charset="0"/>
                <a:cs typeface="+mn-cs"/>
              </a:rPr>
              <a:t>c) </a:t>
            </a:r>
            <a:r>
              <a:rPr lang="pt-BR" sz="2800" i="1" kern="0" dirty="0">
                <a:solidFill>
                  <a:srgbClr val="0000FF"/>
                </a:solidFill>
                <a:latin typeface="Cambria" pitchFamily="18" charset="0"/>
                <a:cs typeface="+mn-cs"/>
              </a:rPr>
              <a:t>“</a:t>
            </a:r>
            <a:r>
              <a:rPr lang="pt-BR" sz="2800" kern="0" dirty="0">
                <a:solidFill>
                  <a:srgbClr val="0000FF"/>
                </a:solidFill>
                <a:latin typeface="Cambria" pitchFamily="18" charset="0"/>
                <a:cs typeface="+mn-cs"/>
              </a:rPr>
              <a:t>A Rio de Janeiro é um estado do sul do Brasil</a:t>
            </a:r>
            <a:r>
              <a:rPr lang="pt-BR" sz="2800" i="1" kern="0" dirty="0">
                <a:solidFill>
                  <a:srgbClr val="0000FF"/>
                </a:solidFill>
                <a:latin typeface="Cambria" pitchFamily="18" charset="0"/>
                <a:cs typeface="+mn-cs"/>
              </a:rPr>
              <a:t>”</a:t>
            </a:r>
            <a:r>
              <a:rPr lang="pt-BR" sz="2800" kern="0" dirty="0">
                <a:solidFill>
                  <a:srgbClr val="0000FF"/>
                </a:solidFill>
                <a:latin typeface="Cambria" pitchFamily="18" charset="0"/>
                <a:cs typeface="+mn-cs"/>
              </a:rPr>
              <a:t>,</a:t>
            </a:r>
            <a:r>
              <a:rPr lang="pt-BR" sz="2800" kern="0" dirty="0">
                <a:latin typeface="Cambria" pitchFamily="18" charset="0"/>
                <a:cs typeface="+mn-cs"/>
              </a:rPr>
              <a:t> é uma proposição </a:t>
            </a:r>
            <a:r>
              <a:rPr lang="pt-BR" sz="2800" kern="0" dirty="0">
                <a:solidFill>
                  <a:srgbClr val="008000"/>
                </a:solidFill>
                <a:latin typeface="Cambria" pitchFamily="18" charset="0"/>
                <a:cs typeface="+mn-cs"/>
              </a:rPr>
              <a:t>falsa</a:t>
            </a:r>
            <a:r>
              <a:rPr lang="pt-BR" sz="2800" kern="0" dirty="0">
                <a:latin typeface="Cambria" pitchFamily="18" charset="0"/>
                <a:cs typeface="+mn-cs"/>
              </a:rPr>
              <a:t>.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l"/>
              <a:defRPr/>
            </a:pPr>
            <a:endParaRPr lang="pt-BR" sz="2800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255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36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A109F0D-F2A7-4034-B837-FA2584520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714375"/>
            <a:ext cx="5800725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042A9FD-1E79-4803-A9C9-6EDC10C6DDA7}"/>
              </a:ext>
            </a:extLst>
          </p:cNvPr>
          <p:cNvSpPr txBox="1">
            <a:spLocks noChangeArrowheads="1"/>
          </p:cNvSpPr>
          <p:nvPr/>
        </p:nvSpPr>
        <p:spPr>
          <a:xfrm>
            <a:off x="251520" y="1412776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b="1" u="sng" kern="0" dirty="0">
                <a:latin typeface="Cambria" pitchFamily="18" charset="0"/>
                <a:cs typeface="+mn-cs"/>
              </a:rPr>
              <a:t>O que não é uma Proposição?</a:t>
            </a: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4000" b="1" u="sng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4000" b="1" kern="0" dirty="0">
                <a:latin typeface="Cambria" pitchFamily="18" charset="0"/>
                <a:cs typeface="+mn-cs"/>
              </a:rPr>
              <a:t>Sentenças exclamativas:</a:t>
            </a:r>
            <a:r>
              <a:rPr lang="pt-BR" sz="4000" kern="0" dirty="0">
                <a:latin typeface="Cambria" pitchFamily="18" charset="0"/>
                <a:cs typeface="+mn-cs"/>
              </a:rPr>
              <a:t> </a:t>
            </a:r>
            <a:r>
              <a:rPr lang="pt-BR" sz="4000" i="1" kern="0" dirty="0">
                <a:latin typeface="Cambria" pitchFamily="18" charset="0"/>
                <a:cs typeface="+mn-cs"/>
              </a:rPr>
              <a:t>“Ótimo!”, “Feliz aniversário!”, “Feliz Ano Novo!”.</a:t>
            </a:r>
          </a:p>
          <a:p>
            <a:pPr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4000" i="1" kern="0" dirty="0">
              <a:latin typeface="Cambria" pitchFamily="18" charset="0"/>
              <a:cs typeface="+mn-cs"/>
            </a:endParaRPr>
          </a:p>
        </p:txBody>
      </p:sp>
      <p:pic>
        <p:nvPicPr>
          <p:cNvPr id="23554" name="Picture 2" descr="Resultado de imagem para festa feliz aniversario">
            <a:extLst>
              <a:ext uri="{FF2B5EF4-FFF2-40B4-BE49-F238E27FC236}">
                <a16:creationId xmlns:a16="http://schemas.microsoft.com/office/drawing/2014/main" id="{42AAA786-6214-496D-912C-213EEFD01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181" y="4682966"/>
            <a:ext cx="4699248" cy="217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204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37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A109F0D-F2A7-4034-B837-FA2584520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714375"/>
            <a:ext cx="5800725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042A9FD-1E79-4803-A9C9-6EDC10C6DDA7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2004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b="1" u="sng" kern="0" dirty="0">
                <a:latin typeface="Cambria" pitchFamily="18" charset="0"/>
                <a:cs typeface="+mn-cs"/>
              </a:rPr>
              <a:t>O que não é uma Proposição?</a:t>
            </a: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4000" b="1" u="sng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4000" b="1" kern="0" dirty="0">
                <a:latin typeface="Cambria" pitchFamily="18" charset="0"/>
                <a:cs typeface="+mn-cs"/>
              </a:rPr>
              <a:t>Sentenças interrogativas:</a:t>
            </a:r>
            <a:r>
              <a:rPr lang="pt-BR" sz="4000" kern="0" dirty="0">
                <a:latin typeface="Cambria" pitchFamily="18" charset="0"/>
                <a:cs typeface="+mn-cs"/>
              </a:rPr>
              <a:t> </a:t>
            </a:r>
            <a:r>
              <a:rPr lang="pt-BR" sz="4000" i="1" kern="0" dirty="0">
                <a:latin typeface="Cambria" pitchFamily="18" charset="0"/>
                <a:cs typeface="+mn-cs"/>
              </a:rPr>
              <a:t>“Quantos estados tem no Brasil?”, “O Paraná será rebaixado?”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400" i="1" kern="0" dirty="0">
              <a:latin typeface="Cambria" pitchFamily="18" charset="0"/>
              <a:cs typeface="+mn-cs"/>
            </a:endParaRPr>
          </a:p>
        </p:txBody>
      </p:sp>
      <p:pic>
        <p:nvPicPr>
          <p:cNvPr id="22530" name="Picture 2" descr="Resultado de imagem para parana clube rebaixado">
            <a:extLst>
              <a:ext uri="{FF2B5EF4-FFF2-40B4-BE49-F238E27FC236}">
                <a16:creationId xmlns:a16="http://schemas.microsoft.com/office/drawing/2014/main" id="{923C825D-3561-4E1E-8B1A-D0DB5DA56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921" y="4797153"/>
            <a:ext cx="3091273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3687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38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A109F0D-F2A7-4034-B837-FA2584520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714375"/>
            <a:ext cx="5800725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042A9FD-1E79-4803-A9C9-6EDC10C6DDA7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97485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b="1" u="sng" kern="0" dirty="0">
                <a:latin typeface="Cambria" pitchFamily="18" charset="0"/>
                <a:cs typeface="+mn-cs"/>
              </a:rPr>
              <a:t>O que não é uma Proposição?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400" b="1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600" b="1" kern="0" dirty="0">
                <a:latin typeface="Cambria" pitchFamily="18" charset="0"/>
                <a:cs typeface="+mn-cs"/>
              </a:rPr>
              <a:t>Sentenças imperativas:</a:t>
            </a:r>
            <a:r>
              <a:rPr lang="pt-BR" sz="3600" kern="0" dirty="0">
                <a:latin typeface="Cambria" pitchFamily="18" charset="0"/>
                <a:cs typeface="+mn-cs"/>
              </a:rPr>
              <a:t> </a:t>
            </a:r>
            <a:r>
              <a:rPr lang="pt-BR" sz="3600" i="1" kern="0" dirty="0">
                <a:latin typeface="Cambria" pitchFamily="18" charset="0"/>
                <a:cs typeface="+mn-cs"/>
              </a:rPr>
              <a:t>“Estude mais”, “Leia aquele livro”.</a:t>
            </a:r>
          </a:p>
        </p:txBody>
      </p:sp>
      <p:pic>
        <p:nvPicPr>
          <p:cNvPr id="21506" name="Picture 2" descr="Resultado de imagem para livro">
            <a:extLst>
              <a:ext uri="{FF2B5EF4-FFF2-40B4-BE49-F238E27FC236}">
                <a16:creationId xmlns:a16="http://schemas.microsoft.com/office/drawing/2014/main" id="{89BCBD4E-1DC8-4204-B3D4-12F3CA03A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97560"/>
            <a:ext cx="4283968" cy="245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063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39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282E24C-11D6-4B17-A69B-7D7160648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910" y="2276872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Princípios das Proposições</a:t>
            </a:r>
          </a:p>
        </p:txBody>
      </p:sp>
    </p:spTree>
    <p:extLst>
      <p:ext uri="{BB962C8B-B14F-4D97-AF65-F5344CB8AC3E}">
        <p14:creationId xmlns:p14="http://schemas.microsoft.com/office/powerpoint/2010/main" val="30723498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40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7B87092-718A-4CE2-B039-20E55AEAB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714375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Princípios das Proposições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3E06E63-5102-42B4-9E0F-673FD8DF5B0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760538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400" b="1" kern="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600" b="1" kern="0" dirty="0">
                <a:latin typeface="Cambria" pitchFamily="18" charset="0"/>
                <a:cs typeface="+mn-cs"/>
              </a:rPr>
              <a:t>1 – Princípio da identidade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600" i="1" kern="0" dirty="0">
                <a:latin typeface="Cambria" pitchFamily="18" charset="0"/>
              </a:rPr>
              <a:t>	Uma proposição verdadeira é verdadeira; uma proposição falsa é falsa. 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3600" b="1" kern="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000" b="1" kern="0" dirty="0">
                <a:solidFill>
                  <a:srgbClr val="C00000"/>
                </a:solidFill>
                <a:latin typeface="Cambria" pitchFamily="18" charset="0"/>
                <a:cs typeface="+mn-cs"/>
              </a:rPr>
              <a:t>(NÃO HÁ  UM MEIO TERMO QUANDO ESTUDAMOS PROPOSIÇÕES)</a:t>
            </a:r>
            <a:endParaRPr lang="pt-BR" sz="2400" kern="0" dirty="0">
              <a:solidFill>
                <a:srgbClr val="C00000"/>
              </a:solidFill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920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7B87092-718A-4CE2-B039-20E55AEAB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714375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Princípios das Proposições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3E06E63-5102-42B4-9E0F-673FD8DF5B0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36410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400" b="1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000" b="1" kern="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000" b="1" kern="0" dirty="0">
                <a:latin typeface="Cambria" pitchFamily="18" charset="0"/>
                <a:cs typeface="+mn-cs"/>
              </a:rPr>
              <a:t>2- </a:t>
            </a:r>
            <a:r>
              <a:rPr lang="pt-BR" sz="3200" b="1" kern="0" dirty="0">
                <a:latin typeface="Cambria" pitchFamily="18" charset="0"/>
                <a:cs typeface="+mn-cs"/>
              </a:rPr>
              <a:t>Princípio da não-contradição: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i="1" kern="0" dirty="0">
                <a:latin typeface="Cambria" pitchFamily="18" charset="0"/>
                <a:cs typeface="+mn-cs"/>
              </a:rPr>
              <a:t>	Uma proposição não pode ser verdadeira e falsa simultaneamente.</a:t>
            </a: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3200" b="1" kern="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000" b="1" kern="0" dirty="0">
                <a:latin typeface="Cambria" pitchFamily="18" charset="0"/>
                <a:cs typeface="+mn-cs"/>
              </a:rPr>
              <a:t> </a:t>
            </a:r>
            <a:endParaRPr lang="pt-BR" sz="2400" kern="0" dirty="0">
              <a:latin typeface="Cambria" pitchFamily="18" charset="0"/>
              <a:cs typeface="+mn-cs"/>
            </a:endParaRPr>
          </a:p>
        </p:txBody>
      </p:sp>
      <p:pic>
        <p:nvPicPr>
          <p:cNvPr id="31746" name="Picture 2" descr="Resultado de imagem para nÃ£o contradiÃ§Ã£o">
            <a:extLst>
              <a:ext uri="{FF2B5EF4-FFF2-40B4-BE49-F238E27FC236}">
                <a16:creationId xmlns:a16="http://schemas.microsoft.com/office/drawing/2014/main" id="{1F971700-C45A-4BB6-8D49-6AD1DE23F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" y="3789040"/>
            <a:ext cx="3209219" cy="296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Resultado de imagem para nÃ£o contradiÃ§Ã£o">
            <a:extLst>
              <a:ext uri="{FF2B5EF4-FFF2-40B4-BE49-F238E27FC236}">
                <a16:creationId xmlns:a16="http://schemas.microsoft.com/office/drawing/2014/main" id="{3BD30575-7B40-4279-B33C-3F6AE4D4A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3722569"/>
            <a:ext cx="2895601" cy="309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862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7B87092-718A-4CE2-B039-20E55AEAB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714375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Princípios das Proposições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3E06E63-5102-42B4-9E0F-673FD8DF5B0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624202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400" b="1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000" b="1" kern="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000" b="1" kern="0" dirty="0">
                <a:latin typeface="Cambria" pitchFamily="18" charset="0"/>
                <a:cs typeface="+mn-cs"/>
              </a:rPr>
              <a:t>2- </a:t>
            </a:r>
            <a:r>
              <a:rPr lang="pt-BR" sz="3200" b="1" kern="0" dirty="0">
                <a:latin typeface="Cambria" pitchFamily="18" charset="0"/>
                <a:cs typeface="+mn-cs"/>
              </a:rPr>
              <a:t>Princípio da não-contradição: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i="1" kern="0" dirty="0">
                <a:latin typeface="Cambria" pitchFamily="18" charset="0"/>
                <a:cs typeface="+mn-cs"/>
              </a:rPr>
              <a:t>	</a:t>
            </a: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3200" b="1" i="1" kern="0" dirty="0">
              <a:latin typeface="Cambria" pitchFamily="18" charset="0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rgbClr val="669900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pt-BR" sz="3200" b="1" i="1" kern="0" dirty="0">
                <a:latin typeface="Cambria" pitchFamily="18" charset="0"/>
                <a:cs typeface="+mn-cs"/>
              </a:rPr>
              <a:t>O Adoniran é Carioca e Paranaense.</a:t>
            </a:r>
          </a:p>
          <a:p>
            <a:pPr marL="457200" indent="-457200">
              <a:spcBef>
                <a:spcPct val="20000"/>
              </a:spcBef>
              <a:buClr>
                <a:srgbClr val="669900"/>
              </a:buClr>
              <a:buSzPct val="70000"/>
              <a:buFont typeface="Arial" panose="020B0604020202020204" pitchFamily="34" charset="0"/>
              <a:buChar char="•"/>
              <a:defRPr/>
            </a:pPr>
            <a:endParaRPr lang="pt-BR" sz="3200" b="1" i="1" kern="0" dirty="0">
              <a:latin typeface="Cambria" pitchFamily="18" charset="0"/>
              <a:cs typeface="+mn-cs"/>
            </a:endParaRPr>
          </a:p>
          <a:p>
            <a:pPr marL="457200" indent="-457200">
              <a:spcBef>
                <a:spcPct val="20000"/>
              </a:spcBef>
              <a:buClr>
                <a:srgbClr val="669900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pt-BR" sz="3200" b="1" i="1" kern="0" dirty="0">
                <a:latin typeface="Cambria" pitchFamily="18" charset="0"/>
                <a:cs typeface="+mn-cs"/>
              </a:rPr>
              <a:t>O filho da Ana chama Wesley e Vinicius</a:t>
            </a: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000" b="1" kern="0" dirty="0">
                <a:latin typeface="Cambria" pitchFamily="18" charset="0"/>
                <a:cs typeface="+mn-cs"/>
              </a:rPr>
              <a:t> </a:t>
            </a:r>
            <a:endParaRPr lang="pt-BR" sz="2400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5950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983795B-CDA3-41A2-9A87-C19A8659E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A21B7B15-D8D2-4762-9BBB-80FF103D0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43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EA53F79-7963-46F6-BAAF-60134835295E}"/>
              </a:ext>
            </a:extLst>
          </p:cNvPr>
          <p:cNvSpPr/>
          <p:nvPr/>
        </p:nvSpPr>
        <p:spPr>
          <a:xfrm>
            <a:off x="683568" y="404664"/>
            <a:ext cx="81982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rgbClr val="222222"/>
                </a:solidFill>
                <a:latin typeface="arial" panose="020B0604020202020204" pitchFamily="34" charset="0"/>
              </a:rPr>
              <a:t>O </a:t>
            </a:r>
            <a:r>
              <a:rPr lang="pt-BR" sz="3600" b="1" dirty="0">
                <a:solidFill>
                  <a:srgbClr val="222222"/>
                </a:solidFill>
                <a:latin typeface="arial" panose="020B0604020202020204" pitchFamily="34" charset="0"/>
              </a:rPr>
              <a:t>princípio da não</a:t>
            </a:r>
            <a:r>
              <a:rPr lang="pt-BR" sz="3600" dirty="0">
                <a:solidFill>
                  <a:srgbClr val="222222"/>
                </a:solidFill>
                <a:latin typeface="arial" panose="020B0604020202020204" pitchFamily="34" charset="0"/>
              </a:rPr>
              <a:t>-</a:t>
            </a:r>
            <a:r>
              <a:rPr lang="pt-BR" sz="3600" b="1" dirty="0">
                <a:solidFill>
                  <a:srgbClr val="222222"/>
                </a:solidFill>
                <a:latin typeface="arial" panose="020B0604020202020204" pitchFamily="34" charset="0"/>
              </a:rPr>
              <a:t>contradição</a:t>
            </a:r>
            <a:r>
              <a:rPr lang="pt-BR" sz="3600" dirty="0">
                <a:solidFill>
                  <a:srgbClr val="222222"/>
                </a:solidFill>
                <a:latin typeface="arial" panose="020B0604020202020204" pitchFamily="34" charset="0"/>
              </a:rPr>
              <a:t> foi (primeiramente) formulado por Aristóteles e diz-nos que uma proposição verdadeira </a:t>
            </a:r>
            <a:r>
              <a:rPr lang="pt-BR" sz="3600" b="1" dirty="0">
                <a:solidFill>
                  <a:srgbClr val="222222"/>
                </a:solidFill>
                <a:latin typeface="arial" panose="020B0604020202020204" pitchFamily="34" charset="0"/>
              </a:rPr>
              <a:t>não</a:t>
            </a:r>
            <a:r>
              <a:rPr lang="pt-BR" sz="3600" dirty="0">
                <a:solidFill>
                  <a:srgbClr val="222222"/>
                </a:solidFill>
                <a:latin typeface="arial" panose="020B0604020202020204" pitchFamily="34" charset="0"/>
              </a:rPr>
              <a:t> pode ser falsa e uma proposição falsa </a:t>
            </a:r>
            <a:r>
              <a:rPr lang="pt-BR" sz="3600" b="1" dirty="0">
                <a:solidFill>
                  <a:srgbClr val="222222"/>
                </a:solidFill>
                <a:latin typeface="arial" panose="020B0604020202020204" pitchFamily="34" charset="0"/>
              </a:rPr>
              <a:t>não</a:t>
            </a:r>
            <a:r>
              <a:rPr lang="pt-BR" sz="3600" dirty="0">
                <a:solidFill>
                  <a:srgbClr val="222222"/>
                </a:solidFill>
                <a:latin typeface="arial" panose="020B0604020202020204" pitchFamily="34" charset="0"/>
              </a:rPr>
              <a:t> pode ser verdadeira. </a:t>
            </a:r>
          </a:p>
          <a:p>
            <a:pPr algn="just"/>
            <a:endParaRPr lang="pt-BR" sz="36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3600" dirty="0">
                <a:solidFill>
                  <a:srgbClr val="C00000"/>
                </a:solidFill>
                <a:latin typeface="arial" panose="020B0604020202020204" pitchFamily="34" charset="0"/>
              </a:rPr>
              <a:t>Nenhuma proposição (na lógica clássica), portanto, pode ser os dois ao mesmo tempo.</a:t>
            </a:r>
            <a:endParaRPr lang="pt-BR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935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7B87092-718A-4CE2-B039-20E55AEAB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714375"/>
            <a:ext cx="82296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Princípios das Proposições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3E06E63-5102-42B4-9E0F-673FD8DF5B0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760538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400" b="1" kern="0" dirty="0">
                <a:latin typeface="Cambria" pitchFamily="18" charset="0"/>
                <a:cs typeface="+mn-cs"/>
              </a:rPr>
              <a:t> </a:t>
            </a:r>
            <a:endParaRPr lang="pt-BR" sz="2000" i="1" kern="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000" b="1" kern="0" dirty="0">
              <a:latin typeface="Cambria" pitchFamily="18" charset="0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2000" b="1" kern="0" dirty="0">
                <a:latin typeface="Cambria" pitchFamily="18" charset="0"/>
                <a:cs typeface="+mn-cs"/>
              </a:rPr>
              <a:t>3 – </a:t>
            </a:r>
            <a:r>
              <a:rPr lang="pt-BR" sz="3200" b="1" kern="0" dirty="0">
                <a:latin typeface="Cambria" pitchFamily="18" charset="0"/>
                <a:cs typeface="+mn-cs"/>
              </a:rPr>
              <a:t>Princípio do Terceiro Excluído: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r>
              <a:rPr lang="pt-BR" sz="3200" i="1" kern="0" dirty="0">
                <a:latin typeface="Cambria" pitchFamily="18" charset="0"/>
                <a:cs typeface="+mn-cs"/>
              </a:rPr>
              <a:t>	Uma proposição ou será verdadeira, ou será falsa : não há outra possibilidade.</a:t>
            </a:r>
            <a:endParaRPr lang="pt-BR" sz="3200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8209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F314EB8-6F02-4A98-BB30-6695C982C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EF7B9F8-3AEE-40D5-B1FF-858BDF4F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45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079F633-E6B6-47F1-B832-C900F69A1DF6}"/>
              </a:ext>
            </a:extLst>
          </p:cNvPr>
          <p:cNvSpPr/>
          <p:nvPr/>
        </p:nvSpPr>
        <p:spPr>
          <a:xfrm>
            <a:off x="838200" y="692696"/>
            <a:ext cx="7848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 Em Lógica, a Lei </a:t>
            </a:r>
            <a:r>
              <a:rPr lang="pt-BR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do</a:t>
            </a:r>
            <a:r>
              <a:rPr lang="pt-BR" sz="3200" b="1" dirty="0" err="1">
                <a:solidFill>
                  <a:srgbClr val="222222"/>
                </a:solidFill>
                <a:latin typeface="arial" panose="020B0604020202020204" pitchFamily="34" charset="0"/>
              </a:rPr>
              <a:t>Terceiro</a:t>
            </a:r>
            <a:r>
              <a:rPr lang="pt-BR" sz="3200" b="1" dirty="0">
                <a:solidFill>
                  <a:srgbClr val="222222"/>
                </a:solidFill>
                <a:latin typeface="arial" panose="020B0604020202020204" pitchFamily="34" charset="0"/>
              </a:rPr>
              <a:t> Excluído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 (em latim, </a:t>
            </a:r>
            <a:r>
              <a:rPr lang="pt-BR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principium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tertii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pt-BR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exclusi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 ou </a:t>
            </a:r>
            <a:r>
              <a:rPr lang="pt-BR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tertium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 non </a:t>
            </a:r>
            <a:r>
              <a:rPr lang="pt-BR" sz="3200" dirty="0" err="1">
                <a:solidFill>
                  <a:srgbClr val="222222"/>
                </a:solidFill>
                <a:latin typeface="arial" panose="020B0604020202020204" pitchFamily="34" charset="0"/>
              </a:rPr>
              <a:t>datur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) é a </a:t>
            </a:r>
            <a:r>
              <a:rPr lang="pt-BR" sz="3200" b="1" dirty="0">
                <a:solidFill>
                  <a:srgbClr val="222222"/>
                </a:solidFill>
                <a:latin typeface="arial" panose="020B0604020202020204" pitchFamily="34" charset="0"/>
              </a:rPr>
              <a:t>terceira</a:t>
            </a:r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 de três clássicas Leis do Pensamento. </a:t>
            </a:r>
          </a:p>
          <a:p>
            <a:pPr algn="just"/>
            <a:endParaRPr lang="pt-BR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3200" dirty="0">
                <a:solidFill>
                  <a:srgbClr val="222222"/>
                </a:solidFill>
                <a:latin typeface="arial" panose="020B0604020202020204" pitchFamily="34" charset="0"/>
              </a:rPr>
              <a:t>Ela afirma que para qualquer proposição, ou esta proposição é verdadeira, ou sua negação é verdadeira.</a:t>
            </a:r>
            <a:endParaRPr lang="pt-BR" sz="3200" dirty="0"/>
          </a:p>
        </p:txBody>
      </p:sp>
      <p:sp>
        <p:nvSpPr>
          <p:cNvPr id="5" name="AutoShape 2" descr="Resultado de imagem para princÃ­pio do terceiro excluÃ­do">
            <a:extLst>
              <a:ext uri="{FF2B5EF4-FFF2-40B4-BE49-F238E27FC236}">
                <a16:creationId xmlns:a16="http://schemas.microsoft.com/office/drawing/2014/main" id="{E1421C91-311F-4D6C-82D5-B06CFB2B10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3476B77-7192-462B-BB66-4E99867BC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4741817"/>
            <a:ext cx="3851920" cy="218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1885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46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5402F29-69E8-4F68-AE88-F106DA185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714375"/>
            <a:ext cx="3563888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DF8872F-6284-4F49-842E-43F81766D65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7145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2800" b="1" kern="0" dirty="0">
                <a:latin typeface="Cambria" pitchFamily="18" charset="0"/>
                <a:cs typeface="+mn-cs"/>
              </a:rPr>
              <a:t>Proposições SIMPLES:</a:t>
            </a:r>
            <a:r>
              <a:rPr lang="pt-BR" sz="2800" kern="0" dirty="0">
                <a:latin typeface="Cambria" pitchFamily="18" charset="0"/>
                <a:cs typeface="+mn-cs"/>
              </a:rPr>
              <a:t> aquelas que vêm sozinhas, desacompanhadas de outras proposições: São geralmente designadas por letras minúsculas p, q, r ...</a:t>
            </a:r>
            <a:endParaRPr lang="pt-BR" sz="2800" b="1" kern="0" dirty="0">
              <a:latin typeface="Cambria" pitchFamily="18" charset="0"/>
              <a:cs typeface="+mn-cs"/>
            </a:endParaRP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endParaRPr lang="pt-BR" sz="2800" kern="0" dirty="0">
              <a:latin typeface="Cambria" pitchFamily="18" charset="0"/>
              <a:cs typeface="Arial" charset="0"/>
            </a:endParaRP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2800" kern="0" dirty="0" err="1">
                <a:latin typeface="Cambria" pitchFamily="18" charset="0"/>
                <a:cs typeface="Arial" charset="0"/>
              </a:rPr>
              <a:t>Ex</a:t>
            </a:r>
            <a:r>
              <a:rPr lang="pt-BR" sz="2800" kern="0" dirty="0">
                <a:latin typeface="Cambria" pitchFamily="18" charset="0"/>
                <a:cs typeface="Arial" charset="0"/>
              </a:rPr>
              <a:t>: </a:t>
            </a:r>
            <a:r>
              <a:rPr lang="pt-BR" sz="2800" b="1" kern="0" dirty="0">
                <a:latin typeface="Cambria" pitchFamily="18" charset="0"/>
                <a:cs typeface="Arial" charset="0"/>
              </a:rPr>
              <a:t>p =</a:t>
            </a:r>
            <a:r>
              <a:rPr lang="pt-BR" sz="2800" kern="0" dirty="0">
                <a:latin typeface="Cambria" pitchFamily="18" charset="0"/>
                <a:cs typeface="Arial" charset="0"/>
              </a:rPr>
              <a:t> </a:t>
            </a:r>
            <a:r>
              <a:rPr lang="pt-BR" sz="2800" b="1" kern="0" dirty="0">
                <a:latin typeface="Cambria" pitchFamily="18" charset="0"/>
                <a:cs typeface="Arial" charset="0"/>
              </a:rPr>
              <a:t>Todo homem é mortal /</a:t>
            </a:r>
            <a:r>
              <a:rPr lang="pt-BR" sz="2800" kern="0" dirty="0">
                <a:latin typeface="Cambria" pitchFamily="18" charset="0"/>
                <a:cs typeface="Arial" charset="0"/>
              </a:rPr>
              <a:t> </a:t>
            </a:r>
            <a:r>
              <a:rPr lang="pt-BR" sz="2800" b="1" kern="0" dirty="0">
                <a:latin typeface="Cambria" pitchFamily="18" charset="0"/>
                <a:cs typeface="Arial" charset="0"/>
              </a:rPr>
              <a:t>q = O novo papa é argentino</a:t>
            </a:r>
            <a:r>
              <a:rPr lang="pt-BR" sz="2800" kern="0" dirty="0">
                <a:latin typeface="Cambria" pitchFamily="18" charset="0"/>
                <a:cs typeface="Arial" charset="0"/>
              </a:rPr>
              <a:t>.</a:t>
            </a: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defRPr/>
            </a:pPr>
            <a:endParaRPr lang="pt-BR" sz="2800" kern="0" dirty="0">
              <a:latin typeface="Cambria" pitchFamily="18" charset="0"/>
              <a:cs typeface="Arial" charset="0"/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800" kern="0" dirty="0">
              <a:solidFill>
                <a:srgbClr val="0000FF"/>
              </a:solidFill>
              <a:latin typeface="Cambria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800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9575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47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5402F29-69E8-4F68-AE88-F106DA185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714375"/>
            <a:ext cx="3563888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DF8872F-6284-4F49-842E-43F81766D65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68760"/>
            <a:ext cx="8229600" cy="4525963"/>
          </a:xfrm>
          <a:prstGeom prst="rect">
            <a:avLst/>
          </a:prstGeom>
        </p:spPr>
        <p:txBody>
          <a:bodyPr/>
          <a:lstStyle/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defRPr/>
            </a:pPr>
            <a:endParaRPr lang="pt-BR" sz="3200" kern="0" dirty="0">
              <a:latin typeface="Cambria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200" b="1" kern="0" dirty="0">
                <a:latin typeface="Cambria" pitchFamily="18" charset="0"/>
                <a:cs typeface="+mn-cs"/>
              </a:rPr>
              <a:t>Proposições COMPOSTAS: </a:t>
            </a:r>
            <a:r>
              <a:rPr lang="pt-BR" sz="3200" kern="0" dirty="0">
                <a:latin typeface="Cambria" pitchFamily="18" charset="0"/>
                <a:cs typeface="+mn-cs"/>
              </a:rPr>
              <a:t>duas ou mais proposições conectadas entre si, formando uma só sentença. Habitualmente designadas por letras maiúsculas P, Q, R ...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3200" kern="0" dirty="0">
              <a:latin typeface="Cambria" pitchFamily="18" charset="0"/>
              <a:cs typeface="+mn-cs"/>
            </a:endParaRPr>
          </a:p>
          <a:p>
            <a:pPr marL="800100" lvl="1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200" kern="0" dirty="0">
                <a:latin typeface="Cambria" pitchFamily="18" charset="0"/>
                <a:cs typeface="+mn-cs"/>
              </a:rPr>
              <a:t>Ex: Barbara é dentista </a:t>
            </a:r>
            <a:r>
              <a:rPr lang="pt-BR" sz="3200" b="1" kern="0" dirty="0">
                <a:latin typeface="Cambria" pitchFamily="18" charset="0"/>
                <a:cs typeface="+mn-cs"/>
              </a:rPr>
              <a:t>e </a:t>
            </a:r>
            <a:r>
              <a:rPr lang="pt-BR" sz="3200" kern="0" dirty="0">
                <a:latin typeface="Cambria" pitchFamily="18" charset="0"/>
                <a:cs typeface="+mn-cs"/>
              </a:rPr>
              <a:t>Jean é engenheiro.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800" b="1" kern="0" dirty="0">
              <a:latin typeface="Cambria" pitchFamily="18" charset="0"/>
              <a:cs typeface="+mn-cs"/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800" kern="0" dirty="0">
              <a:solidFill>
                <a:srgbClr val="0000FF"/>
              </a:solidFill>
              <a:latin typeface="Cambria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800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5183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48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5402F29-69E8-4F68-AE88-F106DA185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714375"/>
            <a:ext cx="3563888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DF8872F-6284-4F49-842E-43F81766D65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68760"/>
            <a:ext cx="9144000" cy="4525963"/>
          </a:xfrm>
          <a:prstGeom prst="rect">
            <a:avLst/>
          </a:prstGeom>
        </p:spPr>
        <p:txBody>
          <a:bodyPr/>
          <a:lstStyle/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defRPr/>
            </a:pPr>
            <a:r>
              <a:rPr lang="pt-BR" sz="3200" kern="0" dirty="0">
                <a:latin typeface="Cambria" pitchFamily="18" charset="0"/>
                <a:cs typeface="Arial" charset="0"/>
              </a:rPr>
              <a:t> </a:t>
            </a:r>
            <a:endParaRPr lang="pt-BR" sz="3200" kern="0" dirty="0">
              <a:latin typeface="Cambria" pitchFamily="18" charset="0"/>
              <a:cs typeface="+mn-cs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3200" kern="0" dirty="0">
              <a:latin typeface="Cambria" pitchFamily="18" charset="0"/>
              <a:cs typeface="+mn-cs"/>
            </a:endParaRPr>
          </a:p>
          <a:p>
            <a:pPr marL="800100" lvl="1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200" kern="0" dirty="0">
                <a:latin typeface="Cambria" pitchFamily="18" charset="0"/>
                <a:cs typeface="+mn-cs"/>
              </a:rPr>
              <a:t>Ex: Barbara é dentista </a:t>
            </a:r>
            <a:r>
              <a:rPr lang="pt-BR" sz="3200" b="1" kern="0" dirty="0">
                <a:latin typeface="Cambria" pitchFamily="18" charset="0"/>
                <a:cs typeface="+mn-cs"/>
              </a:rPr>
              <a:t>e </a:t>
            </a:r>
            <a:r>
              <a:rPr lang="pt-BR" sz="3200" kern="0" dirty="0">
                <a:latin typeface="Cambria" pitchFamily="18" charset="0"/>
                <a:cs typeface="+mn-cs"/>
              </a:rPr>
              <a:t>Jean é engenheiro.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800" b="1" kern="0" dirty="0">
              <a:latin typeface="Cambria" pitchFamily="18" charset="0"/>
              <a:cs typeface="+mn-cs"/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800" kern="0" dirty="0">
              <a:solidFill>
                <a:srgbClr val="0000FF"/>
              </a:solidFill>
              <a:latin typeface="Cambria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800" kern="0" dirty="0">
              <a:latin typeface="Cambria" pitchFamily="18" charset="0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B1969F2-7393-4D75-8EE4-21739B5F1B6C}"/>
              </a:ext>
            </a:extLst>
          </p:cNvPr>
          <p:cNvSpPr/>
          <p:nvPr/>
        </p:nvSpPr>
        <p:spPr>
          <a:xfrm>
            <a:off x="1475656" y="2276872"/>
            <a:ext cx="3240360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F2728F2-1EFD-4DBF-8E5B-A9E4C589CC92}"/>
              </a:ext>
            </a:extLst>
          </p:cNvPr>
          <p:cNvSpPr/>
          <p:nvPr/>
        </p:nvSpPr>
        <p:spPr>
          <a:xfrm>
            <a:off x="5041484" y="2256174"/>
            <a:ext cx="3418948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638B1DB-F4E7-4C27-8B37-638E8D6EB59A}"/>
              </a:ext>
            </a:extLst>
          </p:cNvPr>
          <p:cNvCxnSpPr>
            <a:stCxn id="4" idx="2"/>
          </p:cNvCxnSpPr>
          <p:nvPr/>
        </p:nvCxnSpPr>
        <p:spPr>
          <a:xfrm>
            <a:off x="3095836" y="2924944"/>
            <a:ext cx="28364" cy="180020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82762F8-B071-48D7-B55E-FEB22B0D9334}"/>
              </a:ext>
            </a:extLst>
          </p:cNvPr>
          <p:cNvCxnSpPr/>
          <p:nvPr/>
        </p:nvCxnSpPr>
        <p:spPr>
          <a:xfrm>
            <a:off x="6736776" y="2941094"/>
            <a:ext cx="28364" cy="180020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B8B158B-1A63-4E10-877E-21D9298D9B99}"/>
              </a:ext>
            </a:extLst>
          </p:cNvPr>
          <p:cNvSpPr txBox="1"/>
          <p:nvPr/>
        </p:nvSpPr>
        <p:spPr>
          <a:xfrm>
            <a:off x="2880873" y="4741294"/>
            <a:ext cx="429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/>
              <a:t>P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7BF47DA-CE87-4A59-A021-A1CC91B132B0}"/>
              </a:ext>
            </a:extLst>
          </p:cNvPr>
          <p:cNvSpPr txBox="1"/>
          <p:nvPr/>
        </p:nvSpPr>
        <p:spPr>
          <a:xfrm>
            <a:off x="6521813" y="4867856"/>
            <a:ext cx="502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2769685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49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5402F29-69E8-4F68-AE88-F106DA185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714375"/>
            <a:ext cx="3563888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DF8872F-6284-4F49-842E-43F81766D65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138237"/>
            <a:ext cx="8229600" cy="5005388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3600" b="1" kern="0" dirty="0">
              <a:latin typeface="Cambria" pitchFamily="18" charset="0"/>
              <a:cs typeface="+mn-cs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600" b="1" kern="0" dirty="0">
                <a:latin typeface="Cambria" pitchFamily="18" charset="0"/>
                <a:cs typeface="+mn-cs"/>
              </a:rPr>
              <a:t>Os conectivos são representados da seguinte forma:</a:t>
            </a: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3600" kern="0" dirty="0"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pt-BR" sz="36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</a:t>
            </a:r>
            <a:r>
              <a:rPr lang="pt-BR" sz="3600" kern="0" dirty="0"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pt-BR" sz="3600" kern="0" dirty="0">
                <a:latin typeface="Cambria" pitchFamily="18" charset="0"/>
                <a:cs typeface="Arial" charset="0"/>
              </a:rPr>
              <a:t>corresponde a </a:t>
            </a:r>
            <a:r>
              <a:rPr lang="pt-BR" sz="36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“</a:t>
            </a:r>
            <a:r>
              <a:rPr lang="pt-BR" sz="3600" b="1" i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não</a:t>
            </a:r>
            <a:r>
              <a:rPr lang="pt-BR" sz="36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”</a:t>
            </a: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3600" kern="0" dirty="0"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el-GR" sz="36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Λ</a:t>
            </a:r>
            <a:r>
              <a:rPr lang="pt-BR" sz="3600" kern="0" dirty="0">
                <a:latin typeface="Cambria" pitchFamily="18" charset="0"/>
                <a:cs typeface="Arial" charset="0"/>
              </a:rPr>
              <a:t> corresponde a </a:t>
            </a:r>
            <a:r>
              <a:rPr lang="pt-BR" sz="36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“e”</a:t>
            </a: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3600" kern="0" dirty="0"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el-GR" sz="36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ν</a:t>
            </a:r>
            <a:r>
              <a:rPr lang="pt-BR" sz="3600" kern="0" dirty="0">
                <a:latin typeface="Cambria" pitchFamily="18" charset="0"/>
                <a:cs typeface="Arial" charset="0"/>
              </a:rPr>
              <a:t> corresponde a </a:t>
            </a:r>
            <a:r>
              <a:rPr lang="pt-BR" sz="36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“ou”</a:t>
            </a: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3600" kern="0" dirty="0"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el-GR" sz="36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</a:t>
            </a:r>
            <a:r>
              <a:rPr lang="pt-BR" sz="3600" kern="0" dirty="0">
                <a:latin typeface="Cambria" pitchFamily="18" charset="0"/>
                <a:cs typeface="Arial" charset="0"/>
              </a:rPr>
              <a:t> corresponde a </a:t>
            </a:r>
            <a:r>
              <a:rPr lang="pt-BR" sz="36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“então”</a:t>
            </a:r>
          </a:p>
          <a:p>
            <a:pPr marL="692150" lvl="1" indent="-347663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3600" kern="0" dirty="0"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el-GR" sz="36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</a:t>
            </a:r>
            <a:r>
              <a:rPr lang="pt-BR" sz="3600" kern="0" dirty="0">
                <a:latin typeface="Cambria" pitchFamily="18" charset="0"/>
                <a:cs typeface="Arial" charset="0"/>
              </a:rPr>
              <a:t> corresponde a </a:t>
            </a:r>
            <a:r>
              <a:rPr lang="pt-BR" sz="36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“se e somente se”</a:t>
            </a:r>
            <a:endParaRPr lang="pt-BR" sz="3600" kern="0" dirty="0">
              <a:solidFill>
                <a:srgbClr val="0000FF"/>
              </a:solidFill>
              <a:latin typeface="Cambria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kern="0" dirty="0">
              <a:latin typeface="Cambr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6791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50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D2D82FE-299E-49C8-BB87-DDF9E7182CC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046288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600" b="1" kern="0" dirty="0">
                <a:latin typeface="Cambria" pitchFamily="18" charset="0"/>
                <a:cs typeface="+mn-cs"/>
              </a:rPr>
              <a:t>A partir de uma proposição podemos construir uma outra com a sua negação;</a:t>
            </a:r>
          </a:p>
          <a:p>
            <a:pPr marL="800100" lvl="1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3600" b="1" kern="0" dirty="0" err="1">
                <a:latin typeface="Cambria" pitchFamily="18" charset="0"/>
                <a:cs typeface="+mn-cs"/>
              </a:rPr>
              <a:t>Ex</a:t>
            </a:r>
            <a:r>
              <a:rPr lang="pt-BR" sz="3600" b="1" kern="0" dirty="0">
                <a:latin typeface="Cambria" pitchFamily="18" charset="0"/>
                <a:cs typeface="+mn-cs"/>
              </a:rPr>
              <a:t>: </a:t>
            </a:r>
            <a:r>
              <a:rPr lang="pt-BR" sz="3600" kern="0" dirty="0">
                <a:latin typeface="Cambria" pitchFamily="18" charset="0"/>
                <a:cs typeface="+mn-cs"/>
              </a:rPr>
              <a:t>Júlia é médica. / </a:t>
            </a:r>
            <a:r>
              <a:rPr lang="pt-BR" sz="3600" kern="0" dirty="0">
                <a:latin typeface="Cambria" pitchFamily="18" charset="0"/>
              </a:rPr>
              <a:t>Júlia</a:t>
            </a:r>
            <a:r>
              <a:rPr lang="pt-BR" sz="3600" kern="0" dirty="0">
                <a:latin typeface="Cambria" pitchFamily="18" charset="0"/>
                <a:cs typeface="+mn-cs"/>
              </a:rPr>
              <a:t> não é médica.</a:t>
            </a:r>
            <a:endParaRPr lang="pt-BR" sz="3600" b="1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3600" b="1" kern="0" dirty="0">
              <a:latin typeface="Cambria" pitchFamily="18" charset="0"/>
              <a:cs typeface="+mn-cs"/>
            </a:endParaRPr>
          </a:p>
          <a:p>
            <a:pPr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3600" kern="0" dirty="0">
              <a:latin typeface="Cambria" pitchFamily="18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3600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3000" kern="0" dirty="0">
              <a:latin typeface="Cambria" pitchFamily="18" charset="0"/>
              <a:cs typeface="+mn-c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B8F3964-586D-4075-B717-D744A1B49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714375"/>
            <a:ext cx="3347864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</p:spTree>
    <p:extLst>
      <p:ext uri="{BB962C8B-B14F-4D97-AF65-F5344CB8AC3E}">
        <p14:creationId xmlns:p14="http://schemas.microsoft.com/office/powerpoint/2010/main" val="24561055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D2D82FE-299E-49C8-BB87-DDF9E7182CC0}"/>
              </a:ext>
            </a:extLst>
          </p:cNvPr>
          <p:cNvSpPr txBox="1">
            <a:spLocks noChangeArrowheads="1"/>
          </p:cNvSpPr>
          <p:nvPr/>
        </p:nvSpPr>
        <p:spPr>
          <a:xfrm>
            <a:off x="456558" y="980728"/>
            <a:ext cx="8229600" cy="4525962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400" b="1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defRPr/>
            </a:pPr>
            <a:endParaRPr lang="pt-BR" sz="2400" b="1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r>
              <a:rPr lang="pt-BR" sz="2400" b="1" kern="0" dirty="0">
                <a:latin typeface="Cambria" pitchFamily="18" charset="0"/>
                <a:cs typeface="+mn-cs"/>
              </a:rPr>
              <a:t>Com duas proposições ou mais, podemos formar:</a:t>
            </a:r>
          </a:p>
          <a:p>
            <a:pPr marL="692150" lvl="1" indent="-347663" algn="just"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2400" b="1" kern="0" dirty="0">
                <a:latin typeface="Cambria" pitchFamily="18" charset="0"/>
                <a:cs typeface="Arial" charset="0"/>
              </a:rPr>
              <a:t>Conjunções</a:t>
            </a:r>
            <a:r>
              <a:rPr lang="pt-BR" sz="2400" kern="0" dirty="0">
                <a:latin typeface="Cambria" pitchFamily="18" charset="0"/>
                <a:cs typeface="Arial" charset="0"/>
              </a:rPr>
              <a:t>: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el-G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Λ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 (lê-se: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pt-BR" sz="24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e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)</a:t>
            </a:r>
          </a:p>
          <a:p>
            <a:pPr marL="692150" lvl="1" indent="-347663" algn="just"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2400" b="1" kern="0" dirty="0">
                <a:latin typeface="Cambria" pitchFamily="18" charset="0"/>
                <a:cs typeface="Arial" charset="0"/>
              </a:rPr>
              <a:t>Disjunções</a:t>
            </a:r>
            <a:r>
              <a:rPr lang="pt-BR" sz="2400" kern="0" dirty="0">
                <a:latin typeface="Cambria" pitchFamily="18" charset="0"/>
                <a:cs typeface="Arial" charset="0"/>
              </a:rPr>
              <a:t>: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el-G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ν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 (lê-se: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pt-BR" sz="24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ou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)</a:t>
            </a:r>
          </a:p>
          <a:p>
            <a:pPr marL="692150" lvl="1" indent="-347663" algn="just"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2400" b="1" kern="0" dirty="0">
                <a:latin typeface="Cambria" pitchFamily="18" charset="0"/>
                <a:cs typeface="Arial" charset="0"/>
              </a:rPr>
              <a:t>Disjunções exclusiva:</a:t>
            </a:r>
            <a:r>
              <a:rPr lang="pt-BR" sz="2400" kern="0" dirty="0">
                <a:latin typeface="Cambria" pitchFamily="18" charset="0"/>
                <a:cs typeface="Arial" charset="0"/>
              </a:rPr>
              <a:t>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pt-BR" sz="2400" b="1" u="sng" dirty="0">
                <a:solidFill>
                  <a:srgbClr val="0000FF"/>
                </a:solidFill>
                <a:latin typeface="Cambria" pitchFamily="18" charset="0"/>
              </a:rPr>
              <a:t>V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 (lê-se: </a:t>
            </a:r>
            <a:r>
              <a:rPr lang="pt-BR" sz="24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ou</a:t>
            </a:r>
            <a:r>
              <a:rPr lang="pt-BR" sz="2400" kern="0" dirty="0">
                <a:latin typeface="Cambria" pitchFamily="18" charset="0"/>
                <a:cs typeface="Arial" charset="0"/>
              </a:rPr>
              <a:t>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pt-BR" sz="24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ou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)</a:t>
            </a:r>
          </a:p>
          <a:p>
            <a:pPr marL="692150" lvl="1" indent="-347663" algn="just"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2400" b="1" kern="0" dirty="0">
                <a:latin typeface="Cambria" pitchFamily="18" charset="0"/>
                <a:cs typeface="Arial" charset="0"/>
              </a:rPr>
              <a:t>Condicionais</a:t>
            </a:r>
            <a:r>
              <a:rPr lang="pt-BR" sz="2400" kern="0" dirty="0">
                <a:latin typeface="Cambria" pitchFamily="18" charset="0"/>
                <a:cs typeface="Arial" charset="0"/>
              </a:rPr>
              <a:t>: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el-G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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 (lê-se: </a:t>
            </a:r>
            <a:r>
              <a:rPr lang="pt-BR" sz="24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se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a </a:t>
            </a:r>
            <a:r>
              <a:rPr lang="pt-BR" sz="24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então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)</a:t>
            </a:r>
          </a:p>
          <a:p>
            <a:pPr marL="692150" lvl="1" indent="-347663" algn="just">
              <a:spcBef>
                <a:spcPct val="20000"/>
              </a:spcBef>
              <a:buClr>
                <a:srgbClr val="669900"/>
              </a:buClr>
              <a:buSzPct val="110000"/>
              <a:buFont typeface="Wingdings" pitchFamily="2" charset="2"/>
              <a:buChar char="v"/>
              <a:defRPr/>
            </a:pPr>
            <a:r>
              <a:rPr lang="pt-BR" sz="2400" b="1" kern="0" dirty="0" err="1">
                <a:latin typeface="Cambria" pitchFamily="18" charset="0"/>
                <a:cs typeface="Arial" charset="0"/>
              </a:rPr>
              <a:t>Bicondicionais</a:t>
            </a:r>
            <a:r>
              <a:rPr lang="pt-BR" sz="2400" kern="0" dirty="0">
                <a:latin typeface="Cambria" pitchFamily="18" charset="0"/>
                <a:cs typeface="Arial" charset="0"/>
              </a:rPr>
              <a:t>: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el-G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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 (lê-se: 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a </a:t>
            </a:r>
            <a:r>
              <a:rPr lang="pt-BR" sz="2400" b="1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se e somente se</a:t>
            </a:r>
            <a:r>
              <a:rPr lang="pt-BR" sz="2400" kern="0" dirty="0">
                <a:solidFill>
                  <a:srgbClr val="0000FF"/>
                </a:solidFill>
                <a:latin typeface="Cambria" pitchFamily="18" charset="0"/>
                <a:cs typeface="Arial" charset="0"/>
              </a:rPr>
              <a:t> b</a:t>
            </a:r>
            <a:r>
              <a:rPr lang="pt-BR" sz="2400" kern="0" dirty="0">
                <a:latin typeface="Cambria" pitchFamily="18" charset="0"/>
                <a:cs typeface="Arial" charset="0"/>
              </a:rPr>
              <a:t>)</a:t>
            </a: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400" kern="0" dirty="0">
              <a:latin typeface="Cambria" pitchFamily="18" charset="0"/>
              <a:cs typeface="+mn-cs"/>
            </a:endParaRPr>
          </a:p>
          <a:p>
            <a:pPr marL="342900" indent="-342900" algn="just">
              <a:spcBef>
                <a:spcPct val="20000"/>
              </a:spcBef>
              <a:buClr>
                <a:srgbClr val="669900"/>
              </a:buClr>
              <a:buSzPct val="70000"/>
              <a:buFont typeface="Wingdings" pitchFamily="2" charset="2"/>
              <a:buChar char="v"/>
              <a:defRPr/>
            </a:pPr>
            <a:endParaRPr lang="pt-BR" sz="2400" kern="0" dirty="0">
              <a:latin typeface="Cambria" pitchFamily="18" charset="0"/>
              <a:cs typeface="+mn-c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B8F3964-586D-4075-B717-D744A1B49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136" y="714375"/>
            <a:ext cx="3347864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 anchorCtr="1"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pt-BR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+mn-cs"/>
              </a:rPr>
              <a:t>Proposição</a:t>
            </a:r>
          </a:p>
        </p:txBody>
      </p:sp>
    </p:spTree>
    <p:extLst>
      <p:ext uri="{BB962C8B-B14F-4D97-AF65-F5344CB8AC3E}">
        <p14:creationId xmlns:p14="http://schemas.microsoft.com/office/powerpoint/2010/main" val="6471480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8472FF6-FF84-4642-9EE7-1A571D08C9C3}"/>
              </a:ext>
            </a:extLst>
          </p:cNvPr>
          <p:cNvSpPr/>
          <p:nvPr/>
        </p:nvSpPr>
        <p:spPr>
          <a:xfrm>
            <a:off x="750094" y="354707"/>
            <a:ext cx="7643812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Exercício</a:t>
            </a:r>
          </a:p>
          <a:p>
            <a:pPr>
              <a:defRPr/>
            </a:pPr>
            <a:endParaRPr lang="pt-BR" sz="2800" b="1" dirty="0">
              <a:latin typeface="Cambria" pitchFamily="18" charset="0"/>
            </a:endParaRPr>
          </a:p>
          <a:p>
            <a:pPr algn="just">
              <a:defRPr/>
            </a:pPr>
            <a:r>
              <a:rPr lang="pt-BR" sz="2800" dirty="0">
                <a:latin typeface="Cambria" pitchFamily="18" charset="0"/>
              </a:rPr>
              <a:t>Seja </a:t>
            </a:r>
            <a:r>
              <a:rPr lang="pt-BR" sz="2800" b="1" i="1" dirty="0">
                <a:latin typeface="Cambria" pitchFamily="18" charset="0"/>
              </a:rPr>
              <a:t>p </a:t>
            </a:r>
            <a:r>
              <a:rPr lang="pt-BR" sz="2800" dirty="0">
                <a:latin typeface="Cambria" pitchFamily="18" charset="0"/>
              </a:rPr>
              <a:t>a proposição “</a:t>
            </a:r>
            <a:r>
              <a:rPr lang="pt-BR" sz="2800" b="1" dirty="0">
                <a:latin typeface="Cambria" pitchFamily="18" charset="0"/>
              </a:rPr>
              <a:t>está chovendo</a:t>
            </a:r>
            <a:r>
              <a:rPr lang="pt-BR" sz="2800" dirty="0">
                <a:latin typeface="Cambria" pitchFamily="18" charset="0"/>
              </a:rPr>
              <a:t>” e seja </a:t>
            </a:r>
            <a:r>
              <a:rPr lang="pt-BR" sz="2800" b="1" i="1" dirty="0">
                <a:latin typeface="Cambria" pitchFamily="18" charset="0"/>
              </a:rPr>
              <a:t>q </a:t>
            </a:r>
            <a:r>
              <a:rPr lang="pt-BR" sz="2800" dirty="0">
                <a:latin typeface="Cambria" pitchFamily="18" charset="0"/>
              </a:rPr>
              <a:t>a proposição </a:t>
            </a:r>
            <a:r>
              <a:rPr lang="pt-BR" sz="2800" b="1" dirty="0">
                <a:latin typeface="Cambria" pitchFamily="18" charset="0"/>
              </a:rPr>
              <a:t>“está ventando”. </a:t>
            </a:r>
            <a:r>
              <a:rPr lang="pt-BR" sz="2800" dirty="0">
                <a:latin typeface="Cambria" pitchFamily="18" charset="0"/>
              </a:rPr>
              <a:t>Escreva uma sentença verbal simples, em português, que descreva cada uma das seguintes proposições lógicas:</a:t>
            </a:r>
          </a:p>
          <a:p>
            <a:pPr algn="just">
              <a:defRPr/>
            </a:pPr>
            <a:endParaRPr lang="pt-BR" sz="2800" dirty="0">
              <a:latin typeface="Cambria" pitchFamily="18" charset="0"/>
            </a:endParaRPr>
          </a:p>
          <a:p>
            <a:pPr lvl="1" algn="just">
              <a:buFont typeface="Wingdings" pitchFamily="2" charset="2"/>
              <a:buChar char="ü"/>
              <a:defRPr/>
            </a:pPr>
            <a:r>
              <a:rPr lang="pt-BR" sz="2800" dirty="0">
                <a:latin typeface="Cambria" pitchFamily="18" charset="0"/>
              </a:rPr>
              <a:t> ~~p</a:t>
            </a:r>
          </a:p>
          <a:p>
            <a:pPr lvl="1" algn="just">
              <a:buFont typeface="Wingdings" pitchFamily="2" charset="2"/>
              <a:buChar char="ü"/>
              <a:defRPr/>
            </a:pPr>
            <a:r>
              <a:rPr lang="pt-BR" sz="2800" dirty="0">
                <a:latin typeface="Cambria" pitchFamily="18" charset="0"/>
              </a:rPr>
              <a:t>p</a:t>
            </a:r>
            <a:r>
              <a:rPr lang="el-GR" sz="28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el-GR" sz="2800" kern="0" dirty="0">
                <a:latin typeface="Cambria" pitchFamily="18" charset="0"/>
                <a:cs typeface="Arial" charset="0"/>
                <a:sym typeface="Symbol" pitchFamily="18" charset="2"/>
              </a:rPr>
              <a:t>Λ</a:t>
            </a:r>
            <a:r>
              <a:rPr lang="pt-BR" sz="2800" kern="0" dirty="0">
                <a:latin typeface="Cambria" pitchFamily="18" charset="0"/>
                <a:cs typeface="Arial" charset="0"/>
                <a:sym typeface="Symbol" pitchFamily="18" charset="2"/>
              </a:rPr>
              <a:t> q</a:t>
            </a:r>
            <a:endParaRPr lang="pt-BR" sz="2800" dirty="0">
              <a:latin typeface="Cambria" pitchFamily="18" charset="0"/>
            </a:endParaRPr>
          </a:p>
          <a:p>
            <a:pPr lvl="1" algn="just">
              <a:buFont typeface="Wingdings" pitchFamily="2" charset="2"/>
              <a:buChar char="ü"/>
              <a:defRPr/>
            </a:pPr>
            <a:r>
              <a:rPr lang="pt-BR" sz="2800" dirty="0">
                <a:latin typeface="Cambria" pitchFamily="18" charset="0"/>
              </a:rPr>
              <a:t>q</a:t>
            </a:r>
            <a:r>
              <a:rPr lang="el-GR" sz="2800" kern="0" dirty="0">
                <a:solidFill>
                  <a:srgbClr val="0000FF"/>
                </a:solidFill>
                <a:latin typeface="Cambria" pitchFamily="18" charset="0"/>
                <a:cs typeface="Arial" charset="0"/>
                <a:sym typeface="Symbol" pitchFamily="18" charset="2"/>
              </a:rPr>
              <a:t> </a:t>
            </a:r>
            <a:r>
              <a:rPr lang="el-GR" sz="2800" kern="0" dirty="0">
                <a:latin typeface="Cambria" pitchFamily="18" charset="0"/>
                <a:cs typeface="Arial" charset="0"/>
                <a:sym typeface="Symbol" pitchFamily="18" charset="2"/>
              </a:rPr>
              <a:t>ν</a:t>
            </a:r>
            <a:r>
              <a:rPr lang="pt-BR" sz="2800" kern="0" dirty="0">
                <a:latin typeface="Cambria" pitchFamily="18" charset="0"/>
                <a:cs typeface="Arial" charset="0"/>
                <a:sym typeface="Symbol" pitchFamily="18" charset="2"/>
              </a:rPr>
              <a:t>~p</a:t>
            </a:r>
          </a:p>
          <a:p>
            <a:pPr lvl="1" algn="just">
              <a:buFont typeface="Wingdings" pitchFamily="2" charset="2"/>
              <a:buChar char="ü"/>
              <a:defRPr/>
            </a:pPr>
            <a:r>
              <a:rPr lang="pt-BR" sz="2800" kern="0" dirty="0">
                <a:latin typeface="Cambria" pitchFamily="18" charset="0"/>
                <a:cs typeface="Arial" charset="0"/>
                <a:sym typeface="Symbol" pitchFamily="18" charset="2"/>
              </a:rPr>
              <a:t>~p</a:t>
            </a:r>
            <a:r>
              <a:rPr lang="pt-BR" sz="2800" kern="0" dirty="0">
                <a:latin typeface="Cambria" pitchFamily="18" charset="0"/>
                <a:cs typeface="Arial" charset="0"/>
                <a:sym typeface="Wingdings" pitchFamily="2" charset="2"/>
              </a:rPr>
              <a:t>~q</a:t>
            </a:r>
          </a:p>
          <a:p>
            <a:pPr lvl="1" algn="just">
              <a:buFont typeface="Wingdings" pitchFamily="2" charset="2"/>
              <a:buChar char="ü"/>
              <a:defRPr/>
            </a:pPr>
            <a:r>
              <a:rPr lang="pt-BR" sz="2800" kern="0" dirty="0">
                <a:latin typeface="Cambria" pitchFamily="18" charset="0"/>
                <a:cs typeface="Arial" charset="0"/>
                <a:sym typeface="Wingdings" pitchFamily="2" charset="2"/>
              </a:rPr>
              <a:t>p </a:t>
            </a:r>
            <a:r>
              <a:rPr lang="pt-BR" sz="2800" b="1" dirty="0"/>
              <a:t>↔ </a:t>
            </a:r>
            <a:r>
              <a:rPr lang="pt-BR" sz="2800" dirty="0"/>
              <a:t>q</a:t>
            </a:r>
            <a:endParaRPr lang="pt-BR" sz="2800" kern="0" dirty="0">
              <a:latin typeface="Cambria" pitchFamily="18" charset="0"/>
              <a:cs typeface="Arial" charset="0"/>
              <a:sym typeface="Symbol" pitchFamily="18" charset="2"/>
            </a:endParaRPr>
          </a:p>
          <a:p>
            <a:pPr lvl="1" algn="just">
              <a:defRPr/>
            </a:pPr>
            <a:endParaRPr lang="pt-BR" sz="2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303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53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755576" y="1988840"/>
            <a:ext cx="779418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Na próxima aula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Veremos sobre </a:t>
            </a:r>
            <a:r>
              <a:rPr lang="pt-BR" sz="4800" dirty="0">
                <a:solidFill>
                  <a:srgbClr val="C00000"/>
                </a:solidFill>
              </a:rPr>
              <a:t>tabela verdade</a:t>
            </a:r>
          </a:p>
        </p:txBody>
      </p:sp>
    </p:spTree>
    <p:extLst>
      <p:ext uri="{BB962C8B-B14F-4D97-AF65-F5344CB8AC3E}">
        <p14:creationId xmlns:p14="http://schemas.microsoft.com/office/powerpoint/2010/main" val="25275850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662653" y="404664"/>
            <a:ext cx="20505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............</a:t>
            </a:r>
          </a:p>
        </p:txBody>
      </p:sp>
    </p:spTree>
    <p:extLst>
      <p:ext uri="{BB962C8B-B14F-4D97-AF65-F5344CB8AC3E}">
        <p14:creationId xmlns:p14="http://schemas.microsoft.com/office/powerpoint/2010/main" val="17740497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1363</Words>
  <Application>Microsoft Office PowerPoint</Application>
  <PresentationFormat>Apresentação na tela (4:3)</PresentationFormat>
  <Paragraphs>310</Paragraphs>
  <Slides>54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62" baseType="lpstr">
      <vt:lpstr>Arial</vt:lpstr>
      <vt:lpstr>Arial</vt:lpstr>
      <vt:lpstr>Calibri</vt:lpstr>
      <vt:lpstr>Cambria</vt:lpstr>
      <vt:lpstr>Symbol</vt:lpstr>
      <vt:lpstr>Times New Roman</vt:lpstr>
      <vt:lpstr>Wingdings</vt:lpstr>
      <vt:lpstr>Tema do Office</vt:lpstr>
      <vt:lpstr>  LÓGICA COMPUTACIONAL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 Silva</cp:lastModifiedBy>
  <cp:revision>77</cp:revision>
  <dcterms:created xsi:type="dcterms:W3CDTF">2015-09-21T11:15:04Z</dcterms:created>
  <dcterms:modified xsi:type="dcterms:W3CDTF">2018-09-11T20:29:08Z</dcterms:modified>
</cp:coreProperties>
</file>