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8" r:id="rId2"/>
    <p:sldId id="308" r:id="rId3"/>
    <p:sldId id="261" r:id="rId4"/>
    <p:sldId id="262" r:id="rId5"/>
    <p:sldId id="263" r:id="rId6"/>
    <p:sldId id="264" r:id="rId7"/>
    <p:sldId id="277" r:id="rId8"/>
    <p:sldId id="278" r:id="rId9"/>
    <p:sldId id="279" r:id="rId10"/>
    <p:sldId id="280" r:id="rId11"/>
    <p:sldId id="282" r:id="rId12"/>
    <p:sldId id="281" r:id="rId13"/>
    <p:sldId id="283" r:id="rId14"/>
    <p:sldId id="284" r:id="rId15"/>
    <p:sldId id="309" r:id="rId16"/>
    <p:sldId id="286" r:id="rId17"/>
    <p:sldId id="288" r:id="rId18"/>
    <p:sldId id="289" r:id="rId19"/>
    <p:sldId id="290" r:id="rId20"/>
    <p:sldId id="310" r:id="rId21"/>
    <p:sldId id="311" r:id="rId22"/>
    <p:sldId id="291" r:id="rId23"/>
    <p:sldId id="292" r:id="rId24"/>
    <p:sldId id="293" r:id="rId25"/>
    <p:sldId id="294" r:id="rId26"/>
    <p:sldId id="295" r:id="rId27"/>
    <p:sldId id="296" r:id="rId28"/>
    <p:sldId id="297" r:id="rId29"/>
    <p:sldId id="298" r:id="rId30"/>
    <p:sldId id="299" r:id="rId31"/>
    <p:sldId id="300" r:id="rId32"/>
    <p:sldId id="301" r:id="rId33"/>
    <p:sldId id="302" r:id="rId34"/>
    <p:sldId id="303" r:id="rId35"/>
    <p:sldId id="304" r:id="rId36"/>
    <p:sldId id="306" r:id="rId37"/>
    <p:sldId id="305" r:id="rId38"/>
    <p:sldId id="312" r:id="rId39"/>
    <p:sldId id="307" r:id="rId40"/>
    <p:sldId id="274" r:id="rId41"/>
    <p:sldId id="275" r:id="rId42"/>
    <p:sldId id="276" r:id="rId43"/>
    <p:sldId id="267" r:id="rId44"/>
    <p:sldId id="268" r:id="rId45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2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FDBD51-CA07-4BF4-AB2D-16B2722C2AA9}" type="datetimeFigureOut">
              <a:rPr lang="pt-BR"/>
              <a:pPr>
                <a:defRPr/>
              </a:pPr>
              <a:t>03/09/2018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D97460B-78AB-4BBD-9ADB-E0474D7CC1F6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71072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5DE6C-D128-4AA4-9AED-BE7ED3686A16}" type="datetime1">
              <a:rPr lang="pt-BR"/>
              <a:pPr>
                <a:defRPr/>
              </a:pPr>
              <a:t>03/09/2018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ABE175-7594-4FDB-8481-C399171A6EE6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8905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DC95DB99-A91A-4F63-938A-6F7CC65BF0C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C4BBE-D383-45FD-BA68-AE733C8C40E1}" type="datetime1">
              <a:rPr lang="pt-BR"/>
              <a:pPr>
                <a:defRPr/>
              </a:pPr>
              <a:t>03/09/2018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EFBB-3233-47B8-804F-0DE18CB2FA6E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571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D12E0AF9-3484-4A83-AF93-571E1CDB4CE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85D4A-820F-4C4B-AC52-0F19AB42D1F3}" type="datetime1">
              <a:rPr lang="pt-BR"/>
              <a:pPr>
                <a:defRPr/>
              </a:pPr>
              <a:t>03/09/2018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9ED4F1-678D-42D1-B717-10EE7EBC622E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1913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C9ABC1DB-CB75-42DA-A9C5-595C4611546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322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FB104-5FEE-4D2E-8F5B-2FB6C5963F0E}" type="datetime1">
              <a:rPr lang="pt-BR"/>
              <a:pPr>
                <a:defRPr/>
              </a:pPr>
              <a:t>03/09/2018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A2422E-88DB-4863-BE16-DDAF8DCD9730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9513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0DA81466-B2A2-49F2-8D11-3D48A316673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0B910-6CE9-4116-B65C-60A52E623AB2}" type="datetime1">
              <a:rPr lang="pt-BR"/>
              <a:pPr>
                <a:defRPr/>
              </a:pPr>
              <a:t>03/09/2018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9C4270-6337-4845-973E-9A84674BE619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0533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CF9D5F15-EAAA-468E-A984-AAD25B91970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9CC87-8467-448A-8360-D34093B019B8}" type="datetime1">
              <a:rPr lang="pt-BR"/>
              <a:pPr>
                <a:defRPr/>
              </a:pPr>
              <a:t>03/09/2018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68DE0F-EF8D-4453-ABCD-C97FAFBF78C8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711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E92C9956-8234-4F29-BA12-011B037B1F2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2B7B7-5F16-44A4-A722-2A0D9C9F7FB8}" type="datetime1">
              <a:rPr lang="pt-BR"/>
              <a:pPr>
                <a:defRPr/>
              </a:pPr>
              <a:t>03/09/2018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0E6855-2E92-4F14-A670-9B5E2B169A3F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855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1A35F5BD-0FA3-45DD-BD56-713AF55E20F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F9647-8967-40AC-95C1-35B3A3332371}" type="datetime1">
              <a:rPr lang="pt-BR"/>
              <a:pPr>
                <a:defRPr/>
              </a:pPr>
              <a:t>03/09/2018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1D5275-C145-47C8-BBAE-6F27891483E7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9312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A0FCC8F5-292C-4FCA-888A-FCEFAD120F2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DD299-C805-4218-B9DA-490F34DA179B}" type="datetime1">
              <a:rPr lang="pt-BR"/>
              <a:pPr>
                <a:defRPr/>
              </a:pPr>
              <a:t>03/09/2018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7A7E86-1759-4AA7-AC71-17747FA5EC8E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4761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A7DDD6BE-4FDE-4D7F-8AA0-6A052919D3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0724AC-A46D-4AD4-8B65-1E5FCE40F7EF}" type="datetime1">
              <a:rPr lang="pt-BR"/>
              <a:pPr>
                <a:defRPr/>
              </a:pPr>
              <a:t>03/09/2018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D37140-88C1-4FC8-B5F7-CB8EA0900C00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9659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0ADE11-A2B9-443A-A407-BC9100D5EF2F}"/>
              </a:ext>
            </a:extLst>
          </p:cNvPr>
          <p:cNvSpPr txBox="1">
            <a:spLocks/>
          </p:cNvSpPr>
          <p:nvPr userDrawn="1"/>
        </p:nvSpPr>
        <p:spPr>
          <a:xfrm>
            <a:off x="0" y="6500813"/>
            <a:ext cx="9144000" cy="35718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anchor="ctr">
            <a:normAutofit fontScale="475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endParaRPr lang="pt-BR" sz="4400" dirty="0"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 descr="C:\Home Page\sbg\imagem\sbg.gif">
            <a:extLst>
              <a:ext uri="{FF2B5EF4-FFF2-40B4-BE49-F238E27FC236}">
                <a16:creationId xmlns:a16="http://schemas.microsoft.com/office/drawing/2014/main" id="{C7664CAB-690F-40D1-A871-363AA71B33A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33513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ubtítulo 2">
            <a:extLst>
              <a:ext uri="{FF2B5EF4-FFF2-40B4-BE49-F238E27FC236}">
                <a16:creationId xmlns:a16="http://schemas.microsoft.com/office/drawing/2014/main" id="{FF8C28F1-1716-448D-814B-7190DAD55660}"/>
              </a:ext>
            </a:extLst>
          </p:cNvPr>
          <p:cNvSpPr txBox="1">
            <a:spLocks/>
          </p:cNvSpPr>
          <p:nvPr userDrawn="1"/>
        </p:nvSpPr>
        <p:spPr>
          <a:xfrm>
            <a:off x="1428750" y="0"/>
            <a:ext cx="7715250" cy="1071563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3200" dirty="0">
              <a:latin typeface="+mn-lt"/>
            </a:endParaRPr>
          </a:p>
        </p:txBody>
      </p:sp>
      <p:sp>
        <p:nvSpPr>
          <p:cNvPr id="5" name="Espaço Reservado para Data 2">
            <a:extLst>
              <a:ext uri="{FF2B5EF4-FFF2-40B4-BE49-F238E27FC236}">
                <a16:creationId xmlns:a16="http://schemas.microsoft.com/office/drawing/2014/main" id="{0ADCF772-86DE-4D68-A825-EC6ACDD309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5750" y="6492875"/>
            <a:ext cx="2133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pt-BR"/>
              <a:t>20/7/2011</a:t>
            </a:r>
          </a:p>
        </p:txBody>
      </p:sp>
      <p:sp>
        <p:nvSpPr>
          <p:cNvPr id="6" name="Espaço Reservado para Rodapé 3">
            <a:extLst>
              <a:ext uri="{FF2B5EF4-FFF2-40B4-BE49-F238E27FC236}">
                <a16:creationId xmlns:a16="http://schemas.microsoft.com/office/drawing/2014/main" id="{EDEADFDC-CD49-4F34-949B-39FCD983D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71813" y="6492875"/>
            <a:ext cx="2895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pt-BR"/>
              <a:t>Noções de Lógica</a:t>
            </a:r>
          </a:p>
        </p:txBody>
      </p:sp>
      <p:sp>
        <p:nvSpPr>
          <p:cNvPr id="7" name="Espaço Reservado para Número de Slide 4">
            <a:extLst>
              <a:ext uri="{FF2B5EF4-FFF2-40B4-BE49-F238E27FC236}">
                <a16:creationId xmlns:a16="http://schemas.microsoft.com/office/drawing/2014/main" id="{33084523-E818-4A1A-B8DD-45EC1FC72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00813" y="64928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81E202FD-BF76-4300-AB4C-6903F352DC7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25401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EA8296A0-A722-420F-9050-8B162FF09E7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2473D01-CC43-40AB-9C47-EFDE64078B65}" type="datetime1">
              <a:rPr lang="pt-BR"/>
              <a:pPr>
                <a:defRPr/>
              </a:pPr>
              <a:t>03/09/2018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063C70E0-08AE-447C-A980-E809275E05F2}" type="slidenum">
              <a:rPr lang="pt-BR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nar.com.br/aula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ergiobiagigregorio.com.br/filosofia/nocoes-de-logica.htm" TargetMode="Externa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ítulo 1"/>
          <p:cNvSpPr>
            <a:spLocks noGrp="1"/>
          </p:cNvSpPr>
          <p:nvPr>
            <p:ph type="ctrTitle"/>
          </p:nvPr>
        </p:nvSpPr>
        <p:spPr>
          <a:xfrm>
            <a:off x="1042988" y="2133600"/>
            <a:ext cx="7772400" cy="2663552"/>
          </a:xfrm>
        </p:spPr>
        <p:txBody>
          <a:bodyPr/>
          <a:lstStyle/>
          <a:p>
            <a:r>
              <a:rPr lang="pt-BR" dirty="0"/>
              <a:t>INTRODUÇÃO A LÓGICA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5013325"/>
            <a:ext cx="6400800" cy="625475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sz="1600" dirty="0">
                <a:solidFill>
                  <a:schemeClr val="tx1"/>
                </a:solidFill>
              </a:rPr>
              <a:t>Prof. André Aparecido da Silva</a:t>
            </a:r>
          </a:p>
          <a:p>
            <a:pPr fontAlgn="auto">
              <a:spcAft>
                <a:spcPts val="0"/>
              </a:spcAft>
              <a:defRPr/>
            </a:pPr>
            <a:r>
              <a:rPr lang="pt-BR" sz="1600" dirty="0">
                <a:solidFill>
                  <a:schemeClr val="tx1"/>
                </a:solidFill>
              </a:rPr>
              <a:t>Disponível em: </a:t>
            </a:r>
            <a:r>
              <a:rPr lang="pt-BR" sz="1600" dirty="0">
                <a:solidFill>
                  <a:schemeClr val="tx1"/>
                </a:solidFill>
                <a:hlinkClick r:id="rId3"/>
              </a:rPr>
              <a:t>http://www.oxnar.com.br/aulas</a:t>
            </a:r>
            <a:r>
              <a:rPr lang="pt-BR" sz="1600" dirty="0">
                <a:solidFill>
                  <a:schemeClr val="tx1"/>
                </a:solidFill>
              </a:rPr>
              <a:t>  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BC60ACB-E4AB-4195-AB02-D9BF94858592}" type="slidenum">
              <a:rPr lang="pt-BR">
                <a:solidFill>
                  <a:srgbClr val="898989"/>
                </a:solidFill>
              </a:rPr>
              <a:pPr/>
              <a:t>1</a:t>
            </a:fld>
            <a:endParaRPr lang="pt-BR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id="{B579B7CB-0343-41B4-9122-284C6BA8EE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7381063"/>
              </p:ext>
            </p:extLst>
          </p:nvPr>
        </p:nvGraphicFramePr>
        <p:xfrm>
          <a:off x="457200" y="1600200"/>
          <a:ext cx="8229600" cy="3701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624">
                  <a:extLst>
                    <a:ext uri="{9D8B030D-6E8A-4147-A177-3AD203B41FA5}">
                      <a16:colId xmlns:a16="http://schemas.microsoft.com/office/drawing/2014/main" val="2696795610"/>
                    </a:ext>
                  </a:extLst>
                </a:gridCol>
                <a:gridCol w="5698976">
                  <a:extLst>
                    <a:ext uri="{9D8B030D-6E8A-4147-A177-3AD203B41FA5}">
                      <a16:colId xmlns:a16="http://schemas.microsoft.com/office/drawing/2014/main" val="2656001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887076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pPr algn="ctr"/>
                      <a:endParaRPr lang="pt-BR" dirty="0"/>
                    </a:p>
                    <a:p>
                      <a:pPr algn="ctr"/>
                      <a:endParaRPr lang="pt-BR" dirty="0"/>
                    </a:p>
                    <a:p>
                      <a:pPr algn="ctr"/>
                      <a:r>
                        <a:rPr lang="pt-BR" dirty="0"/>
                        <a:t>CIENCIA E LÓGICA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PRINCIPIOS DA LÓGICA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58837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CONECTIVOS LÓGICOS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0492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REGRAS DE FORMAÇÃO DE FORMULAS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04741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INTERPRETAÇÃO DA FORMULA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336160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endParaRPr lang="pt-BR" dirty="0"/>
                    </a:p>
                    <a:p>
                      <a:pPr algn="ctr"/>
                      <a:r>
                        <a:rPr lang="pt-BR" dirty="0"/>
                        <a:t>RACIOCINIO LÓGICO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EXPRESSÕES LÓGICAS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1561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TABELA VERDADE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103872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endParaRPr lang="pt-BR" dirty="0"/>
                    </a:p>
                    <a:p>
                      <a:r>
                        <a:rPr lang="pt-BR" dirty="0"/>
                        <a:t>NOTAÇÃO POSICIONAL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BASES NUMERICAS (BINÁRIO, OCTAL, DECIMAL, HEXADECIMAL 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209592"/>
                  </a:ext>
                </a:extLst>
              </a:tr>
              <a:tr h="465048">
                <a:tc v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TRANSFORMAÇÃO DE BASES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220373"/>
                  </a:ext>
                </a:extLst>
              </a:tr>
            </a:tbl>
          </a:graphicData>
        </a:graphic>
      </p:graphicFrame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25B130B-226D-4ACD-88EF-134BD8E69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5D25640-4D3B-4941-8CC4-62D4B6AA3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EFBB-3233-47B8-804F-0DE18CB2FA6E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1271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B15547F5-AF18-4ECE-9415-579817E6A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É LÓGICA?</a:t>
            </a:r>
          </a:p>
        </p:txBody>
      </p:sp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id="{C3703CCD-4335-4B5A-AEA0-E178D5552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3018"/>
            <a:ext cx="8229600" cy="4525963"/>
          </a:xfrm>
        </p:spPr>
        <p:txBody>
          <a:bodyPr/>
          <a:lstStyle/>
          <a:p>
            <a:endParaRPr lang="pt-BR" dirty="0"/>
          </a:p>
          <a:p>
            <a:r>
              <a:rPr lang="pt-BR" dirty="0"/>
              <a:t>Ciência que estuda o raciocínio; </a:t>
            </a:r>
          </a:p>
          <a:p>
            <a:r>
              <a:rPr lang="pt-BR" dirty="0"/>
              <a:t>Correção e validação do pensamento; </a:t>
            </a:r>
          </a:p>
          <a:p>
            <a:r>
              <a:rPr lang="pt-BR" dirty="0"/>
              <a:t>Encadeamento / ordem de ideias;  </a:t>
            </a:r>
          </a:p>
          <a:p>
            <a:r>
              <a:rPr lang="pt-BR" dirty="0"/>
              <a:t>Arte de bem pensar;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BC60ACB-E4AB-4195-AB02-D9BF94858592}" type="slidenum">
              <a:rPr lang="pt-BR">
                <a:solidFill>
                  <a:srgbClr val="898989"/>
                </a:solidFill>
              </a:rPr>
              <a:pPr/>
              <a:t>3</a:t>
            </a:fld>
            <a:endParaRPr lang="pt-BR">
              <a:solidFill>
                <a:srgbClr val="898989"/>
              </a:solidFill>
            </a:endParaRPr>
          </a:p>
        </p:txBody>
      </p:sp>
      <p:pic>
        <p:nvPicPr>
          <p:cNvPr id="1026" name="Picture 2" descr="Resultado de imagem para pensar">
            <a:extLst>
              <a:ext uri="{FF2B5EF4-FFF2-40B4-BE49-F238E27FC236}">
                <a16:creationId xmlns:a16="http://schemas.microsoft.com/office/drawing/2014/main" id="{3C1E52A8-D8DC-444C-AC15-16D4EA154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088" y="4126526"/>
            <a:ext cx="2636912" cy="263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2280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EF3514-7C42-4BD3-ABED-51EB86D33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507"/>
            <a:ext cx="8229600" cy="1143000"/>
          </a:xfrm>
        </p:spPr>
        <p:txBody>
          <a:bodyPr/>
          <a:lstStyle/>
          <a:p>
            <a:r>
              <a:rPr lang="pt-BR" dirty="0"/>
              <a:t>APLICAÇÃO DA LÓGICA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F52EF28-FABC-4A7C-8F19-D667FC0334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1AAECCE-5CFB-4992-BE74-5E954D262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C1EA6E8-1734-4D90-B671-F2CD66592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EFBB-3233-47B8-804F-0DE18CB2FA6E}" type="slidenum">
              <a:rPr lang="pt-BR" smtClean="0"/>
              <a:pPr/>
              <a:t>4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5A94E80-772E-40E0-8B33-1FA977D90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416" y="869156"/>
            <a:ext cx="8024063" cy="594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790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BFD324-D937-4292-B4B8-B673638A2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A524B6D-8CC3-4EF8-B0A5-16FD14B09B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Baseada no argumento lógico, que se constitui de três elementos: </a:t>
            </a:r>
          </a:p>
          <a:p>
            <a:r>
              <a:rPr lang="pt-BR" dirty="0"/>
              <a:t>O termo; </a:t>
            </a:r>
          </a:p>
          <a:p>
            <a:r>
              <a:rPr lang="pt-BR" dirty="0"/>
              <a:t>A proposição e</a:t>
            </a:r>
          </a:p>
          <a:p>
            <a:r>
              <a:rPr lang="pt-BR" dirty="0"/>
              <a:t> a argumentação.</a:t>
            </a:r>
          </a:p>
          <a:p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DC9538A-504B-42F6-A3A9-A9138AD5A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CBE1AB5-5EC7-4ED3-9846-0E81F7D31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EFBB-3233-47B8-804F-0DE18CB2FA6E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4230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69E4948-D342-44A9-AC1D-0B740C1F3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DF503D9-957E-4DAA-BC3D-86A04FA75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EFBB-3233-47B8-804F-0DE18CB2FA6E}" type="slidenum">
              <a:rPr lang="pt-BR" smtClean="0"/>
              <a:pPr/>
              <a:t>6</a:t>
            </a:fld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377A39D-238D-45C2-9EDE-2BC771AB1F7E}"/>
              </a:ext>
            </a:extLst>
          </p:cNvPr>
          <p:cNvSpPr txBox="1"/>
          <p:nvPr/>
        </p:nvSpPr>
        <p:spPr>
          <a:xfrm>
            <a:off x="611560" y="391506"/>
            <a:ext cx="8075240" cy="59400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pt-BR" sz="3200" dirty="0">
                <a:latin typeface="Arial" charset="0"/>
              </a:rPr>
              <a:t>A 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filosofia</a:t>
            </a:r>
            <a:r>
              <a:rPr lang="pt-BR" sz="3200" dirty="0">
                <a:latin typeface="Arial" charset="0"/>
              </a:rPr>
              <a:t>, no correr dos séculos, sempre se preocupou com o conhecimento, formulando a esse respeito várias questões: </a:t>
            </a:r>
          </a:p>
          <a:p>
            <a:pPr fontAlgn="auto">
              <a:spcBef>
                <a:spcPts val="0"/>
              </a:spcBef>
              <a:spcAft>
                <a:spcPts val="1200"/>
              </a:spcAft>
              <a:defRPr/>
            </a:pPr>
            <a:endParaRPr lang="pt-BR" sz="3200" dirty="0">
              <a:latin typeface="Arial" charset="0"/>
            </a:endParaRPr>
          </a:p>
          <a:p>
            <a:pPr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pt-BR" sz="3200" dirty="0">
                <a:latin typeface="Arial" charset="0"/>
              </a:rPr>
              <a:t>É possível o conhecimento? </a:t>
            </a:r>
          </a:p>
          <a:p>
            <a:pPr marL="457200" indent="-457200" fontAlgn="auto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pt-BR" sz="3200" dirty="0">
                <a:latin typeface="Arial" charset="0"/>
              </a:rPr>
              <a:t>Qual a sua essência?</a:t>
            </a:r>
          </a:p>
          <a:p>
            <a:pPr marL="457200" indent="-457200" fontAlgn="auto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pt-BR" sz="3200" dirty="0">
                <a:latin typeface="Arial" charset="0"/>
              </a:rPr>
              <a:t>Quais os tipos de conhecimentos? </a:t>
            </a:r>
          </a:p>
          <a:p>
            <a:pPr marL="457200" indent="-457200" fontAlgn="auto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pt-BR" sz="3200" dirty="0">
                <a:latin typeface="Arial" charset="0"/>
              </a:rPr>
              <a:t>Qual o critério da verdade? </a:t>
            </a:r>
          </a:p>
          <a:p>
            <a:pPr marL="457200" indent="-457200" fontAlgn="auto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pt-BR" sz="3200" dirty="0">
                <a:latin typeface="Arial" charset="0"/>
              </a:rPr>
              <a:t>É possível o conhecimento?    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942702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69E4948-D342-44A9-AC1D-0B740C1F3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DF503D9-957E-4DAA-BC3D-86A04FA75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EFBB-3233-47B8-804F-0DE18CB2FA6E}" type="slidenum">
              <a:rPr lang="pt-BR" smtClean="0"/>
              <a:pPr/>
              <a:t>7</a:t>
            </a:fld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377A39D-238D-45C2-9EDE-2BC771AB1F7E}"/>
              </a:ext>
            </a:extLst>
          </p:cNvPr>
          <p:cNvSpPr txBox="1"/>
          <p:nvPr/>
        </p:nvSpPr>
        <p:spPr>
          <a:xfrm>
            <a:off x="395536" y="1628800"/>
            <a:ext cx="8352928" cy="33239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pt-BR" sz="2000" dirty="0">
                <a:latin typeface="Arial" charset="0"/>
              </a:rPr>
              <a:t> </a:t>
            </a:r>
          </a:p>
          <a:p>
            <a:pPr algn="just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pt-BR" sz="3600" dirty="0">
                <a:latin typeface="Arial" charset="0"/>
              </a:rPr>
              <a:t>À 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lógica</a:t>
            </a:r>
            <a:r>
              <a:rPr lang="pt-BR" sz="3600" dirty="0">
                <a:latin typeface="Arial" charset="0"/>
              </a:rPr>
              <a:t> não interessa nenhuma dessas perguntas, mas apenas dar as 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regras do pensamento correto</a:t>
            </a:r>
            <a:r>
              <a:rPr lang="pt-BR" sz="3600" dirty="0">
                <a:latin typeface="Arial" charset="0"/>
              </a:rPr>
              <a:t>. A lógica é, portanto, uma disciplina propedêutica. 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2071506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3AC6EB-C995-4DF4-8173-753C061EB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latin typeface="Arial" charset="0"/>
              </a:rPr>
              <a:t>Propedêutica</a:t>
            </a:r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E4E5D9-E27F-4F78-9ACD-99C24DB16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5045810-25A2-492E-A4BE-E069E7E4D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8</a:t>
            </a:fld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C68F7E36-3E48-4498-A433-C6C2DFB18C34}"/>
              </a:ext>
            </a:extLst>
          </p:cNvPr>
          <p:cNvSpPr/>
          <p:nvPr/>
        </p:nvSpPr>
        <p:spPr>
          <a:xfrm>
            <a:off x="755576" y="1518098"/>
            <a:ext cx="793122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+mj-lt"/>
              <a:buAutoNum type="arabicPeriod"/>
            </a:pPr>
            <a:r>
              <a:rPr lang="pt-BR" sz="3200" dirty="0">
                <a:solidFill>
                  <a:srgbClr val="222222"/>
                </a:solidFill>
                <a:latin typeface="arial" panose="020B0604020202020204" pitchFamily="34" charset="0"/>
              </a:rPr>
              <a:t>corpo de ensinamentos introdutórios ou básicos de uma disciplina; ciência preliminar, introdução.</a:t>
            </a:r>
          </a:p>
          <a:p>
            <a:pPr algn="just"/>
            <a:endParaRPr lang="pt-BR" sz="3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just"/>
            <a:r>
              <a:rPr lang="pt-BR" sz="3200" dirty="0">
                <a:solidFill>
                  <a:srgbClr val="222222"/>
                </a:solidFill>
                <a:latin typeface="arial" panose="020B0604020202020204" pitchFamily="34" charset="0"/>
              </a:rPr>
              <a:t>2. conjunto de estudos nas áreas humana e científica que precedem, como fase preparatória e indispensável, os cursos superiores de especialização profissional ou intelectual.</a:t>
            </a:r>
          </a:p>
          <a:p>
            <a:r>
              <a:rPr lang="pt-BR" dirty="0">
                <a:solidFill>
                  <a:srgbClr val="777777"/>
                </a:solidFill>
                <a:latin typeface="arial" panose="020B0604020202020204" pitchFamily="34" charset="0"/>
              </a:rPr>
              <a:t> </a:t>
            </a:r>
            <a:endParaRPr lang="pt-BR" b="0" i="0" u="none" strike="noStrike" dirty="0">
              <a:solidFill>
                <a:srgbClr val="777777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717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78993A-E7B0-4D3C-BED9-E63C91BF6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784FA61-A03A-4D75-BEB2-408BE5714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B414112-D17E-4C98-BB54-E67FF7D65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9</a:t>
            </a:fld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F9BB8F7-B645-4A9C-812D-F67296556C25}"/>
              </a:ext>
            </a:extLst>
          </p:cNvPr>
          <p:cNvSpPr txBox="1"/>
          <p:nvPr/>
        </p:nvSpPr>
        <p:spPr>
          <a:xfrm>
            <a:off x="469105" y="2492896"/>
            <a:ext cx="8229600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  <a:defRPr/>
            </a:pP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Lógica</a:t>
            </a:r>
            <a:r>
              <a:rPr lang="pt-BR" sz="3200" dirty="0">
                <a:latin typeface="Arial" charset="0"/>
              </a:rPr>
              <a:t> é a ciência das leis ideais do pensamento e a arte de aplicá-los à pesquisa e à demonstração da verdade. </a:t>
            </a:r>
          </a:p>
        </p:txBody>
      </p:sp>
    </p:spTree>
    <p:extLst>
      <p:ext uri="{BB962C8B-B14F-4D97-AF65-F5344CB8AC3E}">
        <p14:creationId xmlns:p14="http://schemas.microsoft.com/office/powerpoint/2010/main" val="3577568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78993A-E7B0-4D3C-BED9-E63C91BF6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784FA61-A03A-4D75-BEB2-408BE5714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B414112-D17E-4C98-BB54-E67FF7D65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10</a:t>
            </a:fld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F9BB8F7-B645-4A9C-812D-F67296556C25}"/>
              </a:ext>
            </a:extLst>
          </p:cNvPr>
          <p:cNvSpPr txBox="1"/>
          <p:nvPr/>
        </p:nvSpPr>
        <p:spPr>
          <a:xfrm>
            <a:off x="457200" y="1506538"/>
            <a:ext cx="8229600" cy="48320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  <a:defRPr/>
            </a:pPr>
            <a:r>
              <a:rPr lang="pt-BR" sz="3200" dirty="0">
                <a:latin typeface="Arial" charset="0"/>
              </a:rPr>
              <a:t>Diz-se que a 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lógica é uma ciência </a:t>
            </a:r>
            <a:r>
              <a:rPr lang="pt-BR" sz="3200" dirty="0">
                <a:latin typeface="Arial" charset="0"/>
              </a:rPr>
              <a:t>porque constitui um sistema de conhecimentos certos, baseados em princípios universais. </a:t>
            </a:r>
          </a:p>
          <a:p>
            <a:pPr algn="just">
              <a:spcAft>
                <a:spcPts val="1200"/>
              </a:spcAft>
              <a:defRPr/>
            </a:pPr>
            <a:endParaRPr lang="pt-BR" sz="3200" dirty="0">
              <a:latin typeface="Arial" charset="0"/>
            </a:endParaRPr>
          </a:p>
          <a:p>
            <a:pPr algn="just">
              <a:spcAft>
                <a:spcPts val="1200"/>
              </a:spcAft>
              <a:defRPr/>
            </a:pPr>
            <a:r>
              <a:rPr lang="pt-BR" sz="3200" dirty="0">
                <a:latin typeface="Arial" charset="0"/>
              </a:rPr>
              <a:t>Formulando as leis ideais do bem pensar, a lógica se apresenta como ciência normativa, uma vez que seu objeto não é definir o que é, mas o que deve ser, isto é, as 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normas</a:t>
            </a:r>
            <a:r>
              <a:rPr lang="pt-BR" sz="3200" b="1" dirty="0">
                <a:latin typeface="Arial" charset="0"/>
              </a:rPr>
              <a:t> </a:t>
            </a:r>
            <a:r>
              <a:rPr lang="pt-BR" sz="3200" dirty="0">
                <a:latin typeface="Arial" charset="0"/>
              </a:rPr>
              <a:t>do pensamento correto.  </a:t>
            </a:r>
          </a:p>
        </p:txBody>
      </p:sp>
    </p:spTree>
    <p:extLst>
      <p:ext uri="{BB962C8B-B14F-4D97-AF65-F5344CB8AC3E}">
        <p14:creationId xmlns:p14="http://schemas.microsoft.com/office/powerpoint/2010/main" val="688790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784FA61-A03A-4D75-BEB2-408BE5714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B414112-D17E-4C98-BB54-E67FF7D65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11</a:t>
            </a:fld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F9BB8F7-B645-4A9C-812D-F67296556C25}"/>
              </a:ext>
            </a:extLst>
          </p:cNvPr>
          <p:cNvSpPr txBox="1"/>
          <p:nvPr/>
        </p:nvSpPr>
        <p:spPr>
          <a:xfrm>
            <a:off x="457200" y="1506538"/>
            <a:ext cx="8229600" cy="255454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  <a:defRPr/>
            </a:pP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pt-BR" sz="3200" dirty="0">
                <a:latin typeface="Arial" charset="0"/>
              </a:rPr>
              <a:t>A lógica é também uma 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arte</a:t>
            </a:r>
            <a:r>
              <a:rPr lang="pt-BR" sz="3200" b="1" dirty="0">
                <a:latin typeface="Arial" charset="0"/>
              </a:rPr>
              <a:t> </a:t>
            </a:r>
            <a:r>
              <a:rPr lang="pt-BR" sz="3200" dirty="0">
                <a:latin typeface="Arial" charset="0"/>
              </a:rPr>
              <a:t>porque, ao mesmo tempo que define os princípios universais do pensamento, estabelece as regras práticas para o conhecimento da verdade.</a:t>
            </a:r>
          </a:p>
        </p:txBody>
      </p:sp>
    </p:spTree>
    <p:extLst>
      <p:ext uri="{BB962C8B-B14F-4D97-AF65-F5344CB8AC3E}">
        <p14:creationId xmlns:p14="http://schemas.microsoft.com/office/powerpoint/2010/main" val="3220492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78993A-E7B0-4D3C-BED9-E63C91BF6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784FA61-A03A-4D75-BEB2-408BE5714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B414112-D17E-4C98-BB54-E67FF7D65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12</a:t>
            </a:fld>
            <a:endParaRPr lang="pt-BR"/>
          </a:p>
        </p:txBody>
      </p:sp>
      <p:pic>
        <p:nvPicPr>
          <p:cNvPr id="2050" name="Picture 2" descr="https://images-blogger-opensocial.googleusercontent.com/gadgets/proxy?url=http%3A%2F%2F4.bp.blogspot.com%2F--4yfJqo4al8%2FVDPV5z3BlwI%2FAAAAAAAAa20%2FDW-_Kq07l7c%2Fs1600%2Fblog6.jpg&amp;container=blogger&amp;gadget=a&amp;rewriteMime=image%2F*">
            <a:extLst>
              <a:ext uri="{FF2B5EF4-FFF2-40B4-BE49-F238E27FC236}">
                <a16:creationId xmlns:a16="http://schemas.microsoft.com/office/drawing/2014/main" id="{302F97A3-7FEA-405E-B6F4-C3F4931F90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6"/>
            <a:ext cx="9144000" cy="685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4284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DD65834-63C1-4CBE-B73E-A256128B3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5B54915-910C-4D3F-9076-E40C24496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13</a:t>
            </a:fld>
            <a:endParaRPr lang="pt-BR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52BA8B5F-89AF-4C68-8176-8B585AFB526D}"/>
              </a:ext>
            </a:extLst>
          </p:cNvPr>
          <p:cNvSpPr txBox="1">
            <a:spLocks/>
          </p:cNvSpPr>
          <p:nvPr/>
        </p:nvSpPr>
        <p:spPr bwMode="auto">
          <a:xfrm>
            <a:off x="899592" y="404664"/>
            <a:ext cx="7572375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altLang="pt-BR" sz="3100" b="1">
                <a:latin typeface="Arial" panose="020B0604020202020204" pitchFamily="34" charset="0"/>
                <a:cs typeface="Arial" panose="020B0604020202020204" pitchFamily="34" charset="0"/>
              </a:rPr>
              <a:t>Noções de Lógica</a:t>
            </a:r>
            <a:b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2700" b="1">
                <a:latin typeface="Arial" panose="020B0604020202020204" pitchFamily="34" charset="0"/>
                <a:cs typeface="Arial" panose="020B0604020202020204" pitchFamily="34" charset="0"/>
              </a:rPr>
              <a:t>Aristóteles, o Fundador da Lógica</a:t>
            </a:r>
            <a:endParaRPr lang="pt-BR" alt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D8AFA49-6FE7-4D0C-BA5A-71F4D4FB479B}"/>
              </a:ext>
            </a:extLst>
          </p:cNvPr>
          <p:cNvSpPr txBox="1"/>
          <p:nvPr/>
        </p:nvSpPr>
        <p:spPr>
          <a:xfrm>
            <a:off x="648159" y="2474912"/>
            <a:ext cx="8075240" cy="9540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Aristóteles</a:t>
            </a:r>
            <a:r>
              <a:rPr lang="pt-BR" sz="2400" dirty="0">
                <a:latin typeface="Arial" charset="0"/>
              </a:rPr>
              <a:t> é considerado, com razão, o </a:t>
            </a: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fundador da lógica. </a:t>
            </a: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075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DD65834-63C1-4CBE-B73E-A256128B3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5B54915-910C-4D3F-9076-E40C24496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14</a:t>
            </a:fld>
            <a:endParaRPr lang="pt-BR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52BA8B5F-89AF-4C68-8176-8B585AFB526D}"/>
              </a:ext>
            </a:extLst>
          </p:cNvPr>
          <p:cNvSpPr txBox="1">
            <a:spLocks/>
          </p:cNvSpPr>
          <p:nvPr/>
        </p:nvSpPr>
        <p:spPr bwMode="auto">
          <a:xfrm>
            <a:off x="899592" y="404664"/>
            <a:ext cx="7572375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altLang="pt-BR" sz="3100" b="1">
                <a:latin typeface="Arial" panose="020B0604020202020204" pitchFamily="34" charset="0"/>
                <a:cs typeface="Arial" panose="020B0604020202020204" pitchFamily="34" charset="0"/>
              </a:rPr>
              <a:t>Noções de Lógica</a:t>
            </a:r>
            <a:b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2700" b="1">
                <a:latin typeface="Arial" panose="020B0604020202020204" pitchFamily="34" charset="0"/>
                <a:cs typeface="Arial" panose="020B0604020202020204" pitchFamily="34" charset="0"/>
              </a:rPr>
              <a:t>Aristóteles, o Fundador da Lógica</a:t>
            </a:r>
            <a:endParaRPr lang="pt-BR" alt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DED91B0-EF49-4AB0-8E68-5545FDE3C36B}"/>
              </a:ext>
            </a:extLst>
          </p:cNvPr>
          <p:cNvSpPr txBox="1"/>
          <p:nvPr/>
        </p:nvSpPr>
        <p:spPr>
          <a:xfrm>
            <a:off x="755576" y="2487613"/>
            <a:ext cx="7716391" cy="206210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pt-BR" sz="3200" dirty="0">
                <a:latin typeface="Arial" charset="0"/>
              </a:rPr>
              <a:t>Foi ele, realmente, o primeiro a investigar, cientificamente, as 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leis do pensamento</a:t>
            </a:r>
            <a:r>
              <a:rPr lang="pt-BR" sz="3200" dirty="0">
                <a:latin typeface="Arial" charset="0"/>
              </a:rPr>
              <a:t>. Suas pesquisas lógicas foram reunidas, sob o nome de </a:t>
            </a:r>
            <a:r>
              <a:rPr lang="pt-BR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Organon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2489495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DD65834-63C1-4CBE-B73E-A256128B3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5B54915-910C-4D3F-9076-E40C24496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15</a:t>
            </a:fld>
            <a:endParaRPr lang="pt-BR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52BA8B5F-89AF-4C68-8176-8B585AFB526D}"/>
              </a:ext>
            </a:extLst>
          </p:cNvPr>
          <p:cNvSpPr txBox="1">
            <a:spLocks/>
          </p:cNvSpPr>
          <p:nvPr/>
        </p:nvSpPr>
        <p:spPr bwMode="auto">
          <a:xfrm>
            <a:off x="899592" y="404664"/>
            <a:ext cx="7572375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altLang="pt-BR" sz="3100" b="1">
                <a:latin typeface="Arial" panose="020B0604020202020204" pitchFamily="34" charset="0"/>
                <a:cs typeface="Arial" panose="020B0604020202020204" pitchFamily="34" charset="0"/>
              </a:rPr>
              <a:t>Noções de Lógica</a:t>
            </a:r>
            <a:b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2700" b="1">
                <a:latin typeface="Arial" panose="020B0604020202020204" pitchFamily="34" charset="0"/>
                <a:cs typeface="Arial" panose="020B0604020202020204" pitchFamily="34" charset="0"/>
              </a:rPr>
              <a:t>Aristóteles, o Fundador da Lógica</a:t>
            </a:r>
            <a:endParaRPr lang="pt-BR" alt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Resultado de imagem para Organon">
            <a:extLst>
              <a:ext uri="{FF2B5EF4-FFF2-40B4-BE49-F238E27FC236}">
                <a16:creationId xmlns:a16="http://schemas.microsoft.com/office/drawing/2014/main" id="{6A70BC8F-66CF-458D-9E5C-D5D35CC8B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5" y="1619102"/>
            <a:ext cx="4020268" cy="51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Imagem relacionada">
            <a:extLst>
              <a:ext uri="{FF2B5EF4-FFF2-40B4-BE49-F238E27FC236}">
                <a16:creationId xmlns:a16="http://schemas.microsoft.com/office/drawing/2014/main" id="{DC0AE2FF-88D7-4D1B-8AD7-30DC4AF53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35" y="1597002"/>
            <a:ext cx="3264075" cy="5013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99402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DD65834-63C1-4CBE-B73E-A256128B3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5B54915-910C-4D3F-9076-E40C24496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16</a:t>
            </a:fld>
            <a:endParaRPr lang="pt-BR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52BA8B5F-89AF-4C68-8176-8B585AFB526D}"/>
              </a:ext>
            </a:extLst>
          </p:cNvPr>
          <p:cNvSpPr txBox="1">
            <a:spLocks/>
          </p:cNvSpPr>
          <p:nvPr/>
        </p:nvSpPr>
        <p:spPr bwMode="auto">
          <a:xfrm>
            <a:off x="899592" y="404664"/>
            <a:ext cx="7572375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altLang="pt-BR" sz="3100" b="1">
                <a:latin typeface="Arial" panose="020B0604020202020204" pitchFamily="34" charset="0"/>
                <a:cs typeface="Arial" panose="020B0604020202020204" pitchFamily="34" charset="0"/>
              </a:rPr>
              <a:t>Noções de Lógica</a:t>
            </a:r>
            <a:b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2700" b="1">
                <a:latin typeface="Arial" panose="020B0604020202020204" pitchFamily="34" charset="0"/>
                <a:cs typeface="Arial" panose="020B0604020202020204" pitchFamily="34" charset="0"/>
              </a:rPr>
              <a:t>Aristóteles, o Fundador da Lógica</a:t>
            </a:r>
            <a:endParaRPr lang="pt-BR" alt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5491FF0-C463-4B43-AFA1-E34FCB9E8FF2}"/>
              </a:ext>
            </a:extLst>
          </p:cNvPr>
          <p:cNvSpPr txBox="1"/>
          <p:nvPr/>
        </p:nvSpPr>
        <p:spPr>
          <a:xfrm>
            <a:off x="785813" y="2487613"/>
            <a:ext cx="7686154" cy="255454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pt-BR" sz="3200" dirty="0">
                <a:latin typeface="Arial" charset="0"/>
              </a:rPr>
              <a:t>Foi ele, realmente, o primeiro a investigar, cientificamente, as 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leis do pensamento</a:t>
            </a:r>
            <a:r>
              <a:rPr lang="pt-BR" sz="3200" dirty="0">
                <a:latin typeface="Arial" charset="0"/>
              </a:rPr>
              <a:t>. Suas pesquisas lógicas foram reunidas, sob o nome de </a:t>
            </a:r>
            <a:r>
              <a:rPr lang="pt-BR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Organon</a:t>
            </a:r>
            <a:r>
              <a:rPr lang="pt-BR" sz="3200" dirty="0">
                <a:latin typeface="Arial" charset="0"/>
              </a:rPr>
              <a:t>.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2050629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DD65834-63C1-4CBE-B73E-A256128B3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5B54915-910C-4D3F-9076-E40C24496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17</a:t>
            </a:fld>
            <a:endParaRPr lang="pt-BR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52BA8B5F-89AF-4C68-8176-8B585AFB526D}"/>
              </a:ext>
            </a:extLst>
          </p:cNvPr>
          <p:cNvSpPr txBox="1">
            <a:spLocks/>
          </p:cNvSpPr>
          <p:nvPr/>
        </p:nvSpPr>
        <p:spPr bwMode="auto">
          <a:xfrm>
            <a:off x="899592" y="404664"/>
            <a:ext cx="7572375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altLang="pt-BR" sz="3100" b="1">
                <a:latin typeface="Arial" panose="020B0604020202020204" pitchFamily="34" charset="0"/>
                <a:cs typeface="Arial" panose="020B0604020202020204" pitchFamily="34" charset="0"/>
              </a:rPr>
              <a:t>Noções de Lógica</a:t>
            </a:r>
            <a:b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2700" b="1">
                <a:latin typeface="Arial" panose="020B0604020202020204" pitchFamily="34" charset="0"/>
                <a:cs typeface="Arial" panose="020B0604020202020204" pitchFamily="34" charset="0"/>
              </a:rPr>
              <a:t>Aristóteles, o Fundador da Lógica</a:t>
            </a:r>
            <a:endParaRPr lang="pt-BR" alt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6C9F57C-F3D6-421E-A832-D70671DD3327}"/>
              </a:ext>
            </a:extLst>
          </p:cNvPr>
          <p:cNvSpPr txBox="1"/>
          <p:nvPr/>
        </p:nvSpPr>
        <p:spPr>
          <a:xfrm>
            <a:off x="899593" y="2428875"/>
            <a:ext cx="7672908" cy="17543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pt-BR" sz="3600" dirty="0">
                <a:latin typeface="Arial" charset="0"/>
              </a:rPr>
              <a:t>As leis do pensamento formuladas por Aristóteles se caracterizam pelo 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rigor</a:t>
            </a:r>
            <a:r>
              <a:rPr lang="pt-BR" sz="3600" dirty="0">
                <a:latin typeface="Arial" charset="0"/>
              </a:rPr>
              <a:t> e pela 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exatidão</a:t>
            </a:r>
            <a:r>
              <a:rPr lang="pt-BR" sz="3600" dirty="0">
                <a:latin typeface="Arial" charset="0"/>
              </a:rPr>
              <a:t>. 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102543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DD65834-63C1-4CBE-B73E-A256128B3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5B54915-910C-4D3F-9076-E40C24496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18</a:t>
            </a:fld>
            <a:endParaRPr lang="pt-BR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52BA8B5F-89AF-4C68-8176-8B585AFB526D}"/>
              </a:ext>
            </a:extLst>
          </p:cNvPr>
          <p:cNvSpPr txBox="1">
            <a:spLocks/>
          </p:cNvSpPr>
          <p:nvPr/>
        </p:nvSpPr>
        <p:spPr bwMode="auto">
          <a:xfrm>
            <a:off x="899592" y="404664"/>
            <a:ext cx="7572375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altLang="pt-BR" sz="3100" b="1">
                <a:latin typeface="Arial" panose="020B0604020202020204" pitchFamily="34" charset="0"/>
                <a:cs typeface="Arial" panose="020B0604020202020204" pitchFamily="34" charset="0"/>
              </a:rPr>
              <a:t>Noções de Lógica</a:t>
            </a:r>
            <a:b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2700" b="1">
                <a:latin typeface="Arial" panose="020B0604020202020204" pitchFamily="34" charset="0"/>
                <a:cs typeface="Arial" panose="020B0604020202020204" pitchFamily="34" charset="0"/>
              </a:rPr>
              <a:t>Aristóteles, o Fundador da Lógica</a:t>
            </a:r>
            <a:endParaRPr lang="pt-BR" alt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7110B4F-C14E-42B0-870F-9B94742E00B8}"/>
              </a:ext>
            </a:extLst>
          </p:cNvPr>
          <p:cNvSpPr txBox="1"/>
          <p:nvPr/>
        </p:nvSpPr>
        <p:spPr>
          <a:xfrm>
            <a:off x="904875" y="2420888"/>
            <a:ext cx="7786687" cy="23083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pt-BR" sz="3600" dirty="0">
                <a:latin typeface="Arial" charset="0"/>
              </a:rPr>
              <a:t>Por isso, foram adotadas pelos pensadores antigos e medievais e, ainda hoje, são admitidas por muitos filósofos.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2862761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04EFE45-301D-49C2-A116-8EC1906EF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CA1CCC0-9906-47F4-8D32-787E45C7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19</a:t>
            </a:fld>
            <a:endParaRPr lang="pt-BR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750AEA15-D9BE-423C-A306-CDEB9CE1E1C4}"/>
              </a:ext>
            </a:extLst>
          </p:cNvPr>
          <p:cNvSpPr txBox="1">
            <a:spLocks/>
          </p:cNvSpPr>
          <p:nvPr/>
        </p:nvSpPr>
        <p:spPr bwMode="auto">
          <a:xfrm>
            <a:off x="395536" y="136525"/>
            <a:ext cx="7572375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altLang="pt-BR" sz="3100" b="1" dirty="0">
                <a:latin typeface="Arial" panose="020B0604020202020204" pitchFamily="34" charset="0"/>
                <a:cs typeface="Arial" panose="020B0604020202020204" pitchFamily="34" charset="0"/>
              </a:rPr>
              <a:t>Noções de Lógica</a:t>
            </a:r>
            <a:b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2700" b="1" dirty="0">
                <a:latin typeface="Arial" panose="020B0604020202020204" pitchFamily="34" charset="0"/>
                <a:cs typeface="Arial" panose="020B0604020202020204" pitchFamily="34" charset="0"/>
              </a:rPr>
              <a:t>Objetivo da Lógica</a:t>
            </a:r>
            <a:endParaRPr lang="pt-BR" alt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C33C3C9-9996-4369-A933-EE2DE35B7E81}"/>
              </a:ext>
            </a:extLst>
          </p:cNvPr>
          <p:cNvSpPr txBox="1"/>
          <p:nvPr/>
        </p:nvSpPr>
        <p:spPr>
          <a:xfrm>
            <a:off x="755576" y="2276872"/>
            <a:ext cx="7786687" cy="23083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pt-BR" sz="3600" dirty="0">
                <a:latin typeface="Arial" charset="0"/>
              </a:rPr>
              <a:t>O 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objetivo</a:t>
            </a:r>
            <a:r>
              <a:rPr lang="pt-BR" sz="3600" dirty="0">
                <a:latin typeface="Arial" charset="0"/>
              </a:rPr>
              <a:t> principal da lógica é o 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estudo da inteligência </a:t>
            </a:r>
            <a:r>
              <a:rPr lang="pt-BR" sz="3600" dirty="0">
                <a:latin typeface="Arial" charset="0"/>
              </a:rPr>
              <a:t>sob o ponto de vista de seu uso no </a:t>
            </a:r>
            <a:r>
              <a:rPr lang="pt-BR" sz="3600" b="1" dirty="0">
                <a:latin typeface="Arial" charset="0"/>
              </a:rPr>
              <a:t>conhecimento</a:t>
            </a:r>
            <a:r>
              <a:rPr lang="pt-BR" sz="3600" dirty="0">
                <a:latin typeface="Arial" charset="0"/>
              </a:rPr>
              <a:t>. 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95695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04EFE45-301D-49C2-A116-8EC1906EF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CA1CCC0-9906-47F4-8D32-787E45C7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20</a:t>
            </a:fld>
            <a:endParaRPr lang="pt-BR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750AEA15-D9BE-423C-A306-CDEB9CE1E1C4}"/>
              </a:ext>
            </a:extLst>
          </p:cNvPr>
          <p:cNvSpPr txBox="1">
            <a:spLocks/>
          </p:cNvSpPr>
          <p:nvPr/>
        </p:nvSpPr>
        <p:spPr bwMode="auto">
          <a:xfrm>
            <a:off x="395536" y="136525"/>
            <a:ext cx="7572375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altLang="pt-BR" sz="3100" b="1" dirty="0">
                <a:latin typeface="Arial" panose="020B0604020202020204" pitchFamily="34" charset="0"/>
                <a:cs typeface="Arial" panose="020B0604020202020204" pitchFamily="34" charset="0"/>
              </a:rPr>
              <a:t>Noções de Lógica</a:t>
            </a:r>
            <a:b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2700" b="1" dirty="0">
                <a:latin typeface="Arial" panose="020B0604020202020204" pitchFamily="34" charset="0"/>
                <a:cs typeface="Arial" panose="020B0604020202020204" pitchFamily="34" charset="0"/>
              </a:rPr>
              <a:t>Objetivo da Lógica</a:t>
            </a:r>
            <a:endParaRPr lang="pt-BR" alt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4B28FB7-3C75-4048-8807-B963641E9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1537351"/>
            <a:ext cx="4320480" cy="4646144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89736A71-AB46-4FCD-AF17-08A8A36C5DE6}"/>
              </a:ext>
            </a:extLst>
          </p:cNvPr>
          <p:cNvSpPr txBox="1"/>
          <p:nvPr/>
        </p:nvSpPr>
        <p:spPr>
          <a:xfrm>
            <a:off x="2591780" y="1326453"/>
            <a:ext cx="378042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200" b="1" dirty="0"/>
              <a:t>DESAFIO DE LÓGICA</a:t>
            </a:r>
          </a:p>
        </p:txBody>
      </p:sp>
    </p:spTree>
    <p:extLst>
      <p:ext uri="{BB962C8B-B14F-4D97-AF65-F5344CB8AC3E}">
        <p14:creationId xmlns:p14="http://schemas.microsoft.com/office/powerpoint/2010/main" val="15120104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04EFE45-301D-49C2-A116-8EC1906EF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CA1CCC0-9906-47F4-8D32-787E45C7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21</a:t>
            </a:fld>
            <a:endParaRPr lang="pt-BR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750AEA15-D9BE-423C-A306-CDEB9CE1E1C4}"/>
              </a:ext>
            </a:extLst>
          </p:cNvPr>
          <p:cNvSpPr txBox="1">
            <a:spLocks/>
          </p:cNvSpPr>
          <p:nvPr/>
        </p:nvSpPr>
        <p:spPr bwMode="auto">
          <a:xfrm>
            <a:off x="395536" y="136525"/>
            <a:ext cx="7572375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altLang="pt-BR" sz="3100" b="1" dirty="0">
                <a:latin typeface="Arial" panose="020B0604020202020204" pitchFamily="34" charset="0"/>
                <a:cs typeface="Arial" panose="020B0604020202020204" pitchFamily="34" charset="0"/>
              </a:rPr>
              <a:t>Noções de Lógica</a:t>
            </a:r>
            <a:b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2700" b="1" dirty="0">
                <a:latin typeface="Arial" panose="020B0604020202020204" pitchFamily="34" charset="0"/>
                <a:cs typeface="Arial" panose="020B0604020202020204" pitchFamily="34" charset="0"/>
              </a:rPr>
              <a:t>Objetivo da Lógica</a:t>
            </a:r>
            <a:endParaRPr lang="pt-BR" alt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4B28FB7-3C75-4048-8807-B963641E9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1537351"/>
            <a:ext cx="3477940" cy="374009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335E37D-EBDC-4FC7-9C85-D8E698D69795}"/>
              </a:ext>
            </a:extLst>
          </p:cNvPr>
          <p:cNvSpPr txBox="1"/>
          <p:nvPr/>
        </p:nvSpPr>
        <p:spPr>
          <a:xfrm>
            <a:off x="2591780" y="4657216"/>
            <a:ext cx="378042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200" b="1" dirty="0"/>
              <a:t>X;  Y     = X * Y + X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3508FBA-84BD-47FF-A408-9AEEFA877275}"/>
              </a:ext>
            </a:extLst>
          </p:cNvPr>
          <p:cNvSpPr txBox="1"/>
          <p:nvPr/>
        </p:nvSpPr>
        <p:spPr>
          <a:xfrm>
            <a:off x="2591780" y="1326453"/>
            <a:ext cx="378042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200" b="1" dirty="0"/>
              <a:t>DESAFIO DE LÓGICA</a:t>
            </a:r>
          </a:p>
        </p:txBody>
      </p:sp>
    </p:spTree>
    <p:extLst>
      <p:ext uri="{BB962C8B-B14F-4D97-AF65-F5344CB8AC3E}">
        <p14:creationId xmlns:p14="http://schemas.microsoft.com/office/powerpoint/2010/main" val="39859333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04EFE45-301D-49C2-A116-8EC1906EF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CA1CCC0-9906-47F4-8D32-787E45C7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22</a:t>
            </a:fld>
            <a:endParaRPr lang="pt-BR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750AEA15-D9BE-423C-A306-CDEB9CE1E1C4}"/>
              </a:ext>
            </a:extLst>
          </p:cNvPr>
          <p:cNvSpPr txBox="1">
            <a:spLocks/>
          </p:cNvSpPr>
          <p:nvPr/>
        </p:nvSpPr>
        <p:spPr bwMode="auto">
          <a:xfrm>
            <a:off x="395536" y="136525"/>
            <a:ext cx="7572375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altLang="pt-BR" sz="3100" b="1" dirty="0">
                <a:latin typeface="Arial" panose="020B0604020202020204" pitchFamily="34" charset="0"/>
                <a:cs typeface="Arial" panose="020B0604020202020204" pitchFamily="34" charset="0"/>
              </a:rPr>
              <a:t>Noções de Lógica</a:t>
            </a:r>
            <a:b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2700" b="1" dirty="0">
                <a:latin typeface="Arial" panose="020B0604020202020204" pitchFamily="34" charset="0"/>
                <a:cs typeface="Arial" panose="020B0604020202020204" pitchFamily="34" charset="0"/>
              </a:rPr>
              <a:t>Objetivo da Lógica</a:t>
            </a:r>
            <a:endParaRPr lang="pt-BR" alt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4E6BF8A-606A-4C4E-94AC-674DFD44E4FC}"/>
              </a:ext>
            </a:extLst>
          </p:cNvPr>
          <p:cNvSpPr txBox="1"/>
          <p:nvPr/>
        </p:nvSpPr>
        <p:spPr>
          <a:xfrm>
            <a:off x="878706" y="1628800"/>
            <a:ext cx="7386587" cy="23083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pt-BR" sz="3600" dirty="0">
                <a:latin typeface="Arial" charset="0"/>
              </a:rPr>
              <a:t>É ela que fornece ao filósofo o 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instrumento</a:t>
            </a:r>
            <a:r>
              <a:rPr lang="pt-BR" sz="3600" dirty="0">
                <a:latin typeface="Arial" charset="0"/>
              </a:rPr>
              <a:t> e a 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técnica</a:t>
            </a:r>
            <a:r>
              <a:rPr lang="pt-BR" sz="3600" dirty="0">
                <a:latin typeface="Arial" charset="0"/>
              </a:rPr>
              <a:t> necessárias para a investigação segura da </a:t>
            </a:r>
            <a:r>
              <a:rPr lang="pt-BR" sz="3600" b="1" dirty="0">
                <a:latin typeface="Arial" charset="0"/>
              </a:rPr>
              <a:t>verdade</a:t>
            </a:r>
            <a:r>
              <a:rPr lang="pt-BR" sz="3600" dirty="0">
                <a:latin typeface="Arial" charset="0"/>
              </a:rPr>
              <a:t>. 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3929061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04EFE45-301D-49C2-A116-8EC1906EF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CA1CCC0-9906-47F4-8D32-787E45C7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23</a:t>
            </a:fld>
            <a:endParaRPr lang="pt-BR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750AEA15-D9BE-423C-A306-CDEB9CE1E1C4}"/>
              </a:ext>
            </a:extLst>
          </p:cNvPr>
          <p:cNvSpPr txBox="1">
            <a:spLocks/>
          </p:cNvSpPr>
          <p:nvPr/>
        </p:nvSpPr>
        <p:spPr bwMode="auto">
          <a:xfrm>
            <a:off x="395536" y="136525"/>
            <a:ext cx="7572375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altLang="pt-BR" sz="3100" b="1" dirty="0">
                <a:latin typeface="Arial" panose="020B0604020202020204" pitchFamily="34" charset="0"/>
                <a:cs typeface="Arial" panose="020B0604020202020204" pitchFamily="34" charset="0"/>
              </a:rPr>
              <a:t>Noções de Lógica</a:t>
            </a:r>
            <a:b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2700" b="1" dirty="0">
                <a:latin typeface="Arial" panose="020B0604020202020204" pitchFamily="34" charset="0"/>
                <a:cs typeface="Arial" panose="020B0604020202020204" pitchFamily="34" charset="0"/>
              </a:rPr>
              <a:t>Objetivo da Lógica</a:t>
            </a:r>
            <a:endParaRPr lang="pt-BR" alt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4F32C65-AD6E-4A97-8B72-69CDC1122DE7}"/>
              </a:ext>
            </a:extLst>
          </p:cNvPr>
          <p:cNvSpPr txBox="1"/>
          <p:nvPr/>
        </p:nvSpPr>
        <p:spPr>
          <a:xfrm>
            <a:off x="755576" y="1350963"/>
            <a:ext cx="7904265" cy="39703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pt-BR" sz="3600" dirty="0">
                <a:latin typeface="Arial" charset="0"/>
              </a:rPr>
              <a:t>Mas, para conseguirmos atingir a verdade, é preciso 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raciocinarmos com exatidão</a:t>
            </a:r>
            <a:r>
              <a:rPr lang="pt-BR" sz="3600" dirty="0">
                <a:latin typeface="Arial" charset="0"/>
              </a:rPr>
              <a:t> e partirmos de dados </a:t>
            </a:r>
            <a:r>
              <a:rPr lang="pt-BR" sz="3600" b="1" dirty="0">
                <a:latin typeface="Arial" charset="0"/>
              </a:rPr>
              <a:t>exatos</a:t>
            </a:r>
            <a:r>
              <a:rPr lang="pt-BR" sz="3600" dirty="0">
                <a:latin typeface="Arial" charset="0"/>
              </a:rPr>
              <a:t>, a fim de que o espírito não caia em 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contradição</a:t>
            </a:r>
            <a:r>
              <a:rPr lang="pt-BR" sz="3600" dirty="0">
                <a:latin typeface="Arial" charset="0"/>
              </a:rPr>
              <a:t> consigo mesmo ou com os objetos, afirmando-os diferente do que, na realidade, são. 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392537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04EFE45-301D-49C2-A116-8EC1906EF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CA1CCC0-9906-47F4-8D32-787E45C7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24</a:t>
            </a:fld>
            <a:endParaRPr lang="pt-BR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750AEA15-D9BE-423C-A306-CDEB9CE1E1C4}"/>
              </a:ext>
            </a:extLst>
          </p:cNvPr>
          <p:cNvSpPr txBox="1">
            <a:spLocks/>
          </p:cNvSpPr>
          <p:nvPr/>
        </p:nvSpPr>
        <p:spPr bwMode="auto">
          <a:xfrm>
            <a:off x="395536" y="136525"/>
            <a:ext cx="7572375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altLang="pt-BR" sz="3100" b="1" dirty="0">
                <a:latin typeface="Arial" panose="020B0604020202020204" pitchFamily="34" charset="0"/>
                <a:cs typeface="Arial" panose="020B0604020202020204" pitchFamily="34" charset="0"/>
              </a:rPr>
              <a:t>Noções de Lógica</a:t>
            </a:r>
            <a:b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2700" b="1" dirty="0">
                <a:latin typeface="Arial" panose="020B0604020202020204" pitchFamily="34" charset="0"/>
                <a:cs typeface="Arial" panose="020B0604020202020204" pitchFamily="34" charset="0"/>
              </a:rPr>
              <a:t>Objetivo da Lógica</a:t>
            </a:r>
            <a:endParaRPr lang="pt-BR" alt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E33670A-2BEF-4103-899E-EE380977D837}"/>
              </a:ext>
            </a:extLst>
          </p:cNvPr>
          <p:cNvSpPr txBox="1"/>
          <p:nvPr/>
        </p:nvSpPr>
        <p:spPr>
          <a:xfrm>
            <a:off x="971600" y="2492896"/>
            <a:ext cx="7786687" cy="5238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pt-BR" sz="2400" dirty="0">
                <a:latin typeface="Arial" charset="0"/>
              </a:rPr>
              <a:t>Daí as várias 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divisões da lógica</a:t>
            </a:r>
            <a:r>
              <a:rPr lang="pt-BR" sz="2400" dirty="0">
                <a:latin typeface="Arial" charset="0"/>
              </a:rPr>
              <a:t>.</a:t>
            </a:r>
            <a:endParaRPr lang="pt-BR" sz="24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653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04EFE45-301D-49C2-A116-8EC1906EF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CA1CCC0-9906-47F4-8D32-787E45C7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25</a:t>
            </a:fld>
            <a:endParaRPr lang="pt-BR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5383C5CE-4058-41A5-9D7F-6A508A38A4D2}"/>
              </a:ext>
            </a:extLst>
          </p:cNvPr>
          <p:cNvSpPr txBox="1">
            <a:spLocks/>
          </p:cNvSpPr>
          <p:nvPr/>
        </p:nvSpPr>
        <p:spPr bwMode="auto">
          <a:xfrm>
            <a:off x="785812" y="215888"/>
            <a:ext cx="7572375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altLang="pt-BR" sz="3100" b="1">
                <a:latin typeface="Arial" panose="020B0604020202020204" pitchFamily="34" charset="0"/>
                <a:cs typeface="Arial" panose="020B0604020202020204" pitchFamily="34" charset="0"/>
              </a:rPr>
              <a:t>Noções de Lógica</a:t>
            </a:r>
            <a:b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2700" b="1">
                <a:latin typeface="Arial" panose="020B0604020202020204" pitchFamily="34" charset="0"/>
                <a:cs typeface="Arial" panose="020B0604020202020204" pitchFamily="34" charset="0"/>
              </a:rPr>
              <a:t>Extensão e Compreensão dos Conceitos</a:t>
            </a:r>
            <a:endParaRPr lang="pt-BR" alt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80E643E-C9FE-400E-80B1-8500EEBAAB89}"/>
              </a:ext>
            </a:extLst>
          </p:cNvPr>
          <p:cNvSpPr txBox="1"/>
          <p:nvPr/>
        </p:nvSpPr>
        <p:spPr>
          <a:xfrm>
            <a:off x="805353" y="2069075"/>
            <a:ext cx="7715250" cy="23083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sz="3600" dirty="0">
                <a:latin typeface="Arial" charset="0"/>
              </a:rPr>
              <a:t>Ao examinarmos um conceito, em termos lógicos, devemos considerar a sua 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extensão</a:t>
            </a:r>
            <a:r>
              <a:rPr lang="pt-BR" sz="3600" b="1" dirty="0">
                <a:latin typeface="Arial" charset="0"/>
              </a:rPr>
              <a:t> </a:t>
            </a:r>
            <a:r>
              <a:rPr lang="pt-BR" sz="3600" dirty="0">
                <a:latin typeface="Arial" charset="0"/>
              </a:rPr>
              <a:t>e a sua 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compreensão</a:t>
            </a:r>
            <a:r>
              <a:rPr lang="pt-BR" sz="3600" dirty="0">
                <a:latin typeface="Arial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33600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04EFE45-301D-49C2-A116-8EC1906EF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CA1CCC0-9906-47F4-8D32-787E45C7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26</a:t>
            </a:fld>
            <a:endParaRPr lang="pt-BR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5383C5CE-4058-41A5-9D7F-6A508A38A4D2}"/>
              </a:ext>
            </a:extLst>
          </p:cNvPr>
          <p:cNvSpPr txBox="1">
            <a:spLocks/>
          </p:cNvSpPr>
          <p:nvPr/>
        </p:nvSpPr>
        <p:spPr bwMode="auto">
          <a:xfrm>
            <a:off x="785812" y="215888"/>
            <a:ext cx="7572375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altLang="pt-BR" sz="3100" b="1">
                <a:latin typeface="Arial" panose="020B0604020202020204" pitchFamily="34" charset="0"/>
                <a:cs typeface="Arial" panose="020B0604020202020204" pitchFamily="34" charset="0"/>
              </a:rPr>
              <a:t>Noções de Lógica</a:t>
            </a:r>
            <a:b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2700" b="1">
                <a:latin typeface="Arial" panose="020B0604020202020204" pitchFamily="34" charset="0"/>
                <a:cs typeface="Arial" panose="020B0604020202020204" pitchFamily="34" charset="0"/>
              </a:rPr>
              <a:t>Extensão e Compreensão dos Conceitos</a:t>
            </a:r>
            <a:endParaRPr lang="pt-BR" alt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83EDC78-5483-4AF6-BFA0-51402D86CAF3}"/>
              </a:ext>
            </a:extLst>
          </p:cNvPr>
          <p:cNvSpPr txBox="1"/>
          <p:nvPr/>
        </p:nvSpPr>
        <p:spPr>
          <a:xfrm>
            <a:off x="634904" y="2121119"/>
            <a:ext cx="8051896" cy="34163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sz="3600" dirty="0">
                <a:latin typeface="Arial" charset="0"/>
              </a:rPr>
              <a:t>Quando consideramos um conceito que designa uma classe de objetos, levamos em conta 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extensão</a:t>
            </a:r>
            <a:r>
              <a:rPr lang="pt-BR" sz="3600" dirty="0">
                <a:latin typeface="Arial" charset="0"/>
              </a:rPr>
              <a:t> ou 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denotação</a:t>
            </a:r>
            <a:r>
              <a:rPr lang="pt-BR" sz="3600" dirty="0">
                <a:latin typeface="Arial" charset="0"/>
              </a:rPr>
              <a:t>: a extensão do conceito "filosófico" é maior do que a do conceito "filosófico brasileiro".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73114E0-1429-4EBC-9CE3-A77B9FAAFD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1597899"/>
            <a:ext cx="17844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rgbClr val="FFFF00"/>
                </a:solidFill>
              </a:rPr>
              <a:t>Extensão</a:t>
            </a:r>
            <a:endParaRPr lang="pt-BR" altLang="pt-BR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997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04EFE45-301D-49C2-A116-8EC1906EF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CA1CCC0-9906-47F4-8D32-787E45C7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27</a:t>
            </a:fld>
            <a:endParaRPr lang="pt-BR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5383C5CE-4058-41A5-9D7F-6A508A38A4D2}"/>
              </a:ext>
            </a:extLst>
          </p:cNvPr>
          <p:cNvSpPr txBox="1">
            <a:spLocks/>
          </p:cNvSpPr>
          <p:nvPr/>
        </p:nvSpPr>
        <p:spPr bwMode="auto">
          <a:xfrm>
            <a:off x="785812" y="215888"/>
            <a:ext cx="7572375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altLang="pt-BR" sz="3100" b="1">
                <a:latin typeface="Arial" panose="020B0604020202020204" pitchFamily="34" charset="0"/>
                <a:cs typeface="Arial" panose="020B0604020202020204" pitchFamily="34" charset="0"/>
              </a:rPr>
              <a:t>Noções de Lógica</a:t>
            </a:r>
            <a:b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2700" b="1">
                <a:latin typeface="Arial" panose="020B0604020202020204" pitchFamily="34" charset="0"/>
                <a:cs typeface="Arial" panose="020B0604020202020204" pitchFamily="34" charset="0"/>
              </a:rPr>
              <a:t>Extensão e Compreensão dos Conceitos</a:t>
            </a:r>
            <a:endParaRPr lang="pt-BR" alt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8DF5A97-CEDB-4DA6-A1E8-532634933E8A}"/>
              </a:ext>
            </a:extLst>
          </p:cNvPr>
          <p:cNvSpPr txBox="1"/>
          <p:nvPr/>
        </p:nvSpPr>
        <p:spPr>
          <a:xfrm>
            <a:off x="597716" y="2416128"/>
            <a:ext cx="7787208" cy="34163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sz="3600" dirty="0">
                <a:latin typeface="Arial" charset="0"/>
              </a:rPr>
              <a:t>Quando o consideramos por um conjunto de características, consideramos sua 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compreensão</a:t>
            </a:r>
            <a:r>
              <a:rPr lang="pt-BR" sz="3600" dirty="0">
                <a:latin typeface="Arial" charset="0"/>
              </a:rPr>
              <a:t> ou 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conotação</a:t>
            </a:r>
            <a:r>
              <a:rPr lang="pt-BR" sz="3600" dirty="0">
                <a:latin typeface="Arial" charset="0"/>
              </a:rPr>
              <a:t>: a compreensão do conceito "filósofo brasileiro" é maior que a do "filósofo". 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16C8BA9C-D536-427E-8035-55B6806E93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076" y="1892908"/>
            <a:ext cx="26439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rgbClr val="FFFF00"/>
                </a:solidFill>
              </a:rPr>
              <a:t>Compreensão</a:t>
            </a:r>
            <a:r>
              <a:rPr lang="pt-BR" altLang="pt-BR" sz="2800" dirty="0">
                <a:solidFill>
                  <a:srgbClr val="000000"/>
                </a:solidFill>
              </a:rPr>
              <a:t> </a:t>
            </a:r>
            <a:endParaRPr lang="pt-BR" altLang="pt-BR" sz="2800" dirty="0"/>
          </a:p>
        </p:txBody>
      </p:sp>
    </p:spTree>
    <p:extLst>
      <p:ext uri="{BB962C8B-B14F-4D97-AF65-F5344CB8AC3E}">
        <p14:creationId xmlns:p14="http://schemas.microsoft.com/office/powerpoint/2010/main" val="1772309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6E580BE-21DB-4A71-A862-CAFEDC560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0A1EBB2-119C-4C63-96F6-5E53BDBA4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28</a:t>
            </a:fld>
            <a:endParaRPr lang="pt-BR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A9BF82DC-0F7F-4D27-A7B7-4EB75C365F71}"/>
              </a:ext>
            </a:extLst>
          </p:cNvPr>
          <p:cNvSpPr txBox="1">
            <a:spLocks/>
          </p:cNvSpPr>
          <p:nvPr/>
        </p:nvSpPr>
        <p:spPr bwMode="auto">
          <a:xfrm>
            <a:off x="785812" y="-11400"/>
            <a:ext cx="7572375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altLang="pt-BR" sz="3100" b="1" dirty="0">
                <a:latin typeface="Arial" panose="020B0604020202020204" pitchFamily="34" charset="0"/>
                <a:cs typeface="Arial" panose="020B0604020202020204" pitchFamily="34" charset="0"/>
              </a:rPr>
              <a:t>Noções de Lógica</a:t>
            </a:r>
            <a:b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2700" b="1" dirty="0">
                <a:latin typeface="Arial" panose="020B0604020202020204" pitchFamily="34" charset="0"/>
                <a:cs typeface="Arial" panose="020B0604020202020204" pitchFamily="34" charset="0"/>
              </a:rPr>
              <a:t>Extensão e Compreensão dos Conceitos</a:t>
            </a:r>
            <a:endParaRPr lang="pt-BR" alt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2C574AA-9139-42AA-9374-1451DA5F3023}"/>
              </a:ext>
            </a:extLst>
          </p:cNvPr>
          <p:cNvSpPr txBox="1"/>
          <p:nvPr/>
        </p:nvSpPr>
        <p:spPr>
          <a:xfrm>
            <a:off x="785813" y="1416050"/>
            <a:ext cx="7929562" cy="584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sz="2800" dirty="0">
                <a:latin typeface="Arial" charset="0"/>
              </a:rPr>
              <a:t>Vejamos, por exemplo, o 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conceito</a:t>
            </a:r>
            <a:r>
              <a:rPr lang="pt-BR" sz="2800" dirty="0">
                <a:latin typeface="Arial" charset="0"/>
              </a:rPr>
              <a:t> 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homem</a:t>
            </a:r>
            <a:r>
              <a:rPr lang="pt-BR" sz="2800" dirty="0">
                <a:latin typeface="Arial" charset="0"/>
              </a:rPr>
              <a:t>.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E4C0375-2E13-4B36-9B4B-7007FB0218C7}"/>
              </a:ext>
            </a:extLst>
          </p:cNvPr>
          <p:cNvSpPr txBox="1"/>
          <p:nvPr/>
        </p:nvSpPr>
        <p:spPr>
          <a:xfrm>
            <a:off x="785813" y="2522538"/>
            <a:ext cx="2428875" cy="34782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sz="2400" dirty="0">
                <a:latin typeface="Arial" charset="0"/>
              </a:rPr>
              <a:t>A 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extensão</a:t>
            </a:r>
            <a:r>
              <a:rPr lang="pt-BR" sz="2400" b="1" dirty="0">
                <a:latin typeface="Arial" charset="0"/>
              </a:rPr>
              <a:t> </a:t>
            </a:r>
            <a:r>
              <a:rPr lang="pt-BR" sz="2400" dirty="0">
                <a:latin typeface="Arial" charset="0"/>
              </a:rPr>
              <a:t>desse conceito refere-se a todo o conjunto de indivíduos aos quais se possa aplicar a designação homem.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931A98C-3245-4F81-8D93-8BE2224D5083}"/>
              </a:ext>
            </a:extLst>
          </p:cNvPr>
          <p:cNvSpPr txBox="1"/>
          <p:nvPr/>
        </p:nvSpPr>
        <p:spPr>
          <a:xfrm>
            <a:off x="3571875" y="2513013"/>
            <a:ext cx="5143500" cy="34782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sz="2400" dirty="0">
                <a:latin typeface="Arial" charset="0"/>
              </a:rPr>
              <a:t>A 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compreensão</a:t>
            </a:r>
            <a:r>
              <a:rPr lang="pt-BR" sz="2400" b="1" dirty="0">
                <a:latin typeface="Arial" charset="0"/>
              </a:rPr>
              <a:t> </a:t>
            </a:r>
            <a:r>
              <a:rPr lang="pt-BR" sz="2400" dirty="0">
                <a:latin typeface="Arial" charset="0"/>
              </a:rPr>
              <a:t>do conceito homem refere-se ao conjunto de qualidades que um indivíduo deve possuir para ser designado pelo termo homem: animal, vertebrado, mamífero, bípede, </a:t>
            </a:r>
            <a:r>
              <a:rPr lang="pt-BR" sz="2400" b="1" dirty="0">
                <a:latin typeface="Arial" charset="0"/>
              </a:rPr>
              <a:t>racional</a:t>
            </a:r>
            <a:r>
              <a:rPr lang="pt-BR" sz="2400" dirty="0">
                <a:latin typeface="Arial" charset="0"/>
              </a:rPr>
              <a:t>. </a:t>
            </a:r>
          </a:p>
          <a:p>
            <a:pPr algn="just">
              <a:defRPr/>
            </a:pPr>
            <a:r>
              <a:rPr lang="pt-BR" sz="2400" dirty="0">
                <a:latin typeface="Arial" charset="0"/>
              </a:rPr>
              <a:t>Esta última qualidade é aquela que efetivamente distingue o homem dentre os demais seres vivos.</a:t>
            </a:r>
          </a:p>
        </p:txBody>
      </p:sp>
    </p:spTree>
    <p:extLst>
      <p:ext uri="{BB962C8B-B14F-4D97-AF65-F5344CB8AC3E}">
        <p14:creationId xmlns:p14="http://schemas.microsoft.com/office/powerpoint/2010/main" val="2461892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C6D42BA-BCA8-41AC-9860-A2005899F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17C6298-9007-427B-AE72-80465793E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29</a:t>
            </a:fld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287E0D6-9AA5-4981-A80A-E6C0F8B67844}"/>
              </a:ext>
            </a:extLst>
          </p:cNvPr>
          <p:cNvSpPr txBox="1"/>
          <p:nvPr/>
        </p:nvSpPr>
        <p:spPr>
          <a:xfrm>
            <a:off x="714375" y="2348880"/>
            <a:ext cx="7715250" cy="17543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sz="3600" dirty="0">
                <a:latin typeface="Arial" charset="0"/>
              </a:rPr>
              <a:t>Entende-se por 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juízo</a:t>
            </a:r>
            <a:r>
              <a:rPr lang="pt-BR" sz="3600" b="1" dirty="0">
                <a:latin typeface="Arial" charset="0"/>
              </a:rPr>
              <a:t> </a:t>
            </a:r>
            <a:r>
              <a:rPr lang="pt-BR" sz="3600" dirty="0">
                <a:latin typeface="Arial" charset="0"/>
              </a:rPr>
              <a:t>qualquer tipo de </a:t>
            </a:r>
            <a:r>
              <a:rPr lang="pt-BR" sz="3600" b="1" dirty="0">
                <a:latin typeface="Arial" charset="0"/>
              </a:rPr>
              <a:t>afirmação</a:t>
            </a:r>
            <a:r>
              <a:rPr lang="pt-BR" sz="3600" dirty="0">
                <a:latin typeface="Arial" charset="0"/>
              </a:rPr>
              <a:t> ou </a:t>
            </a:r>
            <a:r>
              <a:rPr lang="pt-BR" sz="3600" b="1" dirty="0">
                <a:latin typeface="Arial" charset="0"/>
              </a:rPr>
              <a:t>negação</a:t>
            </a:r>
            <a:r>
              <a:rPr lang="pt-BR" sz="3600" dirty="0">
                <a:latin typeface="Arial" charset="0"/>
              </a:rPr>
              <a:t> entre duas idéias ou dois conceitos. </a:t>
            </a:r>
          </a:p>
        </p:txBody>
      </p:sp>
    </p:spTree>
    <p:extLst>
      <p:ext uri="{BB962C8B-B14F-4D97-AF65-F5344CB8AC3E}">
        <p14:creationId xmlns:p14="http://schemas.microsoft.com/office/powerpoint/2010/main" val="505174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1BEC2D6-A725-4B69-89AA-1AE1DC555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9F6E13D-DA37-4784-A28B-FEC090B98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30</a:t>
            </a:fld>
            <a:endParaRPr lang="pt-BR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ADAA58D7-6FC9-4A1E-ADD9-2CF13F415EB2}"/>
              </a:ext>
            </a:extLst>
          </p:cNvPr>
          <p:cNvSpPr txBox="1">
            <a:spLocks/>
          </p:cNvSpPr>
          <p:nvPr/>
        </p:nvSpPr>
        <p:spPr bwMode="auto">
          <a:xfrm>
            <a:off x="467544" y="404664"/>
            <a:ext cx="7572375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altLang="pt-BR" sz="3100" b="1">
                <a:latin typeface="Arial" panose="020B0604020202020204" pitchFamily="34" charset="0"/>
                <a:cs typeface="Arial" panose="020B0604020202020204" pitchFamily="34" charset="0"/>
              </a:rPr>
              <a:t>Noções de Lógica</a:t>
            </a:r>
            <a:b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2700" b="1">
                <a:latin typeface="Arial" panose="020B0604020202020204" pitchFamily="34" charset="0"/>
                <a:cs typeface="Arial" panose="020B0604020202020204" pitchFamily="34" charset="0"/>
              </a:rPr>
              <a:t>Juízo e Raciocínio</a:t>
            </a:r>
            <a:endParaRPr lang="pt-BR" alt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B2D1865-1F3B-4E63-B37D-615ACC05E0BD}"/>
              </a:ext>
            </a:extLst>
          </p:cNvPr>
          <p:cNvSpPr txBox="1"/>
          <p:nvPr/>
        </p:nvSpPr>
        <p:spPr>
          <a:xfrm>
            <a:off x="899592" y="1890712"/>
            <a:ext cx="7643812" cy="584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pt-BR" sz="2800" dirty="0">
                <a:latin typeface="Arial" charset="0"/>
              </a:rPr>
              <a:t>Vejamos um 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exemplo</a:t>
            </a:r>
            <a:r>
              <a:rPr lang="pt-BR" sz="2800" dirty="0">
                <a:latin typeface="Arial" charset="0"/>
              </a:rPr>
              <a:t> típico de </a:t>
            </a:r>
            <a:r>
              <a:rPr lang="pt-BR" sz="2800" b="1" dirty="0">
                <a:latin typeface="Arial" charset="0"/>
              </a:rPr>
              <a:t>raciocínio</a:t>
            </a:r>
            <a:r>
              <a:rPr lang="pt-BR" sz="2800" dirty="0">
                <a:latin typeface="Arial" charset="0"/>
              </a:rPr>
              <a:t>: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ECAC85F-FC53-4361-8C85-22D84CA9D109}"/>
              </a:ext>
            </a:extLst>
          </p:cNvPr>
          <p:cNvSpPr txBox="1"/>
          <p:nvPr/>
        </p:nvSpPr>
        <p:spPr>
          <a:xfrm>
            <a:off x="5828779" y="2747962"/>
            <a:ext cx="2714625" cy="28622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pt-BR" sz="2400" dirty="0">
                <a:latin typeface="Arial" charset="0"/>
              </a:rPr>
              <a:t>O enunciado de um raciocínio através da linguagem falada ou escrita é chamado de 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argumento</a:t>
            </a:r>
            <a:r>
              <a:rPr lang="pt-BR" sz="2400" dirty="0">
                <a:latin typeface="Arial" charset="0"/>
              </a:rPr>
              <a:t>.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1443D7E-530D-44BF-ADE3-18D97F818EC9}"/>
              </a:ext>
            </a:extLst>
          </p:cNvPr>
          <p:cNvSpPr txBox="1"/>
          <p:nvPr/>
        </p:nvSpPr>
        <p:spPr>
          <a:xfrm>
            <a:off x="899592" y="2819400"/>
            <a:ext cx="4286250" cy="28003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1ª) premissa </a:t>
            </a:r>
            <a:r>
              <a:rPr lang="pt-BR" sz="2400" dirty="0">
                <a:latin typeface="Arial" charset="0"/>
              </a:rPr>
              <a:t>- o ser humano é racional; </a:t>
            </a:r>
          </a:p>
          <a:p>
            <a:pPr>
              <a:spcAft>
                <a:spcPts val="1200"/>
              </a:spcAft>
              <a:defRPr/>
            </a:pP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2ª) premissa </a:t>
            </a:r>
            <a:r>
              <a:rPr lang="pt-BR" sz="2400" dirty="0">
                <a:latin typeface="Arial" charset="0"/>
              </a:rPr>
              <a:t>- você é um ser humano; </a:t>
            </a:r>
          </a:p>
          <a:p>
            <a:pPr>
              <a:spcAft>
                <a:spcPts val="1200"/>
              </a:spcAft>
              <a:defRPr/>
            </a:pP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conclusão</a:t>
            </a:r>
            <a:r>
              <a:rPr lang="pt-BR" sz="2400" b="1" dirty="0">
                <a:latin typeface="Arial" charset="0"/>
              </a:rPr>
              <a:t> </a:t>
            </a:r>
            <a:r>
              <a:rPr lang="pt-BR" sz="2400" dirty="0">
                <a:latin typeface="Arial" charset="0"/>
              </a:rPr>
              <a:t>- logo, você é racional. </a:t>
            </a:r>
          </a:p>
        </p:txBody>
      </p:sp>
    </p:spTree>
    <p:extLst>
      <p:ext uri="{BB962C8B-B14F-4D97-AF65-F5344CB8AC3E}">
        <p14:creationId xmlns:p14="http://schemas.microsoft.com/office/powerpoint/2010/main" val="1591972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sultado de imagem para argumentar">
            <a:extLst>
              <a:ext uri="{FF2B5EF4-FFF2-40B4-BE49-F238E27FC236}">
                <a16:creationId xmlns:a16="http://schemas.microsoft.com/office/drawing/2014/main" id="{D0AB6778-1942-4BEE-AF2B-3F52E066EC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88841"/>
            <a:ext cx="9144000" cy="3669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1BEC2D6-A725-4B69-89AA-1AE1DC555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9F6E13D-DA37-4784-A28B-FEC090B98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31</a:t>
            </a:fld>
            <a:endParaRPr lang="pt-BR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ADAA58D7-6FC9-4A1E-ADD9-2CF13F415EB2}"/>
              </a:ext>
            </a:extLst>
          </p:cNvPr>
          <p:cNvSpPr txBox="1">
            <a:spLocks/>
          </p:cNvSpPr>
          <p:nvPr/>
        </p:nvSpPr>
        <p:spPr bwMode="auto">
          <a:xfrm>
            <a:off x="467544" y="404664"/>
            <a:ext cx="7572375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altLang="pt-BR" sz="3100" b="1">
                <a:latin typeface="Arial" panose="020B0604020202020204" pitchFamily="34" charset="0"/>
                <a:cs typeface="Arial" panose="020B0604020202020204" pitchFamily="34" charset="0"/>
              </a:rPr>
              <a:t>Noções de Lógica</a:t>
            </a:r>
            <a:b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2700" b="1">
                <a:latin typeface="Arial" panose="020B0604020202020204" pitchFamily="34" charset="0"/>
                <a:cs typeface="Arial" panose="020B0604020202020204" pitchFamily="34" charset="0"/>
              </a:rPr>
              <a:t>Juízo e Raciocínio</a:t>
            </a:r>
            <a:endParaRPr lang="pt-BR" alt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74B004A-8ECA-4AEC-9DBD-7D903D7ED66F}"/>
              </a:ext>
            </a:extLst>
          </p:cNvPr>
          <p:cNvSpPr txBox="1"/>
          <p:nvPr/>
        </p:nvSpPr>
        <p:spPr>
          <a:xfrm>
            <a:off x="467544" y="1619181"/>
            <a:ext cx="8219256" cy="10772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  <a:defRPr/>
            </a:pP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Argumentar</a:t>
            </a:r>
            <a:r>
              <a:rPr lang="pt-BR" sz="3200" dirty="0">
                <a:latin typeface="Arial" charset="0"/>
              </a:rPr>
              <a:t> significa, portanto, expressar verbalmente um </a:t>
            </a:r>
            <a:r>
              <a:rPr lang="pt-BR" sz="3200" b="1" dirty="0">
                <a:latin typeface="Arial" charset="0"/>
              </a:rPr>
              <a:t>raciocínio</a:t>
            </a:r>
            <a:r>
              <a:rPr lang="pt-BR" sz="3200" dirty="0">
                <a:latin typeface="Arial" charset="0"/>
              </a:rPr>
              <a:t> (2).</a:t>
            </a:r>
          </a:p>
        </p:txBody>
      </p:sp>
    </p:spTree>
    <p:extLst>
      <p:ext uri="{BB962C8B-B14F-4D97-AF65-F5344CB8AC3E}">
        <p14:creationId xmlns:p14="http://schemas.microsoft.com/office/powerpoint/2010/main" val="2711982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1BEC2D6-A725-4B69-89AA-1AE1DC555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9F6E13D-DA37-4784-A28B-FEC090B98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32</a:t>
            </a:fld>
            <a:endParaRPr lang="pt-BR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D78F8F8A-D870-4637-850F-2687738A6CE1}"/>
              </a:ext>
            </a:extLst>
          </p:cNvPr>
          <p:cNvSpPr txBox="1">
            <a:spLocks/>
          </p:cNvSpPr>
          <p:nvPr/>
        </p:nvSpPr>
        <p:spPr bwMode="auto">
          <a:xfrm>
            <a:off x="683568" y="136525"/>
            <a:ext cx="7572375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altLang="pt-BR" sz="3100" b="1">
                <a:latin typeface="Arial" panose="020B0604020202020204" pitchFamily="34" charset="0"/>
                <a:cs typeface="Arial" panose="020B0604020202020204" pitchFamily="34" charset="0"/>
              </a:rPr>
              <a:t>Noções de Lógica</a:t>
            </a:r>
            <a:b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2700" b="1">
                <a:latin typeface="Arial" panose="020B0604020202020204" pitchFamily="34" charset="0"/>
                <a:cs typeface="Arial" panose="020B0604020202020204" pitchFamily="34" charset="0"/>
              </a:rPr>
              <a:t>Silogismo</a:t>
            </a:r>
            <a:endParaRPr lang="pt-BR" alt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F96BF7D-2930-41E0-B8C1-B041E902FBE1}"/>
              </a:ext>
            </a:extLst>
          </p:cNvPr>
          <p:cNvSpPr txBox="1"/>
          <p:nvPr/>
        </p:nvSpPr>
        <p:spPr>
          <a:xfrm>
            <a:off x="899592" y="2348880"/>
            <a:ext cx="7643812" cy="255454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Silogismo</a:t>
            </a:r>
            <a:r>
              <a:rPr lang="pt-BR" sz="3200" b="1" dirty="0">
                <a:latin typeface="Arial" charset="0"/>
              </a:rPr>
              <a:t> </a:t>
            </a:r>
            <a:r>
              <a:rPr lang="pt-BR" sz="3200" dirty="0">
                <a:latin typeface="Arial" charset="0"/>
              </a:rPr>
              <a:t>é o raciocínio composto de três proposições, dispostas de tal maneira que a terceira, chamada </a:t>
            </a:r>
            <a:r>
              <a:rPr lang="pt-BR" sz="3200" b="1" dirty="0">
                <a:latin typeface="Arial" charset="0"/>
              </a:rPr>
              <a:t>conclusão</a:t>
            </a:r>
            <a:r>
              <a:rPr lang="pt-BR" sz="3200" dirty="0">
                <a:latin typeface="Arial" charset="0"/>
              </a:rPr>
              <a:t>, deriva logicamente das duas primeiras, chamadas </a:t>
            </a:r>
            <a:r>
              <a:rPr lang="pt-BR" sz="3200" b="1" dirty="0">
                <a:latin typeface="Arial" charset="0"/>
              </a:rPr>
              <a:t>premissas</a:t>
            </a:r>
            <a:r>
              <a:rPr lang="pt-BR" sz="3200" dirty="0">
                <a:latin typeface="Arial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19452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1BEC2D6-A725-4B69-89AA-1AE1DC555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9F6E13D-DA37-4784-A28B-FEC090B98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33</a:t>
            </a:fld>
            <a:endParaRPr lang="pt-BR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D78F8F8A-D870-4637-850F-2687738A6CE1}"/>
              </a:ext>
            </a:extLst>
          </p:cNvPr>
          <p:cNvSpPr txBox="1">
            <a:spLocks/>
          </p:cNvSpPr>
          <p:nvPr/>
        </p:nvSpPr>
        <p:spPr bwMode="auto">
          <a:xfrm>
            <a:off x="683568" y="136525"/>
            <a:ext cx="7572375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altLang="pt-BR" sz="3100" b="1">
                <a:latin typeface="Arial" panose="020B0604020202020204" pitchFamily="34" charset="0"/>
                <a:cs typeface="Arial" panose="020B0604020202020204" pitchFamily="34" charset="0"/>
              </a:rPr>
              <a:t>Noções de Lógica</a:t>
            </a:r>
            <a:b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2700" b="1">
                <a:latin typeface="Arial" panose="020B0604020202020204" pitchFamily="34" charset="0"/>
                <a:cs typeface="Arial" panose="020B0604020202020204" pitchFamily="34" charset="0"/>
              </a:rPr>
              <a:t>Silogismo</a:t>
            </a:r>
            <a:endParaRPr lang="pt-BR" alt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Ver a imagem de origem">
            <a:extLst>
              <a:ext uri="{FF2B5EF4-FFF2-40B4-BE49-F238E27FC236}">
                <a16:creationId xmlns:a16="http://schemas.microsoft.com/office/drawing/2014/main" id="{2F1BD20B-A33D-41C9-B108-2555DC3C2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52208"/>
            <a:ext cx="8077200" cy="474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11715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1BEC2D6-A725-4B69-89AA-1AE1DC555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9F6E13D-DA37-4784-A28B-FEC090B98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34</a:t>
            </a:fld>
            <a:endParaRPr lang="pt-BR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D78F8F8A-D870-4637-850F-2687738A6CE1}"/>
              </a:ext>
            </a:extLst>
          </p:cNvPr>
          <p:cNvSpPr txBox="1">
            <a:spLocks/>
          </p:cNvSpPr>
          <p:nvPr/>
        </p:nvSpPr>
        <p:spPr bwMode="auto">
          <a:xfrm>
            <a:off x="683568" y="136525"/>
            <a:ext cx="7572375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altLang="pt-BR" sz="3100" b="1">
                <a:latin typeface="Arial" panose="020B0604020202020204" pitchFamily="34" charset="0"/>
                <a:cs typeface="Arial" panose="020B0604020202020204" pitchFamily="34" charset="0"/>
              </a:rPr>
              <a:t>Noções de Lógica</a:t>
            </a:r>
            <a:b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2700" b="1">
                <a:latin typeface="Arial" panose="020B0604020202020204" pitchFamily="34" charset="0"/>
                <a:cs typeface="Arial" panose="020B0604020202020204" pitchFamily="34" charset="0"/>
              </a:rPr>
              <a:t>Silogismo</a:t>
            </a:r>
            <a:endParaRPr lang="pt-BR" alt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E62BBF6-D648-48AE-9899-1B6F886B30AB}"/>
              </a:ext>
            </a:extLst>
          </p:cNvPr>
          <p:cNvSpPr txBox="1"/>
          <p:nvPr/>
        </p:nvSpPr>
        <p:spPr>
          <a:xfrm>
            <a:off x="836935" y="1844824"/>
            <a:ext cx="7470130" cy="255454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sz="4000" dirty="0">
                <a:latin typeface="Arial" charset="0"/>
              </a:rPr>
              <a:t>Todo 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silogismo</a:t>
            </a:r>
            <a:r>
              <a:rPr lang="pt-BR" sz="4000" b="1" dirty="0">
                <a:latin typeface="Arial" charset="0"/>
              </a:rPr>
              <a:t> </a:t>
            </a:r>
            <a:r>
              <a:rPr lang="pt-BR" sz="4000" dirty="0">
                <a:latin typeface="Arial" charset="0"/>
              </a:rPr>
              <a:t>regular contém, portanto, </a:t>
            </a:r>
            <a:r>
              <a:rPr lang="pt-BR" sz="4000" b="1" dirty="0">
                <a:latin typeface="Arial" charset="0"/>
              </a:rPr>
              <a:t>três</a:t>
            </a:r>
            <a:r>
              <a:rPr lang="pt-BR" sz="4000" dirty="0">
                <a:latin typeface="Arial" charset="0"/>
              </a:rPr>
              <a:t> </a:t>
            </a:r>
            <a:r>
              <a:rPr lang="pt-BR" sz="4000" b="1" dirty="0">
                <a:latin typeface="Arial" charset="0"/>
              </a:rPr>
              <a:t>proposições</a:t>
            </a:r>
            <a:r>
              <a:rPr lang="pt-BR" sz="4000" dirty="0">
                <a:latin typeface="Arial" charset="0"/>
              </a:rPr>
              <a:t> nas quais três termos são comparados, </a:t>
            </a:r>
            <a:r>
              <a:rPr lang="pt-BR" sz="4000" b="1" dirty="0">
                <a:latin typeface="Arial" charset="0"/>
              </a:rPr>
              <a:t>dois</a:t>
            </a:r>
            <a:r>
              <a:rPr lang="pt-BR" sz="4000" dirty="0">
                <a:latin typeface="Arial" charset="0"/>
              </a:rPr>
              <a:t> a </a:t>
            </a:r>
            <a:r>
              <a:rPr lang="pt-BR" sz="4000" b="1" dirty="0">
                <a:latin typeface="Arial" charset="0"/>
              </a:rPr>
              <a:t>dois</a:t>
            </a:r>
            <a:r>
              <a:rPr lang="pt-BR" sz="4000" dirty="0">
                <a:latin typeface="Arial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75732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1BEC2D6-A725-4B69-89AA-1AE1DC555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9F6E13D-DA37-4784-A28B-FEC090B98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35</a:t>
            </a:fld>
            <a:endParaRPr lang="pt-BR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D78F8F8A-D870-4637-850F-2687738A6CE1}"/>
              </a:ext>
            </a:extLst>
          </p:cNvPr>
          <p:cNvSpPr txBox="1">
            <a:spLocks/>
          </p:cNvSpPr>
          <p:nvPr/>
        </p:nvSpPr>
        <p:spPr bwMode="auto">
          <a:xfrm>
            <a:off x="683568" y="136525"/>
            <a:ext cx="7572375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altLang="pt-BR" sz="3100" b="1" dirty="0">
                <a:latin typeface="Arial" panose="020B0604020202020204" pitchFamily="34" charset="0"/>
                <a:cs typeface="Arial" panose="020B0604020202020204" pitchFamily="34" charset="0"/>
              </a:rPr>
              <a:t>Noções de Lógica</a:t>
            </a:r>
            <a:b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2700" b="1" dirty="0">
                <a:latin typeface="Arial" panose="020B0604020202020204" pitchFamily="34" charset="0"/>
                <a:cs typeface="Arial" panose="020B0604020202020204" pitchFamily="34" charset="0"/>
              </a:rPr>
              <a:t>Exemplo de silogismo</a:t>
            </a:r>
            <a:endParaRPr lang="pt-BR" alt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EA7DF86-F861-4FA3-A2A6-CFFE13FBA64D}"/>
              </a:ext>
            </a:extLst>
          </p:cNvPr>
          <p:cNvSpPr txBox="1"/>
          <p:nvPr/>
        </p:nvSpPr>
        <p:spPr>
          <a:xfrm>
            <a:off x="873918" y="1772816"/>
            <a:ext cx="7812882" cy="267765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sz="4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Exemplo</a:t>
            </a:r>
            <a:r>
              <a:rPr lang="pt-BR" sz="4200" dirty="0">
                <a:latin typeface="Arial" charset="0"/>
              </a:rPr>
              <a:t>: toda a virtude é louvável; ora, a </a:t>
            </a:r>
            <a:r>
              <a:rPr lang="pt-BR" sz="4200" b="1" dirty="0">
                <a:latin typeface="Arial" charset="0"/>
              </a:rPr>
              <a:t>caridade</a:t>
            </a:r>
            <a:r>
              <a:rPr lang="pt-BR" sz="4200" dirty="0">
                <a:latin typeface="Arial" charset="0"/>
              </a:rPr>
              <a:t> é uma virtude; logo, a caridade é louvável.</a:t>
            </a:r>
          </a:p>
        </p:txBody>
      </p:sp>
    </p:spTree>
    <p:extLst>
      <p:ext uri="{BB962C8B-B14F-4D97-AF65-F5344CB8AC3E}">
        <p14:creationId xmlns:p14="http://schemas.microsoft.com/office/powerpoint/2010/main" val="3384395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A0365B4-658D-442F-89DF-7A1537498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22402A5-7A0C-4613-896C-B7F855FFC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36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D0BC735-8DA9-4A1B-BAD8-03A2D7AE3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" y="0"/>
            <a:ext cx="911542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910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5CCF0AC-F605-4037-9028-51EBC77CF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3BA5055-D9AA-4CF8-8E8D-02B302E8A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37</a:t>
            </a:fld>
            <a:endParaRPr lang="pt-BR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4A3F399C-6C3F-4412-AB4E-5B71356AD1A2}"/>
              </a:ext>
            </a:extLst>
          </p:cNvPr>
          <p:cNvSpPr txBox="1">
            <a:spLocks/>
          </p:cNvSpPr>
          <p:nvPr/>
        </p:nvSpPr>
        <p:spPr bwMode="auto">
          <a:xfrm>
            <a:off x="827866" y="250824"/>
            <a:ext cx="7572375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altLang="pt-BR" sz="3100" b="1">
                <a:latin typeface="Arial" panose="020B0604020202020204" pitchFamily="34" charset="0"/>
                <a:cs typeface="Arial" panose="020B0604020202020204" pitchFamily="34" charset="0"/>
              </a:rPr>
              <a:t>Noções de Lógica</a:t>
            </a:r>
            <a:b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2700" b="1">
                <a:latin typeface="Arial" panose="020B0604020202020204" pitchFamily="34" charset="0"/>
                <a:cs typeface="Arial" panose="020B0604020202020204" pitchFamily="34" charset="0"/>
              </a:rPr>
              <a:t>Sofisma</a:t>
            </a:r>
            <a:endParaRPr lang="pt-BR" altLang="pt-BR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B250CA2C-3F99-4AE3-B012-6C7254B24346}"/>
              </a:ext>
            </a:extLst>
          </p:cNvPr>
          <p:cNvSpPr/>
          <p:nvPr/>
        </p:nvSpPr>
        <p:spPr>
          <a:xfrm>
            <a:off x="838199" y="1674674"/>
            <a:ext cx="7562041" cy="35394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pt-BR" sz="3200" b="1" dirty="0">
                <a:solidFill>
                  <a:srgbClr val="222222"/>
                </a:solidFill>
                <a:latin typeface="arial" panose="020B0604020202020204" pitchFamily="34" charset="0"/>
              </a:rPr>
              <a:t>Definição:</a:t>
            </a:r>
            <a:r>
              <a:rPr lang="pt-BR" sz="3200" dirty="0">
                <a:solidFill>
                  <a:srgbClr val="222222"/>
                </a:solidFill>
                <a:latin typeface="arial" panose="020B0604020202020204" pitchFamily="34" charset="0"/>
              </a:rPr>
              <a:t> Argumento ou raciocínio concebido com o objetivo de produzir a ilusão da verdade, que, embora simule um acordo com as regras da lógica, apresenta, na realidade, uma estrutura interna inconsistente, incorreta e deliberadamente enganosa.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24717414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5CCF0AC-F605-4037-9028-51EBC77CF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3BA5055-D9AA-4CF8-8E8D-02B302E8A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38</a:t>
            </a:fld>
            <a:endParaRPr lang="pt-BR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4A3F399C-6C3F-4412-AB4E-5B71356AD1A2}"/>
              </a:ext>
            </a:extLst>
          </p:cNvPr>
          <p:cNvSpPr txBox="1">
            <a:spLocks/>
          </p:cNvSpPr>
          <p:nvPr/>
        </p:nvSpPr>
        <p:spPr bwMode="auto">
          <a:xfrm>
            <a:off x="827866" y="250824"/>
            <a:ext cx="7572375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altLang="pt-BR" sz="3100" b="1">
                <a:latin typeface="Arial" panose="020B0604020202020204" pitchFamily="34" charset="0"/>
                <a:cs typeface="Arial" panose="020B0604020202020204" pitchFamily="34" charset="0"/>
              </a:rPr>
              <a:t>Noções de Lógica</a:t>
            </a:r>
            <a:b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2700" b="1">
                <a:latin typeface="Arial" panose="020B0604020202020204" pitchFamily="34" charset="0"/>
                <a:cs typeface="Arial" panose="020B0604020202020204" pitchFamily="34" charset="0"/>
              </a:rPr>
              <a:t>Sofisma</a:t>
            </a:r>
            <a:endParaRPr lang="pt-BR" altLang="pt-BR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B250CA2C-3F99-4AE3-B012-6C7254B24346}"/>
              </a:ext>
            </a:extLst>
          </p:cNvPr>
          <p:cNvSpPr/>
          <p:nvPr/>
        </p:nvSpPr>
        <p:spPr>
          <a:xfrm>
            <a:off x="838199" y="1674674"/>
            <a:ext cx="7562041" cy="20621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pt-BR" sz="3200" b="1" dirty="0">
                <a:solidFill>
                  <a:srgbClr val="222222"/>
                </a:solidFill>
                <a:latin typeface="arial" panose="020B0604020202020204" pitchFamily="34" charset="0"/>
              </a:rPr>
              <a:t>Outra definição</a:t>
            </a:r>
            <a:r>
              <a:rPr lang="pt-BR" sz="3200" b="1">
                <a:solidFill>
                  <a:srgbClr val="222222"/>
                </a:solidFill>
                <a:latin typeface="arial" panose="020B0604020202020204" pitchFamily="34" charset="0"/>
              </a:rPr>
              <a:t>:</a:t>
            </a:r>
            <a:r>
              <a:rPr lang="pt-BR" sz="320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pt-BR" sz="3200"/>
              <a:t>argumentação que aparenta verossimilhança ou veridicidade, mas que comete involuntariamente incorreções lógicas; paralogismo.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3980362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5CCF0AC-F605-4037-9028-51EBC77CF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3BA5055-D9AA-4CF8-8E8D-02B302E8A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39</a:t>
            </a:fld>
            <a:endParaRPr lang="pt-BR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4A3F399C-6C3F-4412-AB4E-5B71356AD1A2}"/>
              </a:ext>
            </a:extLst>
          </p:cNvPr>
          <p:cNvSpPr txBox="1">
            <a:spLocks/>
          </p:cNvSpPr>
          <p:nvPr/>
        </p:nvSpPr>
        <p:spPr bwMode="auto">
          <a:xfrm>
            <a:off x="827866" y="250824"/>
            <a:ext cx="7572375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altLang="pt-BR" sz="3100" b="1">
                <a:latin typeface="Arial" panose="020B0604020202020204" pitchFamily="34" charset="0"/>
                <a:cs typeface="Arial" panose="020B0604020202020204" pitchFamily="34" charset="0"/>
              </a:rPr>
              <a:t>Noções de Lógica</a:t>
            </a:r>
            <a:b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2700" b="1">
                <a:latin typeface="Arial" panose="020B0604020202020204" pitchFamily="34" charset="0"/>
                <a:cs typeface="Arial" panose="020B0604020202020204" pitchFamily="34" charset="0"/>
              </a:rPr>
              <a:t>Sofisma</a:t>
            </a:r>
            <a:endParaRPr lang="pt-BR" altLang="pt-BR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1B73C4B-C16F-4DC8-AA3B-65A0D97E63C9}"/>
              </a:ext>
            </a:extLst>
          </p:cNvPr>
          <p:cNvSpPr txBox="1"/>
          <p:nvPr/>
        </p:nvSpPr>
        <p:spPr>
          <a:xfrm>
            <a:off x="683568" y="2366962"/>
            <a:ext cx="3286125" cy="21240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pt-BR" sz="3200" dirty="0">
                <a:latin typeface="Arial" charset="0"/>
              </a:rPr>
              <a:t>O 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erro</a:t>
            </a:r>
            <a:r>
              <a:rPr lang="pt-BR" sz="3200" dirty="0">
                <a:latin typeface="Arial" charset="0"/>
              </a:rPr>
              <a:t> pode derivar de duas espécies de </a:t>
            </a:r>
            <a:r>
              <a:rPr lang="pt-BR" sz="3200" b="1" dirty="0">
                <a:latin typeface="Arial" charset="0"/>
              </a:rPr>
              <a:t>causas</a:t>
            </a:r>
            <a:r>
              <a:rPr lang="pt-BR" sz="3200" dirty="0">
                <a:latin typeface="Arial" charset="0"/>
              </a:rPr>
              <a:t>: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8D1E5ED-A8FD-45DD-A321-9BA985FB7732}"/>
              </a:ext>
            </a:extLst>
          </p:cNvPr>
          <p:cNvSpPr txBox="1"/>
          <p:nvPr/>
        </p:nvSpPr>
        <p:spPr>
          <a:xfrm>
            <a:off x="4541193" y="2366962"/>
            <a:ext cx="3857625" cy="21859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pt-BR" sz="3200" dirty="0">
                <a:latin typeface="Arial" charset="0"/>
              </a:rPr>
              <a:t>das 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palavras</a:t>
            </a:r>
            <a:r>
              <a:rPr lang="pt-BR" sz="3200" b="1" dirty="0">
                <a:latin typeface="Arial" charset="0"/>
              </a:rPr>
              <a:t> </a:t>
            </a:r>
            <a:r>
              <a:rPr lang="pt-BR" sz="3200" dirty="0">
                <a:latin typeface="Arial" charset="0"/>
              </a:rPr>
              <a:t>que o exprimem ou das 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idéias</a:t>
            </a:r>
            <a:r>
              <a:rPr lang="pt-BR" sz="3200" b="1" dirty="0">
                <a:latin typeface="Arial" charset="0"/>
              </a:rPr>
              <a:t> </a:t>
            </a:r>
            <a:r>
              <a:rPr lang="pt-BR" sz="3200" dirty="0">
                <a:latin typeface="Arial" charset="0"/>
              </a:rPr>
              <a:t>que o constituem.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E2A1874-4541-424F-8BEA-6E2FC84764A3}"/>
              </a:ext>
            </a:extLst>
          </p:cNvPr>
          <p:cNvSpPr txBox="1"/>
          <p:nvPr/>
        </p:nvSpPr>
        <p:spPr>
          <a:xfrm>
            <a:off x="683568" y="4867275"/>
            <a:ext cx="7715250" cy="9540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pt-BR" sz="2400" dirty="0">
                <a:latin typeface="Arial" charset="0"/>
              </a:rPr>
              <a:t>No primeiro, os sofismas de 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palavras</a:t>
            </a:r>
            <a:r>
              <a:rPr lang="pt-BR" sz="2400" b="1" dirty="0">
                <a:latin typeface="Arial" charset="0"/>
              </a:rPr>
              <a:t> </a:t>
            </a:r>
            <a:r>
              <a:rPr lang="pt-BR" sz="2400" dirty="0">
                <a:latin typeface="Arial" charset="0"/>
              </a:rPr>
              <a:t>ou 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verbais</a:t>
            </a:r>
            <a:r>
              <a:rPr lang="pt-BR" sz="2400" dirty="0">
                <a:latin typeface="Arial" charset="0"/>
              </a:rPr>
              <a:t>; no segundo, os sofismas de 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ideias</a:t>
            </a:r>
            <a:r>
              <a:rPr lang="pt-BR" sz="2400" b="1" dirty="0">
                <a:latin typeface="Arial" charset="0"/>
              </a:rPr>
              <a:t> </a:t>
            </a:r>
            <a:r>
              <a:rPr lang="pt-BR" sz="2400" dirty="0">
                <a:latin typeface="Arial" charset="0"/>
              </a:rPr>
              <a:t>ou 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intelectuais</a:t>
            </a:r>
            <a:r>
              <a:rPr lang="pt-BR" sz="2400" dirty="0">
                <a:latin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68198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ítulo 1">
            <a:extLst>
              <a:ext uri="{FF2B5EF4-FFF2-40B4-BE49-F238E27FC236}">
                <a16:creationId xmlns:a16="http://schemas.microsoft.com/office/drawing/2014/main" id="{8BE027B9-F1D4-43AD-99C8-AFDA6310205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00188" y="-71438"/>
            <a:ext cx="7572375" cy="1214438"/>
          </a:xfrm>
        </p:spPr>
        <p:txBody>
          <a:bodyPr/>
          <a:lstStyle/>
          <a:p>
            <a:pPr eaLnBrk="1" hangingPunct="1"/>
            <a:r>
              <a:rPr lang="pt-BR" altLang="pt-BR" sz="3100" b="1">
                <a:latin typeface="Arial" panose="020B0604020202020204" pitchFamily="34" charset="0"/>
                <a:cs typeface="Arial" panose="020B0604020202020204" pitchFamily="34" charset="0"/>
              </a:rPr>
              <a:t>Noções de Lógica</a:t>
            </a:r>
            <a:b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2700" b="1">
                <a:latin typeface="Arial" panose="020B0604020202020204" pitchFamily="34" charset="0"/>
                <a:cs typeface="Arial" panose="020B0604020202020204" pitchFamily="34" charset="0"/>
              </a:rPr>
              <a:t>Sofisma</a:t>
            </a:r>
            <a:endParaRPr lang="pt-BR" altLang="pt-BR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6AA84EA-789B-4910-B800-5809CFFA8D4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20/7/2011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7E11A73-308E-44A3-8855-7E9F62167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Noções de Lógica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22390A9-1FFC-40A6-982F-2A3010FC5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0F42AF6-C5DC-4A2E-9DD3-BC4BC1DF82ED}" type="slidenum">
              <a:rPr lang="pt-BR" altLang="pt-B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40</a:t>
            </a:fld>
            <a:endParaRPr lang="pt-BR" altLang="pt-B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F60A54C-E3E0-40CA-BB59-3D93E8FB22CE}"/>
              </a:ext>
            </a:extLst>
          </p:cNvPr>
          <p:cNvSpPr txBox="1"/>
          <p:nvPr/>
        </p:nvSpPr>
        <p:spPr>
          <a:xfrm>
            <a:off x="3286125" y="1644650"/>
            <a:ext cx="5214938" cy="157003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pt-BR" sz="3200" dirty="0">
                <a:latin typeface="Arial" charset="0"/>
              </a:rPr>
              <a:t>usar 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mesma palavra com duplo sentido</a:t>
            </a:r>
            <a:r>
              <a:rPr lang="pt-BR" sz="3200" dirty="0">
                <a:latin typeface="Arial" charset="0"/>
              </a:rPr>
              <a:t>; tomar a figura pela realidade.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D842121-AEE2-4304-BBDC-327944E73ED4}"/>
              </a:ext>
            </a:extLst>
          </p:cNvPr>
          <p:cNvSpPr txBox="1"/>
          <p:nvPr/>
        </p:nvSpPr>
        <p:spPr>
          <a:xfrm>
            <a:off x="3357563" y="3714750"/>
            <a:ext cx="5143500" cy="237013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pt-BR" sz="2800" dirty="0">
                <a:latin typeface="Arial" charset="0"/>
              </a:rPr>
              <a:t>tomar por 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essencial o que é apenas acidental</a:t>
            </a:r>
            <a:r>
              <a:rPr lang="pt-BR" sz="2800" dirty="0">
                <a:latin typeface="Arial" charset="0"/>
              </a:rPr>
              <a:t>; tomar por causa um simples antecedente ou mera circunstância acidental (3).</a:t>
            </a:r>
          </a:p>
        </p:txBody>
      </p:sp>
      <p:sp>
        <p:nvSpPr>
          <p:cNvPr id="10" name="Seta para a direita 9">
            <a:extLst>
              <a:ext uri="{FF2B5EF4-FFF2-40B4-BE49-F238E27FC236}">
                <a16:creationId xmlns:a16="http://schemas.microsoft.com/office/drawing/2014/main" id="{E0C885AC-F7D5-4A39-BAE3-DE3B7B9D82AD}"/>
              </a:ext>
            </a:extLst>
          </p:cNvPr>
          <p:cNvSpPr/>
          <p:nvPr/>
        </p:nvSpPr>
        <p:spPr>
          <a:xfrm>
            <a:off x="357188" y="1571625"/>
            <a:ext cx="2714625" cy="1857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pt-BR" sz="2400" dirty="0">
                <a:solidFill>
                  <a:srgbClr val="FFFF00"/>
                </a:solidFill>
              </a:rPr>
              <a:t>Exemplo de </a:t>
            </a:r>
            <a:r>
              <a:rPr lang="pt-BR" sz="2400" b="1" dirty="0">
                <a:solidFill>
                  <a:srgbClr val="FFFF00"/>
                </a:solidFill>
              </a:rPr>
              <a:t>sofisma verbal</a:t>
            </a:r>
            <a:r>
              <a:rPr lang="pt-BR" sz="2400" dirty="0">
                <a:solidFill>
                  <a:srgbClr val="FFFF00"/>
                </a:solidFill>
              </a:rPr>
              <a:t>:</a:t>
            </a:r>
          </a:p>
        </p:txBody>
      </p:sp>
      <p:sp>
        <p:nvSpPr>
          <p:cNvPr id="11" name="Seta para a direita 10">
            <a:extLst>
              <a:ext uri="{FF2B5EF4-FFF2-40B4-BE49-F238E27FC236}">
                <a16:creationId xmlns:a16="http://schemas.microsoft.com/office/drawing/2014/main" id="{60BC4646-B7BB-40AE-BD6C-A23D5F210345}"/>
              </a:ext>
            </a:extLst>
          </p:cNvPr>
          <p:cNvSpPr/>
          <p:nvPr/>
        </p:nvSpPr>
        <p:spPr>
          <a:xfrm>
            <a:off x="357188" y="3714750"/>
            <a:ext cx="2928937" cy="22145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pt-BR" sz="2400" dirty="0">
                <a:solidFill>
                  <a:srgbClr val="FFFF00"/>
                </a:solidFill>
              </a:rPr>
              <a:t>Exemplo de </a:t>
            </a:r>
            <a:r>
              <a:rPr lang="pt-BR" sz="2400" b="1" dirty="0">
                <a:solidFill>
                  <a:srgbClr val="FFFF00"/>
                </a:solidFill>
              </a:rPr>
              <a:t>sofisma intelectual</a:t>
            </a:r>
            <a:r>
              <a:rPr lang="pt-BR" sz="2400" dirty="0">
                <a:solidFill>
                  <a:srgbClr val="FFFF00"/>
                </a:solidFill>
              </a:rPr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>
            <a:extLst>
              <a:ext uri="{FF2B5EF4-FFF2-40B4-BE49-F238E27FC236}">
                <a16:creationId xmlns:a16="http://schemas.microsoft.com/office/drawing/2014/main" id="{20ADAA0F-8D29-4221-A454-F81DA21D8F4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00188" y="-71438"/>
            <a:ext cx="7572375" cy="1214438"/>
          </a:xfrm>
        </p:spPr>
        <p:txBody>
          <a:bodyPr/>
          <a:lstStyle/>
          <a:p>
            <a:pPr eaLnBrk="1" hangingPunct="1"/>
            <a:r>
              <a:rPr lang="pt-BR" altLang="pt-BR" sz="3100" b="1">
                <a:latin typeface="Arial" panose="020B0604020202020204" pitchFamily="34" charset="0"/>
                <a:cs typeface="Arial" panose="020B0604020202020204" pitchFamily="34" charset="0"/>
              </a:rPr>
              <a:t>Noções de Lógica</a:t>
            </a:r>
            <a:b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2700" b="1"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  <a:endParaRPr lang="pt-BR" altLang="pt-BR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FC0434-2418-4610-B705-51C584A906A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20/7/2011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5183A20-9A4D-4954-A6C0-418968F1A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Noções de Lógica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926CED6-D219-4F64-AC18-9AF8FAF95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0F9B18F-B062-4104-BFFD-4A85F149694B}" type="slidenum">
              <a:rPr lang="pt-BR" altLang="pt-B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41</a:t>
            </a:fld>
            <a:endParaRPr lang="pt-BR" altLang="pt-B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E66001F-ED95-4A6D-9AFE-971B745CD7CB}"/>
              </a:ext>
            </a:extLst>
          </p:cNvPr>
          <p:cNvSpPr txBox="1"/>
          <p:nvPr/>
        </p:nvSpPr>
        <p:spPr>
          <a:xfrm>
            <a:off x="1000125" y="1774825"/>
            <a:ext cx="7429500" cy="39401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pt-BR" sz="4000" dirty="0">
                <a:latin typeface="Arial" charset="0"/>
              </a:rPr>
              <a:t>Estudemos a lógica, pois não basta conhecer a verdade, é preciso que saibamos refutar os erros. </a:t>
            </a:r>
          </a:p>
          <a:p>
            <a:pPr>
              <a:spcAft>
                <a:spcPts val="1200"/>
              </a:spcAft>
              <a:defRPr/>
            </a:pPr>
            <a:r>
              <a:rPr lang="pt-BR" sz="4000" dirty="0">
                <a:latin typeface="Arial" charset="0"/>
              </a:rPr>
              <a:t>E só o conseguiremos com a exatidão do pensar.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ítulo 1">
            <a:extLst>
              <a:ext uri="{FF2B5EF4-FFF2-40B4-BE49-F238E27FC236}">
                <a16:creationId xmlns:a16="http://schemas.microsoft.com/office/drawing/2014/main" id="{F823992B-6116-4923-B436-9F4C9FBAD4E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00188" y="-71438"/>
            <a:ext cx="7572375" cy="1214438"/>
          </a:xfrm>
        </p:spPr>
        <p:txBody>
          <a:bodyPr/>
          <a:lstStyle/>
          <a:p>
            <a:pPr eaLnBrk="1" hangingPunct="1"/>
            <a:r>
              <a:rPr lang="pt-BR" altLang="pt-BR" sz="3100" b="1">
                <a:latin typeface="Arial" panose="020B0604020202020204" pitchFamily="34" charset="0"/>
                <a:cs typeface="Arial" panose="020B0604020202020204" pitchFamily="34" charset="0"/>
              </a:rPr>
              <a:t>Noções de Lógica</a:t>
            </a:r>
            <a:b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2700" b="1">
                <a:latin typeface="Arial" panose="020B0604020202020204" pitchFamily="34" charset="0"/>
                <a:cs typeface="Arial" panose="020B0604020202020204" pitchFamily="34" charset="0"/>
              </a:rPr>
              <a:t>Questões</a:t>
            </a:r>
            <a:endParaRPr lang="pt-BR" altLang="pt-BR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01FD4A7-35A5-4A59-AF24-53CEAB90476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20/7/2011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77357C5-3082-4F9F-BF16-AB8925D9E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Noções de Lógica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F89E81F-A45C-40C5-9487-A242A5964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981F1EB-9965-4715-8FE0-30D838F24AA5}" type="slidenum">
              <a:rPr lang="pt-BR" altLang="pt-B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42</a:t>
            </a:fld>
            <a:endParaRPr lang="pt-BR" altLang="pt-B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AD6B7B9-A467-4606-AC39-9757ED467E78}"/>
              </a:ext>
            </a:extLst>
          </p:cNvPr>
          <p:cNvSpPr txBox="1"/>
          <p:nvPr/>
        </p:nvSpPr>
        <p:spPr>
          <a:xfrm>
            <a:off x="1000125" y="1857375"/>
            <a:ext cx="7429500" cy="35083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pt-BR" sz="3200" dirty="0">
                <a:latin typeface="Arial" charset="0"/>
              </a:rPr>
              <a:t>1)  O Que significa a palavra lógica?</a:t>
            </a:r>
          </a:p>
          <a:p>
            <a:pPr>
              <a:spcAft>
                <a:spcPts val="1200"/>
              </a:spcAft>
              <a:defRPr/>
            </a:pPr>
            <a:r>
              <a:rPr lang="pt-BR" sz="3200" dirty="0">
                <a:latin typeface="Arial" charset="0"/>
              </a:rPr>
              <a:t>2)  O que se entende por extensão e compreensão do conceito?</a:t>
            </a:r>
          </a:p>
          <a:p>
            <a:pPr>
              <a:spcAft>
                <a:spcPts val="1200"/>
              </a:spcAft>
              <a:defRPr/>
            </a:pPr>
            <a:r>
              <a:rPr lang="pt-BR" sz="3200" dirty="0">
                <a:latin typeface="Arial" charset="0"/>
              </a:rPr>
              <a:t>3)  Conceitue juízo e raciocínio.</a:t>
            </a:r>
          </a:p>
          <a:p>
            <a:pPr>
              <a:spcAft>
                <a:spcPts val="1200"/>
              </a:spcAft>
              <a:defRPr/>
            </a:pPr>
            <a:r>
              <a:rPr lang="pt-BR" sz="3200" dirty="0">
                <a:latin typeface="Arial" charset="0"/>
              </a:rPr>
              <a:t>4)  O que é um sofisma? Dê um exemplo.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ítulo 1">
            <a:extLst>
              <a:ext uri="{FF2B5EF4-FFF2-40B4-BE49-F238E27FC236}">
                <a16:creationId xmlns:a16="http://schemas.microsoft.com/office/drawing/2014/main" id="{BB4B6506-CC72-462A-8395-AF6E8CEA7DC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00188" y="-71438"/>
            <a:ext cx="7572375" cy="1214438"/>
          </a:xfrm>
        </p:spPr>
        <p:txBody>
          <a:bodyPr/>
          <a:lstStyle/>
          <a:p>
            <a:pPr eaLnBrk="1" hangingPunct="1"/>
            <a:r>
              <a:rPr lang="pt-BR" altLang="pt-BR" sz="3100" b="1">
                <a:latin typeface="Arial" panose="020B0604020202020204" pitchFamily="34" charset="0"/>
                <a:cs typeface="Arial" panose="020B0604020202020204" pitchFamily="34" charset="0"/>
              </a:rPr>
              <a:t>Noções de Lógica</a:t>
            </a:r>
            <a:b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2700" b="1">
                <a:latin typeface="Arial" panose="020B0604020202020204" pitchFamily="34" charset="0"/>
                <a:cs typeface="Arial" panose="020B0604020202020204" pitchFamily="34" charset="0"/>
              </a:rPr>
              <a:t>Temas para Debate</a:t>
            </a:r>
            <a:endParaRPr lang="pt-BR" altLang="pt-BR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9BA21E9-9505-4A6D-AE51-E789C425F10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20/7/2011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62AF5F9-1A82-43B3-8044-1AA7D2975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Noções de Lógica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90BB7AF-C349-4C6C-BDFF-6F26077AB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DBE2FB1-0C5B-49E3-AFC1-2B71DC264AC5}" type="slidenum">
              <a:rPr lang="pt-BR" altLang="pt-B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43</a:t>
            </a:fld>
            <a:endParaRPr lang="pt-BR" altLang="pt-B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1115670-83A7-46A7-87B0-0C5CD63DA9F6}"/>
              </a:ext>
            </a:extLst>
          </p:cNvPr>
          <p:cNvSpPr txBox="1"/>
          <p:nvPr/>
        </p:nvSpPr>
        <p:spPr>
          <a:xfrm>
            <a:off x="1000125" y="1928813"/>
            <a:ext cx="7429500" cy="31702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pt-BR" sz="3600" dirty="0">
                <a:latin typeface="Arial" charset="0"/>
              </a:rPr>
              <a:t>1)  A lógica é boa para o raciocínio, mas mal para a prática. Comente.</a:t>
            </a:r>
          </a:p>
          <a:p>
            <a:pPr>
              <a:spcAft>
                <a:spcPts val="1200"/>
              </a:spcAft>
              <a:defRPr/>
            </a:pPr>
            <a:r>
              <a:rPr lang="pt-BR" sz="3600" dirty="0">
                <a:latin typeface="Arial" charset="0"/>
              </a:rPr>
              <a:t>2)  O todo é sempre a soma das partes?</a:t>
            </a:r>
          </a:p>
          <a:p>
            <a:pPr>
              <a:spcAft>
                <a:spcPts val="1200"/>
              </a:spcAft>
              <a:defRPr/>
            </a:pPr>
            <a:r>
              <a:rPr lang="pt-BR" sz="3600" dirty="0">
                <a:latin typeface="Arial" charset="0"/>
              </a:rPr>
              <a:t>3)  Relacione acidental e essencial.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ítulo 1">
            <a:extLst>
              <a:ext uri="{FF2B5EF4-FFF2-40B4-BE49-F238E27FC236}">
                <a16:creationId xmlns:a16="http://schemas.microsoft.com/office/drawing/2014/main" id="{EF4BBA4B-5DF6-490A-B32F-F87B99D81BA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00188" y="-71438"/>
            <a:ext cx="7572375" cy="1214438"/>
          </a:xfrm>
        </p:spPr>
        <p:txBody>
          <a:bodyPr/>
          <a:lstStyle/>
          <a:p>
            <a:pPr eaLnBrk="1" hangingPunct="1"/>
            <a:r>
              <a:rPr lang="pt-BR" altLang="pt-BR" sz="3100" b="1">
                <a:latin typeface="Arial" panose="020B0604020202020204" pitchFamily="34" charset="0"/>
                <a:cs typeface="Arial" panose="020B0604020202020204" pitchFamily="34" charset="0"/>
              </a:rPr>
              <a:t>Noções de Lógica</a:t>
            </a:r>
            <a:b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2700" b="1">
                <a:latin typeface="Arial" panose="020B0604020202020204" pitchFamily="34" charset="0"/>
                <a:cs typeface="Arial" panose="020B0604020202020204" pitchFamily="34" charset="0"/>
              </a:rPr>
              <a:t>Bibliografia Consultada</a:t>
            </a:r>
            <a:endParaRPr lang="pt-BR" altLang="pt-BR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C0F2B44-9672-446B-8366-DCC67C69300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20/7/2011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EC5DA20-6798-4942-A1CF-92D05E8DE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Noções de Lógica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DAC7D5F-051D-4816-9D4E-0FB2F74B2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98A058D-8BD9-4C59-849B-DFD8ED9B4BC9}" type="slidenum">
              <a:rPr lang="pt-BR" altLang="pt-B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44</a:t>
            </a:fld>
            <a:endParaRPr lang="pt-BR" altLang="pt-B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E25C9C5-C6A6-4459-9FB5-67F4FC8275B0}"/>
              </a:ext>
            </a:extLst>
          </p:cNvPr>
          <p:cNvSpPr txBox="1"/>
          <p:nvPr/>
        </p:nvSpPr>
        <p:spPr>
          <a:xfrm>
            <a:off x="1000125" y="1571625"/>
            <a:ext cx="7429500" cy="30464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pt-BR" sz="2400" dirty="0">
                <a:latin typeface="Arial" charset="0"/>
              </a:rPr>
              <a:t>(1) SANTOS, T. M. dos.  Manual de Filosofia. </a:t>
            </a:r>
          </a:p>
          <a:p>
            <a:pPr>
              <a:defRPr/>
            </a:pPr>
            <a:r>
              <a:rPr lang="pt-BR" sz="2400" dirty="0">
                <a:latin typeface="Arial" charset="0"/>
              </a:rPr>
              <a:t>(2) COTRIM, G.  Fundamentos da Filosofia.</a:t>
            </a:r>
          </a:p>
          <a:p>
            <a:pPr>
              <a:defRPr/>
            </a:pPr>
            <a:r>
              <a:rPr lang="pt-BR" sz="2400" dirty="0">
                <a:latin typeface="Arial" charset="0"/>
              </a:rPr>
              <a:t>(3) BAZARIAN, J.  O Problema da Verdade.</a:t>
            </a:r>
          </a:p>
          <a:p>
            <a:pPr>
              <a:defRPr/>
            </a:pPr>
            <a:endParaRPr lang="pt-BR" sz="2400" dirty="0">
              <a:latin typeface="Arial" charset="0"/>
            </a:endParaRPr>
          </a:p>
          <a:p>
            <a:pPr>
              <a:defRPr/>
            </a:pPr>
            <a:r>
              <a:rPr lang="pt-BR" sz="2400" dirty="0">
                <a:latin typeface="Arial" charset="0"/>
              </a:rPr>
              <a:t>Texto em </a:t>
            </a:r>
            <a:r>
              <a:rPr lang="pt-BR" sz="2400" dirty="0">
                <a:latin typeface="Arial" charset="0"/>
                <a:hlinkClick r:id="rId2"/>
              </a:rPr>
              <a:t>HTML</a:t>
            </a:r>
            <a:endParaRPr lang="pt-BR" sz="2400" dirty="0">
              <a:latin typeface="Arial" charset="0"/>
            </a:endParaRPr>
          </a:p>
          <a:p>
            <a:pPr>
              <a:defRPr/>
            </a:pPr>
            <a:endParaRPr lang="pt-BR" sz="2400" dirty="0">
              <a:latin typeface="Arial" charset="0"/>
            </a:endParaRPr>
          </a:p>
          <a:p>
            <a:pPr>
              <a:defRPr/>
            </a:pPr>
            <a:r>
              <a:rPr lang="pt-BR" sz="2400" dirty="0">
                <a:latin typeface="Arial" charset="0"/>
              </a:rPr>
              <a:t>http://www.sergiobiagigregorio.com.br/filosofia/nocoes-de-logica.htm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2157</TotalTime>
  <Words>1227</Words>
  <Application>Microsoft Office PowerPoint</Application>
  <PresentationFormat>Apresentação na tela (4:3)</PresentationFormat>
  <Paragraphs>188</Paragraphs>
  <Slides>44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44</vt:i4>
      </vt:variant>
    </vt:vector>
  </HeadingPairs>
  <TitlesOfParts>
    <vt:vector size="48" baseType="lpstr">
      <vt:lpstr>Arial</vt:lpstr>
      <vt:lpstr>Arial</vt:lpstr>
      <vt:lpstr>Calibri</vt:lpstr>
      <vt:lpstr>Tema do Office</vt:lpstr>
      <vt:lpstr>INTRODUÇÃO A LÓGICA</vt:lpstr>
      <vt:lpstr>Apresentação do PowerPoint</vt:lpstr>
      <vt:lpstr>O QUE É LÓGICA?</vt:lpstr>
      <vt:lpstr>APLICAÇÃO DA LÓGICA</vt:lpstr>
      <vt:lpstr>Apresentação do PowerPoint</vt:lpstr>
      <vt:lpstr>Apresentação do PowerPoint</vt:lpstr>
      <vt:lpstr>Apresentação do PowerPoint</vt:lpstr>
      <vt:lpstr>Propedêutica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Noções de Lógica Sofisma</vt:lpstr>
      <vt:lpstr>Noções de Lógica Conclusão</vt:lpstr>
      <vt:lpstr>Noções de Lógica Questões</vt:lpstr>
      <vt:lpstr>Noções de Lógica Temas para Debate</vt:lpstr>
      <vt:lpstr>Noções de Lógica Bibliografia Consultada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Oxnar-4</dc:creator>
  <cp:lastModifiedBy>Andre Silva</cp:lastModifiedBy>
  <cp:revision>58</cp:revision>
  <dcterms:created xsi:type="dcterms:W3CDTF">2015-09-21T11:15:04Z</dcterms:created>
  <dcterms:modified xsi:type="dcterms:W3CDTF">2018-09-04T20:24:14Z</dcterms:modified>
</cp:coreProperties>
</file>