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70"/>
  </p:notesMasterIdLst>
  <p:handoutMasterIdLst>
    <p:handoutMasterId r:id="rId71"/>
  </p:handoutMasterIdLst>
  <p:sldIdLst>
    <p:sldId id="319" r:id="rId3"/>
    <p:sldId id="588" r:id="rId4"/>
    <p:sldId id="653" r:id="rId5"/>
    <p:sldId id="589" r:id="rId6"/>
    <p:sldId id="590" r:id="rId7"/>
    <p:sldId id="591" r:id="rId8"/>
    <p:sldId id="592" r:id="rId9"/>
    <p:sldId id="593" r:id="rId10"/>
    <p:sldId id="594" r:id="rId11"/>
    <p:sldId id="595" r:id="rId12"/>
    <p:sldId id="596" r:id="rId13"/>
    <p:sldId id="597" r:id="rId14"/>
    <p:sldId id="598" r:id="rId15"/>
    <p:sldId id="599" r:id="rId16"/>
    <p:sldId id="600" r:id="rId17"/>
    <p:sldId id="601" r:id="rId18"/>
    <p:sldId id="602" r:id="rId19"/>
    <p:sldId id="603" r:id="rId20"/>
    <p:sldId id="604" r:id="rId21"/>
    <p:sldId id="605" r:id="rId22"/>
    <p:sldId id="606" r:id="rId23"/>
    <p:sldId id="607" r:id="rId24"/>
    <p:sldId id="608" r:id="rId25"/>
    <p:sldId id="609" r:id="rId26"/>
    <p:sldId id="611" r:id="rId27"/>
    <p:sldId id="612" r:id="rId28"/>
    <p:sldId id="610" r:id="rId29"/>
    <p:sldId id="614" r:id="rId30"/>
    <p:sldId id="613" r:id="rId31"/>
    <p:sldId id="615" r:id="rId32"/>
    <p:sldId id="616" r:id="rId33"/>
    <p:sldId id="617" r:id="rId34"/>
    <p:sldId id="618" r:id="rId35"/>
    <p:sldId id="619" r:id="rId36"/>
    <p:sldId id="620" r:id="rId37"/>
    <p:sldId id="621" r:id="rId38"/>
    <p:sldId id="622" r:id="rId39"/>
    <p:sldId id="623" r:id="rId40"/>
    <p:sldId id="624" r:id="rId41"/>
    <p:sldId id="625" r:id="rId42"/>
    <p:sldId id="626" r:id="rId43"/>
    <p:sldId id="627" r:id="rId44"/>
    <p:sldId id="628" r:id="rId45"/>
    <p:sldId id="629" r:id="rId46"/>
    <p:sldId id="630" r:id="rId47"/>
    <p:sldId id="631" r:id="rId48"/>
    <p:sldId id="632" r:id="rId49"/>
    <p:sldId id="633" r:id="rId50"/>
    <p:sldId id="634" r:id="rId51"/>
    <p:sldId id="635" r:id="rId52"/>
    <p:sldId id="636" r:id="rId53"/>
    <p:sldId id="637" r:id="rId54"/>
    <p:sldId id="638" r:id="rId55"/>
    <p:sldId id="639" r:id="rId56"/>
    <p:sldId id="640" r:id="rId57"/>
    <p:sldId id="641" r:id="rId58"/>
    <p:sldId id="642" r:id="rId59"/>
    <p:sldId id="643" r:id="rId60"/>
    <p:sldId id="645" r:id="rId61"/>
    <p:sldId id="644" r:id="rId62"/>
    <p:sldId id="646" r:id="rId63"/>
    <p:sldId id="647" r:id="rId64"/>
    <p:sldId id="651" r:id="rId65"/>
    <p:sldId id="652" r:id="rId66"/>
    <p:sldId id="650" r:id="rId67"/>
    <p:sldId id="648" r:id="rId68"/>
    <p:sldId id="649" r:id="rId6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024" autoAdjust="0"/>
  </p:normalViewPr>
  <p:slideViewPr>
    <p:cSldViewPr>
      <p:cViewPr>
        <p:scale>
          <a:sx n="75" d="100"/>
          <a:sy n="75" d="100"/>
        </p:scale>
        <p:origin x="126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09/10/2018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09/10/2018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09/10/2018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09/10/2018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09/10/2018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09/10/2018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09/10/2018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09/10/2018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09/10/2018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09/10/2018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09/10/2018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09/10/2018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09/10/2018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09/10/2018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09/10/2018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09/10/2018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09/10/2018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09/10/2018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09/10/2018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09/10/2018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09/10/2018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09/10/2018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09/10/2018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09/10/2018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09/10/2018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da estrutura de tópicos</a:t>
            </a:r>
          </a:p>
          <a:p>
            <a:pPr lvl="1"/>
            <a:r>
              <a:rPr lang="en-GB"/>
              <a:t>2.º Nível da estrutura de tópicos</a:t>
            </a:r>
          </a:p>
          <a:p>
            <a:pPr lvl="2"/>
            <a:r>
              <a:rPr lang="en-GB"/>
              <a:t>3.º Nível da estrutura de tópicos</a:t>
            </a:r>
          </a:p>
          <a:p>
            <a:pPr lvl="3"/>
            <a:r>
              <a:rPr lang="en-GB"/>
              <a:t>4.º Nível da estrutura de tópicos</a:t>
            </a:r>
          </a:p>
          <a:p>
            <a:pPr lvl="4"/>
            <a:r>
              <a:rPr lang="en-GB"/>
              <a:t>5.º Nível da estrutura de tópicos</a:t>
            </a:r>
          </a:p>
          <a:p>
            <a:pPr lvl="4"/>
            <a:r>
              <a:rPr lang="en-GB"/>
              <a:t>6.º Nível da estrutura de tópicos</a:t>
            </a:r>
          </a:p>
          <a:p>
            <a:pPr lvl="4"/>
            <a:r>
              <a:rPr lang="en-GB"/>
              <a:t>7.º Nível da estrutura de tópicos</a:t>
            </a:r>
          </a:p>
          <a:p>
            <a:pPr lvl="4"/>
            <a:r>
              <a:rPr lang="en-GB"/>
              <a:t>8.º Nível da estrutura de tópicos</a:t>
            </a:r>
          </a:p>
          <a:p>
            <a:pPr lvl="4"/>
            <a:r>
              <a:rPr lang="en-GB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ransition>
    <p:fade/>
  </p:transition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4000" dirty="0">
                <a:solidFill>
                  <a:schemeClr val="tx1"/>
                </a:solidFill>
              </a:rPr>
              <a:t>TABELA VERDADE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/>
              <a:t>por: André Aparecido da Silva</a:t>
            </a:r>
          </a:p>
          <a:p>
            <a:r>
              <a:rPr lang="pt-BR" altLang="pt-BR" sz="1200" dirty="0"/>
              <a:t>Disponível em: </a:t>
            </a:r>
            <a:r>
              <a:rPr lang="pt-BR" altLang="pt-BR" sz="1200" b="1" u="sng" dirty="0">
                <a:solidFill>
                  <a:schemeClr val="accent2"/>
                </a:solidFill>
              </a:rPr>
              <a:t>http://www.oxnar.com.br/aulas/logica </a:t>
            </a:r>
            <a:endParaRPr altLang="pt-BR" sz="1200" b="1" u="sng" dirty="0">
              <a:solidFill>
                <a:schemeClr val="accent2"/>
              </a:solidFill>
            </a:endParaRPr>
          </a:p>
          <a:p>
            <a:endParaRPr altLang="pt-BR" dirty="0"/>
          </a:p>
        </p:txBody>
      </p:sp>
      <p:pic>
        <p:nvPicPr>
          <p:cNvPr id="1026" name="Picture 2" descr="Resultado de imagem para tabela verdade">
            <a:extLst>
              <a:ext uri="{FF2B5EF4-FFF2-40B4-BE49-F238E27FC236}">
                <a16:creationId xmlns:a16="http://schemas.microsoft.com/office/drawing/2014/main" id="{A7C2F1D4-F6F2-4592-9632-5D295F708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87691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6E154-C10E-409E-931D-6C354CFB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9D8DAA-E23C-42A3-87EC-5B8C29730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332856"/>
          </a:xfrm>
        </p:spPr>
        <p:txBody>
          <a:bodyPr/>
          <a:lstStyle/>
          <a:p>
            <a:pPr algn="just"/>
            <a:r>
              <a:rPr lang="pt-BR" dirty="0"/>
              <a:t>	Normalmente, as proposições são representadas por letras minúsculas (p, q, r, s, </a:t>
            </a:r>
            <a:r>
              <a:rPr lang="pt-BR" dirty="0" err="1"/>
              <a:t>etc</a:t>
            </a:r>
            <a:r>
              <a:rPr lang="pt-BR" dirty="0"/>
              <a:t>). São outros exemplos de proposições: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5F1F3B-727D-408F-B565-A23415654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02" y="3751729"/>
            <a:ext cx="864999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9C95C-039F-4ACD-8068-A862417E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Tabela verdade</a:t>
            </a:r>
            <a:r>
              <a:rPr lang="pt-BR" dirty="0"/>
              <a:t>,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C16FD8-85EE-4B2D-B825-39607485A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  </a:t>
            </a:r>
          </a:p>
          <a:p>
            <a:pPr algn="just"/>
            <a:r>
              <a:rPr lang="pt-BR" b="1" dirty="0"/>
              <a:t>   Tabela</a:t>
            </a:r>
            <a:r>
              <a:rPr lang="pt-BR" dirty="0"/>
              <a:t> de </a:t>
            </a:r>
            <a:r>
              <a:rPr lang="pt-BR" b="1" dirty="0"/>
              <a:t>verdade</a:t>
            </a:r>
            <a:r>
              <a:rPr lang="pt-BR" dirty="0"/>
              <a:t> ou </a:t>
            </a:r>
            <a:r>
              <a:rPr lang="pt-BR" b="1" dirty="0" err="1"/>
              <a:t>tabela</a:t>
            </a:r>
            <a:r>
              <a:rPr lang="pt-BR" dirty="0" err="1"/>
              <a:t>veritativa</a:t>
            </a:r>
            <a:r>
              <a:rPr lang="pt-BR" dirty="0"/>
              <a:t> é um tipo de </a:t>
            </a:r>
            <a:r>
              <a:rPr lang="pt-BR" b="1" dirty="0"/>
              <a:t>tabela</a:t>
            </a:r>
            <a:r>
              <a:rPr lang="pt-BR" dirty="0"/>
              <a:t> matemática usada em lógica para determinar se uma fórmula é válida ou se um sequente é correto.</a:t>
            </a:r>
          </a:p>
        </p:txBody>
      </p:sp>
    </p:spTree>
    <p:extLst>
      <p:ext uri="{BB962C8B-B14F-4D97-AF65-F5344CB8AC3E}">
        <p14:creationId xmlns:p14="http://schemas.microsoft.com/office/powerpoint/2010/main" val="139251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34590BA-BABA-44F5-A744-64E1C4E4CBEA}"/>
              </a:ext>
            </a:extLst>
          </p:cNvPr>
          <p:cNvSpPr/>
          <p:nvPr/>
        </p:nvSpPr>
        <p:spPr>
          <a:xfrm>
            <a:off x="395536" y="1012954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800" dirty="0"/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Na linguagem do raciocínio lógico, ao afirmarmos que é verdade que Barbara é médica (proposição p acima), representaremos isso apenas com: VL(p)=V, ou seja, o valor lógico de p é verdadeiro. No caso da proposição q, que é falsa, diremos VL(q)=F.  </a:t>
            </a:r>
          </a:p>
        </p:txBody>
      </p:sp>
    </p:spTree>
    <p:extLst>
      <p:ext uri="{BB962C8B-B14F-4D97-AF65-F5344CB8AC3E}">
        <p14:creationId xmlns:p14="http://schemas.microsoft.com/office/powerpoint/2010/main" val="1116997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34590BA-BABA-44F5-A744-64E1C4E4CBEA}"/>
              </a:ext>
            </a:extLst>
          </p:cNvPr>
          <p:cNvSpPr/>
          <p:nvPr/>
        </p:nvSpPr>
        <p:spPr>
          <a:xfrm>
            <a:off x="395536" y="1012954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 </a:t>
            </a:r>
          </a:p>
          <a:p>
            <a:pPr algn="just"/>
            <a:r>
              <a:rPr lang="pt-BR" sz="2800" dirty="0"/>
              <a:t>Haverá alguma proposição que possa, ao mesmo tempo, ser verdadeira e falsa? 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Não! Jamais! E por que não? 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Porque o Raciocínio Lógico, como um todo, está sedimentado sobre alguns princípios, muito fáceis de entender, e que terão que ser sempre obedecidos. </a:t>
            </a:r>
          </a:p>
        </p:txBody>
      </p:sp>
    </p:spTree>
    <p:extLst>
      <p:ext uri="{BB962C8B-B14F-4D97-AF65-F5344CB8AC3E}">
        <p14:creationId xmlns:p14="http://schemas.microsoft.com/office/powerpoint/2010/main" val="38053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7F1C3-C7AB-494B-9A6E-7E988FE4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A0BD3B-8428-4FAD-81B5-307FAF82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Uma proposição verdadeira é verdadeira; uma proposição falsa é falsa. (Princípio da identidade);  </a:t>
            </a:r>
          </a:p>
        </p:txBody>
      </p:sp>
    </p:spTree>
    <p:extLst>
      <p:ext uri="{BB962C8B-B14F-4D97-AF65-F5344CB8AC3E}">
        <p14:creationId xmlns:p14="http://schemas.microsoft.com/office/powerpoint/2010/main" val="94514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7F1C3-C7AB-494B-9A6E-7E988FE4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A0BD3B-8428-4FAD-81B5-307FAF82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  <a:p>
            <a:pPr algn="just"/>
            <a:r>
              <a:rPr lang="pt-BR" dirty="0"/>
              <a:t> 	Nenhuma proposição poderá ser verdadeira e falsa ao mesmo tempo. (Princípio da </a:t>
            </a:r>
            <a:r>
              <a:rPr lang="pt-BR" dirty="0" err="1"/>
              <a:t>NãoContradição</a:t>
            </a:r>
            <a:r>
              <a:rPr lang="pt-BR" dirty="0"/>
              <a:t>);  </a:t>
            </a:r>
          </a:p>
        </p:txBody>
      </p:sp>
    </p:spTree>
    <p:extLst>
      <p:ext uri="{BB962C8B-B14F-4D97-AF65-F5344CB8AC3E}">
        <p14:creationId xmlns:p14="http://schemas.microsoft.com/office/powerpoint/2010/main" val="96549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E7F1C3-C7AB-494B-9A6E-7E988FE4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A0BD3B-8428-4FAD-81B5-307FAF82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  <a:p>
            <a:pPr algn="just"/>
            <a:r>
              <a:rPr lang="pt-BR" dirty="0"/>
              <a:t>	Uma proposição ou será verdadeira, ou será falsa: não há outra possibilidade. (Princípio do Terceiro Excluído).</a:t>
            </a:r>
          </a:p>
        </p:txBody>
      </p:sp>
    </p:spTree>
    <p:extLst>
      <p:ext uri="{BB962C8B-B14F-4D97-AF65-F5344CB8AC3E}">
        <p14:creationId xmlns:p14="http://schemas.microsoft.com/office/powerpoint/2010/main" val="299338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9E271-D368-47F0-B4DC-90BB49B9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9F9D32-5C4F-4956-A432-9A7449077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	Proposições podem ser ditas simples ou compostas. Serão proposições simples aquelas que vêm sozinhas, desacompanhadas de outras proposições. Nada mais fácil de ser entendido.</a:t>
            </a:r>
          </a:p>
        </p:txBody>
      </p:sp>
    </p:spTree>
    <p:extLst>
      <p:ext uri="{BB962C8B-B14F-4D97-AF65-F5344CB8AC3E}">
        <p14:creationId xmlns:p14="http://schemas.microsoft.com/office/powerpoint/2010/main" val="2144991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22FC8-62D7-42A1-93F1-EA827A3A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EXEMPLOS DE PROPOSIÇÕES SIMPLES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62957-CDF6-44EF-9320-68B158A93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Exemplos: </a:t>
            </a:r>
          </a:p>
          <a:p>
            <a:r>
              <a:rPr lang="pt-BR" dirty="0"/>
              <a:t>	Todo homem é mortal. </a:t>
            </a:r>
          </a:p>
          <a:p>
            <a:endParaRPr lang="pt-BR" dirty="0"/>
          </a:p>
          <a:p>
            <a:r>
              <a:rPr lang="pt-BR" dirty="0"/>
              <a:t>	O novo papa é argentino.</a:t>
            </a:r>
          </a:p>
        </p:txBody>
      </p:sp>
    </p:spTree>
    <p:extLst>
      <p:ext uri="{BB962C8B-B14F-4D97-AF65-F5344CB8AC3E}">
        <p14:creationId xmlns:p14="http://schemas.microsoft.com/office/powerpoint/2010/main" val="224106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0A6D7-1A78-4709-93CB-35A993BB5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276076"/>
          </a:xfrm>
        </p:spPr>
        <p:txBody>
          <a:bodyPr/>
          <a:lstStyle/>
          <a:p>
            <a:r>
              <a:rPr lang="pt-BR" dirty="0"/>
              <a:t>Exemplos: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63EEAE-1EAA-41C3-855C-67291E652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548680"/>
            <a:ext cx="8226425" cy="452278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* Barbara  é médica </a:t>
            </a:r>
            <a:r>
              <a:rPr lang="pt-BR" b="1" dirty="0"/>
              <a:t>e </a:t>
            </a:r>
            <a:r>
              <a:rPr lang="pt-BR" dirty="0"/>
              <a:t>Jean é dentista. </a:t>
            </a:r>
          </a:p>
          <a:p>
            <a:endParaRPr lang="pt-BR" dirty="0"/>
          </a:p>
          <a:p>
            <a:r>
              <a:rPr lang="pt-BR" dirty="0"/>
              <a:t> * Maria vai ao cinema</a:t>
            </a:r>
            <a:r>
              <a:rPr lang="pt-BR" b="1" dirty="0"/>
              <a:t> ou </a:t>
            </a:r>
            <a:r>
              <a:rPr lang="pt-BR" dirty="0"/>
              <a:t>Paulo vai ao circo.</a:t>
            </a:r>
          </a:p>
          <a:p>
            <a:endParaRPr lang="pt-BR" dirty="0"/>
          </a:p>
          <a:p>
            <a:r>
              <a:rPr lang="pt-BR" dirty="0"/>
              <a:t>* Ou </a:t>
            </a:r>
            <a:r>
              <a:rPr lang="pt-BR" dirty="0" err="1"/>
              <a:t>Adonira</a:t>
            </a:r>
            <a:r>
              <a:rPr lang="pt-BR" dirty="0"/>
              <a:t> é carioca, </a:t>
            </a:r>
            <a:r>
              <a:rPr lang="pt-BR" b="1" dirty="0"/>
              <a:t>ou</a:t>
            </a:r>
            <a:r>
              <a:rPr lang="pt-BR" dirty="0"/>
              <a:t> é paulista. </a:t>
            </a:r>
          </a:p>
          <a:p>
            <a:endParaRPr lang="pt-BR" dirty="0"/>
          </a:p>
          <a:p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4432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0A6D7-1A78-4709-93CB-35A993BB5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276076"/>
          </a:xfrm>
        </p:spPr>
        <p:txBody>
          <a:bodyPr/>
          <a:lstStyle/>
          <a:p>
            <a:r>
              <a:rPr lang="pt-BR" dirty="0"/>
              <a:t>Exemplos: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63EEAE-1EAA-41C3-855C-67291E652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6425" cy="4522788"/>
          </a:xfrm>
        </p:spPr>
        <p:txBody>
          <a:bodyPr/>
          <a:lstStyle/>
          <a:p>
            <a:r>
              <a:rPr lang="pt-BR" dirty="0"/>
              <a:t> </a:t>
            </a:r>
          </a:p>
          <a:p>
            <a:endParaRPr lang="pt-BR" dirty="0"/>
          </a:p>
          <a:p>
            <a:r>
              <a:rPr lang="pt-BR" dirty="0"/>
              <a:t> Se chover amanhã de manhã, </a:t>
            </a:r>
            <a:r>
              <a:rPr lang="pt-BR" b="1" dirty="0"/>
              <a:t>então </a:t>
            </a:r>
            <a:r>
              <a:rPr lang="pt-BR" dirty="0"/>
              <a:t>não irei à praia. </a:t>
            </a:r>
          </a:p>
          <a:p>
            <a:endParaRPr lang="pt-BR" dirty="0"/>
          </a:p>
          <a:p>
            <a:r>
              <a:rPr lang="pt-BR" dirty="0"/>
              <a:t>Comprarei uma mansão </a:t>
            </a:r>
            <a:r>
              <a:rPr lang="pt-BR" b="1" dirty="0"/>
              <a:t>se e somente </a:t>
            </a:r>
            <a:r>
              <a:rPr lang="pt-BR" dirty="0"/>
              <a:t>se eu ganhar na loteria.</a:t>
            </a:r>
          </a:p>
        </p:txBody>
      </p:sp>
    </p:spTree>
    <p:extLst>
      <p:ext uri="{BB962C8B-B14F-4D97-AF65-F5344CB8AC3E}">
        <p14:creationId xmlns:p14="http://schemas.microsoft.com/office/powerpoint/2010/main" val="363087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73C580-CDDD-4D87-BFBC-C9BC76BFF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0648"/>
            <a:ext cx="8226425" cy="5862340"/>
          </a:xfrm>
        </p:spPr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	Nas sentenças acima, vimos em destaque os vários tipos de conectivos – ditos conectivos lógicos – que poderão estar presentes em uma proposição composta.  </a:t>
            </a:r>
          </a:p>
        </p:txBody>
      </p:sp>
    </p:spTree>
    <p:extLst>
      <p:ext uri="{BB962C8B-B14F-4D97-AF65-F5344CB8AC3E}">
        <p14:creationId xmlns:p14="http://schemas.microsoft.com/office/powerpoint/2010/main" val="3849204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73C580-CDDD-4D87-BFBC-C9BC76BFF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0648"/>
            <a:ext cx="8226425" cy="5862340"/>
          </a:xfrm>
        </p:spPr>
        <p:txBody>
          <a:bodyPr/>
          <a:lstStyle/>
          <a:p>
            <a:pPr algn="just"/>
            <a:r>
              <a:rPr lang="pt-BR" dirty="0"/>
              <a:t> 	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Conectivos Lógicos são expressões que servem para unir duas ou mais proposições. Estudaremos cada um deles a seguir, uma vez que é de nosso interesse conhecer o valor lógico das proposições compostas.</a:t>
            </a:r>
          </a:p>
        </p:txBody>
      </p:sp>
    </p:spTree>
    <p:extLst>
      <p:ext uri="{BB962C8B-B14F-4D97-AF65-F5344CB8AC3E}">
        <p14:creationId xmlns:p14="http://schemas.microsoft.com/office/powerpoint/2010/main" val="131396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73C580-CDDD-4D87-BFBC-C9BC76BFF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0648"/>
            <a:ext cx="8226425" cy="5862340"/>
          </a:xfrm>
        </p:spPr>
        <p:txBody>
          <a:bodyPr/>
          <a:lstStyle/>
          <a:p>
            <a:pPr algn="just"/>
            <a:r>
              <a:rPr lang="pt-BR" dirty="0"/>
              <a:t> 	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 </a:t>
            </a:r>
          </a:p>
        </p:txBody>
      </p:sp>
      <p:pic>
        <p:nvPicPr>
          <p:cNvPr id="2050" name="Picture 2" descr="Resultado de imagem para Conectivos LÃ³gicos">
            <a:extLst>
              <a:ext uri="{FF2B5EF4-FFF2-40B4-BE49-F238E27FC236}">
                <a16:creationId xmlns:a16="http://schemas.microsoft.com/office/drawing/2014/main" id="{6B99B7DC-3041-4F5C-BEBD-A24474A21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9747"/>
            <a:ext cx="5832648" cy="644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740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010A7-1B36-4761-A803-93A308B0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“e”: (conjunção)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DF01B2-DD6B-49EC-A123-DC84FC1FB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Proposições compostas em que está presente o conectivo “e” são ditas CONJUNÇÕES. Simbolicamente, esse conectivo pode ser representado por “∧”. Então, se temos a sentença: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5781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010A7-1B36-4761-A803-93A308B0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“e”: (conjunção)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DF01B2-DD6B-49EC-A123-DC84FC1FB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  “Marcos é médico e Maria é estudante”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... poderemos representá-la apenas por: </a:t>
            </a:r>
            <a:r>
              <a:rPr lang="pt-BR" dirty="0" err="1"/>
              <a:t>p∧q</a:t>
            </a:r>
            <a:r>
              <a:rPr lang="pt-BR" dirty="0"/>
              <a:t>. onde: p = Marcos é médico </a:t>
            </a:r>
          </a:p>
          <a:p>
            <a:pPr algn="just"/>
            <a:r>
              <a:rPr lang="pt-BR" dirty="0"/>
              <a:t>   e q = Maria é estudante.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5033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63FD6E-84F1-4E61-8A4E-9B75D864C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Como se revela o valor lógico de uma proposição </a:t>
            </a:r>
            <a:r>
              <a:rPr lang="pt-BR" b="1" dirty="0"/>
              <a:t>conjuntiva</a:t>
            </a:r>
            <a:r>
              <a:rPr lang="pt-BR" dirty="0"/>
              <a:t>? </a:t>
            </a:r>
          </a:p>
          <a:p>
            <a:pPr algn="just"/>
            <a:r>
              <a:rPr lang="pt-BR" dirty="0"/>
              <a:t>	Da seguinte forma: uma conjunção só será verdadeira, se ambas as proposições componentes forem também verdadeiras.</a:t>
            </a:r>
          </a:p>
        </p:txBody>
      </p:sp>
    </p:spTree>
    <p:extLst>
      <p:ext uri="{BB962C8B-B14F-4D97-AF65-F5344CB8AC3E}">
        <p14:creationId xmlns:p14="http://schemas.microsoft.com/office/powerpoint/2010/main" val="3650987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FF2CE-DB5E-48F2-8C7C-A40968F9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9297D12-A940-422B-8326-7CAD6E6902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396674"/>
              </p:ext>
            </p:extLst>
          </p:nvPr>
        </p:nvGraphicFramePr>
        <p:xfrm>
          <a:off x="2051720" y="2501900"/>
          <a:ext cx="483488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720">
                  <a:extLst>
                    <a:ext uri="{9D8B030D-6E8A-4147-A177-3AD203B41FA5}">
                      <a16:colId xmlns:a16="http://schemas.microsoft.com/office/drawing/2014/main" val="2219315990"/>
                    </a:ext>
                  </a:extLst>
                </a:gridCol>
                <a:gridCol w="1208720">
                  <a:extLst>
                    <a:ext uri="{9D8B030D-6E8A-4147-A177-3AD203B41FA5}">
                      <a16:colId xmlns:a16="http://schemas.microsoft.com/office/drawing/2014/main" val="3239812303"/>
                    </a:ext>
                  </a:extLst>
                </a:gridCol>
                <a:gridCol w="1875072">
                  <a:extLst>
                    <a:ext uri="{9D8B030D-6E8A-4147-A177-3AD203B41FA5}">
                      <a16:colId xmlns:a16="http://schemas.microsoft.com/office/drawing/2014/main" val="3240939900"/>
                    </a:ext>
                  </a:extLst>
                </a:gridCol>
                <a:gridCol w="542369">
                  <a:extLst>
                    <a:ext uri="{9D8B030D-6E8A-4147-A177-3AD203B41FA5}">
                      <a16:colId xmlns:a16="http://schemas.microsoft.com/office/drawing/2014/main" val="245425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 err="1"/>
                        <a:t>p^q</a:t>
                      </a:r>
                      <a:endParaRPr lang="pt-B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3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43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8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34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40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13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803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3F0D2-AFC7-4F9D-B227-A9589836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Quando o conector é o “e”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C9F6E3-0DE1-45AF-971F-E02B40126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Pensando pelo caminho inverso, teremos que basta que uma das proposições componentes seja falsa, e a conjunção será – toda ela – falsa </a:t>
            </a:r>
          </a:p>
        </p:txBody>
      </p:sp>
    </p:spTree>
    <p:extLst>
      <p:ext uri="{BB962C8B-B14F-4D97-AF65-F5344CB8AC3E}">
        <p14:creationId xmlns:p14="http://schemas.microsoft.com/office/powerpoint/2010/main" val="3834522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3F0D2-AFC7-4F9D-B227-A9589836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Quando o conector é o “e”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C9F6E3-0DE1-45AF-971F-E02B40126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Obviamente que o resultado falso também ocorrerá quando ambas as proposições componentes forem falsas. Essas conclusões podem ser resumidas em uma pequena tabela. Trata-se da </a:t>
            </a:r>
            <a:r>
              <a:rPr lang="pt-BR" dirty="0" err="1"/>
              <a:t>tabelaverdade</a:t>
            </a:r>
            <a:r>
              <a:rPr lang="pt-BR" dirty="0"/>
              <a:t>, de fácil construção e de fácil entendimento</a:t>
            </a:r>
          </a:p>
        </p:txBody>
      </p:sp>
    </p:spTree>
    <p:extLst>
      <p:ext uri="{BB962C8B-B14F-4D97-AF65-F5344CB8AC3E}">
        <p14:creationId xmlns:p14="http://schemas.microsoft.com/office/powerpoint/2010/main" val="683561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70ED4-8493-4065-8B62-BDE5B197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TABELA VERDADE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746B96-2F58-4618-9B93-126729609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723430-A46E-461C-8FDA-B13E423BD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276872"/>
            <a:ext cx="824074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86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34843-4F69-474A-A774-33A05CBF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4BE25F-2D0D-46C5-B3FE-E6E546A13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62100"/>
            <a:ext cx="9124997" cy="40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00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4B610-A525-4104-A72B-98CF6FC2B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AA2DEC-00F5-4E61-8660-141D13180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Ora, as quatro situações acima esgotam todas as possibilidades para uma conjunção. Fora disso não há outras! Criamos, portanto, a tabela-verdade que representa uma conjunção, ou seja, a tabela-verdade para uma proposição composta com a presença do conectivo “e”. Teremos:</a:t>
            </a:r>
          </a:p>
        </p:txBody>
      </p:sp>
    </p:spTree>
    <p:extLst>
      <p:ext uri="{BB962C8B-B14F-4D97-AF65-F5344CB8AC3E}">
        <p14:creationId xmlns:p14="http://schemas.microsoft.com/office/powerpoint/2010/main" val="2151439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B8875-25B3-4801-BAF7-4DF9C872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p^q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D1B6179-8DD2-4A56-9516-F05A9918B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347503"/>
            <a:ext cx="5544616" cy="374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42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FC92E-30D6-4A3D-A815-BF006004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4F7BDC-68BD-44A8-823B-A1B92A710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9D9778-3511-4BD7-B2AE-BE1D0218E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400300"/>
            <a:ext cx="9105456" cy="26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77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EF276-5EA6-42E5-B72A-A69A4999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F12F83-4771-455B-9D2F-620DCBA3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947DD3-6D7F-40E1-B97E-678DE255C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72" y="2204864"/>
            <a:ext cx="866607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67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0DF06-B2E1-4565-A0AB-2F4F5D33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28DB80-6B5E-497E-9138-0EAE35201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 	Uma maneira de assimilar bem essa informação seria pensarmos nas sentenças simples como promessas de um pai a um filho: “eu te darei uma bola E te darei uma bicicleta”. Ora, pergunte a qualquer criança! </a:t>
            </a:r>
          </a:p>
        </p:txBody>
      </p:sp>
    </p:spTree>
    <p:extLst>
      <p:ext uri="{BB962C8B-B14F-4D97-AF65-F5344CB8AC3E}">
        <p14:creationId xmlns:p14="http://schemas.microsoft.com/office/powerpoint/2010/main" val="21839828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0DF06-B2E1-4565-A0AB-2F4F5D33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28DB80-6B5E-497E-9138-0EAE35201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</a:t>
            </a:r>
          </a:p>
          <a:p>
            <a:pPr algn="just"/>
            <a:r>
              <a:rPr lang="pt-BR" dirty="0"/>
              <a:t>	Ora, pergunte a qualquer criança! Ela vai entender que a promessa é para os dois presentes. Caso o pai não dê nenhum presente, ou dê apenas um deles, a promessa não terá sido cumprida. Terá sido falsa! No entanto, a promessa será verdadeira se as duas partes forem também verdadeiras!</a:t>
            </a:r>
          </a:p>
        </p:txBody>
      </p:sp>
    </p:spTree>
    <p:extLst>
      <p:ext uri="{BB962C8B-B14F-4D97-AF65-F5344CB8AC3E}">
        <p14:creationId xmlns:p14="http://schemas.microsoft.com/office/powerpoint/2010/main" val="1564771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87ABC7-2DDB-492F-97EF-AB5AFE628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6425" cy="2808312"/>
          </a:xfrm>
        </p:spPr>
        <p:txBody>
          <a:bodyPr/>
          <a:lstStyle/>
          <a:p>
            <a:pPr algn="just"/>
            <a:r>
              <a:rPr lang="pt-BR" dirty="0"/>
              <a:t>	Na hora de formar uma tabela-verdade para duas proposições componentes (p e q), saberemos, de antemão, que essa tabela terá quatro linhas. Começaremos, então, fazendo a seguinte estrutura: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8DB7AB-5D39-453F-A741-EBC951412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2996951"/>
            <a:ext cx="2808312" cy="30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79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88DD9A5-53D9-421A-9B97-EB9F4A55D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4" y="1412776"/>
            <a:ext cx="911825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57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52BEE1-BFA9-4EB1-A5B7-4FC0EDD5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6425" cy="2664296"/>
          </a:xfrm>
        </p:spPr>
        <p:txBody>
          <a:bodyPr/>
          <a:lstStyle/>
          <a:p>
            <a:pPr algn="just"/>
            <a:r>
              <a:rPr lang="pt-BR" dirty="0"/>
              <a:t>	Enquanto a variação das letras (V e F) para a premissa p ocorre de duas em duas linhas, para a premissa q é diferente: “vês” (V) e “efes” (F) se alternando a cada linha, começando com um V. Assim: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43CE1E-4CF6-47F4-BB7F-D2E786FB1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284984"/>
            <a:ext cx="2376264" cy="32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22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821994-52BB-4E45-B327-CE468C274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6425" cy="5574308"/>
          </a:xfrm>
        </p:spPr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Essa estrutura inicial é sempre assim, para tabelas-verdade de duas proposições p e q. A terceira coluna dependerá do conectivo que as une, e que está sendo analisado.  </a:t>
            </a:r>
          </a:p>
        </p:txBody>
      </p:sp>
    </p:spTree>
    <p:extLst>
      <p:ext uri="{BB962C8B-B14F-4D97-AF65-F5344CB8AC3E}">
        <p14:creationId xmlns:p14="http://schemas.microsoft.com/office/powerpoint/2010/main" val="257349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5DC0AEB-5E90-497D-BF65-969B350D0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035" y="2708920"/>
            <a:ext cx="5797930" cy="3888432"/>
          </a:xfrm>
          <a:prstGeom prst="rect">
            <a:avLst/>
          </a:prstGeom>
        </p:spPr>
      </p:pic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04DCB8F4-BA82-4562-BFBF-745C5C61C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2277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42DC19-9D4B-4789-8D4A-392955E9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476672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Se as proposições p e q forem representadas como conjuntos, por meio de um diagrama, a conjunção “p e q” corresponderá à interseção do conjunto p com o conjunto q. Teremos: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EC7252-7470-449D-8CD5-B5227CD9A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717032"/>
            <a:ext cx="3816424" cy="28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61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93A09-B9DA-4618-96A0-499CA0BDC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“ou”: (disjunção)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314CB-D098-49EF-89C8-5216739B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Recebe o nome de DISJUNÇÃO toda proposição composta em que as partes estejam unidas pelo conectivo ou. Simbolicamente, representaremos esse conectivo por “∨”. Portanto, se temos a sentença: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EE69A37-B141-4788-B38C-66648D08BCB9}"/>
              </a:ext>
            </a:extLst>
          </p:cNvPr>
          <p:cNvSpPr/>
          <p:nvPr/>
        </p:nvSpPr>
        <p:spPr>
          <a:xfrm>
            <a:off x="457200" y="4929193"/>
            <a:ext cx="8308776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pt-BR" sz="3200" dirty="0"/>
              <a:t>“Marcos é médico ou Maria é estudante” ... então a representaremos por: </a:t>
            </a:r>
            <a:r>
              <a:rPr lang="pt-BR" sz="3200" dirty="0" err="1"/>
              <a:t>p∨q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766251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81E314-28B9-4F7C-9A79-59C3E46AF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Seremos capazes de criar uma tabela-verdade para uma proposição disjuntiva? Claro! Basta nos lembrarmos da tal promessa do pai para seu filho! Vejamos: “eu te darei uma bola OU te darei uma bicicleta”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A45557F-6F46-47D7-B8F0-095D70F59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79" y="476672"/>
            <a:ext cx="8226425" cy="1433512"/>
          </a:xfrm>
        </p:spPr>
        <p:txBody>
          <a:bodyPr/>
          <a:lstStyle/>
          <a:p>
            <a:r>
              <a:rPr lang="pt-BR" dirty="0"/>
              <a:t># Conectivo “ou”: (disjunção)</a:t>
            </a:r>
          </a:p>
        </p:txBody>
      </p:sp>
    </p:spTree>
    <p:extLst>
      <p:ext uri="{BB962C8B-B14F-4D97-AF65-F5344CB8AC3E}">
        <p14:creationId xmlns:p14="http://schemas.microsoft.com/office/powerpoint/2010/main" val="957282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ED70DD-2D33-46CC-B0C1-2EA20FED4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” Neste caso, a criança já sabe, de antemão, que a promessa é por apenas um dos presentes! Bola ou bicicleta! Ganhando de presente apenas um deles, a promessa do pai já valeu! Já foi verdadeira! </a:t>
            </a:r>
          </a:p>
        </p:txBody>
      </p:sp>
    </p:spTree>
    <p:extLst>
      <p:ext uri="{BB962C8B-B14F-4D97-AF65-F5344CB8AC3E}">
        <p14:creationId xmlns:p14="http://schemas.microsoft.com/office/powerpoint/2010/main" val="2784944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1E7E5-C044-40C7-93B7-C2110F5F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B46FEB-D5D5-47E8-9701-E22763C2F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Daí, concluímos: uma disjunção será falsa quando as duas partes que a compõem forem ambas falsas! E nos demais casos, a disjunção será verdadeira! </a:t>
            </a:r>
          </a:p>
        </p:txBody>
      </p:sp>
    </p:spTree>
    <p:extLst>
      <p:ext uri="{BB962C8B-B14F-4D97-AF65-F5344CB8AC3E}">
        <p14:creationId xmlns:p14="http://schemas.microsoft.com/office/powerpoint/2010/main" val="2101706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561F6-F72F-4A4E-8260-EDDA6ACF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Teremos as possíveis situações: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417F6B-DD30-48E9-A9B4-5A4306CB2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52500"/>
            <a:ext cx="8991600" cy="4953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1EE2341-C01D-44C8-84D3-7F153DFD8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5013176"/>
            <a:ext cx="7294985" cy="143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206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DBB40-2001-40C3-A9B6-885B2730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JUNTANDO TUDO TEMOS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79CAFA9-186D-4772-9563-F371866BD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548835"/>
            <a:ext cx="4896544" cy="376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44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AF6DD5-C1E3-418B-91C3-683C97D72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476672"/>
            <a:ext cx="8226425" cy="4522788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	Se as proposições p e q forem representadas como conjuntos por meio de um diagrama, a disjunção “p ou q” corresponderá à união do conjunto p com o conjunto q,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CBDC8E-D0AF-4C2B-AF26-7FF74B378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261199"/>
            <a:ext cx="4320480" cy="36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63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7DE58-9F2B-4BE2-A586-281290AB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“Ou ... ou ...”: (disjunção exclusiva)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E599D-7B71-4870-B5A2-BD7FC930C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84466"/>
            <a:ext cx="8226425" cy="2548880"/>
          </a:xfrm>
        </p:spPr>
        <p:txBody>
          <a:bodyPr/>
          <a:lstStyle/>
          <a:p>
            <a:pPr algn="just"/>
            <a:r>
              <a:rPr lang="pt-BR" dirty="0"/>
              <a:t>	Há um terceiro tipo de proposição composta, bem parecido com a disjunção que acabamos de ver, mas com uma pequena diferença. Comparemos as duas sentenças abaixo:</a:t>
            </a:r>
          </a:p>
        </p:txBody>
      </p:sp>
    </p:spTree>
    <p:extLst>
      <p:ext uri="{BB962C8B-B14F-4D97-AF65-F5344CB8AC3E}">
        <p14:creationId xmlns:p14="http://schemas.microsoft.com/office/powerpoint/2010/main" val="24680572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7DE58-9F2B-4BE2-A586-281290AB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“Ou ... ou ...”: (disjunção exclusiva)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E599D-7B71-4870-B5A2-BD7FC930C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84466"/>
            <a:ext cx="8226425" cy="2548880"/>
          </a:xfrm>
        </p:spPr>
        <p:txBody>
          <a:bodyPr/>
          <a:lstStyle/>
          <a:p>
            <a:pPr algn="just"/>
            <a:r>
              <a:rPr lang="pt-BR" dirty="0"/>
              <a:t>	Há um terceiro tipo de proposição composta, bem parecido com a disjunção que acabamos de ver, mas com uma pequena diferença. Comparemos as duas sentenças abaixo:</a:t>
            </a:r>
          </a:p>
        </p:txBody>
      </p:sp>
    </p:spTree>
    <p:extLst>
      <p:ext uri="{BB962C8B-B14F-4D97-AF65-F5344CB8AC3E}">
        <p14:creationId xmlns:p14="http://schemas.microsoft.com/office/powerpoint/2010/main" val="1994217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67DE58-9F2B-4BE2-A586-281290AB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“Ou ... ou ...”: (disjunção exclusiva)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E599D-7B71-4870-B5A2-BD7FC930C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84466"/>
            <a:ext cx="8226425" cy="744534"/>
          </a:xfrm>
        </p:spPr>
        <p:txBody>
          <a:bodyPr/>
          <a:lstStyle/>
          <a:p>
            <a:pPr algn="just"/>
            <a:r>
              <a:rPr lang="pt-BR" dirty="0"/>
              <a:t> Comparemos as duas sentenças abaixo: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D737F8-EF93-4A42-8D79-0E85063F1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53" y="3789040"/>
            <a:ext cx="784957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451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C34285-B214-48B2-83EB-BDDE3FF5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1570745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A diferença é sutil, mas importante. Reparemos que na primeira sentença vê-se facilmente que se a primeira parte for verdade (te darei uma bola), isso não impedirá que a segunda parte (te darei uma bicicleta) também o seja. 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E1EC1D4-76CC-4251-8E70-D7C797D725D3}"/>
              </a:ext>
            </a:extLst>
          </p:cNvPr>
          <p:cNvSpPr/>
          <p:nvPr/>
        </p:nvSpPr>
        <p:spPr>
          <a:xfrm>
            <a:off x="2699792" y="764467"/>
            <a:ext cx="4345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DISJUNÇÃO EXCLUSIVA</a:t>
            </a:r>
          </a:p>
        </p:txBody>
      </p:sp>
    </p:spTree>
    <p:extLst>
      <p:ext uri="{BB962C8B-B14F-4D97-AF65-F5344CB8AC3E}">
        <p14:creationId xmlns:p14="http://schemas.microsoft.com/office/powerpoint/2010/main" val="4248969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C34285-B214-48B2-83EB-BDDE3FF5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1167606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Já na segunda proposição, se for verdade que “te darei uma bola”, então teremos que não será dada a bicicleta. E vice-versa, ou seja, se for verdade que “te darei uma bicicleta”, então teremos que não será dada a bola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F23104D-88A3-46E7-B72B-C83ED83073E0}"/>
              </a:ext>
            </a:extLst>
          </p:cNvPr>
          <p:cNvSpPr/>
          <p:nvPr/>
        </p:nvSpPr>
        <p:spPr>
          <a:xfrm>
            <a:off x="2699792" y="764467"/>
            <a:ext cx="4345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</a:rPr>
              <a:t>DISJUNÇÃO EXCLUSIVA</a:t>
            </a:r>
          </a:p>
        </p:txBody>
      </p:sp>
    </p:spTree>
    <p:extLst>
      <p:ext uri="{BB962C8B-B14F-4D97-AF65-F5344CB8AC3E}">
        <p14:creationId xmlns:p14="http://schemas.microsoft.com/office/powerpoint/2010/main" val="33526628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9C8521-B3AD-42A3-B126-03C5B51A0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1052736"/>
            <a:ext cx="8226425" cy="1656184"/>
          </a:xfrm>
        </p:spPr>
        <p:txBody>
          <a:bodyPr/>
          <a:lstStyle/>
          <a:p>
            <a:pPr algn="just"/>
            <a:r>
              <a:rPr lang="pt-BR" dirty="0"/>
              <a:t>	O símbolo que designa a disjunção exclusiva é o “</a:t>
            </a:r>
            <a:r>
              <a:rPr lang="pt-BR" u="sng" dirty="0"/>
              <a:t>V</a:t>
            </a:r>
            <a:r>
              <a:rPr lang="pt-BR" dirty="0"/>
              <a:t>”. E a tabela-verdade será, pois, a seguinte: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EB4200-FF1A-4FB2-9530-672D849A5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862262"/>
            <a:ext cx="5040560" cy="34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871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415EE-8239-4582-AC8E-47153BC4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“Se ... então ...”: (condicional)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8E45A2-C651-42FD-B4F9-D495011D7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Estamos agora falando de proposições como as que se seguem:</a:t>
            </a:r>
          </a:p>
          <a:p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Se Pedro é médico, então Maria é dentista.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Se amanhecer chovendo, então não irei à praia</a:t>
            </a:r>
          </a:p>
        </p:txBody>
      </p:sp>
    </p:spTree>
    <p:extLst>
      <p:ext uri="{BB962C8B-B14F-4D97-AF65-F5344CB8AC3E}">
        <p14:creationId xmlns:p14="http://schemas.microsoft.com/office/powerpoint/2010/main" val="35845415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059CC-0DF6-4AB8-A38C-8185B69A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27A1A6C-2295-4CAF-9086-998DB8563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3603" y="1815468"/>
            <a:ext cx="9351206" cy="34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17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A1AC4-C9A3-4C5A-8725-960149E2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5A92451C-A41F-4C56-ADE9-0930908FE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714" y="1916832"/>
            <a:ext cx="9173677" cy="388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455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60FC4-4F48-4DC3-9D13-469F0EE3B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AF34BF5-B3FB-4FC8-A544-0257EA7FC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00" y="2062162"/>
            <a:ext cx="8341087" cy="410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96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5E1BD4-D3F7-4077-8F89-557FC20E3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7" y="692696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		Se as proposições p e q forem representadas como conjuntos, por meio de um diagrama, a proposição condicional “Se p então q” corresponderá à inclusão do conjunto p no conjunto q (p está contido em q):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AE6FE6-A632-4283-904A-CD440583F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576" y="3509195"/>
            <a:ext cx="3816424" cy="331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717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74725-1C27-403B-9CE5-778B14D6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 ... se e somente se ...”: (</a:t>
            </a:r>
            <a:r>
              <a:rPr lang="pt-BR" dirty="0" err="1"/>
              <a:t>bicondicional</a:t>
            </a:r>
            <a:r>
              <a:rPr lang="pt-BR" dirty="0"/>
              <a:t>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7B6B97-D912-4C05-A72B-BF26E4E16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	A estrutura dita </a:t>
            </a:r>
            <a:r>
              <a:rPr lang="pt-BR" dirty="0" err="1"/>
              <a:t>bicondicional</a:t>
            </a:r>
            <a:r>
              <a:rPr lang="pt-BR" dirty="0"/>
              <a:t> apresenta o conectivo “se e somente se”, separando as duas sentenças simples. Trata-se de uma proposição de fácil entendimento. Se alguém disser:</a:t>
            </a:r>
          </a:p>
        </p:txBody>
      </p:sp>
    </p:spTree>
    <p:extLst>
      <p:ext uri="{BB962C8B-B14F-4D97-AF65-F5344CB8AC3E}">
        <p14:creationId xmlns:p14="http://schemas.microsoft.com/office/powerpoint/2010/main" val="18898803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74725-1C27-403B-9CE5-778B14D6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Conectivo “ ... se e somente se ...”: (</a:t>
            </a:r>
            <a:r>
              <a:rPr lang="pt-BR" dirty="0" err="1"/>
              <a:t>bicondicional</a:t>
            </a:r>
            <a:r>
              <a:rPr lang="pt-BR" dirty="0"/>
              <a:t>)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F1CCE1-A17F-4285-AA04-642FF5E65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71" y="1743460"/>
            <a:ext cx="8172337" cy="237626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F8B072A-4BB5-4149-A23B-F116F4D1A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3" y="4797152"/>
            <a:ext cx="9029769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087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7EAC7-3F5B-47A7-9119-AB9B6DB7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42C740-76D0-4CB7-B99C-4BCE1FB80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A </a:t>
            </a:r>
            <a:r>
              <a:rPr lang="pt-BR" dirty="0" err="1"/>
              <a:t>bicondicional</a:t>
            </a:r>
            <a:r>
              <a:rPr lang="pt-BR" dirty="0"/>
              <a:t> é uma conjunção entre duas condicionais. Haverá duas situações em que a </a:t>
            </a:r>
            <a:r>
              <a:rPr lang="pt-BR" dirty="0" err="1"/>
              <a:t>bicondicional</a:t>
            </a:r>
            <a:r>
              <a:rPr lang="pt-BR" dirty="0"/>
              <a:t> será verdadeira: quando antecedente e </a:t>
            </a:r>
            <a:r>
              <a:rPr lang="pt-BR" dirty="0" err="1"/>
              <a:t>conseqüente</a:t>
            </a:r>
            <a:r>
              <a:rPr lang="pt-BR" dirty="0"/>
              <a:t> forem ambos verdadeiros, ou quando forem ambos falsos.  </a:t>
            </a:r>
          </a:p>
        </p:txBody>
      </p:sp>
    </p:spTree>
    <p:extLst>
      <p:ext uri="{BB962C8B-B14F-4D97-AF65-F5344CB8AC3E}">
        <p14:creationId xmlns:p14="http://schemas.microsoft.com/office/powerpoint/2010/main" val="18350234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7EAC7-3F5B-47A7-9119-AB9B6DB7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42C740-76D0-4CB7-B99C-4BCE1FB80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 Nos demais casos, a </a:t>
            </a:r>
            <a:r>
              <a:rPr lang="pt-BR" dirty="0" err="1"/>
              <a:t>bicondicional</a:t>
            </a:r>
            <a:r>
              <a:rPr lang="pt-BR" dirty="0"/>
              <a:t> será falsa. Sabendo que a frase “p se e somente se q” é representada por “</a:t>
            </a:r>
            <a:r>
              <a:rPr lang="pt-BR" dirty="0" err="1"/>
              <a:t>p↔q</a:t>
            </a:r>
            <a:r>
              <a:rPr lang="pt-BR" dirty="0"/>
              <a:t>”, então nossa </a:t>
            </a:r>
            <a:r>
              <a:rPr lang="pt-BR" dirty="0" err="1"/>
              <a:t>tabelaverdade</a:t>
            </a:r>
            <a:r>
              <a:rPr lang="pt-BR" dirty="0"/>
              <a:t> será a seguinte: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4A0D56-0C7F-4E46-9A76-88A24AD54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3857943"/>
            <a:ext cx="3744416" cy="259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268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42A8F-8C8D-4493-B281-323EC6867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REPRESENTAÇÃO PELO DIAGRAMA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50B64-6224-4738-9504-CFB6A250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2116832"/>
          </a:xfrm>
        </p:spPr>
        <p:txBody>
          <a:bodyPr/>
          <a:lstStyle/>
          <a:p>
            <a:pPr algn="just"/>
            <a:r>
              <a:rPr lang="pt-BR" dirty="0"/>
              <a:t>Se as proposições p e q forem representadas como conjuntos, por meio de um diagrama, a proposição </a:t>
            </a:r>
            <a:r>
              <a:rPr lang="pt-BR" dirty="0" err="1"/>
              <a:t>bicondicional</a:t>
            </a:r>
            <a:r>
              <a:rPr lang="pt-BR" dirty="0"/>
              <a:t> “p se e somente se q” corresponderá à igualdade dos conjuntos p e q.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F18078-DD52-424A-82D1-BEF1CB21B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12433"/>
            <a:ext cx="3995936" cy="321845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54C76C3-B5A4-4FBC-8CD2-4E6A79ADA1D8}"/>
              </a:ext>
            </a:extLst>
          </p:cNvPr>
          <p:cNvSpPr/>
          <p:nvPr/>
        </p:nvSpPr>
        <p:spPr>
          <a:xfrm>
            <a:off x="457200" y="500079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solidFill>
                  <a:schemeClr val="accent2"/>
                </a:solidFill>
              </a:rPr>
              <a:t>“p ↔ q “ é a mesma coisa que “ (p → q) e (q → p) “ </a:t>
            </a:r>
          </a:p>
        </p:txBody>
      </p:sp>
    </p:spTree>
    <p:extLst>
      <p:ext uri="{BB962C8B-B14F-4D97-AF65-F5344CB8AC3E}">
        <p14:creationId xmlns:p14="http://schemas.microsoft.com/office/powerpoint/2010/main" val="3352804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66AE8-3A7E-4FD3-B827-3B3D6676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Partícula “ não”: (negação)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EBBC60-7A66-4917-9A0D-61D4A7878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  Veremos algo de suma importância: como negar uma proposição. No caso de uma proposição simples, não poderia ser mais fácil: basta pôr a palavra não antes da sentença, e já a tornamos uma negativa.  </a:t>
            </a:r>
          </a:p>
        </p:txBody>
      </p:sp>
    </p:spTree>
    <p:extLst>
      <p:ext uri="{BB962C8B-B14F-4D97-AF65-F5344CB8AC3E}">
        <p14:creationId xmlns:p14="http://schemas.microsoft.com/office/powerpoint/2010/main" val="23157437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66AE8-3A7E-4FD3-B827-3B3D6676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# Partícula “ não”: (negação)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EBBC60-7A66-4917-9A0D-61D4A7878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Exemplos:</a:t>
            </a:r>
          </a:p>
          <a:p>
            <a:pPr algn="just"/>
            <a:r>
              <a:rPr lang="pt-BR" dirty="0"/>
              <a:t>João é médico. Negativa: João não é médico. o Maria é estudante. Negativa: Maria não é estudante</a:t>
            </a:r>
          </a:p>
        </p:txBody>
      </p:sp>
    </p:spTree>
    <p:extLst>
      <p:ext uri="{BB962C8B-B14F-4D97-AF65-F5344CB8AC3E}">
        <p14:creationId xmlns:p14="http://schemas.microsoft.com/office/powerpoint/2010/main" val="10945551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D0BFB7-7BAE-4125-BAA7-BDB8830E0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476672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A tabela-verdade da negação é mais simplificada que as demais já vistas. Teremos: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A9AAFC-36EF-4D1D-921D-F99D3C495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70" y="2348880"/>
            <a:ext cx="794968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598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B4766-6AA1-4902-8C95-826484DF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ED5957-311B-4C00-BD58-7B8CE4EEA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204864"/>
            <a:ext cx="6923112" cy="376444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2FBEDE3-C653-4570-80AA-DD53A5CB1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" y="128588"/>
            <a:ext cx="9141544" cy="660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524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AF56E-5C6B-4FF6-9DA0-F8211610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PREENCHA A TABELA COM OS VALORES FALTANTES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999BF3-06D7-454F-9DC2-18F3B39AB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81" y="1887476"/>
            <a:ext cx="8082444" cy="377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362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BBC7F3-4372-47F2-8DD2-075855D23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3" y="1052736"/>
            <a:ext cx="8824913" cy="455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915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D380C-E304-4781-9B7B-BC22A969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DUPLA NEGAÇÃO EQUIVALE A AFIRMAÇÃP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5A18C04C-B473-45DE-9F03-040C96BA4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024" y="1600200"/>
            <a:ext cx="7782777" cy="45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695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1F15C-16DB-496E-A47B-4724856B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148E1A-7CF6-4F15-82FB-26511DFF2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2E7098-F71C-452F-9B53-5D7C14F6E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9144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459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7A501-6300-4040-895A-FB466C77F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288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723</Words>
  <Application>Microsoft Office PowerPoint</Application>
  <PresentationFormat>Apresentação na tela (4:3)</PresentationFormat>
  <Paragraphs>161</Paragraphs>
  <Slides>67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67</vt:i4>
      </vt:variant>
    </vt:vector>
  </HeadingPairs>
  <TitlesOfParts>
    <vt:vector size="73" baseType="lpstr">
      <vt:lpstr>Arial</vt:lpstr>
      <vt:lpstr>Calibri</vt:lpstr>
      <vt:lpstr>Century Schoolbook</vt:lpstr>
      <vt:lpstr>Times New Roman</vt:lpstr>
      <vt:lpstr>ClassicPhotoAlbum</vt:lpstr>
      <vt:lpstr>oxnar0</vt:lpstr>
      <vt:lpstr>TABELA VERDADE</vt:lpstr>
      <vt:lpstr>Apresentação do PowerPoint</vt:lpstr>
      <vt:lpstr>Tabela verdade,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EXEMPLOS DE PROPOSIÇÕES SIMPLES</vt:lpstr>
      <vt:lpstr>Exemplos:</vt:lpstr>
      <vt:lpstr>Exemplos:</vt:lpstr>
      <vt:lpstr>Apresentação do PowerPoint</vt:lpstr>
      <vt:lpstr>Apresentação do PowerPoint</vt:lpstr>
      <vt:lpstr>Apresentação do PowerPoint</vt:lpstr>
      <vt:lpstr># Conectivo “e”: (conjunção)</vt:lpstr>
      <vt:lpstr># Conectivo “e”: (conjunção)</vt:lpstr>
      <vt:lpstr>Apresentação do PowerPoint</vt:lpstr>
      <vt:lpstr>Apresentação do PowerPoint</vt:lpstr>
      <vt:lpstr>Quando o conector é o “e”</vt:lpstr>
      <vt:lpstr>Quando o conector é o “e”</vt:lpstr>
      <vt:lpstr>TABELA VERDADE </vt:lpstr>
      <vt:lpstr>Apresentação do PowerPoint</vt:lpstr>
      <vt:lpstr>Apresentação do PowerPoint</vt:lpstr>
      <vt:lpstr>p^q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# Conectivo “ou”: (disjunção)</vt:lpstr>
      <vt:lpstr># Conectivo “ou”: (disjunção)</vt:lpstr>
      <vt:lpstr>Apresentação do PowerPoint</vt:lpstr>
      <vt:lpstr>Apresentação do PowerPoint</vt:lpstr>
      <vt:lpstr>Teremos as possíveis situações:</vt:lpstr>
      <vt:lpstr>JUNTANDO TUDO TEMOS</vt:lpstr>
      <vt:lpstr>Apresentação do PowerPoint</vt:lpstr>
      <vt:lpstr># Conectivo “Ou ... ou ...”: (disjunção exclusiva) </vt:lpstr>
      <vt:lpstr># Conectivo “Ou ... ou ...”: (disjunção exclusiva) </vt:lpstr>
      <vt:lpstr># Conectivo “Ou ... ou ...”: (disjunção exclusiva) </vt:lpstr>
      <vt:lpstr>Apresentação do PowerPoint</vt:lpstr>
      <vt:lpstr>Apresentação do PowerPoint</vt:lpstr>
      <vt:lpstr>Apresentação do PowerPoint</vt:lpstr>
      <vt:lpstr># Conectivo “Se ... então ...”: (condicional) </vt:lpstr>
      <vt:lpstr>Apresentação do PowerPoint</vt:lpstr>
      <vt:lpstr>Apresentação do PowerPoint</vt:lpstr>
      <vt:lpstr>Apresentação do PowerPoint</vt:lpstr>
      <vt:lpstr>Apresentação do PowerPoint</vt:lpstr>
      <vt:lpstr># Conectivo “ ... se e somente se ...”: (bicondicional) </vt:lpstr>
      <vt:lpstr># Conectivo “ ... se e somente se ...”: (bicondicional) </vt:lpstr>
      <vt:lpstr>Apresentação do PowerPoint</vt:lpstr>
      <vt:lpstr>Apresentação do PowerPoint</vt:lpstr>
      <vt:lpstr>REPRESENTAÇÃO PELO DIAGRAMA</vt:lpstr>
      <vt:lpstr># Partícula “ não”: (negação)</vt:lpstr>
      <vt:lpstr># Partícula “ não”: (negação)</vt:lpstr>
      <vt:lpstr>Apresentação do PowerPoint</vt:lpstr>
      <vt:lpstr>Apresentação do PowerPoint</vt:lpstr>
      <vt:lpstr>PREENCHA A TABELA COM OS VALORES FALTANTES</vt:lpstr>
      <vt:lpstr>Apresentação do PowerPoint</vt:lpstr>
      <vt:lpstr>DUPLA NEGAÇÃO EQUIVALE A AFIRMAÇÃP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2016-04-25T19:06:20Z</dcterms:created>
  <dcterms:modified xsi:type="dcterms:W3CDTF">2018-10-09T20:52:57Z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