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Override3.xml" ContentType="application/vnd.openxmlformats-officedocument.themeOverride+xml"/>
  <Override PartName="/ppt/theme/themeOverride4.xml" ContentType="application/vnd.openxmlformats-officedocument.themeOverr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67" r:id="rId2"/>
    <p:sldId id="269" r:id="rId3"/>
    <p:sldId id="287" r:id="rId4"/>
    <p:sldId id="286" r:id="rId5"/>
    <p:sldId id="271" r:id="rId6"/>
    <p:sldId id="272" r:id="rId7"/>
    <p:sldId id="273" r:id="rId8"/>
    <p:sldId id="268" r:id="rId9"/>
    <p:sldId id="274" r:id="rId10"/>
    <p:sldId id="281" r:id="rId11"/>
    <p:sldId id="280" r:id="rId12"/>
    <p:sldId id="275" r:id="rId13"/>
    <p:sldId id="282" r:id="rId14"/>
    <p:sldId id="283" r:id="rId15"/>
    <p:sldId id="276" r:id="rId16"/>
    <p:sldId id="277" r:id="rId17"/>
    <p:sldId id="278" r:id="rId18"/>
    <p:sldId id="279" r:id="rId19"/>
    <p:sldId id="284" r:id="rId20"/>
    <p:sldId id="285" r:id="rId21"/>
    <p:sldId id="270" r:id="rId22"/>
    <p:sldId id="288" r:id="rId23"/>
  </p:sldIdLst>
  <p:sldSz cx="9144000" cy="6858000" type="screen4x3"/>
  <p:notesSz cx="6858000" cy="9144000"/>
  <p:defaultTextStyle>
    <a:defPPr>
      <a:defRPr lang="pt-BR"/>
    </a:defPPr>
    <a:lvl1pPr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ctr" rtl="0" fontAlgn="base">
      <a:spcBef>
        <a:spcPct val="5000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000066"/>
    <a:srgbClr val="000099"/>
    <a:srgbClr val="660033"/>
    <a:srgbClr val="9900CC"/>
    <a:srgbClr val="FF9999"/>
    <a:srgbClr val="FFFF00"/>
    <a:srgbClr val="5F5F5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381" autoAdjust="0"/>
    <p:restoredTop sz="94660"/>
  </p:normalViewPr>
  <p:slideViewPr>
    <p:cSldViewPr>
      <p:cViewPr varScale="1">
        <p:scale>
          <a:sx n="73" d="100"/>
          <a:sy n="73" d="100"/>
        </p:scale>
        <p:origin x="-1332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ângulo retângulo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grpSp>
        <p:nvGrpSpPr>
          <p:cNvPr id="5" name="Grupo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orma livre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7" name="Forma livre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sp>
          <p:nvSpPr>
            <p:cNvPr id="8" name="Forma livre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>
                <a:defRPr/>
              </a:pPr>
              <a:endParaRPr lang="en-US" dirty="0"/>
            </a:p>
          </p:txBody>
        </p:sp>
        <p:cxnSp>
          <p:nvCxnSpPr>
            <p:cNvPr id="10" name="Conector reto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Título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7" name="Subtítulo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pt-BR" smtClean="0"/>
              <a:t>Clique para editar o estilo do subtítulo mestre</a:t>
            </a:r>
            <a:endParaRPr lang="en-US"/>
          </a:p>
        </p:txBody>
      </p:sp>
      <p:sp>
        <p:nvSpPr>
          <p:cNvPr id="11" name="Espaço Reservado para Data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2" name="Espaço Reservado para Rodapé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F6DDA1D1-5D31-42BE-95C4-192031B3DA6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410575" y="0"/>
            <a:ext cx="7334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Título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06C70-7486-463B-A743-004132461525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ivisa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5" name="Divisa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BC3B343-F1F0-4A76-9611-3D85F7757BC1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8" name="Título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849E4D1-5D07-423E-99C3-977B7CA2529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058BED2D-B14D-4658-AF2A-3100632DE11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DD37095-EC52-477C-8BC3-FD5ED4107B38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172450" y="188913"/>
            <a:ext cx="733425" cy="752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4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42AFC-6B5A-4D8E-AFDD-07F3068A5E0E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/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10619D8-7E69-4DE0-BD38-FB826738849A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rma livre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6" name="Forma livre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7" name="Triângulo retângulo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cxnSp>
        <p:nvCxnSpPr>
          <p:cNvPr id="8" name="Conector reto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Divisa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10" name="Divisa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>
              <a:defRPr/>
            </a:pPr>
            <a:endParaRPr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pt-BR" noProof="0" dirty="0" smtClean="0"/>
              <a:t>Clique no ícone para adicionar uma imagem</a:t>
            </a:r>
            <a:endParaRPr lang="en-US" noProof="0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1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2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3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0EBE967-1A7A-4A7B-881A-E1055EE9B89C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C629D1-D145-4CCB-A5A0-7F48B040F3CB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Espaço Reservado para Data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5" name="Espaço Reservado para Rodapé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pt-BR"/>
          </a:p>
        </p:txBody>
      </p:sp>
      <p:sp>
        <p:nvSpPr>
          <p:cNvPr id="6" name="Espaço Reservado para Número de Slide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68748-2DF8-4C19-97BB-18537BF54AB9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orma livre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2" name="Forma livre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 dirty="0"/>
          </a:p>
        </p:txBody>
      </p:sp>
      <p:sp>
        <p:nvSpPr>
          <p:cNvPr id="14" name="Triângulo retângulo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 dirty="0"/>
          </a:p>
        </p:txBody>
      </p:sp>
      <p:cxnSp>
        <p:nvCxnSpPr>
          <p:cNvPr id="15" name="Conector reto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spaço Reservado para Título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pt-BR" smtClean="0"/>
              <a:t>Clique para editar o estilo do título mestre</a:t>
            </a:r>
            <a:endParaRPr lang="en-US"/>
          </a:p>
        </p:txBody>
      </p:sp>
      <p:sp>
        <p:nvSpPr>
          <p:cNvPr id="1033" name="Espaço Reservado para Texto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smtClean="0"/>
          </a:p>
        </p:txBody>
      </p:sp>
      <p:sp>
        <p:nvSpPr>
          <p:cNvPr id="10" name="Espaço Reservado para Data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22" name="Espaço Reservado para Rodapé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dirty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pt-BR"/>
          </a:p>
        </p:txBody>
      </p:sp>
      <p:sp>
        <p:nvSpPr>
          <p:cNvPr id="18" name="Espaço Reservado para Número de Slide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B56ADD8-E49B-40E4-A1D6-C41BCA3AED57}" type="slidenum">
              <a:rPr lang="pt-BR"/>
              <a:pPr>
                <a:defRPr/>
              </a:pPr>
              <a:t>‹nº›</a:t>
            </a:fld>
            <a:endParaRPr lang="pt-BR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5" r:id="rId1"/>
    <p:sldLayoutId id="2147483786" r:id="rId2"/>
    <p:sldLayoutId id="2147483787" r:id="rId3"/>
    <p:sldLayoutId id="2147483788" r:id="rId4"/>
    <p:sldLayoutId id="2147483789" r:id="rId5"/>
    <p:sldLayoutId id="2147483790" r:id="rId6"/>
    <p:sldLayoutId id="2147483791" r:id="rId7"/>
    <p:sldLayoutId id="2147483792" r:id="rId8"/>
    <p:sldLayoutId id="2147483793" r:id="rId9"/>
    <p:sldLayoutId id="2147483783" r:id="rId10"/>
    <p:sldLayoutId id="214748378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0" fontAlgn="base" hangingPunct="0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eaLnBrk="0" fontAlgn="base" hangingPunct="0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0" fontAlgn="base" hangingPunct="0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://www.senado.gov.br/legislacao/const/con1988/CON1988_22.12.2010/art_5_.sht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oxnar.com.br/2015/profuncionario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principios-constitucionais.info/principios-da-administracao-publica.html" TargetMode="External"/><Relationship Id="rId2" Type="http://schemas.openxmlformats.org/officeDocument/2006/relationships/hyperlink" Target="http://www.webjur.com.br/doutrina/Direito_Administrativo/Princ_pios_da_Administra__o_P_blica.htm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CaixaDeTexto 4"/>
          <p:cNvSpPr txBox="1">
            <a:spLocks noChangeArrowheads="1"/>
          </p:cNvSpPr>
          <p:nvPr/>
        </p:nvSpPr>
        <p:spPr bwMode="auto">
          <a:xfrm>
            <a:off x="1692275" y="1557338"/>
            <a:ext cx="5715000" cy="1200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pt-BR" sz="3600" dirty="0"/>
              <a:t>PRINCIPIOS DO DIREITO ADMINSTRATIVO</a:t>
            </a:r>
          </a:p>
        </p:txBody>
      </p:sp>
      <p:sp>
        <p:nvSpPr>
          <p:cNvPr id="11267" name="CaixaDeTexto 5"/>
          <p:cNvSpPr txBox="1">
            <a:spLocks noChangeArrowheads="1"/>
          </p:cNvSpPr>
          <p:nvPr/>
        </p:nvSpPr>
        <p:spPr bwMode="auto">
          <a:xfrm>
            <a:off x="1547664" y="5589240"/>
            <a:ext cx="6448772" cy="461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pt-BR"/>
              <a:t>prof. André Aparecido da Silva </a:t>
            </a:r>
          </a:p>
        </p:txBody>
      </p:sp>
      <p:pic>
        <p:nvPicPr>
          <p:cNvPr id="11269" name="Picture 5" descr="http://principios-constitucionais.info/images/Imagens/livro-aberto-mao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39000" y="4000499"/>
            <a:ext cx="1905000" cy="285750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  <a:p>
            <a:pPr algn="just" eaLnBrk="1" hangingPunct="1"/>
            <a:r>
              <a:rPr lang="pt-BR" dirty="0" smtClean="0"/>
              <a:t>São </a:t>
            </a:r>
            <a:r>
              <a:rPr lang="pt-BR" dirty="0" smtClean="0"/>
              <a:t>regras que servem de interpretação das demais normas jurídicas, apontando os caminhos que devem ser seguidos pelos aplicadores da lei. </a:t>
            </a:r>
            <a:endParaRPr lang="pt-BR" dirty="0" smtClean="0"/>
          </a:p>
          <a:p>
            <a:pPr algn="just" eaLnBrk="1" hangingPunct="1"/>
            <a:endParaRPr lang="pt-BR" dirty="0" smtClean="0"/>
          </a:p>
          <a:p>
            <a:pPr algn="just" eaLnBrk="1" hangingPunct="1"/>
            <a:r>
              <a:rPr lang="pt-BR" dirty="0" smtClean="0"/>
              <a:t>Os </a:t>
            </a:r>
            <a:r>
              <a:rPr lang="pt-BR" dirty="0" smtClean="0"/>
              <a:t>princípios procuram eliminar lacunas, oferecendo coerência e harmonia para o ordenamento jurídico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pt-BR" sz="2800" dirty="0" smtClean="0"/>
              <a:t>Dos direitos e das garantias fundamentais</a:t>
            </a:r>
            <a:endParaRPr lang="pt-BR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r>
              <a:rPr lang="pt-BR" dirty="0" smtClean="0"/>
              <a:t>Alguns </a:t>
            </a:r>
            <a:r>
              <a:rPr lang="pt-BR" dirty="0" smtClean="0"/>
              <a:t>princípios encontram-se no artigo 37 da Constituição, mas não esgotam a matéria. Exemplo de princípios que não estão no rol do artigo 37 da Constituição: </a:t>
            </a:r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</a:t>
            </a:r>
            <a:r>
              <a:rPr lang="pt-BR" dirty="0" smtClean="0"/>
              <a:t>Princípio da isonomia, o Princípio da supermacia do interesse público, o Princípio da proporcionalidade, o Princípio da finalidade, o Princípio da motivação.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just"/>
            <a:r>
              <a:rPr lang="pt-BR" sz="2400" dirty="0" smtClean="0"/>
              <a:t>Localização dos princípios da Administração Pública:</a:t>
            </a:r>
            <a:endParaRPr lang="pt-BR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pt-BR" dirty="0" smtClean="0"/>
          </a:p>
          <a:p>
            <a:pPr eaLnBrk="1" hangingPunct="1"/>
            <a:endParaRPr lang="pt-BR" dirty="0" smtClean="0"/>
          </a:p>
          <a:p>
            <a:pPr eaLnBrk="1" hangingPunct="1"/>
            <a:endParaRPr lang="pt-BR" dirty="0" smtClean="0"/>
          </a:p>
          <a:p>
            <a:pPr eaLnBrk="1" hangingPunct="1"/>
            <a:r>
              <a:rPr lang="pt-BR" dirty="0" smtClean="0"/>
              <a:t>Ninguém será obrigado a fazer ou deixar de fazer alguma coisa senão em virtude de lei.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pt-BR" sz="2800" dirty="0" smtClean="0"/>
              <a:t>Dos direitos e das garantias fundamentais</a:t>
            </a:r>
            <a:endParaRPr lang="pt-BR" sz="2800" dirty="0"/>
          </a:p>
        </p:txBody>
      </p:sp>
      <p:sp>
        <p:nvSpPr>
          <p:cNvPr id="4" name="CaixaDeTexto 3"/>
          <p:cNvSpPr txBox="1"/>
          <p:nvPr/>
        </p:nvSpPr>
        <p:spPr>
          <a:xfrm>
            <a:off x="2015208" y="6165304"/>
            <a:ext cx="712879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000" dirty="0" smtClean="0"/>
              <a:t>Fonte: </a:t>
            </a:r>
            <a:r>
              <a:rPr lang="pt-BR" sz="1000" dirty="0" smtClean="0">
                <a:hlinkClick r:id="rId2"/>
              </a:rPr>
              <a:t>http://www.senado.gov.br/legislacao/const/con1988/CON1988_22.12.2010/art_5_.</a:t>
            </a:r>
            <a:r>
              <a:rPr lang="pt-BR" sz="1000" dirty="0" err="1" smtClean="0">
                <a:hlinkClick r:id="rId2"/>
              </a:rPr>
              <a:t>shtm</a:t>
            </a:r>
            <a:r>
              <a:rPr lang="pt-BR" sz="1000" dirty="0" smtClean="0"/>
              <a:t> </a:t>
            </a:r>
            <a:endParaRPr lang="pt-BR" sz="1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abela 2"/>
          <p:cNvGraphicFramePr>
            <a:graphicFrameLocks noGrp="1"/>
          </p:cNvGraphicFramePr>
          <p:nvPr/>
        </p:nvGraphicFramePr>
        <p:xfrm>
          <a:off x="1403350" y="1397000"/>
          <a:ext cx="6216352" cy="33878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11568"/>
                <a:gridCol w="5604784"/>
              </a:tblGrid>
              <a:tr h="494684">
                <a:tc grid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PRINCÍPIO</a:t>
                      </a:r>
                      <a:r>
                        <a:rPr lang="pt-BR" baseline="0" dirty="0" smtClean="0">
                          <a:solidFill>
                            <a:srgbClr val="FF0000"/>
                          </a:solidFill>
                        </a:rPr>
                        <a:t>S DO DIREITO ADMINISTRATIVO</a:t>
                      </a:r>
                      <a:endParaRPr lang="pt-BR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noFill/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pt-BR" dirty="0"/>
                    </a:p>
                  </a:txBody>
                  <a:tcPr>
                    <a:noFill/>
                  </a:tcPr>
                </a:tc>
              </a:tr>
              <a:tr h="494684">
                <a:tc>
                  <a:txBody>
                    <a:bodyPr/>
                    <a:lstStyle/>
                    <a:p>
                      <a:pPr algn="ctr"/>
                      <a:r>
                        <a:rPr lang="pt-BR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pt-BR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LIMPE</a:t>
                      </a:r>
                    </a:p>
                    <a:p>
                      <a:pPr algn="ctr"/>
                      <a:endParaRPr lang="pt-BR" dirty="0" smtClean="0"/>
                    </a:p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L</a:t>
                      </a:r>
                      <a:r>
                        <a:rPr lang="pt-BR" dirty="0" smtClean="0"/>
                        <a:t>EGALIDADE</a:t>
                      </a:r>
                      <a:endParaRPr lang="pt-BR" dirty="0"/>
                    </a:p>
                  </a:txBody>
                  <a:tcPr>
                    <a:noFill/>
                  </a:tcPr>
                </a:tc>
              </a:tr>
              <a:tr h="494684">
                <a:tc>
                  <a:txBody>
                    <a:bodyPr/>
                    <a:lstStyle/>
                    <a:p>
                      <a:pPr algn="ctr"/>
                      <a:r>
                        <a:rPr lang="pt-BR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pt-BR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I</a:t>
                      </a:r>
                      <a:r>
                        <a:rPr lang="pt-BR" dirty="0" smtClean="0"/>
                        <a:t>MPESSOALIDADE</a:t>
                      </a:r>
                      <a:endParaRPr lang="pt-BR" dirty="0"/>
                    </a:p>
                  </a:txBody>
                  <a:tcPr>
                    <a:noFill/>
                  </a:tcPr>
                </a:tc>
              </a:tr>
              <a:tr h="494684">
                <a:tc>
                  <a:txBody>
                    <a:bodyPr/>
                    <a:lstStyle/>
                    <a:p>
                      <a:pPr algn="ctr"/>
                      <a:r>
                        <a:rPr lang="pt-BR" baseline="0" dirty="0" smtClean="0">
                          <a:solidFill>
                            <a:schemeClr val="tx2"/>
                          </a:solidFill>
                        </a:rPr>
                        <a:t> </a:t>
                      </a:r>
                      <a:endParaRPr lang="pt-BR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M</a:t>
                      </a:r>
                      <a:r>
                        <a:rPr lang="pt-BR" dirty="0" smtClean="0"/>
                        <a:t>ORALIDADE</a:t>
                      </a:r>
                      <a:endParaRPr lang="pt-BR" dirty="0"/>
                    </a:p>
                  </a:txBody>
                  <a:tcPr>
                    <a:noFill/>
                  </a:tcPr>
                </a:tc>
              </a:tr>
              <a:tr h="494684">
                <a:tc>
                  <a:txBody>
                    <a:bodyPr/>
                    <a:lstStyle/>
                    <a:p>
                      <a:pPr algn="ctr"/>
                      <a:endParaRPr lang="pt-BR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P</a:t>
                      </a:r>
                      <a:r>
                        <a:rPr lang="pt-BR" dirty="0" smtClean="0"/>
                        <a:t>UBLICIDADE</a:t>
                      </a:r>
                      <a:endParaRPr lang="pt-BR" dirty="0"/>
                    </a:p>
                  </a:txBody>
                  <a:tcPr>
                    <a:noFill/>
                  </a:tcPr>
                </a:tc>
              </a:tr>
              <a:tr h="494684">
                <a:tc>
                  <a:txBody>
                    <a:bodyPr/>
                    <a:lstStyle/>
                    <a:p>
                      <a:pPr algn="ctr"/>
                      <a:endParaRPr lang="pt-BR" baseline="0" dirty="0">
                        <a:solidFill>
                          <a:schemeClr val="tx2"/>
                        </a:solidFill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t-BR" dirty="0" smtClean="0">
                          <a:solidFill>
                            <a:srgbClr val="FF0000"/>
                          </a:solidFill>
                        </a:rPr>
                        <a:t>E</a:t>
                      </a:r>
                      <a:r>
                        <a:rPr lang="pt-BR" dirty="0" smtClean="0"/>
                        <a:t>XCELENCIA </a:t>
                      </a:r>
                      <a:endParaRPr lang="pt-BR" dirty="0"/>
                    </a:p>
                  </a:txBody>
                  <a:tcP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LIMPE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endParaRPr lang="pt-BR" dirty="0" smtClean="0"/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O LIMPE é uma combinação interessante de letras, formada por alguns princípios encontrados em nossa Constituição Federal. São eles, respectivamente, os princípios da: Legalidade, Impessoalidade, Moralidade, Publicidade e Eficiência.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LIMPE</a:t>
            </a:r>
            <a:endParaRPr lang="pt-BR" dirty="0"/>
          </a:p>
        </p:txBody>
      </p:sp>
      <p:sp>
        <p:nvSpPr>
          <p:cNvPr id="5" name="Espaço Reservado para Conteúdo 4"/>
          <p:cNvSpPr>
            <a:spLocks noGrp="1"/>
          </p:cNvSpPr>
          <p:nvPr>
            <p:ph idx="1"/>
          </p:nvPr>
        </p:nvSpPr>
        <p:spPr>
          <a:xfrm>
            <a:off x="251520" y="1481138"/>
            <a:ext cx="8568952" cy="4525962"/>
          </a:xfrm>
        </p:spPr>
        <p:txBody>
          <a:bodyPr/>
          <a:lstStyle/>
          <a:p>
            <a:pPr algn="just"/>
            <a:r>
              <a:rPr lang="pt-BR" dirty="0" smtClean="0"/>
              <a:t> Esses apresentados, são referentes à administração pública. Existem diversas brincadeiras, relacionadas a “Limpe a administração pública”, “Se deseja uma boa administração pública, limpe!”, “Vamos manter limpa a administração pública”, dentre outras.   </a:t>
            </a:r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 O primeiro princípio é o da Legalidade. Todos eles estão presentes no artigo 37 da Constituição Federal.</a:t>
            </a:r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LEGALIDADE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A Legalidade está no alicerce do Estado de Direito, no princípio da autonomia da vontade. Baseia-se no pressuposto de que tudo o que não é proibido, é permitido por lei. Mas o administrador público deve fazer as coisas sob a regência da lei imposta. Portanto, só pode fazer o que a lei lhe autoriza.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IMPESSOALIDADE (1)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A imagem de Administrador público não deve ser identificada quando a Administração Pública estiver atuando.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IMPESSOALIDADE (2)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Outro fator é que o administrador não pode fazer sua própria promoção, tendo em vista seu cargo, pois esse atua em nome do interesse público. E mais, ao representante público é proibido o privilégio de pessoas específicas. E deve tratar todos igualmente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MORALIDADE (1)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Esse princípio tem a junção de Legalidade com Finalidade, resultando em Moralidade. Ou seja, o administrador deve trabalhar com bases éticas na administração, lembrando que não pode ser limitada na distinção de bem ou mal. 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MORALIDADE (2)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Não se deve visar apenas esses dois aspectos, adicionando a ideia de que o fim é sempre será o bem comum. A legalidade e finalidade devem andar juntas na conduta de qualquer servidor público, para o alcance da moralidade.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Na Publicidade, o gerenciamento deve ser feito de forma legal, não oculta. A publicação dos assuntos é importante para a fiscalização, o que contribui para ambos os lados, tanto para o administrador quanto para o público.  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PUBLICIDADE (1)</a:t>
            </a:r>
            <a:endParaRPr lang="pt-BR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/>
            <a:r>
              <a:rPr lang="pt-BR" dirty="0" smtClean="0"/>
              <a:t>Porém, a publicidade não pode ser usada de forma errada, para a propaganda pessoal, e, sim, para haver um verdadeiro controle social.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PUBLICIDADE (2)</a:t>
            </a:r>
            <a:endParaRPr lang="pt-B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EFICIENCIA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/>
            <a:r>
              <a:rPr lang="pt-BR" dirty="0" smtClean="0"/>
              <a:t>O administrador tem o dever de fazer uma boa gestão. É o que esse princípio afirma. O representante deve trazer as melhores saídas, sob a legalidade da lei, bem como mais efetiva. </a:t>
            </a:r>
          </a:p>
          <a:p>
            <a:pPr algn="just"/>
            <a:endParaRPr lang="pt-BR" dirty="0" smtClean="0"/>
          </a:p>
          <a:p>
            <a:pPr algn="just"/>
            <a:r>
              <a:rPr lang="pt-BR" dirty="0" smtClean="0"/>
              <a:t>Com esse princípio, o administrador obtém a resposta do interesse público e o Estado possui maior eficácia na elaboração de suas ações.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http://principios-constitucionais.info/images/Imagens/pagina4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31840" y="2204864"/>
            <a:ext cx="4464496" cy="3393019"/>
          </a:xfrm>
          <a:prstGeom prst="rect">
            <a:avLst/>
          </a:prstGeom>
          <a:noFill/>
        </p:spPr>
      </p:pic>
      <p:cxnSp>
        <p:nvCxnSpPr>
          <p:cNvPr id="9" name="Conector reto 8"/>
          <p:cNvCxnSpPr/>
          <p:nvPr/>
        </p:nvCxnSpPr>
        <p:spPr>
          <a:xfrm flipH="1" flipV="1">
            <a:off x="0" y="5445224"/>
            <a:ext cx="9144000" cy="14401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Segundo Grupo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  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  Dados tais princípios, pertencentes ao chamado 1º grupo, da administração pública. 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dirty="0" smtClean="0"/>
              <a:t> 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dirty="0" smtClean="0"/>
              <a:t> Agora vem o 2º grupo, que são os explícitos ou implícitos no texto constitucional, além dos que estão no art. 37.</a:t>
            </a:r>
          </a:p>
          <a:p>
            <a:pPr algn="just"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Interesse Público</a:t>
            </a:r>
            <a:endParaRPr lang="pt-BR" dirty="0"/>
          </a:p>
        </p:txBody>
      </p:sp>
      <p:sp>
        <p:nvSpPr>
          <p:cNvPr id="4" name="Espaço Reservado para Conteúdo 3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2"/>
          </a:xfrm>
        </p:spPr>
        <p:txBody>
          <a:bodyPr/>
          <a:lstStyle/>
          <a:p>
            <a:pPr algn="just">
              <a:buNone/>
            </a:pPr>
            <a:r>
              <a:rPr lang="pt-BR" dirty="0" smtClean="0"/>
              <a:t>  O princípio da Supremacia do Interesse Público sobre o interesse privado é intimamente unido em toda e qualquer sociedade organizada. 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dirty="0" smtClean="0"/>
              <a:t> </a:t>
            </a:r>
          </a:p>
          <a:p>
            <a:pPr algn="just">
              <a:buNone/>
            </a:pPr>
            <a:r>
              <a:rPr lang="pt-BR" dirty="0" smtClean="0"/>
              <a:t> </a:t>
            </a:r>
            <a:r>
              <a:rPr lang="pt-BR" dirty="0" smtClean="0"/>
              <a:t> Segundo a própria CF, “todo o poder emana do povo”, por isso, o interesse público irá trazer o benefício e bem-estar à população.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  </a:t>
            </a:r>
          </a:p>
          <a:p>
            <a:pPr algn="just">
              <a:buNone/>
            </a:pPr>
            <a:endParaRPr lang="pt-BR" dirty="0" smtClean="0"/>
          </a:p>
          <a:p>
            <a:pPr algn="just">
              <a:buNone/>
            </a:pPr>
            <a:r>
              <a:rPr lang="pt-BR" dirty="0" smtClean="0"/>
              <a:t>  É dever do administrador público buscar os resultados mais práticos e eficazes. </a:t>
            </a:r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Esses resultados devem estar ligados as necessidades e aspirações do interesse do público.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 da Finalidade</a:t>
            </a:r>
            <a:endParaRPr lang="pt-B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None/>
            </a:pPr>
            <a:r>
              <a:rPr lang="pt-BR" dirty="0" smtClean="0"/>
              <a:t>  O art. 5º da CF, prevê que todos temos direitos iguais sem qualquer distinção. Para o administrador não é diferente. Ele não pode distinguir as situações. </a:t>
            </a:r>
          </a:p>
          <a:p>
            <a:pPr algn="just"/>
            <a:endParaRPr lang="pt-BR" dirty="0" smtClean="0"/>
          </a:p>
          <a:p>
            <a:pPr algn="just">
              <a:buNone/>
            </a:pPr>
            <a:r>
              <a:rPr lang="pt-BR" dirty="0" smtClean="0"/>
              <a:t>  Sendo obrigado, por lei, a agir de maneira igual em situações iguais e desigual em situações desiguais.</a:t>
            </a: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Princípio da Igualdade</a:t>
            </a:r>
            <a:endParaRPr lang="pt-B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ixaDeTexto 1"/>
          <p:cNvSpPr txBox="1"/>
          <p:nvPr/>
        </p:nvSpPr>
        <p:spPr>
          <a:xfrm>
            <a:off x="1115616" y="2852936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/>
              <a:t>OBRIGADO PELA ATENÇÃO.</a:t>
            </a:r>
            <a:endParaRPr lang="pt-BR" dirty="0"/>
          </a:p>
        </p:txBody>
      </p:sp>
      <p:sp>
        <p:nvSpPr>
          <p:cNvPr id="3" name="CaixaDeTexto 2"/>
          <p:cNvSpPr txBox="1"/>
          <p:nvPr/>
        </p:nvSpPr>
        <p:spPr>
          <a:xfrm>
            <a:off x="1943200" y="566124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 smtClean="0">
                <a:hlinkClick r:id="rId2"/>
              </a:rPr>
              <a:t>www.oxnar.com.br/2015/profuncionario</a:t>
            </a:r>
            <a:r>
              <a:rPr lang="pt-BR" dirty="0" smtClean="0"/>
              <a:t> 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Referências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1000" dirty="0" smtClean="0"/>
              <a:t>PRINCIPIOS DA ADMINISTRAÇÃO PUBLICA .                                                                                                                              Disponível em:  </a:t>
            </a:r>
            <a:r>
              <a:rPr lang="pt-BR" sz="1000" dirty="0" smtClean="0">
                <a:hlinkClick r:id="rId2"/>
              </a:rPr>
              <a:t>http://www.webjur.com.br/doutrina/Direito_Administrativo/Princ_pios_da_Administra__o_P_blica.htm</a:t>
            </a:r>
            <a:r>
              <a:rPr lang="pt-BR" sz="1000" dirty="0" smtClean="0"/>
              <a:t>  Acessado  em: 06/04/2015. </a:t>
            </a:r>
          </a:p>
          <a:p>
            <a:endParaRPr lang="pt-BR" sz="1000" dirty="0" smtClean="0"/>
          </a:p>
          <a:p>
            <a:r>
              <a:rPr lang="pt-BR" sz="1000" dirty="0" smtClean="0"/>
              <a:t>PRINCIPIOS  CONSTITUCIONAIS.                                                                                                                                                      Disponível em: </a:t>
            </a:r>
            <a:r>
              <a:rPr lang="pt-BR" sz="1000" dirty="0" smtClean="0">
                <a:hlinkClick r:id="rId3"/>
              </a:rPr>
              <a:t>http://</a:t>
            </a:r>
            <a:r>
              <a:rPr lang="pt-BR" sz="1000" smtClean="0">
                <a:hlinkClick r:id="rId3"/>
              </a:rPr>
              <a:t>principios-constitucionais.info/principios-da-administracao-publica.html</a:t>
            </a:r>
            <a:r>
              <a:rPr lang="pt-BR" sz="1000" smtClean="0"/>
              <a:t>                                 Acessado em: 06/04/2015</a:t>
            </a:r>
            <a:endParaRPr lang="pt-BR" sz="1000" dirty="0" smtClean="0"/>
          </a:p>
          <a:p>
            <a:endParaRPr lang="pt-BR" sz="1000" dirty="0" smtClean="0"/>
          </a:p>
          <a:p>
            <a:endParaRPr lang="pt-BR" sz="1000" dirty="0" smtClean="0"/>
          </a:p>
          <a:p>
            <a:endParaRPr lang="pt-BR" sz="1000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s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urso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so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Escritório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683</TotalTime>
  <Words>852</Words>
  <Application>Microsoft Office PowerPoint</Application>
  <PresentationFormat>Apresentação na tela (4:3)</PresentationFormat>
  <Paragraphs>82</Paragraphs>
  <Slides>22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22</vt:i4>
      </vt:variant>
    </vt:vector>
  </HeadingPairs>
  <TitlesOfParts>
    <vt:vector size="30" baseType="lpstr">
      <vt:lpstr>Times New Roman</vt:lpstr>
      <vt:lpstr>Arial</vt:lpstr>
      <vt:lpstr>Lucida Sans Unicode</vt:lpstr>
      <vt:lpstr>Wingdings 3</vt:lpstr>
      <vt:lpstr>Verdana</vt:lpstr>
      <vt:lpstr>Wingdings 2</vt:lpstr>
      <vt:lpstr>Calibri</vt:lpstr>
      <vt:lpstr>Concurso</vt:lpstr>
      <vt:lpstr>Slide 1</vt:lpstr>
      <vt:lpstr>Dos direitos e das garantias fundamentais</vt:lpstr>
      <vt:lpstr>Localização dos princípios da Administração Pública:</vt:lpstr>
      <vt:lpstr>Dos direitos e das garantias fundamentais</vt:lpstr>
      <vt:lpstr>Slide 5</vt:lpstr>
      <vt:lpstr>LIMPE</vt:lpstr>
      <vt:lpstr>LIMPE</vt:lpstr>
      <vt:lpstr>LEGALIDADE</vt:lpstr>
      <vt:lpstr>IMPESSOALIDADE (1)</vt:lpstr>
      <vt:lpstr>IMPESSOALIDADE (2)</vt:lpstr>
      <vt:lpstr>MORALIDADE (1)</vt:lpstr>
      <vt:lpstr>MORALIDADE (2)</vt:lpstr>
      <vt:lpstr>PUBLICIDADE (1)</vt:lpstr>
      <vt:lpstr>PUBLICIDADE (2)</vt:lpstr>
      <vt:lpstr>EFICIENCIA</vt:lpstr>
      <vt:lpstr>Slide 16</vt:lpstr>
      <vt:lpstr>Segundo Grupo</vt:lpstr>
      <vt:lpstr>Interesse Público</vt:lpstr>
      <vt:lpstr>Princípio da Finalidade</vt:lpstr>
      <vt:lpstr>Princípio da Igualdade</vt:lpstr>
      <vt:lpstr>Slide 21</vt:lpstr>
      <vt:lpstr>Referências </vt:lpstr>
    </vt:vector>
  </TitlesOfParts>
  <Company>SILVA FILHO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Jorge Paulino da Silva Filho</dc:creator>
  <cp:lastModifiedBy>Andre Silva</cp:lastModifiedBy>
  <cp:revision>66</cp:revision>
  <dcterms:created xsi:type="dcterms:W3CDTF">2003-04-24T00:32:37Z</dcterms:created>
  <dcterms:modified xsi:type="dcterms:W3CDTF">2015-04-07T01:41:35Z</dcterms:modified>
</cp:coreProperties>
</file>