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801" r:id="rId2"/>
  </p:sldMasterIdLst>
  <p:notesMasterIdLst>
    <p:notesMasterId r:id="rId38"/>
  </p:notesMasterIdLst>
  <p:handoutMasterIdLst>
    <p:handoutMasterId r:id="rId39"/>
  </p:handoutMasterIdLst>
  <p:sldIdLst>
    <p:sldId id="319" r:id="rId3"/>
    <p:sldId id="667" r:id="rId4"/>
    <p:sldId id="670" r:id="rId5"/>
    <p:sldId id="671" r:id="rId6"/>
    <p:sldId id="672" r:id="rId7"/>
    <p:sldId id="673" r:id="rId8"/>
    <p:sldId id="674" r:id="rId9"/>
    <p:sldId id="675" r:id="rId10"/>
    <p:sldId id="676" r:id="rId11"/>
    <p:sldId id="677" r:id="rId12"/>
    <p:sldId id="678" r:id="rId13"/>
    <p:sldId id="680" r:id="rId14"/>
    <p:sldId id="681" r:id="rId15"/>
    <p:sldId id="679" r:id="rId16"/>
    <p:sldId id="661" r:id="rId17"/>
    <p:sldId id="662" r:id="rId18"/>
    <p:sldId id="663" r:id="rId19"/>
    <p:sldId id="664" r:id="rId20"/>
    <p:sldId id="665" r:id="rId21"/>
    <p:sldId id="652" r:id="rId22"/>
    <p:sldId id="651" r:id="rId23"/>
    <p:sldId id="653" r:id="rId24"/>
    <p:sldId id="654" r:id="rId25"/>
    <p:sldId id="588" r:id="rId26"/>
    <p:sldId id="649" r:id="rId27"/>
    <p:sldId id="650" r:id="rId28"/>
    <p:sldId id="655" r:id="rId29"/>
    <p:sldId id="656" r:id="rId30"/>
    <p:sldId id="657" r:id="rId31"/>
    <p:sldId id="658" r:id="rId32"/>
    <p:sldId id="659" r:id="rId33"/>
    <p:sldId id="668" r:id="rId34"/>
    <p:sldId id="660" r:id="rId35"/>
    <p:sldId id="666" r:id="rId36"/>
    <p:sldId id="669" r:id="rId3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00"/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8024" autoAdjust="0"/>
  </p:normalViewPr>
  <p:slideViewPr>
    <p:cSldViewPr>
      <p:cViewPr varScale="1">
        <p:scale>
          <a:sx n="72" d="100"/>
          <a:sy n="72" d="100"/>
        </p:scale>
        <p:origin x="6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2A535C-5B1C-48A4-BC7C-0BAFD411CFDE}" type="datetimeFigureOut">
              <a:rPr lang="pt-BR"/>
              <a:pPr>
                <a:defRPr/>
              </a:pPr>
              <a:t>22/10/2018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2D016-C9DB-4F6E-BB9B-0A993FBE5EF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8C31E1-3CC7-41CA-8930-FD5BC663BA51}" type="datetimeFigureOut">
              <a:rPr lang="pt-BR"/>
              <a:pPr>
                <a:defRPr/>
              </a:pPr>
              <a:t>22/10/2018</a:t>
            </a:fld>
            <a:endParaRPr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pt-BR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B98099-98AA-494C-A97B-C93ED85E3B8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630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09B47-C1E8-49A7-B240-E85A84E1A96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93720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22/10/2018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860F-4057-4E4D-8FCE-8E443B39A8C5}" type="datetime1">
              <a:rPr lang="pt-BR" smtClean="0"/>
              <a:t>22/10/2018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22/10/2018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40" y="208930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22/10/2018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E9E4-AB73-45CA-9B09-81A8373846C4}" type="datetime1">
              <a:rPr lang="pt-BR" smtClean="0"/>
              <a:t>22/10/2018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F931-12DA-44D2-BB48-23993F2CB4BC}" type="datetime1">
              <a:rPr lang="pt-BR" smtClean="0"/>
              <a:t>22/10/2018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27A24-E515-443E-A9EE-B861B3F71B11}" type="datetime1">
              <a:rPr lang="pt-BR" smtClean="0"/>
              <a:t>22/10/2018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20A1-24E8-4D9A-A26D-5B019A3A2F7F}" type="datetime1">
              <a:rPr lang="pt-BR" smtClean="0"/>
              <a:t>22/10/2018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D7A4-5503-4F25-AF31-5FBB362185BB}" type="datetime1">
              <a:rPr lang="pt-BR" smtClean="0"/>
              <a:t>22/10/2018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70B6-51BE-4F2E-9B10-50CE08CEA247}" type="datetime1">
              <a:rPr lang="pt-BR" smtClean="0"/>
              <a:t>22/10/2018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A4D0-64A0-4A56-ACB6-E1FA1F86C943}" type="datetime1">
              <a:rPr lang="pt-BR" smtClean="0"/>
              <a:t>22/10/2018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67B-822A-4A55-9F5D-481215DB12EE}" type="datetime1">
              <a:rPr lang="pt-BR" smtClean="0"/>
              <a:t>22/10/2018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A68-0EA9-4E5D-A2A1-F9314D74287C}" type="datetime1">
              <a:rPr lang="pt-BR" smtClean="0"/>
              <a:t>22/10/2018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843A-B360-44DD-98D0-6DFC6228F02C}" type="datetime1">
              <a:rPr lang="pt-BR" smtClean="0"/>
              <a:t>22/10/2018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1576-2E91-4C94-A7B3-02BEA760A649}" type="datetime1">
              <a:rPr lang="pt-BR" smtClean="0"/>
              <a:t>22/10/2018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2F25-377E-4BBA-8F00-EF67F9CCB000}" type="datetime1">
              <a:rPr lang="pt-BR" smtClean="0"/>
              <a:t>22/10/2018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C6FD6-BC4B-494F-AE7D-239B079F71C8}" type="datetime1">
              <a:rPr lang="pt-BR" smtClean="0"/>
              <a:t>22/10/2018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2802-2BD0-48A7-91FF-281B57D6C5BE}" type="datetime1">
              <a:rPr lang="pt-BR" smtClean="0"/>
              <a:t>22/10/2018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F5-9C93-4A69-B933-DD8D7764A054}" type="datetime1">
              <a:rPr lang="pt-BR" smtClean="0"/>
              <a:t>22/10/2018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C2EA-0165-4713-B625-52FC46CC2FF7}" type="datetime1">
              <a:rPr lang="pt-BR" smtClean="0"/>
              <a:t>22/10/2018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9222-5579-4CB7-B515-F57C6715E584}" type="datetime1">
              <a:rPr lang="pt-BR" smtClean="0"/>
              <a:t>22/10/2018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81" y="-11362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-27384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22/10/2018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C89A95E-8556-421C-81F5-F022CDC95EAC}" type="datetime1">
              <a:rPr lang="pt-BR" smtClean="0"/>
              <a:t>22/10/2018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78" r:id="rId2"/>
    <p:sldLayoutId id="2147483779" r:id="rId3"/>
    <p:sldLayoutId id="214748379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0" r:id="rId22"/>
    <p:sldLayoutId id="2147483797" r:id="rId23"/>
  </p:sldLayoutIdLst>
  <p:transition>
    <p:fade/>
  </p:transition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 para editar o formato do texto da estrutura de tópicos</a:t>
            </a:r>
          </a:p>
          <a:p>
            <a:pPr lvl="1"/>
            <a:r>
              <a:rPr lang="en-GB"/>
              <a:t>2.º Nível da estrutura de tópicos</a:t>
            </a:r>
          </a:p>
          <a:p>
            <a:pPr lvl="2"/>
            <a:r>
              <a:rPr lang="en-GB"/>
              <a:t>3.º Nível da estrutura de tópicos</a:t>
            </a:r>
          </a:p>
          <a:p>
            <a:pPr lvl="3"/>
            <a:r>
              <a:rPr lang="en-GB"/>
              <a:t>4.º Nível da estrutura de tópicos</a:t>
            </a:r>
          </a:p>
          <a:p>
            <a:pPr lvl="4"/>
            <a:r>
              <a:rPr lang="en-GB"/>
              <a:t>5.º Nível da estrutura de tópicos</a:t>
            </a:r>
          </a:p>
          <a:p>
            <a:pPr lvl="4"/>
            <a:r>
              <a:rPr lang="en-GB"/>
              <a:t>6.º Nível da estrutura de tópicos</a:t>
            </a:r>
          </a:p>
          <a:p>
            <a:pPr lvl="4"/>
            <a:r>
              <a:rPr lang="en-GB"/>
              <a:t>7.º Nível da estrutura de tópicos</a:t>
            </a:r>
          </a:p>
          <a:p>
            <a:pPr lvl="4"/>
            <a:r>
              <a:rPr lang="en-GB"/>
              <a:t>8.º Nível da estrutura de tópicos</a:t>
            </a:r>
          </a:p>
          <a:p>
            <a:pPr lvl="4"/>
            <a:r>
              <a:rPr lang="en-GB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p:transition>
    <p:fade/>
  </p:transition>
  <p:hf sldNum="0"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97453" y="1340768"/>
            <a:ext cx="8297863" cy="3888432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4000" dirty="0">
                <a:solidFill>
                  <a:schemeClr val="tx1"/>
                </a:solidFill>
              </a:rPr>
              <a:t>CALCULADORA CARACTERE E</a:t>
            </a:r>
            <a:br>
              <a:rPr lang="pt-BR" sz="4000" dirty="0">
                <a:solidFill>
                  <a:schemeClr val="tx1"/>
                </a:solidFill>
              </a:rPr>
            </a:br>
            <a:br>
              <a:rPr lang="pt-BR" sz="4000" dirty="0">
                <a:solidFill>
                  <a:schemeClr val="tx1"/>
                </a:solidFill>
              </a:rPr>
            </a:br>
            <a:r>
              <a:rPr lang="pt-BR" sz="4000" dirty="0">
                <a:solidFill>
                  <a:schemeClr val="tx1"/>
                </a:solidFill>
              </a:rPr>
              <a:t> VARIÁVEIS COMPOSTAS OU VETORES EM JAVA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5123" name="Rectangle 16"/>
          <p:cNvSpPr>
            <a:spLocks noGrp="1"/>
          </p:cNvSpPr>
          <p:nvPr>
            <p:ph type="body" sz="quarter" idx="10"/>
          </p:nvPr>
        </p:nvSpPr>
        <p:spPr>
          <a:xfrm>
            <a:off x="2411413" y="5732462"/>
            <a:ext cx="6386512" cy="648865"/>
          </a:xfrm>
        </p:spPr>
        <p:txBody>
          <a:bodyPr/>
          <a:lstStyle/>
          <a:p>
            <a:r>
              <a:rPr altLang="pt-BR" dirty="0"/>
              <a:t>por: André Aparecido da Silva</a:t>
            </a:r>
          </a:p>
          <a:p>
            <a:r>
              <a:rPr lang="pt-BR" altLang="pt-BR" sz="1200" dirty="0"/>
              <a:t>Disponível em: </a:t>
            </a:r>
            <a:r>
              <a:rPr lang="pt-BR" altLang="pt-BR" sz="1200" b="1" u="sng" dirty="0">
                <a:solidFill>
                  <a:schemeClr val="accent2"/>
                </a:solidFill>
              </a:rPr>
              <a:t>http://www.oxnar.com.br/aulas/java </a:t>
            </a:r>
            <a:endParaRPr altLang="pt-BR" sz="1200" b="1" u="sng" dirty="0">
              <a:solidFill>
                <a:schemeClr val="accent2"/>
              </a:solidFill>
            </a:endParaRPr>
          </a:p>
          <a:p>
            <a:endParaRPr altLang="pt-BR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BF6B5D-16F4-4A60-804B-F2D5FECD4EE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90FC182-4679-4503-8005-AD51DD5708AE}" type="datetime1">
              <a:rPr lang="pt-BR" smtClean="0"/>
              <a:t>22/10/2018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2E2A05C-118E-49DD-97CD-2330A1E69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688"/>
            <a:ext cx="9144000" cy="478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026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A01B0A-3419-40EF-B59E-C649E3312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MÉTODO PARA MOSTRAR A TELA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021D973-8955-4930-8B08-13D925E14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554" y="1562100"/>
            <a:ext cx="9187868" cy="532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10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7DED43-ED66-4F36-B4F0-1A81635FC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METODO PARA SAIR DO SISTEMA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4DD879C-6897-4D39-AC03-0A5C7F934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21" y="1772816"/>
            <a:ext cx="8741145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11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331997-F623-4868-8EAC-4CF64C08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 MOSTRA_PI()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1BBF50D-17D3-436C-B7ED-A10A46137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45" y="2842680"/>
            <a:ext cx="8560109" cy="274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32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76C401-E6CF-4AA9-A6FD-91403F09E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METODO PARA SOMA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97B2257-242C-49E1-B76B-95F814384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98" y="2564904"/>
            <a:ext cx="9037582" cy="245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816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6D3D6-4040-4F6D-AAE4-A0FA755AA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METODO PARA SUBTRAÇÃO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BBEC936-3F42-4904-A0C6-0426E97E9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4824"/>
            <a:ext cx="9174269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076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B04542-58E0-40B4-9172-1BD4FE0BB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METODO PARA MULTIPLICAÇÃO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5992FD0-8DD4-4A30-854E-29610C13B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73" y="2420888"/>
            <a:ext cx="9004496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57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2BE8A-9AC8-4F5E-82E2-6681A6D2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METODO PARA DIVISÃO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BA5D6F3-8A13-45D1-8A4F-79B59DF15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2" y="1916832"/>
            <a:ext cx="911715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08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143AA-9171-4C43-9D07-0DA0DF63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METODO PARA PARTE INTEIRA DA DIVISÃO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3482836-1EFB-4DBB-BEAF-93B3F0CA5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1" y="2276872"/>
            <a:ext cx="9104269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65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3F032-5ED0-42B8-B285-F9DAD713D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 para resto da divisão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AE43F30-D575-48E9-AB00-11755690E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41" y="1700808"/>
            <a:ext cx="8234327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59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E4A1A9-2D22-4C5D-9889-9E451BAA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LEITURA DE INTEIROS / DOUBLE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3BFACC6-CD09-45CC-8540-E869837C4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916832"/>
            <a:ext cx="7033825" cy="333288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66FA591-C9BF-4120-B626-EE9A9D787627}"/>
              </a:ext>
            </a:extLst>
          </p:cNvPr>
          <p:cNvSpPr/>
          <p:nvPr/>
        </p:nvSpPr>
        <p:spPr bwMode="auto">
          <a:xfrm>
            <a:off x="1331640" y="1916832"/>
            <a:ext cx="5616624" cy="1656184"/>
          </a:xfrm>
          <a:prstGeom prst="rect">
            <a:avLst/>
          </a:prstGeom>
          <a:noFill/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600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E4A1A9-2D22-4C5D-9889-9E451BAA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LEITURA DE INTEIROS / DOUBLE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3BFACC6-CD09-45CC-8540-E869837C4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916832"/>
            <a:ext cx="7033825" cy="333288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66FA591-C9BF-4120-B626-EE9A9D787627}"/>
              </a:ext>
            </a:extLst>
          </p:cNvPr>
          <p:cNvSpPr/>
          <p:nvPr/>
        </p:nvSpPr>
        <p:spPr bwMode="auto">
          <a:xfrm>
            <a:off x="-4976" y="3601717"/>
            <a:ext cx="9148975" cy="1656184"/>
          </a:xfrm>
          <a:prstGeom prst="rect">
            <a:avLst/>
          </a:prstGeom>
          <a:noFill/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823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E3A100-16B5-44A9-BCD9-DF5747678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6425" cy="1433512"/>
          </a:xfrm>
        </p:spPr>
        <p:txBody>
          <a:bodyPr/>
          <a:lstStyle/>
          <a:p>
            <a:r>
              <a:rPr lang="pt-BR" dirty="0"/>
              <a:t>Vetores e </a:t>
            </a:r>
            <a:r>
              <a:rPr lang="pt-BR" dirty="0" err="1"/>
              <a:t>arrays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2136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132B714D-AD3B-40A5-A5DB-5B6C4143A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A4AB8D15-207A-4668-9A39-FC98336CB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	Um </a:t>
            </a:r>
            <a:r>
              <a:rPr lang="pt-BR" b="1" dirty="0"/>
              <a:t>vetor</a:t>
            </a:r>
            <a:r>
              <a:rPr lang="pt-BR" dirty="0"/>
              <a:t> é uma estrutura de dados formada por um conjunto de dados ou outros elementos de um mesmo tipo ou uma mesma estrutura.  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647FAD-5E9D-4332-BF52-B793B7859F7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90FC182-4679-4503-8005-AD51DD5708AE}" type="datetime1">
              <a:rPr lang="pt-BR" smtClean="0"/>
              <a:t>22/10/2018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873657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132B714D-AD3B-40A5-A5DB-5B6C4143A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A4AB8D15-207A-4668-9A39-FC98336CB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 O vetor pode ter uma dimensão ou mais. Também chamado de matriz quando de duas dimensões, funciona de modo análogo às matrizes matemáticas. O acesso aos dados é feito através de "coordenadas" (índices).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647FAD-5E9D-4332-BF52-B793B7859F7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90FC182-4679-4503-8005-AD51DD5708AE}" type="datetime1">
              <a:rPr lang="pt-BR" smtClean="0"/>
              <a:t>22/10/2018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313184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853BEF-7EB9-4C54-AAEF-9C83EDDA1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VETOR UNIDIMENCIONAL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1E26E38-FBD6-4503-A32B-7ADDAD999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157666"/>
              </p:ext>
            </p:extLst>
          </p:nvPr>
        </p:nvGraphicFramePr>
        <p:xfrm>
          <a:off x="1732855" y="3573016"/>
          <a:ext cx="54077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554">
                  <a:extLst>
                    <a:ext uri="{9D8B030D-6E8A-4147-A177-3AD203B41FA5}">
                      <a16:colId xmlns:a16="http://schemas.microsoft.com/office/drawing/2014/main" val="2733200001"/>
                    </a:ext>
                  </a:extLst>
                </a:gridCol>
                <a:gridCol w="1081554">
                  <a:extLst>
                    <a:ext uri="{9D8B030D-6E8A-4147-A177-3AD203B41FA5}">
                      <a16:colId xmlns:a16="http://schemas.microsoft.com/office/drawing/2014/main" val="1417507752"/>
                    </a:ext>
                  </a:extLst>
                </a:gridCol>
                <a:gridCol w="1081554">
                  <a:extLst>
                    <a:ext uri="{9D8B030D-6E8A-4147-A177-3AD203B41FA5}">
                      <a16:colId xmlns:a16="http://schemas.microsoft.com/office/drawing/2014/main" val="2133417653"/>
                    </a:ext>
                  </a:extLst>
                </a:gridCol>
                <a:gridCol w="1081554">
                  <a:extLst>
                    <a:ext uri="{9D8B030D-6E8A-4147-A177-3AD203B41FA5}">
                      <a16:colId xmlns:a16="http://schemas.microsoft.com/office/drawing/2014/main" val="2186982276"/>
                    </a:ext>
                  </a:extLst>
                </a:gridCol>
                <a:gridCol w="1081554">
                  <a:extLst>
                    <a:ext uri="{9D8B030D-6E8A-4147-A177-3AD203B41FA5}">
                      <a16:colId xmlns:a16="http://schemas.microsoft.com/office/drawing/2014/main" val="2432268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501248"/>
                  </a:ext>
                </a:extLst>
              </a:tr>
            </a:tbl>
          </a:graphicData>
        </a:graphic>
      </p:graphicFrame>
      <p:sp>
        <p:nvSpPr>
          <p:cNvPr id="5" name="Espaço Reservado para Conteúdo 6">
            <a:extLst>
              <a:ext uri="{FF2B5EF4-FFF2-40B4-BE49-F238E27FC236}">
                <a16:creationId xmlns:a16="http://schemas.microsoft.com/office/drawing/2014/main" id="{0B19446A-9722-431B-8ED3-B0AA07B8C04C}"/>
              </a:ext>
            </a:extLst>
          </p:cNvPr>
          <p:cNvSpPr txBox="1">
            <a:spLocks/>
          </p:cNvSpPr>
          <p:nvPr/>
        </p:nvSpPr>
        <p:spPr bwMode="auto">
          <a:xfrm>
            <a:off x="323528" y="1641122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algn="just"/>
            <a:r>
              <a:rPr lang="pt-BR" kern="0" dirty="0"/>
              <a:t>   O vetor pode ter uma dimensão ou mais.</a:t>
            </a:r>
          </a:p>
          <a:p>
            <a:pPr algn="just"/>
            <a:endParaRPr lang="pt-BR" kern="0" dirty="0"/>
          </a:p>
          <a:p>
            <a:pPr algn="just"/>
            <a:r>
              <a:rPr lang="pt-BR" kern="0" dirty="0" err="1"/>
              <a:t>int</a:t>
            </a:r>
            <a:r>
              <a:rPr lang="pt-BR" kern="0" dirty="0"/>
              <a:t> x [] = new </a:t>
            </a:r>
            <a:r>
              <a:rPr lang="pt-BR" kern="0" dirty="0" err="1"/>
              <a:t>int</a:t>
            </a:r>
            <a:r>
              <a:rPr lang="pt-BR" kern="0" dirty="0"/>
              <a:t> [5];</a:t>
            </a:r>
          </a:p>
          <a:p>
            <a:pPr algn="just"/>
            <a:r>
              <a:rPr lang="pt-BR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054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853BEF-7EB9-4C54-AAEF-9C83EDDA1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VETOR BIDIMENCIONAL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1E26E38-FBD6-4503-A32B-7ADDAD999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0741315"/>
              </p:ext>
            </p:extLst>
          </p:nvPr>
        </p:nvGraphicFramePr>
        <p:xfrm>
          <a:off x="1691680" y="3933057"/>
          <a:ext cx="7425950" cy="2924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190">
                  <a:extLst>
                    <a:ext uri="{9D8B030D-6E8A-4147-A177-3AD203B41FA5}">
                      <a16:colId xmlns:a16="http://schemas.microsoft.com/office/drawing/2014/main" val="2733200001"/>
                    </a:ext>
                  </a:extLst>
                </a:gridCol>
                <a:gridCol w="1485190">
                  <a:extLst>
                    <a:ext uri="{9D8B030D-6E8A-4147-A177-3AD203B41FA5}">
                      <a16:colId xmlns:a16="http://schemas.microsoft.com/office/drawing/2014/main" val="1417507752"/>
                    </a:ext>
                  </a:extLst>
                </a:gridCol>
                <a:gridCol w="1485190">
                  <a:extLst>
                    <a:ext uri="{9D8B030D-6E8A-4147-A177-3AD203B41FA5}">
                      <a16:colId xmlns:a16="http://schemas.microsoft.com/office/drawing/2014/main" val="2133417653"/>
                    </a:ext>
                  </a:extLst>
                </a:gridCol>
                <a:gridCol w="1485190">
                  <a:extLst>
                    <a:ext uri="{9D8B030D-6E8A-4147-A177-3AD203B41FA5}">
                      <a16:colId xmlns:a16="http://schemas.microsoft.com/office/drawing/2014/main" val="2186982276"/>
                    </a:ext>
                  </a:extLst>
                </a:gridCol>
                <a:gridCol w="1485190">
                  <a:extLst>
                    <a:ext uri="{9D8B030D-6E8A-4147-A177-3AD203B41FA5}">
                      <a16:colId xmlns:a16="http://schemas.microsoft.com/office/drawing/2014/main" val="2432268446"/>
                    </a:ext>
                  </a:extLst>
                </a:gridCol>
              </a:tblGrid>
              <a:tr h="97498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362827"/>
                  </a:ext>
                </a:extLst>
              </a:tr>
              <a:tr h="97498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78324"/>
                  </a:ext>
                </a:extLst>
              </a:tr>
              <a:tr h="97498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501248"/>
                  </a:ext>
                </a:extLst>
              </a:tr>
            </a:tbl>
          </a:graphicData>
        </a:graphic>
      </p:graphicFrame>
      <p:sp>
        <p:nvSpPr>
          <p:cNvPr id="6" name="Espaço Reservado para Conteúdo 6">
            <a:extLst>
              <a:ext uri="{FF2B5EF4-FFF2-40B4-BE49-F238E27FC236}">
                <a16:creationId xmlns:a16="http://schemas.microsoft.com/office/drawing/2014/main" id="{9BF98B5A-DB73-4FEC-850C-58DB74526E46}"/>
              </a:ext>
            </a:extLst>
          </p:cNvPr>
          <p:cNvSpPr txBox="1">
            <a:spLocks/>
          </p:cNvSpPr>
          <p:nvPr/>
        </p:nvSpPr>
        <p:spPr bwMode="auto">
          <a:xfrm>
            <a:off x="323528" y="1641122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algn="just"/>
            <a:r>
              <a:rPr lang="pt-BR" kern="0" dirty="0"/>
              <a:t>   O vetor pode ter uma dimensão ou mais.</a:t>
            </a:r>
          </a:p>
          <a:p>
            <a:pPr algn="just"/>
            <a:endParaRPr lang="pt-BR" kern="0" dirty="0"/>
          </a:p>
          <a:p>
            <a:pPr algn="just"/>
            <a:r>
              <a:rPr lang="pt-BR" kern="0" dirty="0" err="1"/>
              <a:t>int</a:t>
            </a:r>
            <a:r>
              <a:rPr lang="pt-BR" kern="0" dirty="0"/>
              <a:t> x [] = new </a:t>
            </a:r>
            <a:r>
              <a:rPr lang="pt-BR" kern="0" dirty="0" err="1"/>
              <a:t>int</a:t>
            </a:r>
            <a:r>
              <a:rPr lang="pt-BR" kern="0" dirty="0"/>
              <a:t> [5][3];</a:t>
            </a:r>
          </a:p>
          <a:p>
            <a:pPr algn="just"/>
            <a:r>
              <a:rPr lang="pt-BR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9158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3BC0C4-6EAC-4087-9ADC-9F9A9DBE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VETORES MAIORES AINDA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20785B0-BBC9-40D6-87DE-348226C23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2685798"/>
            <a:ext cx="4087417" cy="414860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5A70EBC-5BF0-40D3-8EDD-0EE500A6E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6536"/>
            <a:ext cx="5036045" cy="546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307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D35A63-ACBE-45A0-9DB6-0961E2BAE99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590FC182-4679-4503-8005-AD51DD5708AE}" type="datetime1">
              <a:rPr lang="pt-BR" smtClean="0"/>
              <a:t>22/10/2018</a:t>
            </a:fld>
            <a:endParaRPr lang="pt-BR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BE4A2006-4A4C-4570-8AD6-1E1A735FB9F0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539553" y="1401157"/>
            <a:ext cx="7992888" cy="443198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indent="166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666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rgbClr val="202020"/>
                </a:solidFill>
                <a:effectLst/>
                <a:latin typeface="Merriweather"/>
              </a:rPr>
              <a:t>Um vetor ou </a:t>
            </a:r>
            <a:r>
              <a:rPr kumimoji="0" lang="pt-BR" altLang="pt-BR" sz="3200" b="0" i="0" u="none" strike="noStrike" cap="none" normalizeH="0" baseline="0" dirty="0" err="1">
                <a:ln>
                  <a:noFill/>
                </a:ln>
                <a:solidFill>
                  <a:srgbClr val="202020"/>
                </a:solidFill>
                <a:effectLst/>
                <a:latin typeface="Merriweather"/>
              </a:rPr>
              <a:t>array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rgbClr val="202020"/>
                </a:solidFill>
                <a:effectLst/>
                <a:latin typeface="Merriweather"/>
              </a:rPr>
              <a:t> é uma porção de memória fixa e sequencial dividida em pedaços idênticos indexados a partir do 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rgbClr val="202020"/>
                </a:solidFill>
                <a:effectLst/>
                <a:latin typeface="Arial Unicode MS"/>
              </a:rPr>
              <a:t>0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rgbClr val="202020"/>
                </a:solidFill>
                <a:effectLst/>
                <a:latin typeface="Merriweather"/>
              </a:rPr>
              <a:t>. </a:t>
            </a:r>
          </a:p>
          <a:p>
            <a:pPr marL="0" marR="0" lvl="0" indent="1666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3200" b="0" i="0" u="none" strike="noStrike" cap="none" normalizeH="0" baseline="0" dirty="0">
              <a:ln>
                <a:noFill/>
              </a:ln>
              <a:solidFill>
                <a:srgbClr val="202020"/>
              </a:solidFill>
              <a:effectLst/>
              <a:latin typeface="Merriweather"/>
            </a:endParaRPr>
          </a:p>
          <a:p>
            <a:pPr marL="0" marR="0" lvl="0" indent="1666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rgbClr val="202020"/>
                </a:solidFill>
                <a:effectLst/>
                <a:latin typeface="Merriweather"/>
              </a:rPr>
              <a:t>Em cada posição do </a:t>
            </a:r>
            <a:r>
              <a:rPr kumimoji="0" lang="pt-BR" altLang="pt-BR" sz="3200" b="0" i="0" u="none" strike="noStrike" cap="none" normalizeH="0" baseline="0" dirty="0" err="1">
                <a:ln>
                  <a:noFill/>
                </a:ln>
                <a:solidFill>
                  <a:srgbClr val="202020"/>
                </a:solidFill>
                <a:effectLst/>
                <a:latin typeface="Merriweather"/>
              </a:rPr>
              <a:t>array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rgbClr val="202020"/>
                </a:solidFill>
                <a:effectLst/>
                <a:latin typeface="Merriweather"/>
              </a:rPr>
              <a:t>, podemos guardar um aluno. </a:t>
            </a:r>
          </a:p>
          <a:p>
            <a:pPr marL="0" marR="0" lvl="0" indent="1666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3200" dirty="0">
              <a:solidFill>
                <a:srgbClr val="202020"/>
              </a:solidFill>
              <a:latin typeface="Merriweather"/>
            </a:endParaRPr>
          </a:p>
          <a:p>
            <a:pPr marL="0" marR="0" lvl="0" indent="1666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rgbClr val="202020"/>
                </a:solidFill>
                <a:effectLst/>
                <a:latin typeface="Merriweather"/>
              </a:rPr>
              <a:t>Na verdade, cada posição pode guardar uma </a:t>
            </a:r>
            <a:r>
              <a:rPr kumimoji="0" lang="pt-BR" altLang="pt-BR" sz="3200" b="1" i="0" u="none" strike="noStrike" cap="none" normalizeH="0" baseline="0" dirty="0">
                <a:ln>
                  <a:noFill/>
                </a:ln>
                <a:solidFill>
                  <a:srgbClr val="202020"/>
                </a:solidFill>
                <a:effectLst/>
                <a:latin typeface="Merriweather"/>
              </a:rPr>
              <a:t>referência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rgbClr val="202020"/>
                </a:solidFill>
                <a:effectLst/>
                <a:latin typeface="Merriweather"/>
              </a:rPr>
              <a:t> para um objeto do tipo 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rgbClr val="202020"/>
                </a:solidFill>
                <a:effectLst/>
                <a:latin typeface="Arial Unicode MS"/>
              </a:rPr>
              <a:t>Aluno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rgbClr val="202020"/>
                </a:solidFill>
                <a:effectLst/>
                <a:latin typeface="Merriweather"/>
              </a:rPr>
              <a:t>.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47784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A63213-EBB2-48F8-9214-39DE7BA4C98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590FC182-4679-4503-8005-AD51DD5708AE}" type="datetime1">
              <a:rPr lang="pt-BR" smtClean="0"/>
              <a:t>22/10/2018</a:t>
            </a:fld>
            <a:endParaRPr lang="pt-BR"/>
          </a:p>
        </p:txBody>
      </p:sp>
      <p:sp>
        <p:nvSpPr>
          <p:cNvPr id="6" name="Rectangle 1026">
            <a:extLst>
              <a:ext uri="{FF2B5EF4-FFF2-40B4-BE49-F238E27FC236}">
                <a16:creationId xmlns:a16="http://schemas.microsoft.com/office/drawing/2014/main" id="{4E894966-6DFF-43AC-A92A-319E6E7078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5300" y="435570"/>
            <a:ext cx="8229600" cy="1143000"/>
          </a:xfrm>
        </p:spPr>
        <p:txBody>
          <a:bodyPr/>
          <a:lstStyle/>
          <a:p>
            <a:pPr eaLnBrk="1" hangingPunct="1"/>
            <a:r>
              <a:rPr lang="pt-BR" altLang="pt-BR" dirty="0"/>
              <a:t>Declarando e criando vetores</a:t>
            </a:r>
            <a:endParaRPr lang="en-US" altLang="pt-BR" dirty="0"/>
          </a:p>
        </p:txBody>
      </p:sp>
      <p:sp>
        <p:nvSpPr>
          <p:cNvPr id="7" name="Rectangle 1027">
            <a:extLst>
              <a:ext uri="{FF2B5EF4-FFF2-40B4-BE49-F238E27FC236}">
                <a16:creationId xmlns:a16="http://schemas.microsoft.com/office/drawing/2014/main" id="{CBEAECF3-B2D2-42ED-8173-7A5BA4918DEB}"/>
              </a:ext>
            </a:extLst>
          </p:cNvPr>
          <p:cNvSpPr txBox="1">
            <a:spLocks noChangeArrowheads="1"/>
          </p:cNvSpPr>
          <p:nvPr/>
        </p:nvSpPr>
        <p:spPr>
          <a:xfrm>
            <a:off x="419100" y="1700808"/>
            <a:ext cx="8305800" cy="4602162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altLang="pt-BR" kern="0" dirty="0"/>
              <a:t>Declarando e criando vetor:</a:t>
            </a:r>
            <a:endParaRPr lang="en-US" altLang="pt-BR" kern="0" dirty="0"/>
          </a:p>
          <a:p>
            <a:pPr lvl="1"/>
            <a:r>
              <a:rPr lang="pt-BR" altLang="pt-BR" sz="2400" kern="0" dirty="0" err="1"/>
              <a:t>Arrays</a:t>
            </a:r>
            <a:r>
              <a:rPr lang="pt-BR" altLang="pt-BR" sz="2400" kern="0" dirty="0"/>
              <a:t> ou vetores são objetos que ocupam memória.</a:t>
            </a:r>
            <a:endParaRPr lang="en-US" altLang="pt-BR" sz="2400" kern="0" dirty="0"/>
          </a:p>
          <a:p>
            <a:pPr lvl="1"/>
            <a:r>
              <a:rPr lang="pt-BR" altLang="pt-BR" sz="2400" kern="0" dirty="0"/>
              <a:t>São criados dinamicamente com a palavra-chave </a:t>
            </a:r>
            <a:r>
              <a:rPr lang="pt-BR" altLang="pt-BR" sz="2400" kern="0" noProof="1">
                <a:latin typeface="Lucida Console" panose="020B0609040504020204" pitchFamily="49" charset="0"/>
              </a:rPr>
              <a:t>new</a:t>
            </a:r>
            <a:r>
              <a:rPr lang="pt-BR" altLang="pt-BR" sz="2400" kern="0" dirty="0"/>
              <a:t>:</a:t>
            </a:r>
            <a:endParaRPr lang="en-US" altLang="pt-BR" sz="2400" kern="0" dirty="0">
              <a:latin typeface="Lucida Console" panose="020B0609040504020204" pitchFamily="49" charset="0"/>
            </a:endParaRPr>
          </a:p>
          <a:p>
            <a:pPr lvl="2">
              <a:buFontTx/>
              <a:buNone/>
            </a:pPr>
            <a:r>
              <a:rPr lang="en-US" altLang="pt-BR" kern="0" dirty="0">
                <a:solidFill>
                  <a:schemeClr val="hlink"/>
                </a:solidFill>
                <a:latin typeface="Lucida Console" panose="020B0609040504020204" pitchFamily="49" charset="0"/>
              </a:rPr>
              <a:t>	 </a:t>
            </a:r>
            <a:r>
              <a:rPr lang="en-US" altLang="pt-BR" kern="0" noProof="1">
                <a:solidFill>
                  <a:srgbClr val="0000FF"/>
                </a:solidFill>
                <a:latin typeface="Lucida Console" panose="020B0609040504020204" pitchFamily="49" charset="0"/>
              </a:rPr>
              <a:t>int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latin typeface="Lucida Console" panose="020B0609040504020204" pitchFamily="49" charset="0"/>
              </a:rPr>
              <a:t>c[]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latin typeface="Lucida Console" panose="020B0609040504020204" pitchFamily="49" charset="0"/>
              </a:rPr>
              <a:t>=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solidFill>
                  <a:srgbClr val="0000FF"/>
                </a:solidFill>
                <a:latin typeface="Lucida Console" panose="020B0609040504020204" pitchFamily="49" charset="0"/>
              </a:rPr>
              <a:t>new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solidFill>
                  <a:srgbClr val="0000FF"/>
                </a:solidFill>
                <a:latin typeface="Lucida Console" panose="020B0609040504020204" pitchFamily="49" charset="0"/>
              </a:rPr>
              <a:t>int</a:t>
            </a:r>
            <a:r>
              <a:rPr lang="en-US" altLang="pt-BR" kern="0" noProof="1">
                <a:latin typeface="Lucida Console" panose="020B0609040504020204" pitchFamily="49" charset="0"/>
              </a:rPr>
              <a:t>[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solidFill>
                  <a:srgbClr val="0099FF"/>
                </a:solidFill>
                <a:latin typeface="Lucida Console" panose="020B0609040504020204" pitchFamily="49" charset="0"/>
              </a:rPr>
              <a:t>12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latin typeface="Lucida Console" panose="020B0609040504020204" pitchFamily="49" charset="0"/>
              </a:rPr>
              <a:t>];</a:t>
            </a:r>
            <a:endParaRPr lang="pt-BR" altLang="pt-BR" kern="0" dirty="0"/>
          </a:p>
          <a:p>
            <a:pPr lvl="2">
              <a:buFontTx/>
              <a:buNone/>
            </a:pPr>
            <a:r>
              <a:rPr lang="pt-BR" altLang="pt-BR" kern="0" dirty="0"/>
              <a:t>Equivalente a:</a:t>
            </a:r>
            <a:br>
              <a:rPr lang="pt-BR" altLang="pt-BR" kern="0" dirty="0"/>
            </a:br>
            <a:r>
              <a:rPr lang="pt-BR" altLang="pt-BR" kern="0" dirty="0"/>
              <a:t> </a:t>
            </a:r>
            <a:r>
              <a:rPr lang="pt-BR" altLang="pt-BR" kern="0" noProof="1">
                <a:solidFill>
                  <a:srgbClr val="0000FF"/>
                </a:solidFill>
                <a:latin typeface="Lucida Console" panose="020B0609040504020204" pitchFamily="49" charset="0"/>
              </a:rPr>
              <a:t>int</a:t>
            </a:r>
            <a:r>
              <a:rPr lang="pt-BR" altLang="pt-BR" kern="0" dirty="0">
                <a:latin typeface="Lucida Console" panose="020B0609040504020204" pitchFamily="49" charset="0"/>
              </a:rPr>
              <a:t> </a:t>
            </a:r>
            <a:r>
              <a:rPr lang="pt-BR" altLang="pt-BR" kern="0" noProof="1">
                <a:latin typeface="Lucida Console" panose="020B0609040504020204" pitchFamily="49" charset="0"/>
              </a:rPr>
              <a:t>c[];</a:t>
            </a:r>
            <a:r>
              <a:rPr lang="pt-BR" altLang="pt-BR" kern="0" dirty="0">
                <a:latin typeface="Lucida Console" panose="020B0609040504020204" pitchFamily="49" charset="0"/>
              </a:rPr>
              <a:t> </a:t>
            </a:r>
            <a:r>
              <a:rPr lang="pt-BR" altLang="pt-BR" kern="0" noProof="1">
                <a:solidFill>
                  <a:srgbClr val="FF0000"/>
                </a:solidFill>
                <a:latin typeface="Lucida Console" panose="020B0609040504020204" pitchFamily="49" charset="0"/>
              </a:rPr>
              <a:t>//</a:t>
            </a:r>
            <a:r>
              <a:rPr lang="pt-BR" altLang="pt-BR" kern="0" dirty="0">
                <a:solidFill>
                  <a:srgbClr val="FF0000"/>
                </a:solidFill>
                <a:latin typeface="Lucida Console" panose="020B0609040504020204" pitchFamily="49" charset="0"/>
              </a:rPr>
              <a:t> </a:t>
            </a:r>
            <a:r>
              <a:rPr lang="pt-BR" altLang="pt-BR" kern="0" noProof="1">
                <a:solidFill>
                  <a:srgbClr val="FF0000"/>
                </a:solidFill>
                <a:latin typeface="Lucida Console" panose="020B0609040504020204" pitchFamily="49" charset="0"/>
              </a:rPr>
              <a:t>declara</a:t>
            </a:r>
            <a:r>
              <a:rPr lang="pt-BR" altLang="pt-BR" kern="0" dirty="0">
                <a:solidFill>
                  <a:srgbClr val="FF0000"/>
                </a:solidFill>
                <a:latin typeface="Lucida Console" panose="020B0609040504020204" pitchFamily="49" charset="0"/>
              </a:rPr>
              <a:t> </a:t>
            </a:r>
            <a:r>
              <a:rPr lang="pt-BR" altLang="pt-BR" kern="0" noProof="1">
                <a:solidFill>
                  <a:srgbClr val="FF0000"/>
                </a:solidFill>
                <a:latin typeface="Lucida Console" panose="020B0609040504020204" pitchFamily="49" charset="0"/>
              </a:rPr>
              <a:t>a</a:t>
            </a:r>
            <a:r>
              <a:rPr lang="pt-BR" altLang="pt-BR" kern="0" dirty="0">
                <a:solidFill>
                  <a:srgbClr val="FF0000"/>
                </a:solidFill>
                <a:latin typeface="Lucida Console" panose="020B0609040504020204" pitchFamily="49" charset="0"/>
              </a:rPr>
              <a:t> </a:t>
            </a:r>
            <a:r>
              <a:rPr lang="pt-BR" altLang="pt-BR" kern="0" noProof="1">
                <a:solidFill>
                  <a:srgbClr val="FF0000"/>
                </a:solidFill>
                <a:latin typeface="Lucida Console" panose="020B0609040504020204" pitchFamily="49" charset="0"/>
              </a:rPr>
              <a:t>variável</a:t>
            </a:r>
            <a:r>
              <a:rPr lang="pt-BR" altLang="pt-BR" kern="0" dirty="0">
                <a:solidFill>
                  <a:srgbClr val="FF0000"/>
                </a:solidFill>
                <a:latin typeface="Lucida Console" panose="020B0609040504020204" pitchFamily="49" charset="0"/>
              </a:rPr>
              <a:t> </a:t>
            </a:r>
            <a:r>
              <a:rPr lang="pt-BR" altLang="pt-BR" kern="0" noProof="1">
                <a:solidFill>
                  <a:srgbClr val="FF0000"/>
                </a:solidFill>
                <a:latin typeface="Lucida Console" panose="020B0609040504020204" pitchFamily="49" charset="0"/>
              </a:rPr>
              <a:t>array</a:t>
            </a:r>
            <a:br>
              <a:rPr lang="pt-BR" altLang="pt-BR" kern="0" dirty="0">
                <a:latin typeface="Lucida Console" panose="020B0609040504020204" pitchFamily="49" charset="0"/>
              </a:rPr>
            </a:br>
            <a:r>
              <a:rPr lang="pt-BR" altLang="pt-BR" kern="0" dirty="0">
                <a:latin typeface="Lucida Console" panose="020B0609040504020204" pitchFamily="49" charset="0"/>
              </a:rPr>
              <a:t> </a:t>
            </a:r>
            <a:r>
              <a:rPr lang="pt-BR" altLang="pt-BR" kern="0" noProof="1">
                <a:latin typeface="Lucida Console" panose="020B0609040504020204" pitchFamily="49" charset="0"/>
              </a:rPr>
              <a:t>c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latin typeface="Lucida Console" panose="020B0609040504020204" pitchFamily="49" charset="0"/>
              </a:rPr>
              <a:t>=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solidFill>
                  <a:srgbClr val="0000FF"/>
                </a:solidFill>
                <a:latin typeface="Lucida Console" panose="020B0609040504020204" pitchFamily="49" charset="0"/>
              </a:rPr>
              <a:t>new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solidFill>
                  <a:srgbClr val="0000FF"/>
                </a:solidFill>
                <a:latin typeface="Lucida Console" panose="020B0609040504020204" pitchFamily="49" charset="0"/>
              </a:rPr>
              <a:t>int</a:t>
            </a:r>
            <a:r>
              <a:rPr lang="en-US" altLang="pt-BR" kern="0" noProof="1">
                <a:latin typeface="Lucida Console" panose="020B0609040504020204" pitchFamily="49" charset="0"/>
              </a:rPr>
              <a:t>[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solidFill>
                  <a:srgbClr val="0099FF"/>
                </a:solidFill>
                <a:latin typeface="Lucida Console" panose="020B0609040504020204" pitchFamily="49" charset="0"/>
              </a:rPr>
              <a:t>12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latin typeface="Lucida Console" panose="020B0609040504020204" pitchFamily="49" charset="0"/>
              </a:rPr>
              <a:t>];</a:t>
            </a:r>
            <a:r>
              <a:rPr lang="en-US" altLang="pt-BR" kern="0" dirty="0">
                <a:latin typeface="Lucida Console" panose="020B0609040504020204" pitchFamily="49" charset="0"/>
              </a:rPr>
              <a:t> </a:t>
            </a:r>
            <a:r>
              <a:rPr lang="en-US" altLang="pt-BR" kern="0" noProof="1">
                <a:solidFill>
                  <a:srgbClr val="FF0000"/>
                </a:solidFill>
                <a:latin typeface="Lucida Console" panose="020B0609040504020204" pitchFamily="49" charset="0"/>
              </a:rPr>
              <a:t>//</a:t>
            </a:r>
            <a:r>
              <a:rPr lang="pt-BR" altLang="pt-BR" kern="0" dirty="0">
                <a:solidFill>
                  <a:srgbClr val="FF0000"/>
                </a:solidFill>
                <a:latin typeface="Lucida Console" panose="020B0609040504020204" pitchFamily="49" charset="0"/>
              </a:rPr>
              <a:t> </a:t>
            </a:r>
            <a:r>
              <a:rPr lang="pt-BR" altLang="pt-BR" kern="0" noProof="1">
                <a:solidFill>
                  <a:srgbClr val="FF0000"/>
                </a:solidFill>
                <a:latin typeface="Lucida Console" panose="020B0609040504020204" pitchFamily="49" charset="0"/>
              </a:rPr>
              <a:t>cria</a:t>
            </a:r>
            <a:r>
              <a:rPr lang="pt-BR" altLang="pt-BR" kern="0" dirty="0">
                <a:solidFill>
                  <a:srgbClr val="FF0000"/>
                </a:solidFill>
                <a:latin typeface="Lucida Console" panose="020B0609040504020204" pitchFamily="49" charset="0"/>
              </a:rPr>
              <a:t> </a:t>
            </a:r>
            <a:r>
              <a:rPr lang="pt-BR" altLang="pt-BR" kern="0" noProof="1">
                <a:solidFill>
                  <a:srgbClr val="FF0000"/>
                </a:solidFill>
                <a:latin typeface="Lucida Console" panose="020B0609040504020204" pitchFamily="49" charset="0"/>
              </a:rPr>
              <a:t>o</a:t>
            </a:r>
            <a:r>
              <a:rPr lang="pt-BR" altLang="pt-BR" kern="0" dirty="0">
                <a:solidFill>
                  <a:srgbClr val="FF0000"/>
                </a:solidFill>
                <a:latin typeface="Lucida Console" panose="020B0609040504020204" pitchFamily="49" charset="0"/>
              </a:rPr>
              <a:t> </a:t>
            </a:r>
            <a:r>
              <a:rPr lang="pt-BR" altLang="pt-BR" kern="0" noProof="1">
                <a:solidFill>
                  <a:srgbClr val="FF0000"/>
                </a:solidFill>
                <a:latin typeface="Lucida Console" panose="020B0609040504020204" pitchFamily="49" charset="0"/>
              </a:rPr>
              <a:t>array</a:t>
            </a:r>
            <a:endParaRPr lang="en-US" altLang="pt-BR" kern="0" dirty="0">
              <a:solidFill>
                <a:srgbClr val="FF0000"/>
              </a:solidFill>
            </a:endParaRPr>
          </a:p>
          <a:p>
            <a:pPr lvl="1"/>
            <a:endParaRPr lang="en-US" altLang="pt-BR" sz="2400" kern="0" dirty="0"/>
          </a:p>
          <a:p>
            <a:pPr lvl="1"/>
            <a:r>
              <a:rPr lang="en-US" altLang="pt-BR" sz="2400" kern="0" dirty="0" err="1"/>
              <a:t>Também</a:t>
            </a:r>
            <a:r>
              <a:rPr lang="pt-BR" altLang="pt-BR" sz="2400" kern="0" dirty="0"/>
              <a:t> podemos criar </a:t>
            </a:r>
            <a:r>
              <a:rPr lang="pt-BR" altLang="pt-BR" sz="2400" kern="0" dirty="0" err="1"/>
              <a:t>arrays</a:t>
            </a:r>
            <a:r>
              <a:rPr lang="pt-BR" altLang="pt-BR" sz="2400" kern="0" dirty="0"/>
              <a:t> de objetos:</a:t>
            </a:r>
            <a:br>
              <a:rPr lang="pt-BR" altLang="pt-BR" sz="2400" kern="0" dirty="0"/>
            </a:br>
            <a:r>
              <a:rPr lang="pt-BR" altLang="pt-BR" sz="2400" kern="0" dirty="0"/>
              <a:t>     </a:t>
            </a:r>
            <a:r>
              <a:rPr lang="pt-BR" altLang="pt-BR" sz="2000" kern="0" noProof="1">
                <a:latin typeface="Lucida Console" panose="020B0609040504020204" pitchFamily="49" charset="0"/>
              </a:rPr>
              <a:t>String</a:t>
            </a:r>
            <a:r>
              <a:rPr lang="pt-BR" altLang="pt-BR" sz="2000" kern="0" dirty="0">
                <a:latin typeface="Lucida Console" panose="020B0609040504020204" pitchFamily="49" charset="0"/>
              </a:rPr>
              <a:t> </a:t>
            </a:r>
            <a:r>
              <a:rPr lang="pt-BR" altLang="pt-BR" sz="2000" kern="0" noProof="1">
                <a:latin typeface="Lucida Console" panose="020B0609040504020204" pitchFamily="49" charset="0"/>
              </a:rPr>
              <a:t>b[]</a:t>
            </a:r>
            <a:r>
              <a:rPr lang="pt-BR" altLang="pt-BR" sz="2000" kern="0" dirty="0">
                <a:latin typeface="Lucida Console" panose="020B0609040504020204" pitchFamily="49" charset="0"/>
              </a:rPr>
              <a:t> </a:t>
            </a:r>
            <a:r>
              <a:rPr lang="pt-BR" altLang="pt-BR" sz="2000" kern="0" noProof="1">
                <a:latin typeface="Lucida Console" panose="020B0609040504020204" pitchFamily="49" charset="0"/>
              </a:rPr>
              <a:t>=</a:t>
            </a:r>
            <a:r>
              <a:rPr lang="pt-BR" altLang="pt-BR" sz="2000" kern="0" dirty="0">
                <a:latin typeface="Lucida Console" panose="020B0609040504020204" pitchFamily="49" charset="0"/>
              </a:rPr>
              <a:t> </a:t>
            </a:r>
            <a:r>
              <a:rPr lang="pt-BR" altLang="pt-BR" sz="2000" kern="0" noProof="1">
                <a:solidFill>
                  <a:srgbClr val="0000FF"/>
                </a:solidFill>
                <a:latin typeface="Lucida Console" panose="020B0609040504020204" pitchFamily="49" charset="0"/>
              </a:rPr>
              <a:t>new</a:t>
            </a:r>
            <a:r>
              <a:rPr lang="pt-BR" altLang="pt-BR" sz="2000" kern="0" dirty="0">
                <a:latin typeface="Lucida Console" panose="020B0609040504020204" pitchFamily="49" charset="0"/>
              </a:rPr>
              <a:t> </a:t>
            </a:r>
            <a:r>
              <a:rPr lang="pt-BR" altLang="pt-BR" sz="2000" kern="0" noProof="1">
                <a:latin typeface="Lucida Console" panose="020B0609040504020204" pitchFamily="49" charset="0"/>
              </a:rPr>
              <a:t>String[</a:t>
            </a:r>
            <a:r>
              <a:rPr lang="pt-BR" altLang="pt-BR" sz="2000" kern="0" dirty="0">
                <a:latin typeface="Lucida Console" panose="020B0609040504020204" pitchFamily="49" charset="0"/>
              </a:rPr>
              <a:t> </a:t>
            </a:r>
            <a:r>
              <a:rPr lang="pt-BR" altLang="pt-BR" sz="2000" kern="0" noProof="1">
                <a:solidFill>
                  <a:srgbClr val="0099FF"/>
                </a:solidFill>
                <a:latin typeface="Lucida Console" panose="020B0609040504020204" pitchFamily="49" charset="0"/>
              </a:rPr>
              <a:t>100</a:t>
            </a:r>
            <a:r>
              <a:rPr lang="pt-BR" altLang="pt-BR" sz="2000" kern="0" dirty="0">
                <a:latin typeface="Lucida Console" panose="020B0609040504020204" pitchFamily="49" charset="0"/>
              </a:rPr>
              <a:t> </a:t>
            </a:r>
            <a:r>
              <a:rPr lang="pt-BR" altLang="pt-BR" sz="2000" kern="0" noProof="1">
                <a:latin typeface="Lucida Console" panose="020B0609040504020204" pitchFamily="49" charset="0"/>
              </a:rPr>
              <a:t>];</a:t>
            </a:r>
          </a:p>
        </p:txBody>
      </p:sp>
    </p:spTree>
    <p:extLst>
      <p:ext uri="{BB962C8B-B14F-4D97-AF65-F5344CB8AC3E}">
        <p14:creationId xmlns:p14="http://schemas.microsoft.com/office/powerpoint/2010/main" val="277662314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E2EDAE-3F94-4F9C-994D-0752413CF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CRIAÇÃO DO VETOR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64D692-9B50-4737-A198-0A4A04AFE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4997152"/>
          </a:xfrm>
        </p:spPr>
        <p:txBody>
          <a:bodyPr/>
          <a:lstStyle/>
          <a:p>
            <a:r>
              <a:rPr lang="pt-BR" dirty="0"/>
              <a:t>Declaração de um vetor de char com tamanho 4</a:t>
            </a:r>
          </a:p>
          <a:p>
            <a:r>
              <a:rPr lang="pt-BR" dirty="0"/>
              <a:t>char [] x1 = new char [4]; </a:t>
            </a:r>
          </a:p>
          <a:p>
            <a:r>
              <a:rPr lang="pt-BR" dirty="0"/>
              <a:t>x1 [0]= ‘a’;</a:t>
            </a:r>
          </a:p>
          <a:p>
            <a:r>
              <a:rPr lang="pt-BR" dirty="0"/>
              <a:t>x1 [1] = ‘1’;</a:t>
            </a:r>
          </a:p>
          <a:p>
            <a:r>
              <a:rPr lang="pt-BR" dirty="0"/>
              <a:t>X1 [2] = ‘9’;</a:t>
            </a:r>
          </a:p>
          <a:p>
            <a:r>
              <a:rPr lang="pt-BR" dirty="0"/>
              <a:t>X1 [3] = ‘@’;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F26E0F2-B4EC-4D5D-930D-E97CBA7A9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3573016"/>
            <a:ext cx="3190875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98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E2EDAE-3F94-4F9C-994D-0752413CF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CRIAÇÃO DO VETOR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64D692-9B50-4737-A198-0A4A04AFE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4997152"/>
          </a:xfrm>
        </p:spPr>
        <p:txBody>
          <a:bodyPr/>
          <a:lstStyle/>
          <a:p>
            <a:endParaRPr lang="pt-BR" dirty="0"/>
          </a:p>
          <a:p>
            <a:r>
              <a:rPr lang="pt-BR" dirty="0"/>
              <a:t>Outra possibilidade é inserir os caracteres direto na declaração.</a:t>
            </a:r>
          </a:p>
          <a:p>
            <a:r>
              <a:rPr lang="pt-BR" dirty="0"/>
              <a:t>char [] x1 = new char [‘a’, ‘1’, ‘9’, ‘@’]; </a:t>
            </a:r>
          </a:p>
          <a:p>
            <a:r>
              <a:rPr lang="pt-BR" dirty="0"/>
              <a:t> 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F26E0F2-B4EC-4D5D-930D-E97CBA7A9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4941168"/>
            <a:ext cx="3190875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13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D6E154-C10E-409E-931D-6C354CFB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588BE6-27FB-4818-9519-140C68C42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Declaração de vetores: Tanto faz você colocar os colchetes antes ou depois das variáveis.</a:t>
            </a:r>
          </a:p>
          <a:p>
            <a:r>
              <a:rPr lang="pt-BR" dirty="0" err="1"/>
              <a:t>int</a:t>
            </a:r>
            <a:r>
              <a:rPr lang="pt-BR" dirty="0"/>
              <a:t> [] x = new </a:t>
            </a:r>
            <a:r>
              <a:rPr lang="pt-BR" dirty="0" err="1"/>
              <a:t>int</a:t>
            </a:r>
            <a:r>
              <a:rPr lang="pt-BR" dirty="0"/>
              <a:t> [10];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 err="1"/>
              <a:t>int</a:t>
            </a:r>
            <a:r>
              <a:rPr lang="pt-BR" dirty="0"/>
              <a:t> y [] = new </a:t>
            </a:r>
            <a:r>
              <a:rPr lang="pt-BR" dirty="0" err="1"/>
              <a:t>int</a:t>
            </a:r>
            <a:r>
              <a:rPr lang="pt-BR" dirty="0"/>
              <a:t> [8];</a:t>
            </a:r>
          </a:p>
          <a:p>
            <a:endParaRPr lang="pt-BR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D5516EFA-B79B-4E6A-B2DB-0B23566BB87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331640" y="3789040"/>
            <a:ext cx="7200800" cy="2333948"/>
          </a:xfrm>
          <a:prstGeom prst="straightConnector1">
            <a:avLst/>
          </a:prstGeom>
          <a:solidFill>
            <a:srgbClr val="00B8FF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9C8355C9-1482-4DA7-8A69-5DB1B716F3E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691680" y="5517232"/>
            <a:ext cx="6840760" cy="1212180"/>
          </a:xfrm>
          <a:prstGeom prst="straightConnector1">
            <a:avLst/>
          </a:prstGeom>
          <a:solidFill>
            <a:srgbClr val="00B8FF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4226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D535-0F69-4747-876F-A4CD27CB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PARA INSERIR VALORES NO VETOR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17A501-6300-4040-895A-FB466C77F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108720"/>
          </a:xfrm>
        </p:spPr>
        <p:txBody>
          <a:bodyPr/>
          <a:lstStyle/>
          <a:p>
            <a:r>
              <a:rPr lang="pt-BR" dirty="0"/>
              <a:t>X [0] = 3;</a:t>
            </a:r>
          </a:p>
          <a:p>
            <a:endParaRPr lang="pt-BR" dirty="0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E7734BFD-3B8E-4AE3-8176-698E9BD6A465}"/>
              </a:ext>
            </a:extLst>
          </p:cNvPr>
          <p:cNvCxnSpPr/>
          <p:nvPr/>
        </p:nvCxnSpPr>
        <p:spPr bwMode="auto">
          <a:xfrm flipH="1" flipV="1">
            <a:off x="1187624" y="2132856"/>
            <a:ext cx="1512168" cy="1872208"/>
          </a:xfrm>
          <a:prstGeom prst="straightConnector1">
            <a:avLst/>
          </a:prstGeom>
          <a:solidFill>
            <a:srgbClr val="00B8FF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445CEC11-51A0-4102-840A-F8DC24B6E722}"/>
              </a:ext>
            </a:extLst>
          </p:cNvPr>
          <p:cNvSpPr txBox="1"/>
          <p:nvPr/>
        </p:nvSpPr>
        <p:spPr>
          <a:xfrm>
            <a:off x="0" y="4005064"/>
            <a:ext cx="9144000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POSIÇÃO DO VETOR ONDE O DADO SERÁ INSERIDO. TAMBÉM CHADADA DE INDICE DO VETOR</a:t>
            </a:r>
          </a:p>
        </p:txBody>
      </p:sp>
    </p:spTree>
    <p:extLst>
      <p:ext uri="{BB962C8B-B14F-4D97-AF65-F5344CB8AC3E}">
        <p14:creationId xmlns:p14="http://schemas.microsoft.com/office/powerpoint/2010/main" val="2673288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D535-0F69-4747-876F-A4CD27CB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PARA INSERIR VALORES NO VETOR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17A501-6300-4040-895A-FB466C77F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4653136"/>
            <a:ext cx="7326833" cy="1872208"/>
          </a:xfrm>
        </p:spPr>
        <p:txBody>
          <a:bodyPr/>
          <a:lstStyle/>
          <a:p>
            <a:r>
              <a:rPr lang="pt-BR" dirty="0"/>
              <a:t>z [0] = 3;</a:t>
            </a:r>
          </a:p>
          <a:p>
            <a:r>
              <a:rPr lang="pt-BR" dirty="0"/>
              <a:t>z [1] = 5.2;</a:t>
            </a:r>
          </a:p>
          <a:p>
            <a:r>
              <a:rPr lang="pt-BR" dirty="0"/>
              <a:t>z [2] = -3;</a:t>
            </a:r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E7734BFD-3B8E-4AE3-8176-698E9BD6A465}"/>
              </a:ext>
            </a:extLst>
          </p:cNvPr>
          <p:cNvCxnSpPr>
            <a:cxnSpLocks/>
            <a:stCxn id="6" idx="2"/>
          </p:cNvCxnSpPr>
          <p:nvPr/>
        </p:nvCxnSpPr>
        <p:spPr bwMode="auto">
          <a:xfrm flipH="1">
            <a:off x="2195736" y="2910419"/>
            <a:ext cx="2341646" cy="1742717"/>
          </a:xfrm>
          <a:prstGeom prst="straightConnector1">
            <a:avLst/>
          </a:prstGeom>
          <a:solidFill>
            <a:srgbClr val="00B8FF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445CEC11-51A0-4102-840A-F8DC24B6E722}"/>
              </a:ext>
            </a:extLst>
          </p:cNvPr>
          <p:cNvSpPr txBox="1"/>
          <p:nvPr/>
        </p:nvSpPr>
        <p:spPr>
          <a:xfrm>
            <a:off x="-34618" y="1894756"/>
            <a:ext cx="9144000" cy="10156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O INDICE COMEÇA EM 0 E VÃO ATÉ O TAMANHO DO VETOR -1</a:t>
            </a:r>
          </a:p>
          <a:p>
            <a:pPr algn="ctr"/>
            <a:r>
              <a:rPr lang="pt-BR" sz="2000" dirty="0" err="1"/>
              <a:t>int</a:t>
            </a:r>
            <a:r>
              <a:rPr lang="pt-BR" sz="2000" dirty="0"/>
              <a:t> x = 3</a:t>
            </a:r>
          </a:p>
          <a:p>
            <a:pPr algn="ctr"/>
            <a:r>
              <a:rPr lang="pt-BR" sz="2000" dirty="0"/>
              <a:t>EX: </a:t>
            </a:r>
            <a:r>
              <a:rPr lang="pt-BR" sz="2000" dirty="0" err="1"/>
              <a:t>double</a:t>
            </a:r>
            <a:r>
              <a:rPr lang="pt-BR" sz="2000" dirty="0"/>
              <a:t> z [] = new </a:t>
            </a:r>
            <a:r>
              <a:rPr lang="pt-BR" sz="2000" dirty="0" err="1"/>
              <a:t>double</a:t>
            </a:r>
            <a:r>
              <a:rPr lang="pt-BR" sz="2000" dirty="0"/>
              <a:t>[x]:</a:t>
            </a:r>
          </a:p>
        </p:txBody>
      </p:sp>
    </p:spTree>
    <p:extLst>
      <p:ext uri="{BB962C8B-B14F-4D97-AF65-F5344CB8AC3E}">
        <p14:creationId xmlns:p14="http://schemas.microsoft.com/office/powerpoint/2010/main" val="205089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D535-0F69-4747-876F-A4CD27CB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/>
              <a:t>OUTROS EXEMPLOS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45CEC11-51A0-4102-840A-F8DC24B6E722}"/>
              </a:ext>
            </a:extLst>
          </p:cNvPr>
          <p:cNvSpPr txBox="1"/>
          <p:nvPr/>
        </p:nvSpPr>
        <p:spPr>
          <a:xfrm>
            <a:off x="-4936" y="2699826"/>
            <a:ext cx="9144000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 </a:t>
            </a:r>
          </a:p>
          <a:p>
            <a:pPr algn="ctr"/>
            <a:r>
              <a:rPr lang="pt-BR" sz="2000" dirty="0"/>
              <a:t>EX: </a:t>
            </a:r>
            <a:r>
              <a:rPr lang="pt-BR" sz="2000" dirty="0" err="1"/>
              <a:t>String</a:t>
            </a:r>
            <a:r>
              <a:rPr lang="pt-BR" sz="2000" dirty="0"/>
              <a:t>  Aluno [] = new </a:t>
            </a:r>
            <a:r>
              <a:rPr lang="pt-BR" sz="2000" dirty="0" err="1"/>
              <a:t>String</a:t>
            </a:r>
            <a:r>
              <a:rPr lang="pt-BR" sz="2000" dirty="0"/>
              <a:t> [“Paulo”, “Maurilio”, “Eduardo”, “Danilo”];</a:t>
            </a:r>
          </a:p>
        </p:txBody>
      </p:sp>
    </p:spTree>
    <p:extLst>
      <p:ext uri="{BB962C8B-B14F-4D97-AF65-F5344CB8AC3E}">
        <p14:creationId xmlns:p14="http://schemas.microsoft.com/office/powerpoint/2010/main" val="2848381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D535-0F69-4747-876F-A4CD27CB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/>
              <a:t>OUTROS EXEMPLOS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17A501-6300-4040-895A-FB466C77F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965" y="4255358"/>
            <a:ext cx="7326833" cy="2474053"/>
          </a:xfrm>
        </p:spPr>
        <p:txBody>
          <a:bodyPr/>
          <a:lstStyle/>
          <a:p>
            <a:r>
              <a:rPr lang="pt-BR" dirty="0"/>
              <a:t>Aluno [0] = “ Paulo”;</a:t>
            </a:r>
          </a:p>
          <a:p>
            <a:r>
              <a:rPr lang="pt-BR" dirty="0"/>
              <a:t>Aluno [1] = “ Maurilio”;</a:t>
            </a:r>
          </a:p>
          <a:p>
            <a:r>
              <a:rPr lang="pt-BR" dirty="0"/>
              <a:t>Aluno [2] = “Eduardo”;</a:t>
            </a:r>
          </a:p>
          <a:p>
            <a:r>
              <a:rPr lang="pt-BR" dirty="0"/>
              <a:t>Aluno [3] = “Danilo”;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E7734BFD-3B8E-4AE3-8176-698E9BD6A465}"/>
              </a:ext>
            </a:extLst>
          </p:cNvPr>
          <p:cNvCxnSpPr>
            <a:cxnSpLocks/>
            <a:stCxn id="6" idx="2"/>
          </p:cNvCxnSpPr>
          <p:nvPr/>
        </p:nvCxnSpPr>
        <p:spPr bwMode="auto">
          <a:xfrm flipH="1">
            <a:off x="2915816" y="2602642"/>
            <a:ext cx="1621566" cy="1652717"/>
          </a:xfrm>
          <a:prstGeom prst="straightConnector1">
            <a:avLst/>
          </a:prstGeom>
          <a:solidFill>
            <a:srgbClr val="00B8FF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445CEC11-51A0-4102-840A-F8DC24B6E722}"/>
              </a:ext>
            </a:extLst>
          </p:cNvPr>
          <p:cNvSpPr txBox="1"/>
          <p:nvPr/>
        </p:nvSpPr>
        <p:spPr>
          <a:xfrm>
            <a:off x="-34618" y="1894756"/>
            <a:ext cx="9144000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 </a:t>
            </a:r>
          </a:p>
          <a:p>
            <a:pPr algn="ctr"/>
            <a:r>
              <a:rPr lang="pt-BR" sz="2000" dirty="0"/>
              <a:t>EX: </a:t>
            </a:r>
            <a:r>
              <a:rPr lang="pt-BR" sz="2000" dirty="0" err="1"/>
              <a:t>String</a:t>
            </a:r>
            <a:r>
              <a:rPr lang="pt-BR" sz="2000" dirty="0"/>
              <a:t>  Aluno [] = new </a:t>
            </a:r>
            <a:r>
              <a:rPr lang="pt-BR" sz="2000" dirty="0" err="1"/>
              <a:t>String</a:t>
            </a:r>
            <a:r>
              <a:rPr lang="pt-BR" sz="2000" dirty="0"/>
              <a:t> [“Paulo”, “Maurilio”, “Eduardo”, “Danilo”];</a:t>
            </a:r>
          </a:p>
        </p:txBody>
      </p:sp>
    </p:spTree>
    <p:extLst>
      <p:ext uri="{BB962C8B-B14F-4D97-AF65-F5344CB8AC3E}">
        <p14:creationId xmlns:p14="http://schemas.microsoft.com/office/powerpoint/2010/main" val="4163713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D535-0F69-4747-876F-A4CD27CB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/>
              <a:t>O </a:t>
            </a:r>
            <a:r>
              <a:rPr lang="pt-BR" sz="3600" dirty="0" err="1"/>
              <a:t>Metodo</a:t>
            </a:r>
            <a:r>
              <a:rPr lang="pt-BR" sz="3600" dirty="0"/>
              <a:t> </a:t>
            </a:r>
            <a:r>
              <a:rPr lang="pt-BR" sz="3600" dirty="0" err="1"/>
              <a:t>length</a:t>
            </a:r>
            <a:endParaRPr lang="pt-BR" sz="36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17A501-6300-4040-895A-FB466C77F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3214816"/>
            <a:ext cx="7326833" cy="3166512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Aluno [0] = “ Paulo”;</a:t>
            </a:r>
          </a:p>
          <a:p>
            <a:r>
              <a:rPr lang="pt-BR" dirty="0"/>
              <a:t>Aluno [1] = “ Maurilio”;</a:t>
            </a:r>
          </a:p>
          <a:p>
            <a:r>
              <a:rPr lang="pt-BR" dirty="0"/>
              <a:t>Aluno [2] = “Eduardo”;</a:t>
            </a:r>
          </a:p>
          <a:p>
            <a:r>
              <a:rPr lang="pt-BR" dirty="0"/>
              <a:t>Aluno [3] = “Danilo”;</a:t>
            </a:r>
          </a:p>
          <a:p>
            <a:r>
              <a:rPr lang="pt-BR" dirty="0"/>
              <a:t>Aluno [].</a:t>
            </a:r>
            <a:r>
              <a:rPr lang="pt-BR" dirty="0" err="1"/>
              <a:t>length</a:t>
            </a:r>
            <a:r>
              <a:rPr lang="pt-BR" dirty="0"/>
              <a:t> teremos tamanho = 4;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E7734BFD-3B8E-4AE3-8176-698E9BD6A465}"/>
              </a:ext>
            </a:extLst>
          </p:cNvPr>
          <p:cNvCxnSpPr>
            <a:cxnSpLocks/>
            <a:stCxn id="6" idx="2"/>
          </p:cNvCxnSpPr>
          <p:nvPr/>
        </p:nvCxnSpPr>
        <p:spPr bwMode="auto">
          <a:xfrm flipH="1">
            <a:off x="3995936" y="2602642"/>
            <a:ext cx="787355" cy="612174"/>
          </a:xfrm>
          <a:prstGeom prst="straightConnector1">
            <a:avLst/>
          </a:prstGeom>
          <a:solidFill>
            <a:srgbClr val="00B8FF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445CEC11-51A0-4102-840A-F8DC24B6E722}"/>
              </a:ext>
            </a:extLst>
          </p:cNvPr>
          <p:cNvSpPr txBox="1"/>
          <p:nvPr/>
        </p:nvSpPr>
        <p:spPr>
          <a:xfrm>
            <a:off x="457200" y="1894756"/>
            <a:ext cx="8652182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 RETORNA O TAMANHO DO VETOR</a:t>
            </a:r>
          </a:p>
          <a:p>
            <a:pPr algn="ctr"/>
            <a:r>
              <a:rPr lang="pt-BR" sz="2000" dirty="0" err="1"/>
              <a:t>Nome_Do_Vetor</a:t>
            </a:r>
            <a:r>
              <a:rPr lang="pt-BR" sz="2000" dirty="0"/>
              <a:t>. </a:t>
            </a:r>
            <a:r>
              <a:rPr lang="pt-BR" sz="2000" dirty="0" err="1"/>
              <a:t>length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1108018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8DD535-0F69-4747-876F-A4CD27CB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/>
              <a:t>Trabalhando com vetores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E7734BFD-3B8E-4AE3-8176-698E9BD6A465}"/>
              </a:ext>
            </a:extLst>
          </p:cNvPr>
          <p:cNvCxnSpPr>
            <a:cxnSpLocks/>
            <a:stCxn id="14" idx="2"/>
          </p:cNvCxnSpPr>
          <p:nvPr/>
        </p:nvCxnSpPr>
        <p:spPr bwMode="auto">
          <a:xfrm flipH="1">
            <a:off x="4067944" y="3068960"/>
            <a:ext cx="261139" cy="1296144"/>
          </a:xfrm>
          <a:prstGeom prst="straightConnector1">
            <a:avLst/>
          </a:prstGeom>
          <a:solidFill>
            <a:srgbClr val="00B8FF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B5BCE092-F0FF-4074-9CEA-9A219DA3E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3426"/>
            <a:ext cx="9144000" cy="143351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AC424F2-AFD7-48AF-BC73-541D0ABD4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1" y="4393231"/>
            <a:ext cx="9130748" cy="1781593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590929A6-07AE-41F9-8F3E-301F2D623019}"/>
              </a:ext>
            </a:extLst>
          </p:cNvPr>
          <p:cNvSpPr txBox="1">
            <a:spLocks/>
          </p:cNvSpPr>
          <p:nvPr/>
        </p:nvSpPr>
        <p:spPr bwMode="auto">
          <a:xfrm>
            <a:off x="-10210" y="2642218"/>
            <a:ext cx="8678586" cy="426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sz="3600" kern="0" dirty="0"/>
              <a:t>Na memoria ficará organizado assim</a:t>
            </a:r>
          </a:p>
        </p:txBody>
      </p:sp>
    </p:spTree>
    <p:extLst>
      <p:ext uri="{BB962C8B-B14F-4D97-AF65-F5344CB8AC3E}">
        <p14:creationId xmlns:p14="http://schemas.microsoft.com/office/powerpoint/2010/main" val="26382682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DB6F4-0833-4503-93E0-B1D99A8E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Criando mais um vetor com a quantidade de dias em cada mês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887C309-7CBD-43DD-8CEC-59989874B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76" y="1772816"/>
            <a:ext cx="9147175" cy="381111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72D5720-97EA-4CF5-8806-A1DAA2755CDB}"/>
              </a:ext>
            </a:extLst>
          </p:cNvPr>
          <p:cNvSpPr txBox="1"/>
          <p:nvPr/>
        </p:nvSpPr>
        <p:spPr>
          <a:xfrm>
            <a:off x="0" y="2852936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49320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40299C-6C87-4C3E-83F0-949DD14D7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ORGANIZANDO O VETOR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1A09B7-3DD6-4610-BC17-6B049C01C86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algn="just"/>
            <a:r>
              <a:rPr lang="pt-BR" sz="2400" dirty="0"/>
              <a:t>O JAVA POSSUI O METODO SORT QUE ORGANIZA O  VETOR AUTOMATICAMENTE.</a:t>
            </a:r>
          </a:p>
          <a:p>
            <a:pPr algn="just"/>
            <a:r>
              <a:rPr lang="pt-BR" sz="2400" dirty="0"/>
              <a:t>É NECESSÁRIO IMPORTAR A BIBLIOTECA ARRAYS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 err="1"/>
              <a:t>import</a:t>
            </a:r>
            <a:r>
              <a:rPr lang="pt-BR" sz="2400" dirty="0"/>
              <a:t> </a:t>
            </a:r>
            <a:r>
              <a:rPr lang="pt-BR" sz="2400" dirty="0" err="1"/>
              <a:t>java.util.arrays</a:t>
            </a:r>
            <a:r>
              <a:rPr lang="pt-BR" sz="2400" dirty="0"/>
              <a:t>;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E dentro do método construtor usar : </a:t>
            </a:r>
          </a:p>
          <a:p>
            <a:pPr algn="just"/>
            <a:r>
              <a:rPr lang="pt-BR" sz="2400" dirty="0" err="1"/>
              <a:t>Arrays.sort</a:t>
            </a:r>
            <a:r>
              <a:rPr lang="pt-BR" sz="2400" dirty="0"/>
              <a:t>(</a:t>
            </a:r>
            <a:r>
              <a:rPr lang="pt-BR" sz="2400" dirty="0" err="1"/>
              <a:t>Nome_Do_Vetor_A_Ser_Organizado</a:t>
            </a:r>
            <a:r>
              <a:rPr lang="pt-BR" sz="2400" dirty="0"/>
              <a:t>);</a:t>
            </a:r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7629871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76C41-938F-4D72-B64D-ECAB5583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A15801-43C6-4786-B668-11657191F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/>
              <a:t>Int</a:t>
            </a:r>
            <a:r>
              <a:rPr lang="pt-BR" dirty="0"/>
              <a:t> i = 0;</a:t>
            </a:r>
          </a:p>
          <a:p>
            <a:r>
              <a:rPr lang="pt-BR" dirty="0" err="1"/>
              <a:t>while</a:t>
            </a:r>
            <a:r>
              <a:rPr lang="pt-BR" dirty="0"/>
              <a:t>(i &lt; mês[].</a:t>
            </a:r>
            <a:r>
              <a:rPr lang="pt-BR" dirty="0" err="1"/>
              <a:t>length</a:t>
            </a:r>
            <a:r>
              <a:rPr lang="pt-BR" dirty="0"/>
              <a:t>)</a:t>
            </a:r>
          </a:p>
          <a:p>
            <a:r>
              <a:rPr lang="pt-BR" dirty="0"/>
              <a:t>{</a:t>
            </a:r>
          </a:p>
          <a:p>
            <a:r>
              <a:rPr lang="pt-BR" dirty="0"/>
              <a:t>			</a:t>
            </a:r>
            <a:r>
              <a:rPr lang="pt-BR" dirty="0" err="1"/>
              <a:t>System.out.println</a:t>
            </a:r>
            <a:r>
              <a:rPr lang="pt-BR" dirty="0"/>
              <a:t>(“o mês ” + mês[i] +    “ tem ” + </a:t>
            </a:r>
            <a:r>
              <a:rPr lang="pt-BR" dirty="0" err="1"/>
              <a:t>tot</a:t>
            </a:r>
            <a:r>
              <a:rPr lang="pt-BR" dirty="0"/>
              <a:t>[i] + “ dias”)</a:t>
            </a:r>
          </a:p>
          <a:p>
            <a:r>
              <a:rPr lang="pt-BR" dirty="0"/>
              <a:t>			i = i +1; </a:t>
            </a:r>
          </a:p>
          <a:p>
            <a:r>
              <a:rPr lang="pt-B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64998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A3D2C8-35C3-437F-983E-44283B734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5406DE-C901-4BCB-8237-4B2F41835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* </a:t>
            </a:r>
            <a:r>
              <a:rPr lang="pt-BR" sz="2000" dirty="0"/>
              <a:t>CRIE UM ALGORITMO QUE LEIA 10 NUMEROS INTEIROS ALEATORIAMENTE  OS GUARDE EM UM VETOR E POSTEIORMENTE DEIXE UM METODO QUE DEIXE OS NUMEROS ORDENADOS EM ORDEM CRESCENTE. </a:t>
            </a:r>
          </a:p>
        </p:txBody>
      </p:sp>
    </p:spTree>
    <p:extLst>
      <p:ext uri="{BB962C8B-B14F-4D97-AF65-F5344CB8AC3E}">
        <p14:creationId xmlns:p14="http://schemas.microsoft.com/office/powerpoint/2010/main" val="1378435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399D7C-ECF3-49EC-A094-BFF2AD6E4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0249B5-F7E0-4791-A92F-D0C395A6D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dirty="0"/>
              <a:t>	CRIE UM VETOR QUE ARMAZENE TODOS OS NUMEROS MAIORES QUE ZERO E MENORES  QUE CEM QUE SÃO MULTIPLOS DE 3.</a:t>
            </a:r>
          </a:p>
          <a:p>
            <a:pPr algn="just"/>
            <a:r>
              <a:rPr lang="pt-BR" dirty="0"/>
              <a:t>Depois crie um método dentro da mesma classe  que some todos os números do vetor. </a:t>
            </a:r>
          </a:p>
        </p:txBody>
      </p:sp>
    </p:spTree>
    <p:extLst>
      <p:ext uri="{BB962C8B-B14F-4D97-AF65-F5344CB8AC3E}">
        <p14:creationId xmlns:p14="http://schemas.microsoft.com/office/powerpoint/2010/main" val="20516734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rdwareaulaunitec (1)" id="{95FD3077-27A5-4B60-BA3F-8E22A16859B8}" vid="{A8572CF9-6DD4-4C3E-88DC-43101C35D25C}"/>
    </a:ext>
  </a:extLst>
</a:theme>
</file>

<file path=ppt/theme/theme2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ardwareaulaunitec (1)" id="{95FD3077-27A5-4B60-BA3F-8E22A16859B8}" vid="{327E75B6-626A-462E-AB01-3CC669F0453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hardwareaulaunitec</Template>
  <TotalTime>0</TotalTime>
  <Words>665</Words>
  <Application>Microsoft Office PowerPoint</Application>
  <PresentationFormat>Apresentação na tela (4:3)</PresentationFormat>
  <Paragraphs>125</Paragraphs>
  <Slides>35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35</vt:i4>
      </vt:variant>
    </vt:vector>
  </HeadingPairs>
  <TitlesOfParts>
    <vt:vector size="44" baseType="lpstr">
      <vt:lpstr>Arial</vt:lpstr>
      <vt:lpstr>Arial Unicode MS</vt:lpstr>
      <vt:lpstr>Calibri</vt:lpstr>
      <vt:lpstr>Century Schoolbook</vt:lpstr>
      <vt:lpstr>Lucida Console</vt:lpstr>
      <vt:lpstr>Merriweather</vt:lpstr>
      <vt:lpstr>Times New Roman</vt:lpstr>
      <vt:lpstr>ClassicPhotoAlbum</vt:lpstr>
      <vt:lpstr>oxnar0</vt:lpstr>
      <vt:lpstr>CALCULADORA CARACTERE E   VARIÁVEIS COMPOSTAS OU VETORES EM JAVA</vt:lpstr>
      <vt:lpstr>Apresentação do PowerPoint</vt:lpstr>
      <vt:lpstr>MÉTODO PARA MOSTRAR A TELA</vt:lpstr>
      <vt:lpstr>METODO PARA SAIR DO SISTEMA</vt:lpstr>
      <vt:lpstr>MÉTODO MOSTRA_PI()</vt:lpstr>
      <vt:lpstr>METODO PARA SOMA</vt:lpstr>
      <vt:lpstr>METODO PARA SUBTRAÇÃO</vt:lpstr>
      <vt:lpstr>METODO PARA MULTIPLICAÇÃO</vt:lpstr>
      <vt:lpstr>METODO PARA DIVISÃO</vt:lpstr>
      <vt:lpstr>METODO PARA PARTE INTEIRA DA DIVISÃO</vt:lpstr>
      <vt:lpstr>Método para resto da divisão</vt:lpstr>
      <vt:lpstr>LEITURA DE INTEIROS / DOUBLE</vt:lpstr>
      <vt:lpstr>LEITURA DE INTEIROS / DOUBLE</vt:lpstr>
      <vt:lpstr>Vetores e arrays</vt:lpstr>
      <vt:lpstr>Apresentação do PowerPoint</vt:lpstr>
      <vt:lpstr>Apresentação do PowerPoint</vt:lpstr>
      <vt:lpstr>VETOR UNIDIMENCIONAL</vt:lpstr>
      <vt:lpstr>VETOR BIDIMENCIONAL</vt:lpstr>
      <vt:lpstr>VETORES MAIORES AINDA</vt:lpstr>
      <vt:lpstr>Apresentação do PowerPoint</vt:lpstr>
      <vt:lpstr>Declarando e criando vetores</vt:lpstr>
      <vt:lpstr>CRIAÇÃO DO VETOR</vt:lpstr>
      <vt:lpstr>CRIAÇÃO DO VETOR</vt:lpstr>
      <vt:lpstr>Apresentação do PowerPoint</vt:lpstr>
      <vt:lpstr>PARA INSERIR VALORES NO VETOR</vt:lpstr>
      <vt:lpstr>PARA INSERIR VALORES NO VETOR</vt:lpstr>
      <vt:lpstr>OUTROS EXEMPLOS</vt:lpstr>
      <vt:lpstr>OUTROS EXEMPLOS</vt:lpstr>
      <vt:lpstr>O Metodo length</vt:lpstr>
      <vt:lpstr>Trabalhando com vetores</vt:lpstr>
      <vt:lpstr>Criando mais um vetor com a quantidade de dias em cada mês</vt:lpstr>
      <vt:lpstr>ORGANIZANDO O VETOR</vt:lpstr>
      <vt:lpstr>Apresentação do PowerPoint</vt:lpstr>
      <vt:lpstr>ATIVIDADE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2016-04-25T19:06:20Z</dcterms:created>
  <dcterms:modified xsi:type="dcterms:W3CDTF">2018-10-22T21:02:51Z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