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8" r:id="rId2"/>
    <p:sldId id="260" r:id="rId3"/>
    <p:sldId id="291" r:id="rId4"/>
    <p:sldId id="263" r:id="rId5"/>
    <p:sldId id="292" r:id="rId6"/>
    <p:sldId id="293" r:id="rId7"/>
    <p:sldId id="261" r:id="rId8"/>
    <p:sldId id="273" r:id="rId9"/>
    <p:sldId id="259" r:id="rId10"/>
    <p:sldId id="272" r:id="rId11"/>
    <p:sldId id="278" r:id="rId12"/>
    <p:sldId id="262" r:id="rId13"/>
    <p:sldId id="288" r:id="rId14"/>
    <p:sldId id="265" r:id="rId15"/>
    <p:sldId id="286" r:id="rId16"/>
    <p:sldId id="264" r:id="rId17"/>
    <p:sldId id="266" r:id="rId18"/>
    <p:sldId id="267" r:id="rId19"/>
    <p:sldId id="277" r:id="rId20"/>
    <p:sldId id="268" r:id="rId21"/>
    <p:sldId id="271" r:id="rId22"/>
    <p:sldId id="290" r:id="rId23"/>
    <p:sldId id="270" r:id="rId24"/>
    <p:sldId id="275" r:id="rId25"/>
    <p:sldId id="276" r:id="rId26"/>
    <p:sldId id="274" r:id="rId27"/>
    <p:sldId id="269" r:id="rId28"/>
    <p:sldId id="279" r:id="rId29"/>
    <p:sldId id="280" r:id="rId30"/>
    <p:sldId id="281" r:id="rId31"/>
    <p:sldId id="296" r:id="rId32"/>
    <p:sldId id="282" r:id="rId33"/>
    <p:sldId id="283" r:id="rId34"/>
    <p:sldId id="284" r:id="rId35"/>
    <p:sldId id="285" r:id="rId36"/>
    <p:sldId id="294" r:id="rId37"/>
    <p:sldId id="295" r:id="rId38"/>
    <p:sldId id="297" r:id="rId39"/>
    <p:sldId id="298" r:id="rId40"/>
    <p:sldId id="299" r:id="rId41"/>
    <p:sldId id="287" r:id="rId42"/>
    <p:sldId id="289" r:id="rId4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8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02/04/2017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8EEBC-24D2-4904-A460-FA7523AE98E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91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02/04/2017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02/04/2017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02/04/2017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02/04/2017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02/04/2017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02/04/2017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02/04/2017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02/04/2017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02/04/2017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02/04/2017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02/04/2017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02/04/2017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/>
          <a:lstStyle/>
          <a:p>
            <a:r>
              <a:rPr lang="pt-BR" dirty="0" smtClean="0"/>
              <a:t>Elaborando Interfaces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16, 17, e 18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5326" y="0"/>
            <a:ext cx="8229600" cy="1143000"/>
          </a:xfrm>
        </p:spPr>
        <p:txBody>
          <a:bodyPr/>
          <a:lstStyle/>
          <a:p>
            <a:r>
              <a:rPr lang="pt-BR" dirty="0" smtClean="0"/>
              <a:t>Todos os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204864"/>
            <a:ext cx="7326650" cy="2710861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 flipH="1" flipV="1">
            <a:off x="1155545" y="2849059"/>
            <a:ext cx="1189835" cy="3877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H="1" flipV="1">
            <a:off x="1155546" y="4665539"/>
            <a:ext cx="5144645" cy="2797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V="1">
            <a:off x="1155545" y="2852947"/>
            <a:ext cx="0" cy="1800189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 flipV="1">
            <a:off x="2345377" y="2849060"/>
            <a:ext cx="3" cy="1372028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H="1" flipV="1">
            <a:off x="2345378" y="4217213"/>
            <a:ext cx="3954813" cy="16278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 flipV="1">
            <a:off x="6298446" y="4217213"/>
            <a:ext cx="1746" cy="476296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V="1">
            <a:off x="6732240" y="2780928"/>
            <a:ext cx="0" cy="2016225"/>
          </a:xfrm>
          <a:prstGeom prst="line">
            <a:avLst/>
          </a:prstGeom>
          <a:ln w="349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 flipV="1">
            <a:off x="8388424" y="2780927"/>
            <a:ext cx="0" cy="2016225"/>
          </a:xfrm>
          <a:prstGeom prst="line">
            <a:avLst/>
          </a:prstGeom>
          <a:ln w="349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 flipV="1">
            <a:off x="6732240" y="2780927"/>
            <a:ext cx="1656184" cy="2"/>
          </a:xfrm>
          <a:prstGeom prst="line">
            <a:avLst/>
          </a:prstGeom>
          <a:ln w="349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6732240" y="4797150"/>
            <a:ext cx="1656184" cy="2"/>
          </a:xfrm>
          <a:prstGeom prst="line">
            <a:avLst/>
          </a:prstGeom>
          <a:ln w="34925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/>
          <p:cNvCxnSpPr/>
          <p:nvPr/>
        </p:nvCxnSpPr>
        <p:spPr>
          <a:xfrm flipV="1">
            <a:off x="6660232" y="2780928"/>
            <a:ext cx="0" cy="136815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 flipV="1">
            <a:off x="2483768" y="2796879"/>
            <a:ext cx="0" cy="136815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 flipH="1" flipV="1">
            <a:off x="2483769" y="4156615"/>
            <a:ext cx="4194630" cy="2081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 flipH="1">
            <a:off x="2484267" y="2780268"/>
            <a:ext cx="4175965" cy="1141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/>
          <p:cNvSpPr txBox="1"/>
          <p:nvPr/>
        </p:nvSpPr>
        <p:spPr>
          <a:xfrm>
            <a:off x="5056034" y="6079648"/>
            <a:ext cx="3678892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pt-BR" sz="2800" dirty="0" smtClean="0"/>
              <a:t>Além do próprio </a:t>
            </a:r>
            <a:r>
              <a:rPr lang="pt-BR" sz="2800" dirty="0" err="1" smtClean="0"/>
              <a:t>JFrame</a:t>
            </a:r>
            <a:endParaRPr lang="pt-BR" sz="2800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1383430" y="1197809"/>
            <a:ext cx="1069524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pt-BR" sz="2800" dirty="0" err="1" smtClean="0"/>
              <a:t>JLabel</a:t>
            </a:r>
            <a:endParaRPr lang="pt-BR" sz="2800" dirty="0"/>
          </a:p>
        </p:txBody>
      </p:sp>
      <p:sp>
        <p:nvSpPr>
          <p:cNvPr id="44" name="CaixaDeTexto 43"/>
          <p:cNvSpPr txBox="1"/>
          <p:nvPr/>
        </p:nvSpPr>
        <p:spPr>
          <a:xfrm>
            <a:off x="3737704" y="1197809"/>
            <a:ext cx="1586203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pt-BR" sz="2800" dirty="0" err="1" smtClean="0"/>
              <a:t>JTextField</a:t>
            </a:r>
            <a:endParaRPr lang="pt-BR" sz="2800" dirty="0"/>
          </a:p>
        </p:txBody>
      </p:sp>
      <p:sp>
        <p:nvSpPr>
          <p:cNvPr id="45" name="CaixaDeTexto 44"/>
          <p:cNvSpPr txBox="1"/>
          <p:nvPr/>
        </p:nvSpPr>
        <p:spPr>
          <a:xfrm>
            <a:off x="7085238" y="1197809"/>
            <a:ext cx="1293367" cy="52322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pt-BR" sz="2800" dirty="0" err="1" smtClean="0"/>
              <a:t>JButton</a:t>
            </a:r>
            <a:endParaRPr lang="pt-BR" sz="2800" dirty="0"/>
          </a:p>
        </p:txBody>
      </p:sp>
      <p:cxnSp>
        <p:nvCxnSpPr>
          <p:cNvPr id="47" name="Conector de seta reta 46"/>
          <p:cNvCxnSpPr/>
          <p:nvPr/>
        </p:nvCxnSpPr>
        <p:spPr>
          <a:xfrm>
            <a:off x="1770843" y="1721029"/>
            <a:ext cx="0" cy="107065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de seta reta 47"/>
          <p:cNvCxnSpPr/>
          <p:nvPr/>
        </p:nvCxnSpPr>
        <p:spPr>
          <a:xfrm>
            <a:off x="4427984" y="1709617"/>
            <a:ext cx="0" cy="107065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de seta reta 48"/>
          <p:cNvCxnSpPr/>
          <p:nvPr/>
        </p:nvCxnSpPr>
        <p:spPr>
          <a:xfrm>
            <a:off x="7731921" y="1628800"/>
            <a:ext cx="0" cy="107065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 flipV="1">
            <a:off x="611560" y="5360176"/>
            <a:ext cx="8352928" cy="248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 flipV="1">
            <a:off x="611560" y="1034622"/>
            <a:ext cx="8352928" cy="248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/>
          <p:cNvCxnSpPr/>
          <p:nvPr/>
        </p:nvCxnSpPr>
        <p:spPr>
          <a:xfrm>
            <a:off x="611560" y="1059458"/>
            <a:ext cx="0" cy="43007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/>
          <p:cNvCxnSpPr/>
          <p:nvPr/>
        </p:nvCxnSpPr>
        <p:spPr>
          <a:xfrm>
            <a:off x="8960697" y="1034622"/>
            <a:ext cx="0" cy="43007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de seta reta 62"/>
          <p:cNvCxnSpPr/>
          <p:nvPr/>
        </p:nvCxnSpPr>
        <p:spPr>
          <a:xfrm flipH="1" flipV="1">
            <a:off x="4427984" y="4915726"/>
            <a:ext cx="1870462" cy="1163922"/>
          </a:xfrm>
          <a:prstGeom prst="straightConnector1">
            <a:avLst/>
          </a:prstGeom>
          <a:ln w="22225">
            <a:solidFill>
              <a:schemeClr val="accent1">
                <a:shade val="95000"/>
                <a:satMod val="105000"/>
                <a:alpha val="98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61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Todos os componentes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492896"/>
            <a:ext cx="7326650" cy="27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2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Etiquetas ou rótulos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757" y="1916832"/>
            <a:ext cx="5838486" cy="2160240"/>
          </a:xfrm>
          <a:prstGeom prst="rect">
            <a:avLst/>
          </a:prstGeom>
        </p:spPr>
      </p:pic>
      <p:cxnSp>
        <p:nvCxnSpPr>
          <p:cNvPr id="12" name="Conector reto 11"/>
          <p:cNvCxnSpPr/>
          <p:nvPr/>
        </p:nvCxnSpPr>
        <p:spPr>
          <a:xfrm flipV="1">
            <a:off x="2674836" y="3429000"/>
            <a:ext cx="3471946" cy="1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1652757" y="3879593"/>
            <a:ext cx="4503419" cy="1229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H="1" flipV="1">
            <a:off x="4716016" y="3928195"/>
            <a:ext cx="891041" cy="92407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4627306" y="4728551"/>
            <a:ext cx="2001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err="1" smtClean="0"/>
              <a:t>JLabel</a:t>
            </a:r>
            <a:endParaRPr lang="pt-BR" sz="3200" b="1" dirty="0"/>
          </a:p>
        </p:txBody>
      </p:sp>
      <p:cxnSp>
        <p:nvCxnSpPr>
          <p:cNvPr id="18" name="Conector reto 17"/>
          <p:cNvCxnSpPr/>
          <p:nvPr/>
        </p:nvCxnSpPr>
        <p:spPr>
          <a:xfrm>
            <a:off x="2699791" y="2467718"/>
            <a:ext cx="1" cy="96128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1652757" y="2453690"/>
            <a:ext cx="0" cy="14619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>
            <a:off x="6146782" y="3429000"/>
            <a:ext cx="0" cy="45059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 flipV="1">
            <a:off x="1675597" y="2467718"/>
            <a:ext cx="1024194" cy="1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1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-120220"/>
            <a:ext cx="8507288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As Etiquetas ou </a:t>
            </a:r>
            <a:r>
              <a:rPr lang="pt-BR" dirty="0" smtClean="0"/>
              <a:t>rótulos - Declaração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1612033" y="6305310"/>
            <a:ext cx="2895600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43517" y="5754524"/>
            <a:ext cx="2133600" cy="365125"/>
          </a:xfrm>
        </p:spPr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764704"/>
            <a:ext cx="5782683" cy="6042255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971601" y="1865792"/>
            <a:ext cx="201622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971601" y="2009808"/>
            <a:ext cx="201622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1187625" y="5466192"/>
            <a:ext cx="518457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1187625" y="5322176"/>
            <a:ext cx="518457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971601" y="1865792"/>
            <a:ext cx="0" cy="1440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/>
          <p:cNvCxnSpPr/>
          <p:nvPr/>
        </p:nvCxnSpPr>
        <p:spPr>
          <a:xfrm>
            <a:off x="2992936" y="1865792"/>
            <a:ext cx="0" cy="1440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 flipH="1">
            <a:off x="1115065" y="3843914"/>
            <a:ext cx="276" cy="8301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6369050" y="5312630"/>
            <a:ext cx="0" cy="1440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to 31"/>
          <p:cNvCxnSpPr/>
          <p:nvPr/>
        </p:nvCxnSpPr>
        <p:spPr>
          <a:xfrm>
            <a:off x="1115341" y="4674104"/>
            <a:ext cx="518457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to 35"/>
          <p:cNvCxnSpPr/>
          <p:nvPr/>
        </p:nvCxnSpPr>
        <p:spPr>
          <a:xfrm>
            <a:off x="6276743" y="3853461"/>
            <a:ext cx="0" cy="82064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>
            <a:off x="1187625" y="5322176"/>
            <a:ext cx="0" cy="1440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1092167" y="3843914"/>
            <a:ext cx="5184576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aixaDeTexto 49"/>
          <p:cNvSpPr txBox="1"/>
          <p:nvPr/>
        </p:nvSpPr>
        <p:spPr>
          <a:xfrm>
            <a:off x="6948264" y="2276872"/>
            <a:ext cx="2195736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Referência Indireta</a:t>
            </a:r>
            <a:endParaRPr lang="pt-BR" dirty="0"/>
          </a:p>
        </p:txBody>
      </p:sp>
      <p:sp>
        <p:nvSpPr>
          <p:cNvPr id="51" name="CaixaDeTexto 50"/>
          <p:cNvSpPr txBox="1"/>
          <p:nvPr/>
        </p:nvSpPr>
        <p:spPr>
          <a:xfrm>
            <a:off x="5850396" y="6329630"/>
            <a:ext cx="2195736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Referência direta</a:t>
            </a:r>
            <a:endParaRPr lang="pt-BR" dirty="0"/>
          </a:p>
        </p:txBody>
      </p:sp>
      <p:cxnSp>
        <p:nvCxnSpPr>
          <p:cNvPr id="53" name="Conector de seta reta 52"/>
          <p:cNvCxnSpPr>
            <a:stCxn id="50" idx="2"/>
          </p:cNvCxnSpPr>
          <p:nvPr/>
        </p:nvCxnSpPr>
        <p:spPr>
          <a:xfrm flipH="1">
            <a:off x="3833574" y="2646204"/>
            <a:ext cx="4212558" cy="143086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de seta reta 53"/>
          <p:cNvCxnSpPr>
            <a:stCxn id="50" idx="2"/>
          </p:cNvCxnSpPr>
          <p:nvPr/>
        </p:nvCxnSpPr>
        <p:spPr>
          <a:xfrm flipH="1">
            <a:off x="3881992" y="2646204"/>
            <a:ext cx="4164140" cy="17215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de seta reta 55"/>
          <p:cNvCxnSpPr>
            <a:stCxn id="50" idx="2"/>
          </p:cNvCxnSpPr>
          <p:nvPr/>
        </p:nvCxnSpPr>
        <p:spPr>
          <a:xfrm flipH="1">
            <a:off x="3995936" y="2646204"/>
            <a:ext cx="4050196" cy="196026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de seta reta 57"/>
          <p:cNvCxnSpPr>
            <a:stCxn id="51" idx="0"/>
          </p:cNvCxnSpPr>
          <p:nvPr/>
        </p:nvCxnSpPr>
        <p:spPr>
          <a:xfrm flipH="1" flipV="1">
            <a:off x="3995936" y="5504293"/>
            <a:ext cx="2952328" cy="8253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17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O que muda quando a referência ao objeto é direta ou indireta? </a:t>
            </a:r>
            <a:endParaRPr lang="pt-BR" dirty="0"/>
          </a:p>
        </p:txBody>
      </p:sp>
      <p:pic>
        <p:nvPicPr>
          <p:cNvPr id="1026" name="Picture 2" descr="Resultado de imagem para homem interroga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700" y="3608977"/>
            <a:ext cx="2196300" cy="321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94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caixas de textos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757" y="1916832"/>
            <a:ext cx="5838486" cy="216024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6019800" y="2348880"/>
            <a:ext cx="0" cy="115212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699792" y="2360319"/>
            <a:ext cx="3351132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2699792" y="3501008"/>
            <a:ext cx="3320008" cy="1143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3275856" y="3501008"/>
            <a:ext cx="690206" cy="223224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2282337" y="5667573"/>
            <a:ext cx="272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err="1" smtClean="0"/>
              <a:t>JTextField</a:t>
            </a:r>
            <a:endParaRPr lang="pt-BR" sz="3200" b="1" dirty="0"/>
          </a:p>
        </p:txBody>
      </p:sp>
      <p:cxnSp>
        <p:nvCxnSpPr>
          <p:cNvPr id="18" name="Conector reto 17"/>
          <p:cNvCxnSpPr/>
          <p:nvPr/>
        </p:nvCxnSpPr>
        <p:spPr>
          <a:xfrm>
            <a:off x="2703012" y="2360319"/>
            <a:ext cx="0" cy="115212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1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Botões da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996952"/>
            <a:ext cx="5838486" cy="216024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6038426" y="3356829"/>
            <a:ext cx="31124" cy="1716753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7478745" y="3368268"/>
            <a:ext cx="31124" cy="1716753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6038426" y="3368268"/>
            <a:ext cx="1440319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6060838" y="5085021"/>
            <a:ext cx="1417906" cy="186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5454722" y="5085021"/>
            <a:ext cx="1224136" cy="72008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4654835" y="5702610"/>
            <a:ext cx="1683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err="1" smtClean="0"/>
              <a:t>JButtom</a:t>
            </a:r>
            <a:endParaRPr lang="pt-BR" sz="3200" b="1" dirty="0"/>
          </a:p>
        </p:txBody>
      </p:sp>
      <p:sp>
        <p:nvSpPr>
          <p:cNvPr id="20" name="Retângulo 19"/>
          <p:cNvSpPr/>
          <p:nvPr/>
        </p:nvSpPr>
        <p:spPr>
          <a:xfrm>
            <a:off x="457200" y="148427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</a:t>
            </a:r>
            <a:r>
              <a:rPr lang="pt-BR" dirty="0" smtClean="0"/>
              <a:t>, </a:t>
            </a:r>
            <a:r>
              <a:rPr lang="pt-BR" dirty="0" err="1" smtClean="0"/>
              <a:t>bt_Limpar</a:t>
            </a:r>
            <a:r>
              <a:rPr lang="pt-BR" dirty="0"/>
              <a:t>;</a:t>
            </a:r>
          </a:p>
        </p:txBody>
      </p:sp>
      <p:cxnSp>
        <p:nvCxnSpPr>
          <p:cNvPr id="38" name="Conector de seta reta 37"/>
          <p:cNvCxnSpPr/>
          <p:nvPr/>
        </p:nvCxnSpPr>
        <p:spPr>
          <a:xfrm flipH="1" flipV="1">
            <a:off x="2627784" y="1817519"/>
            <a:ext cx="3817956" cy="186463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/>
          <p:cNvCxnSpPr/>
          <p:nvPr/>
        </p:nvCxnSpPr>
        <p:spPr>
          <a:xfrm flipH="1" flipV="1">
            <a:off x="3779912" y="1789013"/>
            <a:ext cx="3461670" cy="189313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/>
          <p:nvPr/>
        </p:nvCxnSpPr>
        <p:spPr>
          <a:xfrm flipH="1" flipV="1">
            <a:off x="7673528" y="1835562"/>
            <a:ext cx="33228" cy="3033598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>
            <a:off x="7380312" y="4869160"/>
            <a:ext cx="32644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8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Pensando nesta tela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204864"/>
            <a:ext cx="5838486" cy="216024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457200" y="1273805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/>
              <a:t>Mais a frente no código os botões serão adicionados aos painéis e instanciados.</a:t>
            </a:r>
            <a:endParaRPr lang="pt-BR" sz="2400" dirty="0"/>
          </a:p>
        </p:txBody>
      </p:sp>
      <p:sp>
        <p:nvSpPr>
          <p:cNvPr id="57" name="Retângulo 56"/>
          <p:cNvSpPr/>
          <p:nvPr/>
        </p:nvSpPr>
        <p:spPr>
          <a:xfrm>
            <a:off x="457200" y="4507587"/>
            <a:ext cx="8589383" cy="203132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pt-BR" dirty="0" smtClean="0"/>
              <a:t>Painel_Leste1.add(</a:t>
            </a:r>
            <a:r>
              <a:rPr lang="pt-BR" dirty="0" err="1" smtClean="0"/>
              <a:t>bt_Somar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/>
              <a:t>("+"));</a:t>
            </a:r>
          </a:p>
          <a:p>
            <a:r>
              <a:rPr lang="pt-BR" dirty="0" smtClean="0"/>
              <a:t>Painel_Leste1.add(</a:t>
            </a:r>
            <a:r>
              <a:rPr lang="pt-BR" dirty="0" err="1" smtClean="0"/>
              <a:t>bt_Diminuir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 smtClean="0"/>
              <a:t>("-"));    </a:t>
            </a:r>
            <a:r>
              <a:rPr lang="pt-BR" dirty="0"/>
              <a:t>	</a:t>
            </a:r>
            <a:r>
              <a:rPr lang="pt-BR" dirty="0" smtClean="0"/>
              <a:t>   </a:t>
            </a:r>
            <a:r>
              <a:rPr lang="pt-BR" dirty="0" err="1" smtClean="0"/>
              <a:t>Painel_Leste.add</a:t>
            </a:r>
            <a:r>
              <a:rPr lang="pt-BR" dirty="0" smtClean="0"/>
              <a:t>(Painel_Leste2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FlowLayout.CENTER</a:t>
            </a:r>
            <a:r>
              <a:rPr lang="pt-BR" dirty="0"/>
              <a:t>)));</a:t>
            </a:r>
          </a:p>
          <a:p>
            <a:r>
              <a:rPr lang="pt-BR" dirty="0" smtClean="0"/>
              <a:t>Painel_Leste2.add(</a:t>
            </a:r>
            <a:r>
              <a:rPr lang="pt-BR" dirty="0" err="1" smtClean="0"/>
              <a:t>bt_Dividir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/>
              <a:t>("/"));</a:t>
            </a:r>
          </a:p>
          <a:p>
            <a:r>
              <a:rPr lang="pt-BR" dirty="0" smtClean="0"/>
              <a:t>Painel_Leste2.add(</a:t>
            </a:r>
            <a:r>
              <a:rPr lang="pt-BR" dirty="0" err="1" smtClean="0"/>
              <a:t>bt_Multiplicar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 smtClean="0"/>
              <a:t>("*"));</a:t>
            </a:r>
          </a:p>
          <a:p>
            <a:r>
              <a:rPr lang="pt-BR" dirty="0" err="1" smtClean="0"/>
              <a:t>Painel_Leste.add</a:t>
            </a:r>
            <a:r>
              <a:rPr lang="pt-BR" dirty="0" smtClean="0"/>
              <a:t>(Painel_Leste3 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FlowLayout.CENTER</a:t>
            </a:r>
            <a:r>
              <a:rPr lang="pt-BR" dirty="0"/>
              <a:t>)));</a:t>
            </a:r>
          </a:p>
          <a:p>
            <a:r>
              <a:rPr lang="pt-BR" dirty="0" smtClean="0"/>
              <a:t>Painel_Leste3.add(</a:t>
            </a:r>
            <a:r>
              <a:rPr lang="pt-BR" dirty="0" err="1" smtClean="0"/>
              <a:t>bt_Limpar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/>
              <a:t>("Limpar</a:t>
            </a:r>
            <a:r>
              <a:rPr lang="pt-BR" dirty="0" smtClean="0"/>
              <a:t>")); </a:t>
            </a:r>
            <a:endParaRPr lang="pt-BR" dirty="0"/>
          </a:p>
        </p:txBody>
      </p:sp>
      <p:cxnSp>
        <p:nvCxnSpPr>
          <p:cNvPr id="10" name="Conector reto 9"/>
          <p:cNvCxnSpPr/>
          <p:nvPr/>
        </p:nvCxnSpPr>
        <p:spPr>
          <a:xfrm>
            <a:off x="539552" y="5949280"/>
            <a:ext cx="619268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539552" y="5373216"/>
            <a:ext cx="619268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539552" y="5373216"/>
            <a:ext cx="0" cy="5760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6722626" y="5373216"/>
            <a:ext cx="0" cy="57606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/>
          <p:cNvCxnSpPr/>
          <p:nvPr/>
        </p:nvCxnSpPr>
        <p:spPr>
          <a:xfrm flipV="1">
            <a:off x="2123728" y="5657056"/>
            <a:ext cx="3023722" cy="1097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2114729" y="5373627"/>
            <a:ext cx="3023722" cy="10976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>
            <a:off x="2119454" y="5350869"/>
            <a:ext cx="4273" cy="317163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>
            <a:off x="5141039" y="5350869"/>
            <a:ext cx="4273" cy="317163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78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</a:t>
            </a:r>
            <a:r>
              <a:rPr lang="pt-BR" sz="4800" dirty="0" smtClean="0"/>
              <a:t>código – os botões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Painel_Centro3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bt_Multiplicar,bt_Limpar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lbl_Resultado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JTextField</a:t>
            </a:r>
            <a:r>
              <a:rPr lang="pt-BR" dirty="0"/>
              <a:t> txt_Valor1, txt_Valor2;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/>
          </a:p>
        </p:txBody>
      </p:sp>
      <p:cxnSp>
        <p:nvCxnSpPr>
          <p:cNvPr id="6" name="Conector reto 5"/>
          <p:cNvCxnSpPr/>
          <p:nvPr/>
        </p:nvCxnSpPr>
        <p:spPr>
          <a:xfrm>
            <a:off x="1115616" y="5229200"/>
            <a:ext cx="7068244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115616" y="4869160"/>
            <a:ext cx="7068244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 flipV="1">
            <a:off x="1115616" y="4869160"/>
            <a:ext cx="4972" cy="34829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8183860" y="4869160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0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Note que...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Os objetos são criados aqui mas não são instanciados.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539552" y="278092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dirty="0" err="1" smtClean="0"/>
              <a:t>public</a:t>
            </a:r>
            <a:r>
              <a:rPr lang="pt-BR" sz="1800" dirty="0" smtClean="0"/>
              <a:t> </a:t>
            </a:r>
            <a:r>
              <a:rPr lang="pt-BR" sz="1800" dirty="0" err="1" smtClean="0"/>
              <a:t>class</a:t>
            </a:r>
            <a:r>
              <a:rPr lang="pt-BR" sz="1800" dirty="0" smtClean="0"/>
              <a:t> </a:t>
            </a:r>
            <a:r>
              <a:rPr lang="pt-BR" sz="1800" dirty="0" err="1" smtClean="0"/>
              <a:t>CalculadoraSimples</a:t>
            </a:r>
            <a:r>
              <a:rPr lang="pt-BR" sz="1800" dirty="0" smtClean="0"/>
              <a:t> </a:t>
            </a:r>
            <a:r>
              <a:rPr lang="pt-BR" sz="1800" dirty="0" err="1" smtClean="0"/>
              <a:t>extends</a:t>
            </a:r>
            <a:r>
              <a:rPr lang="pt-BR" sz="1800" dirty="0" smtClean="0"/>
              <a:t> </a:t>
            </a:r>
            <a:r>
              <a:rPr lang="pt-BR" sz="1800" dirty="0" err="1" smtClean="0"/>
              <a:t>JFrame</a:t>
            </a:r>
            <a:r>
              <a:rPr lang="pt-BR" sz="1800" dirty="0" smtClean="0"/>
              <a:t> </a:t>
            </a:r>
            <a:r>
              <a:rPr lang="pt-BR" sz="1800" dirty="0" err="1" smtClean="0"/>
              <a:t>implements</a:t>
            </a:r>
            <a:r>
              <a:rPr lang="pt-BR" sz="1800" dirty="0" smtClean="0"/>
              <a:t> </a:t>
            </a:r>
            <a:r>
              <a:rPr lang="pt-BR" sz="1800" dirty="0" err="1" smtClean="0"/>
              <a:t>ActionListener</a:t>
            </a:r>
            <a:endParaRPr lang="pt-BR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</a:t>
            </a:r>
            <a:r>
              <a:rPr lang="pt-BR" sz="1800" dirty="0" err="1" smtClean="0"/>
              <a:t>Painel_Norte</a:t>
            </a:r>
            <a:r>
              <a:rPr lang="pt-BR" sz="1800" dirty="0" smtClean="0"/>
              <a:t>, </a:t>
            </a:r>
            <a:r>
              <a:rPr lang="pt-BR" sz="1800" dirty="0" err="1" smtClean="0"/>
              <a:t>Painel_Sul</a:t>
            </a:r>
            <a:r>
              <a:rPr lang="pt-BR" sz="1800" dirty="0" smtClean="0"/>
              <a:t>, </a:t>
            </a:r>
            <a:r>
              <a:rPr lang="pt-BR" sz="1800" dirty="0" err="1" smtClean="0"/>
              <a:t>Painel_Centro</a:t>
            </a:r>
            <a:r>
              <a:rPr lang="pt-BR" sz="1800" dirty="0" smtClean="0"/>
              <a:t>, </a:t>
            </a:r>
            <a:r>
              <a:rPr lang="pt-BR" sz="1800" dirty="0" err="1" smtClean="0"/>
              <a:t>Painel_Leste</a:t>
            </a:r>
            <a:r>
              <a:rPr lang="pt-BR" sz="1800" dirty="0" smtClean="0"/>
              <a:t>, </a:t>
            </a:r>
            <a:r>
              <a:rPr lang="pt-BR" sz="1800" dirty="0" err="1" smtClean="0"/>
              <a:t>Painel_Oeste</a:t>
            </a:r>
            <a:r>
              <a:rPr lang="pt-BR" sz="1800" dirty="0" smtClean="0"/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Painel_Oeste1,Painel_Oeste2, Painel_Oeste3;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Painel_Leste1, Painel_Leste2, Painel_Leste3;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Painel_Centro1, Painel_Centro2, Painel_Centro3;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JButton</a:t>
            </a:r>
            <a:r>
              <a:rPr lang="pt-BR" sz="1800" dirty="0" smtClean="0"/>
              <a:t> </a:t>
            </a:r>
            <a:r>
              <a:rPr lang="pt-BR" sz="1800" dirty="0" err="1" smtClean="0"/>
              <a:t>bt_Somar</a:t>
            </a:r>
            <a:r>
              <a:rPr lang="pt-BR" sz="1800" dirty="0" smtClean="0"/>
              <a:t>, </a:t>
            </a:r>
            <a:r>
              <a:rPr lang="pt-BR" sz="1800" dirty="0" err="1" smtClean="0"/>
              <a:t>bt_Diminuir</a:t>
            </a:r>
            <a:r>
              <a:rPr lang="pt-BR" sz="1800" dirty="0" smtClean="0"/>
              <a:t>, </a:t>
            </a:r>
            <a:r>
              <a:rPr lang="pt-BR" sz="1800" dirty="0" err="1" smtClean="0"/>
              <a:t>bt_Dividir</a:t>
            </a:r>
            <a:r>
              <a:rPr lang="pt-BR" sz="1800" dirty="0" smtClean="0"/>
              <a:t>, </a:t>
            </a:r>
            <a:r>
              <a:rPr lang="pt-BR" sz="1800" dirty="0" err="1" smtClean="0"/>
              <a:t>bt_Multiplicar,bt_Limpar</a:t>
            </a:r>
            <a:r>
              <a:rPr lang="pt-BR" sz="1800" dirty="0" smtClean="0"/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JLabel</a:t>
            </a:r>
            <a:r>
              <a:rPr lang="pt-BR" sz="1800" dirty="0" smtClean="0"/>
              <a:t> </a:t>
            </a:r>
            <a:r>
              <a:rPr lang="pt-BR" sz="1800" dirty="0" err="1" smtClean="0"/>
              <a:t>lbl_Resultado</a:t>
            </a:r>
            <a:r>
              <a:rPr lang="pt-BR" sz="1800" dirty="0" smtClean="0"/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JTextField</a:t>
            </a:r>
            <a:r>
              <a:rPr lang="pt-BR" sz="1800" dirty="0" smtClean="0"/>
              <a:t> txt_Valor1, txt_Valor2;</a:t>
            </a:r>
            <a:endParaRPr lang="pt-BR" sz="1800" dirty="0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2806132" y="5969173"/>
            <a:ext cx="5958306" cy="772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4400" dirty="0" smtClean="0">
                <a:solidFill>
                  <a:srgbClr val="C00000"/>
                </a:solidFill>
              </a:rPr>
              <a:t>Por que foi feito assim?</a:t>
            </a:r>
            <a:endParaRPr lang="pt-BR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7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 smtClean="0"/>
              <a:t>JFrame</a:t>
            </a:r>
            <a:r>
              <a:rPr lang="pt-BR" dirty="0" smtClean="0"/>
              <a:t>  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Painel_Centro3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bt_Multiplicar,bt_Limpar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lbl_Resultado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JTextField</a:t>
            </a:r>
            <a:r>
              <a:rPr lang="pt-BR" dirty="0"/>
              <a:t> txt_Valor1, txt_Valor2;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3491880" y="2780928"/>
            <a:ext cx="151216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3491880" y="2780928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3491880" y="3429000"/>
            <a:ext cx="151216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2339752" y="2065709"/>
            <a:ext cx="2376264" cy="94540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5004048" y="2780928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6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pt-BR" b="1" dirty="0"/>
              <a:t>Principais métodos de um </a:t>
            </a:r>
            <a:r>
              <a:rPr lang="pt-BR" b="1" dirty="0" err="1"/>
              <a:t>JFrame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006814"/>
            <a:ext cx="733425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8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 smtClean="0"/>
              <a:t>JFrame</a:t>
            </a:r>
            <a:r>
              <a:rPr lang="pt-BR" dirty="0" smtClean="0"/>
              <a:t>      </a:t>
            </a:r>
            <a:r>
              <a:rPr lang="pt-BR" dirty="0" err="1" smtClean="0"/>
              <a:t>implements</a:t>
            </a:r>
            <a:r>
              <a:rPr lang="pt-BR" dirty="0" smtClean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Painel_Centro3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bt_Multiplicar,bt_Limpar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lbl_Resultado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JTextField</a:t>
            </a:r>
            <a:r>
              <a:rPr lang="pt-BR" dirty="0"/>
              <a:t> txt_Valor1, txt_Valor2;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5076056" y="2780928"/>
            <a:ext cx="2808312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5076056" y="2780928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5076056" y="3429000"/>
            <a:ext cx="2808312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V="1">
            <a:off x="7884368" y="2780928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2555776" y="1844824"/>
            <a:ext cx="2880320" cy="10801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04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 smtClean="0"/>
              <a:t>JFrame</a:t>
            </a:r>
            <a:r>
              <a:rPr lang="pt-BR" dirty="0" smtClean="0"/>
              <a:t>      </a:t>
            </a:r>
            <a:r>
              <a:rPr lang="pt-BR" dirty="0" err="1" smtClean="0"/>
              <a:t>implements</a:t>
            </a:r>
            <a:r>
              <a:rPr lang="pt-BR" dirty="0" smtClean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</a:t>
            </a:r>
            <a:r>
              <a:rPr lang="pt-BR" dirty="0" smtClean="0"/>
              <a:t>Painel_Centro3;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	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5508104" y="2924944"/>
            <a:ext cx="3178696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5508104" y="2924944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5508104" y="3573016"/>
            <a:ext cx="3178696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V="1">
            <a:off x="8686800" y="2924944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2555776" y="1844824"/>
            <a:ext cx="2880320" cy="10801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95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Painel_Centro3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bt_Multiplicar,bt_Limpar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lbl_Resultado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JTextField</a:t>
            </a:r>
            <a:r>
              <a:rPr lang="pt-BR" dirty="0"/>
              <a:t> txt_Valor1, txt_Valor2;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/>
          </a:p>
        </p:txBody>
      </p:sp>
      <p:cxnSp>
        <p:nvCxnSpPr>
          <p:cNvPr id="6" name="Conector reto 5"/>
          <p:cNvCxnSpPr/>
          <p:nvPr/>
        </p:nvCxnSpPr>
        <p:spPr>
          <a:xfrm>
            <a:off x="1115616" y="6021288"/>
            <a:ext cx="7068244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115616" y="4869160"/>
            <a:ext cx="7068244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1115616" y="4869160"/>
            <a:ext cx="0" cy="115212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8183860" y="4869160"/>
            <a:ext cx="0" cy="115212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0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989" y="5013175"/>
            <a:ext cx="4986012" cy="184482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dirty="0" err="1" smtClean="0"/>
              <a:t>public</a:t>
            </a:r>
            <a:r>
              <a:rPr lang="pt-BR" sz="1800" dirty="0" smtClean="0"/>
              <a:t> </a:t>
            </a:r>
            <a:r>
              <a:rPr lang="pt-BR" sz="1800" dirty="0" err="1"/>
              <a:t>class</a:t>
            </a:r>
            <a:r>
              <a:rPr lang="pt-BR" sz="1800" dirty="0"/>
              <a:t> </a:t>
            </a:r>
            <a:r>
              <a:rPr lang="pt-BR" sz="1800" dirty="0" err="1"/>
              <a:t>CalculadoraSimples</a:t>
            </a:r>
            <a:r>
              <a:rPr lang="pt-BR" sz="1800" dirty="0"/>
              <a:t> </a:t>
            </a:r>
            <a:r>
              <a:rPr lang="pt-BR" sz="1800" dirty="0" err="1"/>
              <a:t>extends</a:t>
            </a:r>
            <a:r>
              <a:rPr lang="pt-BR" sz="1800" dirty="0"/>
              <a:t> </a:t>
            </a:r>
            <a:r>
              <a:rPr lang="pt-BR" sz="1800" dirty="0" err="1"/>
              <a:t>JFrame</a:t>
            </a:r>
            <a:r>
              <a:rPr lang="pt-BR" sz="1800" dirty="0"/>
              <a:t> </a:t>
            </a:r>
            <a:r>
              <a:rPr lang="pt-BR" sz="1800" dirty="0" err="1"/>
              <a:t>implements</a:t>
            </a:r>
            <a:r>
              <a:rPr lang="pt-BR" sz="1800" dirty="0"/>
              <a:t> </a:t>
            </a:r>
            <a:r>
              <a:rPr lang="pt-BR" sz="1800" dirty="0" err="1"/>
              <a:t>ActionListener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{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</a:t>
            </a:r>
            <a:r>
              <a:rPr lang="pt-BR" sz="1800" dirty="0" err="1"/>
              <a:t>Painel_Norte</a:t>
            </a:r>
            <a:r>
              <a:rPr lang="pt-BR" sz="1800" dirty="0"/>
              <a:t>, </a:t>
            </a:r>
            <a:r>
              <a:rPr lang="pt-BR" sz="1800" dirty="0" err="1"/>
              <a:t>Painel_Sul</a:t>
            </a:r>
            <a:r>
              <a:rPr lang="pt-BR" sz="1800" dirty="0"/>
              <a:t>, </a:t>
            </a:r>
            <a:r>
              <a:rPr lang="pt-BR" sz="1800" dirty="0" err="1"/>
              <a:t>Painel_Centro</a:t>
            </a:r>
            <a:r>
              <a:rPr lang="pt-BR" sz="1800" dirty="0"/>
              <a:t>, </a:t>
            </a:r>
            <a:r>
              <a:rPr lang="pt-BR" sz="1800" dirty="0" err="1"/>
              <a:t>Painel_Leste</a:t>
            </a:r>
            <a:r>
              <a:rPr lang="pt-BR" sz="1800" dirty="0"/>
              <a:t>, </a:t>
            </a:r>
            <a:r>
              <a:rPr lang="pt-BR" sz="1800" dirty="0" err="1"/>
              <a:t>Painel_Oeste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Painel_Oeste1,Painel_Oeste2, Painel_Oeste3;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Painel_Leste1, Painel_Leste2, Painel_Leste3;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Painel_Centro1, Painel_Centro2, Painel_Centro3</a:t>
            </a:r>
            <a:r>
              <a:rPr lang="pt-BR" sz="1800" dirty="0" smtClean="0"/>
              <a:t>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JButton</a:t>
            </a:r>
            <a:r>
              <a:rPr lang="pt-BR" sz="1800" dirty="0"/>
              <a:t> </a:t>
            </a:r>
            <a:r>
              <a:rPr lang="pt-BR" sz="1800" dirty="0" err="1"/>
              <a:t>bt_Somar</a:t>
            </a:r>
            <a:r>
              <a:rPr lang="pt-BR" sz="1800" dirty="0"/>
              <a:t>, </a:t>
            </a:r>
            <a:r>
              <a:rPr lang="pt-BR" sz="1800" dirty="0" err="1"/>
              <a:t>bt_Diminuir</a:t>
            </a:r>
            <a:r>
              <a:rPr lang="pt-BR" sz="1800" dirty="0"/>
              <a:t>, </a:t>
            </a:r>
            <a:r>
              <a:rPr lang="pt-BR" sz="1800" dirty="0" err="1"/>
              <a:t>bt_Dividir</a:t>
            </a:r>
            <a:r>
              <a:rPr lang="pt-BR" sz="1800" dirty="0"/>
              <a:t>, </a:t>
            </a:r>
            <a:r>
              <a:rPr lang="pt-BR" sz="1800" dirty="0" err="1"/>
              <a:t>bt_Multiplicar,bt_Limpar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JLabel</a:t>
            </a:r>
            <a:r>
              <a:rPr lang="pt-BR" sz="1800" dirty="0"/>
              <a:t> </a:t>
            </a:r>
            <a:r>
              <a:rPr lang="pt-BR" sz="1800" dirty="0" err="1"/>
              <a:t>lbl_Resultado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JTextField</a:t>
            </a:r>
            <a:r>
              <a:rPr lang="pt-BR" sz="1800" dirty="0"/>
              <a:t> txt_Valor1, txt_Valor2;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/>
          </a:p>
        </p:txBody>
      </p:sp>
      <p:cxnSp>
        <p:nvCxnSpPr>
          <p:cNvPr id="6" name="Conector reto 5"/>
          <p:cNvCxnSpPr/>
          <p:nvPr/>
        </p:nvCxnSpPr>
        <p:spPr>
          <a:xfrm>
            <a:off x="5099720" y="6698283"/>
            <a:ext cx="2520280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5105170" y="6351841"/>
            <a:ext cx="2520280" cy="9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5105170" y="6338528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7648824" y="6338528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1259632" y="4590144"/>
            <a:ext cx="2520280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1259632" y="4221088"/>
            <a:ext cx="2520280" cy="9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V="1">
            <a:off x="1259632" y="4230104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 flipV="1">
            <a:off x="3779912" y="4221088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>
            <a:off x="3779912" y="4401108"/>
            <a:ext cx="230425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V="1">
            <a:off x="6084168" y="4410125"/>
            <a:ext cx="0" cy="1942294"/>
          </a:xfrm>
          <a:prstGeom prst="line">
            <a:avLst/>
          </a:prstGeom>
          <a:ln w="31750">
            <a:solidFill>
              <a:srgbClr val="C0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 flipH="1">
            <a:off x="4157989" y="5381272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/>
          <p:nvPr/>
        </p:nvCxnSpPr>
        <p:spPr>
          <a:xfrm flipH="1">
            <a:off x="4157989" y="5733256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 flipH="1">
            <a:off x="4157988" y="5947918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 flipH="1">
            <a:off x="4157988" y="6299902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 flipH="1">
            <a:off x="4157987" y="6369491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 flipH="1">
            <a:off x="4157987" y="6721475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 flipV="1">
            <a:off x="4157987" y="5381272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 flipV="1">
            <a:off x="5099718" y="5377395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/>
          <p:cNvCxnSpPr/>
          <p:nvPr/>
        </p:nvCxnSpPr>
        <p:spPr>
          <a:xfrm flipV="1">
            <a:off x="4157987" y="5944041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/>
          <p:cNvCxnSpPr/>
          <p:nvPr/>
        </p:nvCxnSpPr>
        <p:spPr>
          <a:xfrm flipV="1">
            <a:off x="5099718" y="5940164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to 59"/>
          <p:cNvCxnSpPr/>
          <p:nvPr/>
        </p:nvCxnSpPr>
        <p:spPr>
          <a:xfrm flipV="1">
            <a:off x="4157987" y="6369491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/>
          <p:cNvCxnSpPr/>
          <p:nvPr/>
        </p:nvCxnSpPr>
        <p:spPr>
          <a:xfrm flipV="1">
            <a:off x="5099718" y="6365614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de seta reta 62"/>
          <p:cNvCxnSpPr/>
          <p:nvPr/>
        </p:nvCxnSpPr>
        <p:spPr>
          <a:xfrm flipH="1">
            <a:off x="2051720" y="5555325"/>
            <a:ext cx="2106267" cy="177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de seta reta 63"/>
          <p:cNvCxnSpPr/>
          <p:nvPr/>
        </p:nvCxnSpPr>
        <p:spPr>
          <a:xfrm flipH="1" flipV="1">
            <a:off x="2039886" y="5847357"/>
            <a:ext cx="2133261" cy="325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de seta reta 65"/>
          <p:cNvCxnSpPr/>
          <p:nvPr/>
        </p:nvCxnSpPr>
        <p:spPr>
          <a:xfrm flipH="1" flipV="1">
            <a:off x="2051720" y="5986692"/>
            <a:ext cx="2077444" cy="609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aixaDeTexto 67"/>
          <p:cNvSpPr txBox="1"/>
          <p:nvPr/>
        </p:nvSpPr>
        <p:spPr>
          <a:xfrm>
            <a:off x="107504" y="5123278"/>
            <a:ext cx="2088231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Também são </a:t>
            </a:r>
            <a:r>
              <a:rPr lang="pt-BR" dirty="0" err="1" smtClean="0"/>
              <a:t>JLabel</a:t>
            </a:r>
            <a:r>
              <a:rPr lang="pt-BR" dirty="0" smtClean="0"/>
              <a:t> mas não serão declaradas neste momento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754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dirty="0" err="1" smtClean="0"/>
              <a:t>public</a:t>
            </a:r>
            <a:r>
              <a:rPr lang="pt-BR" sz="1800" dirty="0" smtClean="0"/>
              <a:t> </a:t>
            </a:r>
            <a:r>
              <a:rPr lang="pt-BR" sz="1800" dirty="0" err="1"/>
              <a:t>class</a:t>
            </a:r>
            <a:r>
              <a:rPr lang="pt-BR" sz="1800" dirty="0"/>
              <a:t> </a:t>
            </a:r>
            <a:r>
              <a:rPr lang="pt-BR" sz="1800" dirty="0" err="1"/>
              <a:t>CalculadoraSimples</a:t>
            </a:r>
            <a:r>
              <a:rPr lang="pt-BR" sz="1800" dirty="0"/>
              <a:t> </a:t>
            </a:r>
            <a:r>
              <a:rPr lang="pt-BR" sz="1800" dirty="0" err="1"/>
              <a:t>extends</a:t>
            </a:r>
            <a:r>
              <a:rPr lang="pt-BR" sz="1800" dirty="0"/>
              <a:t> </a:t>
            </a:r>
            <a:r>
              <a:rPr lang="pt-BR" sz="1800" dirty="0" err="1"/>
              <a:t>JFrame</a:t>
            </a:r>
            <a:r>
              <a:rPr lang="pt-BR" sz="1800" dirty="0"/>
              <a:t> </a:t>
            </a:r>
            <a:r>
              <a:rPr lang="pt-BR" sz="1800" dirty="0" err="1"/>
              <a:t>implements</a:t>
            </a:r>
            <a:r>
              <a:rPr lang="pt-BR" sz="1800" dirty="0"/>
              <a:t> </a:t>
            </a:r>
            <a:r>
              <a:rPr lang="pt-BR" sz="1800" dirty="0" err="1"/>
              <a:t>ActionListener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{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</a:t>
            </a:r>
            <a:r>
              <a:rPr lang="pt-BR" sz="1800" dirty="0" err="1"/>
              <a:t>Painel_Norte</a:t>
            </a:r>
            <a:r>
              <a:rPr lang="pt-BR" sz="1800" dirty="0"/>
              <a:t>, </a:t>
            </a:r>
            <a:r>
              <a:rPr lang="pt-BR" sz="1800" dirty="0" err="1"/>
              <a:t>Painel_Sul</a:t>
            </a:r>
            <a:r>
              <a:rPr lang="pt-BR" sz="1800" dirty="0"/>
              <a:t>, </a:t>
            </a:r>
            <a:r>
              <a:rPr lang="pt-BR" sz="1800" dirty="0" err="1"/>
              <a:t>Painel_Centro</a:t>
            </a:r>
            <a:r>
              <a:rPr lang="pt-BR" sz="1800" dirty="0"/>
              <a:t>, </a:t>
            </a:r>
            <a:r>
              <a:rPr lang="pt-BR" sz="1800" dirty="0" err="1"/>
              <a:t>Painel_Leste</a:t>
            </a:r>
            <a:r>
              <a:rPr lang="pt-BR" sz="1800" dirty="0"/>
              <a:t>, </a:t>
            </a:r>
            <a:r>
              <a:rPr lang="pt-BR" sz="1800" dirty="0" err="1"/>
              <a:t>Painel_Oeste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Painel_Oeste1,Painel_Oeste2, Painel_Oeste3;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Painel_Leste1, Painel_Leste2, Painel_Leste3;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Painel_Centro1, Painel_Centro2, Painel_Centro3</a:t>
            </a:r>
            <a:r>
              <a:rPr lang="pt-BR" sz="1800" dirty="0" smtClean="0"/>
              <a:t>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JButton</a:t>
            </a:r>
            <a:r>
              <a:rPr lang="pt-BR" sz="1800" dirty="0"/>
              <a:t> </a:t>
            </a:r>
            <a:r>
              <a:rPr lang="pt-BR" sz="1800" dirty="0" err="1"/>
              <a:t>bt_Somar</a:t>
            </a:r>
            <a:r>
              <a:rPr lang="pt-BR" sz="1800" dirty="0"/>
              <a:t>, </a:t>
            </a:r>
            <a:r>
              <a:rPr lang="pt-BR" sz="1800" dirty="0" err="1"/>
              <a:t>bt_Diminuir</a:t>
            </a:r>
            <a:r>
              <a:rPr lang="pt-BR" sz="1800" dirty="0"/>
              <a:t>, </a:t>
            </a:r>
            <a:r>
              <a:rPr lang="pt-BR" sz="1800" dirty="0" err="1"/>
              <a:t>bt_Dividir</a:t>
            </a:r>
            <a:r>
              <a:rPr lang="pt-BR" sz="1800" dirty="0"/>
              <a:t>, </a:t>
            </a:r>
            <a:r>
              <a:rPr lang="pt-BR" sz="1800" dirty="0" err="1"/>
              <a:t>bt_Multiplicar,bt_Limpar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JLabel</a:t>
            </a:r>
            <a:r>
              <a:rPr lang="pt-BR" sz="1800" dirty="0"/>
              <a:t> </a:t>
            </a:r>
            <a:r>
              <a:rPr lang="pt-BR" sz="1800" dirty="0" err="1"/>
              <a:t>lbl_Resultado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JTextField</a:t>
            </a:r>
            <a:r>
              <a:rPr lang="pt-BR" sz="1800" dirty="0"/>
              <a:t> txt_Valor1, txt_Valor2;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/>
          </a:p>
        </p:txBody>
      </p:sp>
      <p:cxnSp>
        <p:nvCxnSpPr>
          <p:cNvPr id="36" name="Conector reto 35"/>
          <p:cNvCxnSpPr/>
          <p:nvPr/>
        </p:nvCxnSpPr>
        <p:spPr>
          <a:xfrm>
            <a:off x="1331640" y="3717032"/>
            <a:ext cx="727280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>
            <a:off x="1331640" y="2132856"/>
            <a:ext cx="727280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/>
          <p:nvPr/>
        </p:nvCxnSpPr>
        <p:spPr>
          <a:xfrm flipV="1">
            <a:off x="1331640" y="2132856"/>
            <a:ext cx="5116" cy="158417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 flipV="1">
            <a:off x="8604448" y="2132856"/>
            <a:ext cx="0" cy="158417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angulado 25"/>
          <p:cNvCxnSpPr/>
          <p:nvPr/>
        </p:nvCxnSpPr>
        <p:spPr>
          <a:xfrm rot="16200000" flipH="1">
            <a:off x="-316619" y="3413995"/>
            <a:ext cx="2925763" cy="1428800"/>
          </a:xfrm>
          <a:prstGeom prst="bentConnector3">
            <a:avLst>
              <a:gd name="adj1" fmla="val 101062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to 61"/>
          <p:cNvCxnSpPr/>
          <p:nvPr/>
        </p:nvCxnSpPr>
        <p:spPr>
          <a:xfrm flipV="1">
            <a:off x="431862" y="2665513"/>
            <a:ext cx="899778" cy="5695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/>
          <p:cNvSpPr txBox="1"/>
          <p:nvPr/>
        </p:nvSpPr>
        <p:spPr>
          <a:xfrm>
            <a:off x="1901011" y="5295166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Por que tantos </a:t>
            </a:r>
            <a:r>
              <a:rPr lang="pt-BR" sz="4800" dirty="0" err="1" smtClean="0"/>
              <a:t>Paineis</a:t>
            </a:r>
            <a:r>
              <a:rPr lang="pt-BR" sz="4800" dirty="0" smtClean="0"/>
              <a:t>?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53486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pt-BR" dirty="0" smtClean="0"/>
              <a:t>Aplicação dos Layout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09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8780" y="332656"/>
            <a:ext cx="822960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/>
              <a:t>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() </a:t>
            </a:r>
          </a:p>
          <a:p>
            <a:pPr marL="0" indent="0">
              <a:buNone/>
            </a:pPr>
            <a:r>
              <a:rPr lang="pt-BR" dirty="0"/>
              <a:t>    {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</a:t>
            </a:r>
            <a:r>
              <a:rPr lang="pt-BR" dirty="0" err="1"/>
              <a:t>East</a:t>
            </a:r>
            <a:r>
              <a:rPr lang="pt-BR" dirty="0"/>
              <a:t>", </a:t>
            </a:r>
            <a:r>
              <a:rPr lang="pt-BR" dirty="0" err="1"/>
              <a:t>Painel_Leste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(3,1)) 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Painel_Leste.add</a:t>
            </a:r>
            <a:r>
              <a:rPr lang="pt-BR" dirty="0"/>
              <a:t>(Painel_Leste1 = new </a:t>
            </a:r>
            <a:r>
              <a:rPr lang="pt-BR" dirty="0" err="1"/>
              <a:t>JPanel</a:t>
            </a:r>
            <a:r>
              <a:rPr lang="pt-BR" dirty="0" smtClean="0"/>
              <a:t>(</a:t>
            </a:r>
          </a:p>
          <a:p>
            <a:pPr marL="0" indent="0">
              <a:buNone/>
            </a:pPr>
            <a:r>
              <a:rPr lang="pt-BR" dirty="0" smtClean="0"/>
              <a:t>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FlowLayout.CENTER</a:t>
            </a:r>
            <a:r>
              <a:rPr lang="pt-BR" dirty="0"/>
              <a:t>)));</a:t>
            </a:r>
          </a:p>
          <a:p>
            <a:pPr marL="0" indent="0">
              <a:buNone/>
            </a:pPr>
            <a:r>
              <a:rPr lang="pt-BR" dirty="0"/>
              <a:t>    	Painel_Leste1.add(</a:t>
            </a:r>
            <a:r>
              <a:rPr lang="pt-BR" dirty="0" err="1"/>
              <a:t>bt_Somar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("+"));</a:t>
            </a:r>
          </a:p>
          <a:p>
            <a:pPr marL="0" indent="0">
              <a:buNone/>
            </a:pPr>
            <a:r>
              <a:rPr lang="pt-BR" dirty="0"/>
              <a:t>    	Painel_Leste1.add(</a:t>
            </a:r>
            <a:r>
              <a:rPr lang="pt-BR" dirty="0" err="1"/>
              <a:t>bt_Diminuir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("-"));</a:t>
            </a:r>
          </a:p>
          <a:p>
            <a:pPr marL="0" indent="0">
              <a:buNone/>
            </a:pPr>
            <a:r>
              <a:rPr lang="pt-BR" dirty="0"/>
              <a:t>    	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Painel_Leste.add</a:t>
            </a:r>
            <a:r>
              <a:rPr lang="pt-BR" dirty="0"/>
              <a:t>(Painel_Leste2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FlowLayout.CENTER</a:t>
            </a:r>
            <a:r>
              <a:rPr lang="pt-BR" dirty="0"/>
              <a:t>)));</a:t>
            </a:r>
          </a:p>
          <a:p>
            <a:pPr marL="0" indent="0">
              <a:buNone/>
            </a:pPr>
            <a:r>
              <a:rPr lang="pt-BR" dirty="0"/>
              <a:t>    	Painel_Leste2.add(</a:t>
            </a:r>
            <a:r>
              <a:rPr lang="pt-BR" dirty="0" err="1"/>
              <a:t>bt_Dividir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("/"));</a:t>
            </a:r>
          </a:p>
          <a:p>
            <a:pPr marL="0" indent="0">
              <a:buNone/>
            </a:pPr>
            <a:r>
              <a:rPr lang="pt-BR" dirty="0"/>
              <a:t>    	Painel_Leste2.add(</a:t>
            </a:r>
            <a:r>
              <a:rPr lang="pt-BR" dirty="0" err="1"/>
              <a:t>bt_Multiplicar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("*"));</a:t>
            </a:r>
          </a:p>
          <a:p>
            <a:pPr marL="0" indent="0">
              <a:buNone/>
            </a:pPr>
            <a:r>
              <a:rPr lang="pt-BR" dirty="0"/>
              <a:t>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/>
          </a:p>
        </p:txBody>
      </p:sp>
      <p:cxnSp>
        <p:nvCxnSpPr>
          <p:cNvPr id="7" name="Conector reto 6"/>
          <p:cNvCxnSpPr/>
          <p:nvPr/>
        </p:nvCxnSpPr>
        <p:spPr>
          <a:xfrm>
            <a:off x="979240" y="1484784"/>
            <a:ext cx="504056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979240" y="1052736"/>
            <a:ext cx="504056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V="1">
            <a:off x="979240" y="105273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6008440" y="105273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288522" y="1772816"/>
            <a:ext cx="285143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288522" y="2204864"/>
            <a:ext cx="285143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 flipV="1">
            <a:off x="1288522" y="177281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V="1">
            <a:off x="4146521" y="177281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V="1">
            <a:off x="5508104" y="249289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 flipV="1">
            <a:off x="539552" y="249289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539552" y="2492895"/>
            <a:ext cx="4968552" cy="2763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539552" y="2897304"/>
            <a:ext cx="4968552" cy="2763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/>
          <p:cNvCxnSpPr/>
          <p:nvPr/>
        </p:nvCxnSpPr>
        <p:spPr>
          <a:xfrm flipH="1">
            <a:off x="6026805" y="1268760"/>
            <a:ext cx="2577644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>
            <a:off x="8604448" y="1268760"/>
            <a:ext cx="0" cy="496855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>
            <a:off x="6732240" y="6237312"/>
            <a:ext cx="1872208" cy="16681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/>
          <p:cNvSpPr txBox="1"/>
          <p:nvPr/>
        </p:nvSpPr>
        <p:spPr>
          <a:xfrm>
            <a:off x="4588514" y="6011996"/>
            <a:ext cx="216024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Layout do programa</a:t>
            </a:r>
          </a:p>
          <a:p>
            <a:r>
              <a:rPr lang="pt-BR" dirty="0" smtClean="0"/>
              <a:t>(</a:t>
            </a:r>
            <a:r>
              <a:rPr lang="pt-BR" dirty="0" err="1" smtClean="0"/>
              <a:t>JFrame</a:t>
            </a:r>
            <a:r>
              <a:rPr lang="pt-BR" dirty="0" smtClean="0"/>
              <a:t>)</a:t>
            </a:r>
            <a:endParaRPr lang="pt-BR" dirty="0"/>
          </a:p>
        </p:txBody>
      </p:sp>
      <p:cxnSp>
        <p:nvCxnSpPr>
          <p:cNvPr id="39" name="Conector reto 38"/>
          <p:cNvCxnSpPr/>
          <p:nvPr/>
        </p:nvCxnSpPr>
        <p:spPr>
          <a:xfrm>
            <a:off x="323528" y="1248925"/>
            <a:ext cx="0" cy="496855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H="1">
            <a:off x="323528" y="1268760"/>
            <a:ext cx="65571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 flipH="1">
            <a:off x="323528" y="2132856"/>
            <a:ext cx="96499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 flipH="1">
            <a:off x="323529" y="2704018"/>
            <a:ext cx="216023" cy="490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 flipH="1">
            <a:off x="323528" y="6217477"/>
            <a:ext cx="96499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/>
          <p:cNvSpPr txBox="1"/>
          <p:nvPr/>
        </p:nvSpPr>
        <p:spPr>
          <a:xfrm>
            <a:off x="1276146" y="5937405"/>
            <a:ext cx="216024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Layout dos </a:t>
            </a:r>
            <a:r>
              <a:rPr lang="pt-BR" dirty="0" err="1" smtClean="0"/>
              <a:t>Paineis</a:t>
            </a:r>
            <a:endParaRPr lang="pt-BR" dirty="0" smtClean="0"/>
          </a:p>
          <a:p>
            <a:r>
              <a:rPr lang="pt-BR" dirty="0" smtClean="0"/>
              <a:t>(</a:t>
            </a:r>
            <a:r>
              <a:rPr lang="pt-BR" dirty="0" err="1" smtClean="0"/>
              <a:t>JPanel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330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Layouts usados </a:t>
            </a:r>
            <a:r>
              <a:rPr lang="pt-BR" dirty="0" smtClean="0"/>
              <a:t>nesta aplicação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BorderLayout</a:t>
            </a:r>
            <a:r>
              <a:rPr lang="pt-BR" dirty="0" smtClean="0"/>
              <a:t>()</a:t>
            </a:r>
          </a:p>
          <a:p>
            <a:r>
              <a:rPr lang="pt-BR" dirty="0" err="1" smtClean="0"/>
              <a:t>GridLayout</a:t>
            </a:r>
            <a:r>
              <a:rPr lang="pt-BR" dirty="0" smtClean="0"/>
              <a:t>(Linhas, Colunas)</a:t>
            </a:r>
          </a:p>
          <a:p>
            <a:r>
              <a:rPr lang="pt-BR" dirty="0" err="1" smtClean="0"/>
              <a:t>FlowLayout</a:t>
            </a:r>
            <a:r>
              <a:rPr lang="pt-BR" dirty="0" smtClean="0"/>
              <a:t>()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82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451945" y="274638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Layout Managers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800" smtClean="0"/>
              <a:t>Um gerenciador de layout é um objeto que determina a forma como os componentes são dispostos em um recipiente</a:t>
            </a:r>
          </a:p>
          <a:p>
            <a:r>
              <a:rPr lang="pt-BR" sz="2800" smtClean="0"/>
              <a:t>Existem vários gerenciadores de layout predefinidos definidos na biblioteca de classes padrão Java:</a:t>
            </a:r>
            <a:endParaRPr lang="en-US" sz="2800" dirty="0" smtClean="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4788027" y="3700263"/>
            <a:ext cx="3173416" cy="1600200"/>
            <a:chOff x="2400" y="2112"/>
            <a:chExt cx="1999" cy="1008"/>
          </a:xfrm>
        </p:grpSpPr>
        <p:sp>
          <p:nvSpPr>
            <p:cNvPr id="11" name="AutoShape 5"/>
            <p:cNvSpPr>
              <a:spLocks/>
            </p:cNvSpPr>
            <p:nvPr/>
          </p:nvSpPr>
          <p:spPr bwMode="auto">
            <a:xfrm>
              <a:off x="2400" y="2112"/>
              <a:ext cx="336" cy="1008"/>
            </a:xfrm>
            <a:prstGeom prst="rightBrace">
              <a:avLst>
                <a:gd name="adj1" fmla="val 2500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>
                <a:latin typeface="Calibri" panose="020F0502020204030204" pitchFamily="34" charset="0"/>
              </a:endParaRP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3058" y="2432"/>
              <a:ext cx="1341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2000" b="1" dirty="0" err="1" smtClean="0">
                  <a:solidFill>
                    <a:srgbClr val="008000"/>
                  </a:solidFill>
                  <a:latin typeface="Arial Unicode MS" panose="020B0604020202020204" pitchFamily="34" charset="-128"/>
                </a:rPr>
                <a:t>Definido</a:t>
              </a:r>
              <a:r>
                <a:rPr lang="en-US" sz="2000" b="1" dirty="0" smtClean="0">
                  <a:solidFill>
                    <a:srgbClr val="008000"/>
                  </a:solidFill>
                  <a:latin typeface="Arial Unicode MS" panose="020B0604020202020204" pitchFamily="34" charset="-128"/>
                </a:rPr>
                <a:t> no </a:t>
              </a:r>
              <a:r>
                <a:rPr lang="en-US" sz="2000" b="1" dirty="0">
                  <a:solidFill>
                    <a:srgbClr val="008000"/>
                  </a:solidFill>
                  <a:latin typeface="Arial Unicode MS" panose="020B0604020202020204" pitchFamily="34" charset="-128"/>
                </a:rPr>
                <a:t>AWT</a:t>
              </a:r>
            </a:p>
          </p:txBody>
        </p:sp>
      </p:grp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4788024" y="5452863"/>
            <a:ext cx="3067052" cy="685800"/>
            <a:chOff x="2400" y="3360"/>
            <a:chExt cx="1932" cy="432"/>
          </a:xfrm>
        </p:grpSpPr>
        <p:sp>
          <p:nvSpPr>
            <p:cNvPr id="14" name="AutoShape 8"/>
            <p:cNvSpPr>
              <a:spLocks/>
            </p:cNvSpPr>
            <p:nvPr/>
          </p:nvSpPr>
          <p:spPr bwMode="auto">
            <a:xfrm>
              <a:off x="2400" y="3360"/>
              <a:ext cx="336" cy="432"/>
            </a:xfrm>
            <a:prstGeom prst="rightBrace">
              <a:avLst>
                <a:gd name="adj1" fmla="val 1071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pt-BR">
                <a:latin typeface="Calibri" panose="020F0502020204030204" pitchFamily="34" charset="0"/>
              </a:endParaRP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2909" y="3409"/>
              <a:ext cx="142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sz="2000" b="1" dirty="0" err="1" smtClean="0">
                  <a:solidFill>
                    <a:srgbClr val="008000"/>
                  </a:solidFill>
                  <a:latin typeface="Arial Unicode MS" panose="020B0604020202020204" pitchFamily="34" charset="-128"/>
                </a:rPr>
                <a:t>Definido</a:t>
              </a:r>
              <a:r>
                <a:rPr lang="en-US" sz="2000" b="1" dirty="0" smtClean="0">
                  <a:solidFill>
                    <a:srgbClr val="008000"/>
                  </a:solidFill>
                  <a:latin typeface="Arial Unicode MS" panose="020B0604020202020204" pitchFamily="34" charset="-128"/>
                </a:rPr>
                <a:t> no </a:t>
              </a:r>
              <a:r>
                <a:rPr lang="en-US" sz="2000" b="1" dirty="0">
                  <a:solidFill>
                    <a:srgbClr val="008000"/>
                  </a:solidFill>
                  <a:latin typeface="Arial Unicode MS" panose="020B0604020202020204" pitchFamily="34" charset="-128"/>
                </a:rPr>
                <a:t>Swing</a:t>
              </a:r>
            </a:p>
          </p:txBody>
        </p:sp>
      </p:grp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624256" y="3593901"/>
            <a:ext cx="20574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A50021"/>
              </a:buClr>
            </a:pPr>
            <a:r>
              <a:rPr kumimoji="1" lang="en-US" sz="2000" b="1" dirty="0">
                <a:solidFill>
                  <a:srgbClr val="008000"/>
                </a:solidFill>
                <a:latin typeface="Arial Unicode MS" panose="020B0604020202020204" pitchFamily="34" charset="-128"/>
              </a:rPr>
              <a:t>Flow Layout</a:t>
            </a:r>
          </a:p>
          <a:p>
            <a:pPr eaLnBrk="1" hangingPunct="1">
              <a:spcBef>
                <a:spcPct val="20000"/>
              </a:spcBef>
              <a:buClr>
                <a:srgbClr val="A50021"/>
              </a:buClr>
            </a:pPr>
            <a:r>
              <a:rPr kumimoji="1" lang="en-US" sz="2000" b="1" dirty="0">
                <a:solidFill>
                  <a:srgbClr val="008000"/>
                </a:solidFill>
                <a:latin typeface="Arial Unicode MS" panose="020B0604020202020204" pitchFamily="34" charset="-128"/>
              </a:rPr>
              <a:t>Border Layout</a:t>
            </a:r>
          </a:p>
          <a:p>
            <a:pPr eaLnBrk="1" hangingPunct="1">
              <a:spcBef>
                <a:spcPct val="20000"/>
              </a:spcBef>
              <a:buClr>
                <a:srgbClr val="A50021"/>
              </a:buClr>
            </a:pPr>
            <a:r>
              <a:rPr kumimoji="1" lang="en-US" sz="2000" b="1" dirty="0">
                <a:solidFill>
                  <a:srgbClr val="008000"/>
                </a:solidFill>
                <a:latin typeface="Arial Unicode MS" panose="020B0604020202020204" pitchFamily="34" charset="-128"/>
              </a:rPr>
              <a:t>Card Layout</a:t>
            </a:r>
          </a:p>
          <a:p>
            <a:pPr eaLnBrk="1" hangingPunct="1">
              <a:spcBef>
                <a:spcPct val="20000"/>
              </a:spcBef>
              <a:buClr>
                <a:srgbClr val="A50021"/>
              </a:buClr>
            </a:pPr>
            <a:r>
              <a:rPr kumimoji="1" lang="en-US" sz="2000" b="1" dirty="0">
                <a:solidFill>
                  <a:srgbClr val="008000"/>
                </a:solidFill>
                <a:latin typeface="Arial Unicode MS" panose="020B0604020202020204" pitchFamily="34" charset="-128"/>
              </a:rPr>
              <a:t>Grid Layout</a:t>
            </a:r>
          </a:p>
          <a:p>
            <a:pPr eaLnBrk="1" hangingPunct="1">
              <a:spcBef>
                <a:spcPct val="20000"/>
              </a:spcBef>
              <a:buClr>
                <a:srgbClr val="A50021"/>
              </a:buClr>
            </a:pPr>
            <a:r>
              <a:rPr kumimoji="1" lang="en-US" sz="2000" b="1" dirty="0" err="1">
                <a:solidFill>
                  <a:srgbClr val="008000"/>
                </a:solidFill>
                <a:latin typeface="Arial Unicode MS" panose="020B0604020202020204" pitchFamily="34" charset="-128"/>
              </a:rPr>
              <a:t>GridBag</a:t>
            </a:r>
            <a:r>
              <a:rPr kumimoji="1" lang="en-US" sz="2000" b="1" dirty="0">
                <a:solidFill>
                  <a:srgbClr val="008000"/>
                </a:solidFill>
                <a:latin typeface="Arial Unicode MS" panose="020B0604020202020204" pitchFamily="34" charset="-128"/>
              </a:rPr>
              <a:t> Layout</a:t>
            </a:r>
            <a:endParaRPr lang="en-US" sz="2400" dirty="0">
              <a:solidFill>
                <a:srgbClr val="008000"/>
              </a:solidFill>
              <a:latin typeface="Arial Unicode MS" panose="020B0604020202020204" pitchFamily="34" charset="-128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2624256" y="5452863"/>
            <a:ext cx="18954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A50021"/>
              </a:buClr>
            </a:pPr>
            <a:r>
              <a:rPr kumimoji="1" lang="en-US" sz="2000" b="1">
                <a:solidFill>
                  <a:srgbClr val="008000"/>
                </a:solidFill>
                <a:latin typeface="Arial Unicode MS" panose="020B0604020202020204" pitchFamily="34" charset="-128"/>
              </a:rPr>
              <a:t>Box Layout</a:t>
            </a:r>
          </a:p>
          <a:p>
            <a:pPr eaLnBrk="1" hangingPunct="1">
              <a:spcBef>
                <a:spcPct val="20000"/>
              </a:spcBef>
              <a:buClr>
                <a:srgbClr val="A50021"/>
              </a:buClr>
            </a:pPr>
            <a:r>
              <a:rPr kumimoji="1" lang="en-US" sz="2000" b="1">
                <a:solidFill>
                  <a:srgbClr val="008000"/>
                </a:solidFill>
                <a:latin typeface="Arial Unicode MS" panose="020B0604020202020204" pitchFamily="34" charset="-128"/>
              </a:rPr>
              <a:t>Overlay Layout</a:t>
            </a:r>
            <a:endParaRPr lang="en-US" sz="2400">
              <a:solidFill>
                <a:srgbClr val="008000"/>
              </a:solidFill>
              <a:latin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813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BorderLayout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/>
          </a:p>
        </p:txBody>
      </p:sp>
      <p:pic>
        <p:nvPicPr>
          <p:cNvPr id="7170" name="Picture 2" descr="Resultado de imagem para GridLayout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39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5029"/>
            <a:ext cx="8229600" cy="1143000"/>
          </a:xfrm>
        </p:spPr>
        <p:txBody>
          <a:bodyPr/>
          <a:lstStyle/>
          <a:p>
            <a:r>
              <a:rPr lang="pt-BR" dirty="0" err="1" smtClean="0"/>
              <a:t>FlowLayout</a:t>
            </a:r>
            <a:r>
              <a:rPr lang="pt-BR" dirty="0" smtClean="0"/>
              <a:t>()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/>
          </a:p>
        </p:txBody>
      </p:sp>
      <p:pic>
        <p:nvPicPr>
          <p:cNvPr id="21506" name="Picture 2" descr="Resultado de imagem para flowLay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25" y="980728"/>
            <a:ext cx="31527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438806" y="3916651"/>
            <a:ext cx="8431091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 err="1" smtClean="0"/>
              <a:t>setLayout</a:t>
            </a:r>
            <a:r>
              <a:rPr lang="pt-BR" sz="3200" dirty="0" smtClean="0"/>
              <a:t>(new </a:t>
            </a:r>
            <a:r>
              <a:rPr lang="pt-BR" sz="3200" dirty="0" err="1"/>
              <a:t>FlowLayout</a:t>
            </a:r>
            <a:r>
              <a:rPr lang="pt-BR" sz="3200" dirty="0" smtClean="0"/>
              <a:t>());</a:t>
            </a:r>
          </a:p>
          <a:p>
            <a:r>
              <a:rPr lang="pt-BR" sz="3200" dirty="0" err="1"/>
              <a:t>setLayout</a:t>
            </a:r>
            <a:r>
              <a:rPr lang="pt-BR" sz="3200" dirty="0"/>
              <a:t>(new </a:t>
            </a:r>
            <a:r>
              <a:rPr lang="pt-BR" sz="3200" dirty="0" err="1"/>
              <a:t>FlowLayout</a:t>
            </a:r>
            <a:r>
              <a:rPr lang="pt-BR" sz="3200" dirty="0"/>
              <a:t>(</a:t>
            </a:r>
            <a:r>
              <a:rPr lang="pt-BR" sz="3200" dirty="0" err="1"/>
              <a:t>FlowLayout.CENTER</a:t>
            </a:r>
            <a:r>
              <a:rPr lang="pt-BR" sz="3200" dirty="0"/>
              <a:t>));</a:t>
            </a:r>
          </a:p>
          <a:p>
            <a:r>
              <a:rPr lang="pt-BR" sz="3200" dirty="0" err="1"/>
              <a:t>setLayout</a:t>
            </a:r>
            <a:r>
              <a:rPr lang="pt-BR" sz="3200" dirty="0"/>
              <a:t>(new </a:t>
            </a:r>
            <a:r>
              <a:rPr lang="pt-BR" sz="3200" dirty="0" err="1" smtClean="0"/>
              <a:t>FlowLayout</a:t>
            </a:r>
            <a:r>
              <a:rPr lang="pt-BR" sz="3200" dirty="0" smtClean="0"/>
              <a:t>(</a:t>
            </a:r>
            <a:r>
              <a:rPr lang="pt-BR" sz="3200" dirty="0" err="1" smtClean="0"/>
              <a:t>FlowLayout.LEFT</a:t>
            </a:r>
            <a:r>
              <a:rPr lang="pt-BR" sz="3200" dirty="0" smtClean="0"/>
              <a:t>));</a:t>
            </a:r>
            <a:endParaRPr lang="pt-BR" sz="3200" dirty="0"/>
          </a:p>
          <a:p>
            <a:r>
              <a:rPr lang="pt-BR" sz="3200" dirty="0" err="1"/>
              <a:t>setLayout</a:t>
            </a:r>
            <a:r>
              <a:rPr lang="pt-BR" sz="3200" dirty="0"/>
              <a:t>(new </a:t>
            </a:r>
            <a:r>
              <a:rPr lang="pt-BR" sz="3200" dirty="0" err="1" smtClean="0"/>
              <a:t>FlowLayout</a:t>
            </a:r>
            <a:r>
              <a:rPr lang="pt-BR" sz="3200" dirty="0" smtClean="0"/>
              <a:t>(</a:t>
            </a:r>
            <a:r>
              <a:rPr lang="pt-BR" sz="3200" dirty="0" err="1" smtClean="0"/>
              <a:t>FlowLayout.RIFHT</a:t>
            </a:r>
            <a:r>
              <a:rPr lang="pt-BR" sz="3200" dirty="0" smtClean="0"/>
              <a:t>));</a:t>
            </a:r>
          </a:p>
        </p:txBody>
      </p:sp>
    </p:spTree>
    <p:extLst>
      <p:ext uri="{BB962C8B-B14F-4D97-AF65-F5344CB8AC3E}">
        <p14:creationId xmlns:p14="http://schemas.microsoft.com/office/powerpoint/2010/main" val="417875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GridLayout</a:t>
            </a:r>
            <a:r>
              <a:rPr lang="pt-BR" dirty="0" smtClean="0"/>
              <a:t>(Linhas, Colunas)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/>
          </a:p>
        </p:txBody>
      </p:sp>
      <p:sp>
        <p:nvSpPr>
          <p:cNvPr id="6" name="AutoShape 2" descr="Resultado de imagem para gridlayo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340768"/>
            <a:ext cx="2592288" cy="222808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55576" y="4021477"/>
            <a:ext cx="8388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u="sng" dirty="0" smtClean="0"/>
              <a:t>Exemplo no nosso programa: </a:t>
            </a:r>
          </a:p>
          <a:p>
            <a:r>
              <a:rPr lang="pt-BR" dirty="0" err="1" smtClean="0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("West", </a:t>
            </a:r>
            <a:r>
              <a:rPr lang="pt-BR" dirty="0" err="1"/>
              <a:t>Painel_Oeste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(3, 1)));</a:t>
            </a:r>
          </a:p>
        </p:txBody>
      </p:sp>
    </p:spTree>
    <p:extLst>
      <p:ext uri="{BB962C8B-B14F-4D97-AF65-F5344CB8AC3E}">
        <p14:creationId xmlns:p14="http://schemas.microsoft.com/office/powerpoint/2010/main" val="37277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Para que ser serve o método </a:t>
            </a:r>
            <a:r>
              <a:rPr lang="pt-BR" dirty="0" err="1"/>
              <a:t>getContentPane</a:t>
            </a:r>
            <a:r>
              <a:rPr lang="pt-BR" dirty="0"/>
              <a:t>() 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/>
          </a:p>
        </p:txBody>
      </p:sp>
      <p:pic>
        <p:nvPicPr>
          <p:cNvPr id="18434" name="Picture 2" descr="http://download.oracle.com/javase/tutorial/figures/ui/ui-rootPa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531" y="1717044"/>
            <a:ext cx="5046937" cy="391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827584" y="5877272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22222"/>
                </a:solidFill>
                <a:latin typeface="Helvetica" panose="020B0604020202020204" pitchFamily="34" charset="0"/>
              </a:rPr>
              <a:t>O </a:t>
            </a:r>
            <a:r>
              <a:rPr lang="pt-BR" dirty="0" err="1">
                <a:solidFill>
                  <a:srgbClr val="222222"/>
                </a:solidFill>
                <a:latin typeface="Helvetica" panose="020B0604020202020204" pitchFamily="34" charset="0"/>
              </a:rPr>
              <a:t>getContentPane</a:t>
            </a:r>
            <a:r>
              <a:rPr lang="pt-BR" dirty="0">
                <a:solidFill>
                  <a:srgbClr val="222222"/>
                </a:solidFill>
                <a:latin typeface="Helvetica" panose="020B0604020202020204" pitchFamily="34" charset="0"/>
              </a:rPr>
              <a:t>() serve para retornar o painel principal da </a:t>
            </a:r>
            <a:r>
              <a:rPr lang="pt-BR" dirty="0" err="1">
                <a:solidFill>
                  <a:srgbClr val="222222"/>
                </a:solidFill>
                <a:latin typeface="Helvetica" panose="020B0604020202020204" pitchFamily="34" charset="0"/>
              </a:rPr>
              <a:t>JPanel</a:t>
            </a:r>
            <a:r>
              <a:rPr lang="pt-BR" dirty="0" smtClean="0">
                <a:solidFill>
                  <a:srgbClr val="222222"/>
                </a:solidFill>
                <a:latin typeface="Helvetica" panose="020B0604020202020204" pitchFamily="34" charset="0"/>
              </a:rPr>
              <a:t>.</a:t>
            </a:r>
            <a:endParaRPr lang="pt-BR" dirty="0">
              <a:solidFill>
                <a:srgbClr val="222222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55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Aplicando o </a:t>
            </a:r>
            <a:r>
              <a:rPr lang="pt-BR" dirty="0" err="1" smtClean="0"/>
              <a:t>BorderLayout</a:t>
            </a:r>
            <a:r>
              <a:rPr lang="pt-BR" dirty="0" smtClean="0"/>
              <a:t> na nossa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417638"/>
            <a:ext cx="5838486" cy="216024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2195736" y="1849686"/>
            <a:ext cx="0" cy="158417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259632" y="1849686"/>
            <a:ext cx="0" cy="158417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259632" y="1849686"/>
            <a:ext cx="93610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259632" y="3433862"/>
            <a:ext cx="93610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/>
          <p:cNvSpPr/>
          <p:nvPr/>
        </p:nvSpPr>
        <p:spPr>
          <a:xfrm>
            <a:off x="390364" y="4549676"/>
            <a:ext cx="83632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("West", </a:t>
            </a:r>
            <a:r>
              <a:rPr lang="pt-BR" dirty="0" err="1"/>
              <a:t>Painel_Oeste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(3, 1)));</a:t>
            </a:r>
          </a:p>
          <a:p>
            <a:r>
              <a:rPr lang="pt-BR" dirty="0" err="1" smtClean="0"/>
              <a:t>Painel_Oeste.add</a:t>
            </a:r>
            <a:r>
              <a:rPr lang="pt-BR" dirty="0" smtClean="0"/>
              <a:t>(Painel_Oeste1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 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FlowLayout.RIGHT</a:t>
            </a:r>
            <a:r>
              <a:rPr lang="pt-BR" dirty="0"/>
              <a:t>)));</a:t>
            </a:r>
          </a:p>
          <a:p>
            <a:r>
              <a:rPr lang="pt-BR" dirty="0" smtClean="0"/>
              <a:t>Painel_Oeste1.add(new </a:t>
            </a:r>
            <a:r>
              <a:rPr lang="pt-BR" dirty="0" err="1"/>
              <a:t>JLabel</a:t>
            </a:r>
            <a:r>
              <a:rPr lang="pt-BR" dirty="0"/>
              <a:t>("Valor 1:"));</a:t>
            </a:r>
          </a:p>
          <a:p>
            <a:r>
              <a:rPr lang="pt-BR" dirty="0" err="1" smtClean="0"/>
              <a:t>Painel_Oeste.add</a:t>
            </a:r>
            <a:r>
              <a:rPr lang="pt-BR" dirty="0" smtClean="0"/>
              <a:t>(Painel_Oeste2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 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FlowLayout.RIGHT</a:t>
            </a:r>
            <a:r>
              <a:rPr lang="pt-BR" dirty="0"/>
              <a:t>)));</a:t>
            </a:r>
          </a:p>
          <a:p>
            <a:r>
              <a:rPr lang="pt-BR" dirty="0" smtClean="0"/>
              <a:t>Painel_Oeste2.add(new </a:t>
            </a:r>
            <a:r>
              <a:rPr lang="pt-BR" dirty="0" err="1"/>
              <a:t>JLabel</a:t>
            </a:r>
            <a:r>
              <a:rPr lang="pt-BR" dirty="0"/>
              <a:t>("Valor 2:"));</a:t>
            </a:r>
          </a:p>
          <a:p>
            <a:r>
              <a:rPr lang="pt-BR" dirty="0" err="1" smtClean="0"/>
              <a:t>Painel_Oeste.add</a:t>
            </a:r>
            <a:r>
              <a:rPr lang="pt-BR" dirty="0" smtClean="0"/>
              <a:t>(Painel_Oeste3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 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FlowLayout.RIGHT</a:t>
            </a:r>
            <a:r>
              <a:rPr lang="pt-BR" dirty="0"/>
              <a:t>))); </a:t>
            </a:r>
          </a:p>
          <a:p>
            <a:r>
              <a:rPr lang="pt-BR" dirty="0" smtClean="0"/>
              <a:t>Painel_Oeste3.add(new </a:t>
            </a:r>
            <a:r>
              <a:rPr lang="pt-BR" dirty="0" err="1"/>
              <a:t>JLabel</a:t>
            </a:r>
            <a:r>
              <a:rPr lang="pt-BR" dirty="0"/>
              <a:t>("Resultado:"));    		   	</a:t>
            </a:r>
          </a:p>
          <a:p>
            <a:r>
              <a:rPr lang="pt-BR" dirty="0"/>
              <a:t> </a:t>
            </a:r>
          </a:p>
        </p:txBody>
      </p:sp>
      <p:cxnSp>
        <p:nvCxnSpPr>
          <p:cNvPr id="15" name="Conector reto 14"/>
          <p:cNvCxnSpPr/>
          <p:nvPr/>
        </p:nvCxnSpPr>
        <p:spPr>
          <a:xfrm>
            <a:off x="5580112" y="1849686"/>
            <a:ext cx="0" cy="158417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2267744" y="1849686"/>
            <a:ext cx="0" cy="158417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2267744" y="1849686"/>
            <a:ext cx="331236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2267744" y="3433862"/>
            <a:ext cx="331236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7025411" y="1849686"/>
            <a:ext cx="0" cy="158417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5724128" y="1849686"/>
            <a:ext cx="0" cy="158417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5724128" y="1849686"/>
            <a:ext cx="130198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5724128" y="3433862"/>
            <a:ext cx="130198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 flipH="1">
            <a:off x="107504" y="2641774"/>
            <a:ext cx="1152128" cy="8505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/>
          <p:cNvCxnSpPr/>
          <p:nvPr/>
        </p:nvCxnSpPr>
        <p:spPr>
          <a:xfrm flipV="1">
            <a:off x="106806" y="2650280"/>
            <a:ext cx="699" cy="2794944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>
            <a:off x="390364" y="4549676"/>
            <a:ext cx="0" cy="211968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 flipH="1">
            <a:off x="382308" y="4549676"/>
            <a:ext cx="80531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H="1">
            <a:off x="390364" y="6649664"/>
            <a:ext cx="80531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/>
          <p:cNvCxnSpPr/>
          <p:nvPr/>
        </p:nvCxnSpPr>
        <p:spPr>
          <a:xfrm>
            <a:off x="106806" y="5445224"/>
            <a:ext cx="247205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 flipV="1">
            <a:off x="1689522" y="3433861"/>
            <a:ext cx="1397" cy="97180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de seta reta 45"/>
          <p:cNvCxnSpPr/>
          <p:nvPr/>
        </p:nvCxnSpPr>
        <p:spPr>
          <a:xfrm>
            <a:off x="1689522" y="4422852"/>
            <a:ext cx="247205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/>
          <p:cNvCxnSpPr/>
          <p:nvPr/>
        </p:nvCxnSpPr>
        <p:spPr>
          <a:xfrm>
            <a:off x="7025411" y="2564904"/>
            <a:ext cx="426909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 flipV="1">
            <a:off x="3510400" y="3433861"/>
            <a:ext cx="1397" cy="4396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de seta reta 52"/>
          <p:cNvCxnSpPr/>
          <p:nvPr/>
        </p:nvCxnSpPr>
        <p:spPr>
          <a:xfrm>
            <a:off x="3510400" y="3882048"/>
            <a:ext cx="247205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aixaDeTexto 54"/>
          <p:cNvSpPr txBox="1"/>
          <p:nvPr/>
        </p:nvSpPr>
        <p:spPr>
          <a:xfrm>
            <a:off x="1936727" y="4221088"/>
            <a:ext cx="2059209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err="1" smtClean="0"/>
              <a:t>BorderLayout</a:t>
            </a:r>
            <a:r>
              <a:rPr lang="pt-BR" dirty="0" smtClean="0"/>
              <a:t>  West</a:t>
            </a:r>
            <a:endParaRPr lang="pt-BR" dirty="0"/>
          </a:p>
        </p:txBody>
      </p:sp>
      <p:sp>
        <p:nvSpPr>
          <p:cNvPr id="56" name="CaixaDeTexto 55"/>
          <p:cNvSpPr txBox="1"/>
          <p:nvPr/>
        </p:nvSpPr>
        <p:spPr>
          <a:xfrm>
            <a:off x="3724847" y="3704701"/>
            <a:ext cx="221530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err="1" smtClean="0"/>
              <a:t>BorderLayout</a:t>
            </a:r>
            <a:r>
              <a:rPr lang="pt-BR" dirty="0" smtClean="0"/>
              <a:t>  Center</a:t>
            </a:r>
            <a:endParaRPr lang="pt-BR" dirty="0"/>
          </a:p>
        </p:txBody>
      </p:sp>
      <p:sp>
        <p:nvSpPr>
          <p:cNvPr id="57" name="CaixaDeTexto 56"/>
          <p:cNvSpPr txBox="1"/>
          <p:nvPr/>
        </p:nvSpPr>
        <p:spPr>
          <a:xfrm>
            <a:off x="7452320" y="2204864"/>
            <a:ext cx="1475656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err="1" smtClean="0"/>
              <a:t>BorderLayout</a:t>
            </a:r>
            <a:r>
              <a:rPr lang="pt-BR" dirty="0" smtClean="0"/>
              <a:t> </a:t>
            </a:r>
          </a:p>
          <a:p>
            <a:r>
              <a:rPr lang="pt-BR" dirty="0" smtClean="0"/>
              <a:t>Leste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767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Tornando os botões sensíveis aos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6995120" cy="4525963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 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 </a:t>
            </a:r>
            <a:r>
              <a:rPr lang="pt-BR" dirty="0" err="1" smtClean="0"/>
              <a:t>bt_Somar.addActionListener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err="1" smtClean="0"/>
              <a:t>bt_Diminuir.addActionListener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err="1" smtClean="0"/>
              <a:t>bt_Dividir.addActionListener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err="1" smtClean="0"/>
              <a:t>bt_Multiplicar.addActionListener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err="1" smtClean="0"/>
              <a:t>bt_Limpar.addActionListener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46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6679" y="357149"/>
            <a:ext cx="8229600" cy="1143000"/>
          </a:xfrm>
        </p:spPr>
        <p:txBody>
          <a:bodyPr/>
          <a:lstStyle/>
          <a:p>
            <a:r>
              <a:rPr lang="pt-BR" dirty="0" smtClean="0"/>
              <a:t>Finalizando o método construtor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539188" y="2705780"/>
            <a:ext cx="86044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/>
              <a:t> </a:t>
            </a:r>
            <a:r>
              <a:rPr lang="pt-BR" sz="2400" dirty="0" err="1" smtClean="0"/>
              <a:t>setDefaultCloseOperation</a:t>
            </a:r>
            <a:r>
              <a:rPr lang="pt-BR" sz="2400" dirty="0" smtClean="0"/>
              <a:t>(</a:t>
            </a:r>
            <a:r>
              <a:rPr lang="pt-BR" sz="2400" dirty="0" err="1" smtClean="0"/>
              <a:t>WindowConstants.EXIT_ON_CLOSE</a:t>
            </a:r>
            <a:r>
              <a:rPr lang="pt-BR" sz="2400" dirty="0"/>
              <a:t>);</a:t>
            </a:r>
          </a:p>
          <a:p>
            <a:r>
              <a:rPr lang="pt-BR" sz="2800" dirty="0"/>
              <a:t> </a:t>
            </a:r>
            <a:r>
              <a:rPr lang="pt-BR" sz="2800" dirty="0" err="1" smtClean="0"/>
              <a:t>setResizable</a:t>
            </a:r>
            <a:r>
              <a:rPr lang="pt-BR" sz="2800" dirty="0" smtClean="0"/>
              <a:t>(false</a:t>
            </a:r>
            <a:r>
              <a:rPr lang="pt-BR" sz="2800" dirty="0"/>
              <a:t>);		</a:t>
            </a:r>
          </a:p>
          <a:p>
            <a:r>
              <a:rPr lang="pt-BR" sz="2800" dirty="0"/>
              <a:t> </a:t>
            </a:r>
            <a:r>
              <a:rPr lang="pt-BR" sz="2800" dirty="0" err="1" smtClean="0"/>
              <a:t>setTitle</a:t>
            </a:r>
            <a:r>
              <a:rPr lang="pt-BR" sz="2800" dirty="0"/>
              <a:t>("CALCULADORA SIMPLES");</a:t>
            </a:r>
          </a:p>
          <a:p>
            <a:r>
              <a:rPr lang="pt-BR" sz="2800" dirty="0"/>
              <a:t> </a:t>
            </a:r>
            <a:r>
              <a:rPr lang="pt-BR" sz="2800" dirty="0" smtClean="0"/>
              <a:t>pack</a:t>
            </a:r>
            <a:r>
              <a:rPr lang="pt-BR" sz="2800" dirty="0"/>
              <a:t>();</a:t>
            </a:r>
          </a:p>
          <a:p>
            <a:r>
              <a:rPr lang="pt-BR" sz="2800" dirty="0"/>
              <a:t> </a:t>
            </a:r>
            <a:r>
              <a:rPr lang="pt-BR" sz="2800" dirty="0" err="1" smtClean="0"/>
              <a:t>setVisible</a:t>
            </a:r>
            <a:r>
              <a:rPr lang="pt-BR" sz="2800" dirty="0" smtClean="0"/>
              <a:t>(</a:t>
            </a:r>
            <a:r>
              <a:rPr lang="pt-BR" sz="2800" dirty="0" err="1" smtClean="0"/>
              <a:t>true</a:t>
            </a:r>
            <a:r>
              <a:rPr lang="pt-BR" sz="2800" dirty="0" smtClean="0"/>
              <a:t>);</a:t>
            </a:r>
            <a:endParaRPr lang="pt-BR" sz="2800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2986276" y="4713005"/>
            <a:ext cx="1945400" cy="115212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>
            <a:off x="1691316" y="4237321"/>
            <a:ext cx="2267660" cy="436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3437806" y="3406097"/>
            <a:ext cx="1403606" cy="4363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V="1">
            <a:off x="2986276" y="2439557"/>
            <a:ext cx="2305440" cy="51989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4931676" y="5561475"/>
            <a:ext cx="28083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Torna a tela visível (</a:t>
            </a:r>
            <a:r>
              <a:rPr lang="pt-BR" dirty="0" err="1" smtClean="0"/>
              <a:t>JFrame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3958976" y="4158612"/>
            <a:ext cx="28083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Define o tamanho da tela</a:t>
            </a:r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4813944" y="3265067"/>
            <a:ext cx="3906688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Desabilita o redimensionamento da tela</a:t>
            </a:r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3159361" y="1760950"/>
            <a:ext cx="5005064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Habilita para que quando clicado no X do canto da tela o programa seja finalizado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16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1317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sz="4200" dirty="0"/>
              <a:t> </a:t>
            </a:r>
            <a:r>
              <a:rPr lang="pt-BR" sz="4200" dirty="0" err="1"/>
              <a:t>public</a:t>
            </a:r>
            <a:r>
              <a:rPr lang="pt-BR" sz="4200" dirty="0"/>
              <a:t> </a:t>
            </a:r>
            <a:r>
              <a:rPr lang="pt-BR" sz="4200" dirty="0" err="1"/>
              <a:t>void</a:t>
            </a:r>
            <a:r>
              <a:rPr lang="pt-BR" sz="4200" dirty="0"/>
              <a:t> </a:t>
            </a:r>
            <a:r>
              <a:rPr lang="pt-BR" sz="4200" dirty="0" err="1"/>
              <a:t>actionPerformed</a:t>
            </a:r>
            <a:r>
              <a:rPr lang="pt-BR" sz="4200" dirty="0"/>
              <a:t> (</a:t>
            </a:r>
            <a:r>
              <a:rPr lang="pt-BR" sz="4200" dirty="0" err="1"/>
              <a:t>ActionEvent</a:t>
            </a:r>
            <a:r>
              <a:rPr lang="pt-BR" sz="4200" dirty="0"/>
              <a:t> e)</a:t>
            </a:r>
          </a:p>
          <a:p>
            <a:pPr marL="0" indent="0">
              <a:buNone/>
            </a:pPr>
            <a:r>
              <a:rPr lang="pt-BR" sz="4200" dirty="0" smtClean="0"/>
              <a:t> </a:t>
            </a:r>
            <a:r>
              <a:rPr lang="pt-BR" sz="4200" dirty="0"/>
              <a:t>{</a:t>
            </a:r>
          </a:p>
          <a:p>
            <a:pPr marL="0" indent="0">
              <a:buNone/>
            </a:pPr>
            <a:r>
              <a:rPr lang="pt-BR" sz="4200" dirty="0"/>
              <a:t>    </a:t>
            </a:r>
            <a:r>
              <a:rPr lang="pt-BR" sz="4200" dirty="0" smtClean="0"/>
              <a:t>    </a:t>
            </a:r>
            <a:r>
              <a:rPr lang="pt-BR" sz="4200" dirty="0"/>
              <a:t>	</a:t>
            </a:r>
            <a:r>
              <a:rPr lang="pt-BR" sz="4200" dirty="0" err="1"/>
              <a:t>String</a:t>
            </a:r>
            <a:r>
              <a:rPr lang="pt-BR" sz="4200" dirty="0"/>
              <a:t> Caixa1 = txt_Valor1.getText();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double</a:t>
            </a:r>
            <a:r>
              <a:rPr lang="pt-BR" sz="4200" dirty="0"/>
              <a:t>  Resultado;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double</a:t>
            </a:r>
            <a:r>
              <a:rPr lang="pt-BR" sz="4200" dirty="0"/>
              <a:t> Valor1 = </a:t>
            </a:r>
            <a:r>
              <a:rPr lang="pt-BR" sz="4200" dirty="0" err="1"/>
              <a:t>Double.parseDouble</a:t>
            </a:r>
            <a:r>
              <a:rPr lang="pt-BR" sz="4200" dirty="0"/>
              <a:t>((Caixa1));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String</a:t>
            </a:r>
            <a:r>
              <a:rPr lang="pt-BR" sz="4200" dirty="0"/>
              <a:t> Caixa2 = txt_Valor2.getText();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double</a:t>
            </a:r>
            <a:r>
              <a:rPr lang="pt-BR" sz="4200" dirty="0"/>
              <a:t> Valor2 = </a:t>
            </a:r>
            <a:r>
              <a:rPr lang="pt-BR" sz="4200" dirty="0" err="1"/>
              <a:t>Double.parseDouble</a:t>
            </a:r>
            <a:r>
              <a:rPr lang="pt-BR" sz="4200" dirty="0"/>
              <a:t>(Caixa2);</a:t>
            </a:r>
          </a:p>
          <a:p>
            <a:pPr marL="0" indent="0">
              <a:buNone/>
            </a:pPr>
            <a:r>
              <a:rPr lang="pt-BR" sz="4200" dirty="0"/>
              <a:t>    	    	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if</a:t>
            </a:r>
            <a:r>
              <a:rPr lang="pt-BR" sz="4200" dirty="0"/>
              <a:t>(</a:t>
            </a:r>
            <a:r>
              <a:rPr lang="pt-BR" sz="4200" dirty="0" err="1"/>
              <a:t>e.getSource</a:t>
            </a:r>
            <a:r>
              <a:rPr lang="pt-BR" sz="4200" dirty="0"/>
              <a:t>()==</a:t>
            </a:r>
            <a:r>
              <a:rPr lang="pt-BR" sz="4200" dirty="0" err="1"/>
              <a:t>bt_Somar</a:t>
            </a:r>
            <a:r>
              <a:rPr lang="pt-BR" sz="4200" dirty="0" smtClean="0"/>
              <a:t>)</a:t>
            </a:r>
          </a:p>
          <a:p>
            <a:pPr marL="0" indent="0">
              <a:buNone/>
            </a:pPr>
            <a:r>
              <a:rPr lang="pt-BR" sz="4200" dirty="0" smtClean="0"/>
              <a:t>    		{</a:t>
            </a:r>
            <a:r>
              <a:rPr lang="pt-BR" sz="4200" dirty="0" err="1" smtClean="0"/>
              <a:t>lbl_Resultado.setText</a:t>
            </a:r>
            <a:r>
              <a:rPr lang="pt-BR" sz="4200" dirty="0"/>
              <a:t>(""+(Valor1+Valor2</a:t>
            </a:r>
            <a:r>
              <a:rPr lang="pt-BR" sz="4200" dirty="0" smtClean="0"/>
              <a:t>));}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err="1" smtClean="0"/>
              <a:t>if</a:t>
            </a:r>
            <a:r>
              <a:rPr lang="pt-BR" sz="4200" dirty="0" smtClean="0"/>
              <a:t>(</a:t>
            </a:r>
            <a:r>
              <a:rPr lang="pt-BR" sz="4200" dirty="0" err="1" smtClean="0"/>
              <a:t>e.getSource</a:t>
            </a:r>
            <a:r>
              <a:rPr lang="pt-BR" sz="4200" dirty="0"/>
              <a:t>()==</a:t>
            </a:r>
            <a:r>
              <a:rPr lang="pt-BR" sz="4200" dirty="0" err="1" smtClean="0"/>
              <a:t>bt_Diminuir</a:t>
            </a:r>
            <a:r>
              <a:rPr lang="pt-BR" sz="4200" dirty="0" smtClean="0"/>
              <a:t>)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smtClean="0"/>
              <a:t>	{</a:t>
            </a:r>
            <a:r>
              <a:rPr lang="pt-BR" sz="4200" dirty="0" err="1" smtClean="0"/>
              <a:t>lbl_Resultado.setText</a:t>
            </a:r>
            <a:r>
              <a:rPr lang="pt-BR" sz="4200" dirty="0"/>
              <a:t>(""+ (Valor1 - Valor2</a:t>
            </a:r>
            <a:r>
              <a:rPr lang="pt-BR" sz="4200" dirty="0" smtClean="0"/>
              <a:t>));}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err="1" smtClean="0"/>
              <a:t>if</a:t>
            </a:r>
            <a:r>
              <a:rPr lang="pt-BR" sz="4200" dirty="0" smtClean="0"/>
              <a:t>(</a:t>
            </a:r>
            <a:r>
              <a:rPr lang="pt-BR" sz="4200" dirty="0" err="1" smtClean="0"/>
              <a:t>e.getSource</a:t>
            </a:r>
            <a:r>
              <a:rPr lang="pt-BR" sz="4200" dirty="0"/>
              <a:t>()==</a:t>
            </a:r>
            <a:r>
              <a:rPr lang="pt-BR" sz="4200" dirty="0" err="1"/>
              <a:t>bt_Multiplicar</a:t>
            </a:r>
            <a:r>
              <a:rPr lang="pt-BR" sz="4200" dirty="0"/>
              <a:t>)</a:t>
            </a:r>
          </a:p>
          <a:p>
            <a:pPr marL="0" indent="0">
              <a:buNone/>
            </a:pPr>
            <a:r>
              <a:rPr lang="pt-BR" sz="4200" dirty="0" smtClean="0"/>
              <a:t>		{</a:t>
            </a:r>
            <a:r>
              <a:rPr lang="pt-BR" sz="4200" dirty="0" err="1" smtClean="0"/>
              <a:t>lbl_Resultado.setText</a:t>
            </a:r>
            <a:r>
              <a:rPr lang="pt-BR" sz="4200" dirty="0"/>
              <a:t>(""+(Valor1 * Valor2</a:t>
            </a:r>
            <a:r>
              <a:rPr lang="pt-BR" sz="4200" dirty="0" smtClean="0"/>
              <a:t>));}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err="1" smtClean="0"/>
              <a:t>if</a:t>
            </a:r>
            <a:r>
              <a:rPr lang="pt-BR" sz="4200" dirty="0" smtClean="0"/>
              <a:t>(</a:t>
            </a:r>
            <a:r>
              <a:rPr lang="pt-BR" sz="4200" dirty="0" err="1" smtClean="0"/>
              <a:t>e.getSource</a:t>
            </a:r>
            <a:r>
              <a:rPr lang="pt-BR" sz="4200" dirty="0"/>
              <a:t>()==</a:t>
            </a:r>
            <a:r>
              <a:rPr lang="pt-BR" sz="4200" dirty="0" err="1"/>
              <a:t>bt_Dividir</a:t>
            </a:r>
            <a:r>
              <a:rPr lang="pt-BR" sz="4200" dirty="0" smtClean="0"/>
              <a:t>)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smtClean="0"/>
              <a:t>	{</a:t>
            </a:r>
            <a:r>
              <a:rPr lang="pt-BR" sz="4200" dirty="0" err="1" smtClean="0"/>
              <a:t>lbl_Resultado.setText</a:t>
            </a:r>
            <a:r>
              <a:rPr lang="pt-BR" sz="4200" dirty="0"/>
              <a:t>(""+(Valor1/Valor2</a:t>
            </a:r>
            <a:r>
              <a:rPr lang="pt-BR" sz="4200" dirty="0" smtClean="0"/>
              <a:t>));}</a:t>
            </a:r>
            <a:r>
              <a:rPr lang="pt-BR" dirty="0"/>
              <a:t>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87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Tratamento de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614356"/>
            <a:ext cx="8229600" cy="521317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sz="4200" dirty="0"/>
              <a:t> </a:t>
            </a:r>
            <a:r>
              <a:rPr lang="pt-BR" sz="4200" dirty="0" err="1"/>
              <a:t>public</a:t>
            </a:r>
            <a:r>
              <a:rPr lang="pt-BR" sz="4200" dirty="0"/>
              <a:t> </a:t>
            </a:r>
            <a:r>
              <a:rPr lang="pt-BR" sz="4200" dirty="0" err="1"/>
              <a:t>void</a:t>
            </a:r>
            <a:r>
              <a:rPr lang="pt-BR" sz="4200" dirty="0"/>
              <a:t> </a:t>
            </a:r>
            <a:r>
              <a:rPr lang="pt-BR" sz="4200" dirty="0" err="1"/>
              <a:t>actionPerformed</a:t>
            </a:r>
            <a:r>
              <a:rPr lang="pt-BR" sz="4200" dirty="0"/>
              <a:t> (</a:t>
            </a:r>
            <a:r>
              <a:rPr lang="pt-BR" sz="4200" dirty="0" err="1"/>
              <a:t>ActionEvent</a:t>
            </a:r>
            <a:r>
              <a:rPr lang="pt-BR" sz="4200" dirty="0"/>
              <a:t> e)</a:t>
            </a:r>
          </a:p>
          <a:p>
            <a:pPr marL="0" indent="0">
              <a:buNone/>
            </a:pPr>
            <a:r>
              <a:rPr lang="pt-BR" sz="4200" dirty="0" smtClean="0"/>
              <a:t> </a:t>
            </a:r>
            <a:r>
              <a:rPr lang="pt-BR" sz="4200" dirty="0"/>
              <a:t>{</a:t>
            </a:r>
          </a:p>
          <a:p>
            <a:pPr marL="0" indent="0">
              <a:buNone/>
            </a:pPr>
            <a:r>
              <a:rPr lang="pt-BR" sz="4200" dirty="0"/>
              <a:t>    </a:t>
            </a:r>
            <a:r>
              <a:rPr lang="pt-BR" sz="4200" dirty="0" smtClean="0"/>
              <a:t>    </a:t>
            </a:r>
            <a:r>
              <a:rPr lang="pt-BR" sz="4200" dirty="0"/>
              <a:t>	</a:t>
            </a:r>
            <a:r>
              <a:rPr lang="pt-BR" sz="4200" dirty="0" err="1"/>
              <a:t>String</a:t>
            </a:r>
            <a:r>
              <a:rPr lang="pt-BR" sz="4200" dirty="0"/>
              <a:t> Caixa1 = txt_Valor1.getText();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double</a:t>
            </a:r>
            <a:r>
              <a:rPr lang="pt-BR" sz="4200" dirty="0"/>
              <a:t>  Resultado;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double</a:t>
            </a:r>
            <a:r>
              <a:rPr lang="pt-BR" sz="4200" dirty="0"/>
              <a:t> Valor1 = </a:t>
            </a:r>
            <a:r>
              <a:rPr lang="pt-BR" sz="4200" dirty="0" err="1"/>
              <a:t>Double.parseDouble</a:t>
            </a:r>
            <a:r>
              <a:rPr lang="pt-BR" sz="4200" dirty="0"/>
              <a:t>((Caixa1));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String</a:t>
            </a:r>
            <a:r>
              <a:rPr lang="pt-BR" sz="4200" dirty="0"/>
              <a:t> Caixa2 = txt_Valor2.getText();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double</a:t>
            </a:r>
            <a:r>
              <a:rPr lang="pt-BR" sz="4200" dirty="0"/>
              <a:t> Valor2 = </a:t>
            </a:r>
            <a:r>
              <a:rPr lang="pt-BR" sz="4200" dirty="0" err="1"/>
              <a:t>Double.parseDouble</a:t>
            </a:r>
            <a:r>
              <a:rPr lang="pt-BR" sz="4200" dirty="0"/>
              <a:t>(Caixa2);</a:t>
            </a:r>
          </a:p>
          <a:p>
            <a:pPr marL="0" indent="0">
              <a:buNone/>
            </a:pPr>
            <a:r>
              <a:rPr lang="pt-BR" sz="4200" dirty="0"/>
              <a:t>    	    	</a:t>
            </a:r>
          </a:p>
          <a:p>
            <a:pPr marL="0" indent="0">
              <a:buNone/>
            </a:pPr>
            <a:r>
              <a:rPr lang="pt-BR" sz="4200" dirty="0"/>
              <a:t>    	</a:t>
            </a:r>
            <a:r>
              <a:rPr lang="pt-BR" sz="4200" dirty="0" err="1"/>
              <a:t>if</a:t>
            </a:r>
            <a:r>
              <a:rPr lang="pt-BR" sz="4200" dirty="0"/>
              <a:t>(</a:t>
            </a:r>
            <a:r>
              <a:rPr lang="pt-BR" sz="4200" dirty="0" err="1"/>
              <a:t>e.getSource</a:t>
            </a:r>
            <a:r>
              <a:rPr lang="pt-BR" sz="4200" dirty="0"/>
              <a:t>()==</a:t>
            </a:r>
            <a:r>
              <a:rPr lang="pt-BR" sz="4200" dirty="0" err="1"/>
              <a:t>bt_Somar</a:t>
            </a:r>
            <a:r>
              <a:rPr lang="pt-BR" sz="4200" dirty="0" smtClean="0"/>
              <a:t>)</a:t>
            </a:r>
          </a:p>
          <a:p>
            <a:pPr marL="0" indent="0">
              <a:buNone/>
            </a:pPr>
            <a:r>
              <a:rPr lang="pt-BR" sz="4200" dirty="0" smtClean="0"/>
              <a:t>    		{</a:t>
            </a:r>
            <a:r>
              <a:rPr lang="pt-BR" sz="4200" dirty="0" err="1" smtClean="0"/>
              <a:t>lbl_Resultado.setText</a:t>
            </a:r>
            <a:r>
              <a:rPr lang="pt-BR" sz="4200" dirty="0"/>
              <a:t>(""+(Valor1+Valor2</a:t>
            </a:r>
            <a:r>
              <a:rPr lang="pt-BR" sz="4200" dirty="0" smtClean="0"/>
              <a:t>));}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err="1" smtClean="0"/>
              <a:t>if</a:t>
            </a:r>
            <a:r>
              <a:rPr lang="pt-BR" sz="4200" dirty="0" smtClean="0"/>
              <a:t>(</a:t>
            </a:r>
            <a:r>
              <a:rPr lang="pt-BR" sz="4200" dirty="0" err="1" smtClean="0"/>
              <a:t>e.getSource</a:t>
            </a:r>
            <a:r>
              <a:rPr lang="pt-BR" sz="4200" dirty="0"/>
              <a:t>()==</a:t>
            </a:r>
            <a:r>
              <a:rPr lang="pt-BR" sz="4200" dirty="0" err="1" smtClean="0"/>
              <a:t>bt_Diminuir</a:t>
            </a:r>
            <a:r>
              <a:rPr lang="pt-BR" sz="4200" dirty="0" smtClean="0"/>
              <a:t>)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smtClean="0"/>
              <a:t>	{</a:t>
            </a:r>
            <a:r>
              <a:rPr lang="pt-BR" sz="4200" dirty="0" err="1" smtClean="0"/>
              <a:t>lbl_Resultado.setText</a:t>
            </a:r>
            <a:r>
              <a:rPr lang="pt-BR" sz="4200" dirty="0"/>
              <a:t>(""+ (Valor1 - Valor2</a:t>
            </a:r>
            <a:r>
              <a:rPr lang="pt-BR" sz="4200" dirty="0" smtClean="0"/>
              <a:t>));}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err="1" smtClean="0"/>
              <a:t>if</a:t>
            </a:r>
            <a:r>
              <a:rPr lang="pt-BR" sz="4200" dirty="0" smtClean="0"/>
              <a:t>(</a:t>
            </a:r>
            <a:r>
              <a:rPr lang="pt-BR" sz="4200" dirty="0" err="1" smtClean="0"/>
              <a:t>e.getSource</a:t>
            </a:r>
            <a:r>
              <a:rPr lang="pt-BR" sz="4200" dirty="0"/>
              <a:t>()==</a:t>
            </a:r>
            <a:r>
              <a:rPr lang="pt-BR" sz="4200" dirty="0" err="1"/>
              <a:t>bt_Multiplicar</a:t>
            </a:r>
            <a:r>
              <a:rPr lang="pt-BR" sz="4200" dirty="0"/>
              <a:t>)</a:t>
            </a:r>
          </a:p>
          <a:p>
            <a:pPr marL="0" indent="0">
              <a:buNone/>
            </a:pPr>
            <a:r>
              <a:rPr lang="pt-BR" sz="4200" dirty="0" smtClean="0"/>
              <a:t>		{</a:t>
            </a:r>
            <a:r>
              <a:rPr lang="pt-BR" sz="4200" dirty="0" err="1" smtClean="0"/>
              <a:t>lbl_Resultado.setText</a:t>
            </a:r>
            <a:r>
              <a:rPr lang="pt-BR" sz="4200" dirty="0"/>
              <a:t>(""+(Valor1 * Valor2</a:t>
            </a:r>
            <a:r>
              <a:rPr lang="pt-BR" sz="4200" dirty="0" smtClean="0"/>
              <a:t>));}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err="1" smtClean="0"/>
              <a:t>if</a:t>
            </a:r>
            <a:r>
              <a:rPr lang="pt-BR" sz="4200" dirty="0" smtClean="0"/>
              <a:t>(</a:t>
            </a:r>
            <a:r>
              <a:rPr lang="pt-BR" sz="4200" dirty="0" err="1" smtClean="0"/>
              <a:t>e.getSource</a:t>
            </a:r>
            <a:r>
              <a:rPr lang="pt-BR" sz="4200" dirty="0"/>
              <a:t>()==</a:t>
            </a:r>
            <a:r>
              <a:rPr lang="pt-BR" sz="4200" dirty="0" err="1"/>
              <a:t>bt_Dividir</a:t>
            </a:r>
            <a:r>
              <a:rPr lang="pt-BR" sz="4200" dirty="0" smtClean="0"/>
              <a:t>)</a:t>
            </a:r>
          </a:p>
          <a:p>
            <a:pPr marL="0" indent="0">
              <a:buNone/>
            </a:pPr>
            <a:r>
              <a:rPr lang="pt-BR" sz="4200" dirty="0"/>
              <a:t>	</a:t>
            </a:r>
            <a:r>
              <a:rPr lang="pt-BR" sz="4200" dirty="0" smtClean="0"/>
              <a:t>	{</a:t>
            </a:r>
            <a:r>
              <a:rPr lang="pt-BR" sz="4200" dirty="0" err="1" smtClean="0"/>
              <a:t>lbl_Resultado.setText</a:t>
            </a:r>
            <a:r>
              <a:rPr lang="pt-BR" sz="4200" dirty="0"/>
              <a:t>(""+(Valor1/Valor2</a:t>
            </a:r>
            <a:r>
              <a:rPr lang="pt-BR" sz="4200" dirty="0" smtClean="0"/>
              <a:t>));}</a:t>
            </a:r>
            <a:r>
              <a:rPr lang="pt-BR" dirty="0"/>
              <a:t>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/>
          </a:p>
        </p:txBody>
      </p:sp>
      <p:cxnSp>
        <p:nvCxnSpPr>
          <p:cNvPr id="7" name="Conector reto 6"/>
          <p:cNvCxnSpPr/>
          <p:nvPr/>
        </p:nvCxnSpPr>
        <p:spPr>
          <a:xfrm>
            <a:off x="2699792" y="3140968"/>
            <a:ext cx="345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699792" y="2852936"/>
            <a:ext cx="345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2699792" y="2852936"/>
            <a:ext cx="0" cy="2880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6156176" y="2852936"/>
            <a:ext cx="0" cy="2880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2768561" y="3717032"/>
            <a:ext cx="345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2768561" y="3429000"/>
            <a:ext cx="345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2768561" y="3429000"/>
            <a:ext cx="0" cy="2880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6224945" y="3429000"/>
            <a:ext cx="0" cy="2880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/>
          <p:cNvCxnSpPr/>
          <p:nvPr/>
        </p:nvCxnSpPr>
        <p:spPr>
          <a:xfrm flipV="1">
            <a:off x="6019800" y="2348880"/>
            <a:ext cx="856456" cy="504056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 flipV="1">
            <a:off x="5959143" y="2348879"/>
            <a:ext cx="917113" cy="108012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6909859" y="2021939"/>
            <a:ext cx="2191272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Por que é feita esta conversão?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02026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Finalizando o tratamento de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/>
              <a:t> 	</a:t>
            </a:r>
            <a:r>
              <a:rPr lang="pt-BR" dirty="0" err="1"/>
              <a:t>if</a:t>
            </a:r>
            <a:r>
              <a:rPr lang="pt-BR" dirty="0"/>
              <a:t>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bt_Limpar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{</a:t>
            </a:r>
          </a:p>
          <a:p>
            <a:pPr marL="0" indent="0">
              <a:buNone/>
            </a:pPr>
            <a:r>
              <a:rPr lang="pt-BR" dirty="0"/>
              <a:t>    	      //Resultado = Valor1 + Valor2; </a:t>
            </a:r>
          </a:p>
          <a:p>
            <a:pPr marL="0" indent="0">
              <a:buNone/>
            </a:pPr>
            <a:r>
              <a:rPr lang="pt-BR" dirty="0"/>
              <a:t>    		</a:t>
            </a:r>
            <a:r>
              <a:rPr lang="pt-BR" dirty="0" err="1"/>
              <a:t>lbl_Resultado.setText</a:t>
            </a:r>
            <a:r>
              <a:rPr lang="pt-BR" dirty="0"/>
              <a:t>("Aguardando digitação de valores");</a:t>
            </a:r>
          </a:p>
          <a:p>
            <a:pPr marL="0" indent="0">
              <a:buNone/>
            </a:pPr>
            <a:r>
              <a:rPr lang="pt-BR" dirty="0"/>
              <a:t>    		</a:t>
            </a:r>
            <a:r>
              <a:rPr lang="pt-BR" dirty="0" err="1"/>
              <a:t>if</a:t>
            </a:r>
            <a:r>
              <a:rPr lang="pt-BR" dirty="0"/>
              <a:t>(txt_Valor1.equals(""))</a:t>
            </a:r>
          </a:p>
          <a:p>
            <a:pPr marL="0" indent="0">
              <a:buNone/>
            </a:pPr>
            <a:r>
              <a:rPr lang="pt-BR" dirty="0"/>
              <a:t>    			{/*NAO FAÇA NADA*/}</a:t>
            </a:r>
          </a:p>
          <a:p>
            <a:pPr marL="0" indent="0">
              <a:buNone/>
            </a:pPr>
            <a:r>
              <a:rPr lang="pt-BR" dirty="0"/>
              <a:t>    		</a:t>
            </a:r>
            <a:r>
              <a:rPr lang="pt-BR" dirty="0" err="1"/>
              <a:t>else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			{txt_Valor1.setText("");}</a:t>
            </a:r>
          </a:p>
          <a:p>
            <a:pPr marL="0" indent="0">
              <a:buNone/>
            </a:pPr>
            <a:r>
              <a:rPr lang="pt-BR" dirty="0"/>
              <a:t>    		</a:t>
            </a:r>
            <a:r>
              <a:rPr lang="pt-BR" dirty="0" err="1"/>
              <a:t>if</a:t>
            </a:r>
            <a:r>
              <a:rPr lang="pt-BR" dirty="0"/>
              <a:t>(txt_Valor2.getText().</a:t>
            </a:r>
            <a:r>
              <a:rPr lang="pt-BR" dirty="0" err="1"/>
              <a:t>equals</a:t>
            </a:r>
            <a:r>
              <a:rPr lang="pt-BR" dirty="0"/>
              <a:t>(""))</a:t>
            </a:r>
          </a:p>
          <a:p>
            <a:pPr marL="0" indent="0">
              <a:buNone/>
            </a:pPr>
            <a:r>
              <a:rPr lang="pt-BR" dirty="0"/>
              <a:t>    			{/*NAO FAÇA NADA*/}</a:t>
            </a:r>
          </a:p>
          <a:p>
            <a:pPr marL="0" indent="0">
              <a:buNone/>
            </a:pPr>
            <a:r>
              <a:rPr lang="pt-BR" dirty="0"/>
              <a:t>    		</a:t>
            </a:r>
            <a:r>
              <a:rPr lang="pt-BR" dirty="0" err="1"/>
              <a:t>else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			{txt_Valor2.setText(" ");}		</a:t>
            </a:r>
          </a:p>
          <a:p>
            <a:pPr marL="0" indent="0">
              <a:buNone/>
            </a:pPr>
            <a:r>
              <a:rPr lang="pt-BR" dirty="0"/>
              <a:t>    	}    			</a:t>
            </a:r>
          </a:p>
          <a:p>
            <a:pPr marL="0" indent="0">
              <a:buNone/>
            </a:pPr>
            <a:r>
              <a:rPr lang="pt-BR" dirty="0"/>
              <a:t>    }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07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pt-BR" dirty="0" smtClean="0"/>
              <a:t>O parâmetro </a:t>
            </a:r>
            <a:r>
              <a:rPr lang="pt-BR" dirty="0" err="1" smtClean="0"/>
              <a:t>ActionEvent</a:t>
            </a:r>
            <a:r>
              <a:rPr lang="pt-BR" dirty="0" smtClean="0"/>
              <a:t> 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 (</a:t>
            </a:r>
            <a:r>
              <a:rPr lang="pt-BR" dirty="0" err="1"/>
              <a:t>ActionEvent</a:t>
            </a:r>
            <a:r>
              <a:rPr lang="pt-BR" dirty="0"/>
              <a:t> e)</a:t>
            </a:r>
          </a:p>
          <a:p>
            <a:pPr marL="0" indent="0">
              <a:buNone/>
            </a:pPr>
            <a:r>
              <a:rPr lang="pt-BR" dirty="0"/>
              <a:t>    {</a:t>
            </a:r>
          </a:p>
          <a:p>
            <a:pPr marL="0" indent="0">
              <a:buNone/>
            </a:pPr>
            <a:r>
              <a:rPr lang="pt-BR" dirty="0"/>
              <a:t>    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String</a:t>
            </a:r>
            <a:r>
              <a:rPr lang="pt-BR" dirty="0"/>
              <a:t> Caixa1 = txt_Valor1.getText();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double</a:t>
            </a:r>
            <a:r>
              <a:rPr lang="pt-BR" dirty="0"/>
              <a:t>  Resultado;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double</a:t>
            </a:r>
            <a:r>
              <a:rPr lang="pt-BR" dirty="0"/>
              <a:t> Valor1 = </a:t>
            </a:r>
            <a:r>
              <a:rPr lang="pt-BR" dirty="0" err="1"/>
              <a:t>Double.parseDouble</a:t>
            </a:r>
            <a:r>
              <a:rPr lang="pt-BR" dirty="0"/>
              <a:t>((Caixa1));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String</a:t>
            </a:r>
            <a:r>
              <a:rPr lang="pt-BR" dirty="0"/>
              <a:t> Caixa2 = txt_Valor2.getText();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double</a:t>
            </a:r>
            <a:r>
              <a:rPr lang="pt-BR" dirty="0"/>
              <a:t> Valor2 = </a:t>
            </a:r>
            <a:r>
              <a:rPr lang="pt-BR" dirty="0" err="1"/>
              <a:t>Double.parseDouble</a:t>
            </a:r>
            <a:r>
              <a:rPr lang="pt-BR" dirty="0"/>
              <a:t>(Caixa2);</a:t>
            </a:r>
          </a:p>
          <a:p>
            <a:pPr marL="0" indent="0">
              <a:buNone/>
            </a:pPr>
            <a:r>
              <a:rPr lang="pt-BR" dirty="0"/>
              <a:t>    	    	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       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bt_Somar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	{</a:t>
            </a:r>
          </a:p>
          <a:p>
            <a:pPr marL="0" indent="0">
              <a:buNone/>
            </a:pPr>
            <a:r>
              <a:rPr lang="pt-BR" dirty="0"/>
              <a:t>    	      </a:t>
            </a:r>
          </a:p>
          <a:p>
            <a:pPr marL="0" indent="0">
              <a:buNone/>
            </a:pPr>
            <a:r>
              <a:rPr lang="pt-BR" dirty="0"/>
              <a:t>    		</a:t>
            </a:r>
            <a:r>
              <a:rPr lang="pt-BR" dirty="0" err="1"/>
              <a:t>lbl_Resultado.setText</a:t>
            </a:r>
            <a:r>
              <a:rPr lang="pt-BR" dirty="0"/>
              <a:t>(""+(Valor1+Valor2));		</a:t>
            </a:r>
          </a:p>
          <a:p>
            <a:pPr marL="0" indent="0">
              <a:buNone/>
            </a:pPr>
            <a:r>
              <a:rPr lang="pt-BR" dirty="0"/>
              <a:t>    	}</a:t>
            </a:r>
          </a:p>
          <a:p>
            <a:pPr marL="0" indent="0">
              <a:buNone/>
            </a:pPr>
            <a:r>
              <a:rPr lang="pt-BR" dirty="0"/>
              <a:t>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1619672" y="1844824"/>
            <a:ext cx="2880320" cy="2304256"/>
          </a:xfrm>
          <a:prstGeom prst="straightConnector1">
            <a:avLst/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1691680" y="4077072"/>
            <a:ext cx="0" cy="2880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2771800" y="4077072"/>
            <a:ext cx="0" cy="28803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1691680" y="4077072"/>
            <a:ext cx="108012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691680" y="4346832"/>
            <a:ext cx="1080120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2231740" y="4365104"/>
            <a:ext cx="0" cy="432048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to 25"/>
          <p:cNvCxnSpPr/>
          <p:nvPr/>
        </p:nvCxnSpPr>
        <p:spPr>
          <a:xfrm flipH="1">
            <a:off x="2231740" y="4797152"/>
            <a:ext cx="500455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/>
          <p:cNvCxnSpPr/>
          <p:nvPr/>
        </p:nvCxnSpPr>
        <p:spPr>
          <a:xfrm flipH="1" flipV="1">
            <a:off x="7164288" y="3717032"/>
            <a:ext cx="72008" cy="108012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ixaDeTexto 32"/>
          <p:cNvSpPr txBox="1"/>
          <p:nvPr/>
        </p:nvSpPr>
        <p:spPr>
          <a:xfrm>
            <a:off x="6444208" y="3092405"/>
            <a:ext cx="1584176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Retorna qual o objeto clicado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694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/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5616624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pt-BR" dirty="0" smtClean="0"/>
              <a:t>Opções do </a:t>
            </a:r>
            <a:r>
              <a:rPr lang="pt-BR" dirty="0" err="1" smtClean="0"/>
              <a:t>ActionEvent</a:t>
            </a:r>
            <a:r>
              <a:rPr lang="pt-BR" dirty="0" smtClean="0"/>
              <a:t> e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9925"/>
            <a:ext cx="9190162" cy="4846425"/>
          </a:xfrm>
          <a:prstGeom prst="rect">
            <a:avLst/>
          </a:prstGeom>
        </p:spPr>
      </p:pic>
      <p:cxnSp>
        <p:nvCxnSpPr>
          <p:cNvPr id="9" name="Conector reto 8"/>
          <p:cNvCxnSpPr/>
          <p:nvPr/>
        </p:nvCxnSpPr>
        <p:spPr>
          <a:xfrm>
            <a:off x="2123728" y="5877272"/>
            <a:ext cx="223224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2113218" y="6093296"/>
            <a:ext cx="223224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2123728" y="5877272"/>
            <a:ext cx="0" cy="21602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4345466" y="5890053"/>
            <a:ext cx="0" cy="216024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4283968" y="3837240"/>
            <a:ext cx="5221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 smtClean="0"/>
              <a:t>e.getSource</a:t>
            </a:r>
            <a:r>
              <a:rPr lang="pt-BR" dirty="0" smtClean="0"/>
              <a:t>() </a:t>
            </a:r>
            <a:r>
              <a:rPr lang="pt-BR" dirty="0" smtClean="0">
                <a:sym typeface="Wingdings" panose="05000000000000000000" pitchFamily="2" charset="2"/>
              </a:rPr>
              <a:t> Retorna o botão que foi clicado.</a:t>
            </a:r>
          </a:p>
          <a:p>
            <a:endParaRPr lang="pt-BR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 smtClean="0">
                <a:sym typeface="Wingdings" panose="05000000000000000000" pitchFamily="2" charset="2"/>
              </a:rPr>
              <a:t>e.getActionCommand</a:t>
            </a:r>
            <a:r>
              <a:rPr lang="pt-BR" dirty="0" smtClean="0">
                <a:sym typeface="Wingdings" panose="05000000000000000000" pitchFamily="2" charset="2"/>
              </a:rPr>
              <a:t>()  Retorna o que esta “escrito” no botão clicado.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738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Só falta agora colocar o método </a:t>
            </a:r>
            <a:r>
              <a:rPr lang="pt-BR" dirty="0" err="1" smtClean="0"/>
              <a:t>main</a:t>
            </a:r>
            <a:r>
              <a:rPr lang="pt-BR" dirty="0" smtClean="0"/>
              <a:t> para execução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public static void main (String </a:t>
            </a:r>
            <a:r>
              <a:rPr lang="en-US" dirty="0" err="1"/>
              <a:t>args</a:t>
            </a:r>
            <a:r>
              <a:rPr lang="en-US" dirty="0"/>
              <a:t> [])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{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	new </a:t>
            </a:r>
            <a:r>
              <a:rPr lang="en-US" dirty="0" err="1"/>
              <a:t>CalculadoraSimples</a:t>
            </a:r>
            <a:r>
              <a:rPr lang="en-US" dirty="0" smtClean="0"/>
              <a:t>(); 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}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/>
          </a:p>
        </p:txBody>
      </p:sp>
      <p:cxnSp>
        <p:nvCxnSpPr>
          <p:cNvPr id="7" name="Conector reto 6"/>
          <p:cNvCxnSpPr/>
          <p:nvPr/>
        </p:nvCxnSpPr>
        <p:spPr>
          <a:xfrm>
            <a:off x="1331640" y="3284984"/>
            <a:ext cx="482453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1331640" y="2780928"/>
            <a:ext cx="4824536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331640" y="2780928"/>
            <a:ext cx="0" cy="50405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6156176" y="2780928"/>
            <a:ext cx="0" cy="504056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>
            <a:off x="3059832" y="3313583"/>
            <a:ext cx="2664296" cy="1296145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3059832" y="4631689"/>
            <a:ext cx="5544616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Aqui também foi utilizada a referencia indireta ao objeto.</a:t>
            </a:r>
          </a:p>
          <a:p>
            <a:r>
              <a:rPr lang="pt-BR" dirty="0" smtClean="0"/>
              <a:t>Como eu sei que esta referência é indireta?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019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Executando agora tudo deve funciona!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535176"/>
            <a:ext cx="3810000" cy="12858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455" y="1547664"/>
            <a:ext cx="3810000" cy="12858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50" y="5444816"/>
            <a:ext cx="3810000" cy="12858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455" y="5435600"/>
            <a:ext cx="3810000" cy="128587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5816" y="3573016"/>
            <a:ext cx="381000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564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Executando agora tudo deve funciona!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535176"/>
            <a:ext cx="3810000" cy="128587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455" y="1547664"/>
            <a:ext cx="3810000" cy="12858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50" y="5444816"/>
            <a:ext cx="3810000" cy="128587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8455" y="5435600"/>
            <a:ext cx="3810000" cy="128587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5816" y="3573016"/>
            <a:ext cx="3810000" cy="1285875"/>
          </a:xfrm>
          <a:prstGeom prst="rect">
            <a:avLst/>
          </a:prstGeom>
        </p:spPr>
      </p:pic>
      <p:cxnSp>
        <p:nvCxnSpPr>
          <p:cNvPr id="16" name="Conector de seta reta 15"/>
          <p:cNvCxnSpPr/>
          <p:nvPr/>
        </p:nvCxnSpPr>
        <p:spPr>
          <a:xfrm flipH="1" flipV="1">
            <a:off x="3563888" y="2060848"/>
            <a:ext cx="1152128" cy="973381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flipV="1">
            <a:off x="7956376" y="2073649"/>
            <a:ext cx="812776" cy="1067319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flipH="1">
            <a:off x="6497391" y="4215953"/>
            <a:ext cx="1963041" cy="448678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>
            <a:off x="1721484" y="4241744"/>
            <a:ext cx="1656184" cy="187180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/>
          <p:nvPr/>
        </p:nvCxnSpPr>
        <p:spPr>
          <a:xfrm>
            <a:off x="8769151" y="4321828"/>
            <a:ext cx="1" cy="172501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6644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492896"/>
            <a:ext cx="8229600" cy="1143000"/>
          </a:xfrm>
        </p:spPr>
        <p:txBody>
          <a:bodyPr/>
          <a:lstStyle/>
          <a:p>
            <a:r>
              <a:rPr lang="pt-BR" dirty="0" smtClean="0"/>
              <a:t>Vamos melhorar nossa calculadora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5805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Adicionando novos botões e funcionalidades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Vamos colocar os botões: </a:t>
            </a:r>
          </a:p>
          <a:p>
            <a:r>
              <a:rPr lang="pt-BR" dirty="0" smtClean="0"/>
              <a:t>Raiz Quadrada;</a:t>
            </a:r>
          </a:p>
          <a:p>
            <a:r>
              <a:rPr lang="pt-BR" dirty="0" smtClean="0"/>
              <a:t>Potência</a:t>
            </a:r>
          </a:p>
          <a:p>
            <a:r>
              <a:rPr lang="pt-BR" dirty="0" smtClean="0"/>
              <a:t>Fatorial;</a:t>
            </a:r>
          </a:p>
          <a:p>
            <a:r>
              <a:rPr lang="pt-BR" dirty="0" smtClean="0"/>
              <a:t>Logaritmo;</a:t>
            </a:r>
          </a:p>
          <a:p>
            <a:r>
              <a:rPr lang="pt-BR" dirty="0" smtClean="0"/>
              <a:t>Sair;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07664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132" y="2204864"/>
            <a:ext cx="381000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6090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prática da semana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Elabore a tela abaixo:</a:t>
            </a:r>
          </a:p>
          <a:p>
            <a:pPr marL="0" indent="0">
              <a:buNone/>
            </a:pPr>
            <a:r>
              <a:rPr lang="pt-BR" dirty="0" smtClean="0"/>
              <a:t>(Valor </a:t>
            </a:r>
            <a:r>
              <a:rPr lang="pt-BR" smtClean="0"/>
              <a:t>2,0 pontos)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946" y="2363823"/>
            <a:ext cx="5620054" cy="449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3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Algumas dicas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Math.pow</a:t>
            </a:r>
            <a:r>
              <a:rPr lang="pt-BR" dirty="0" smtClean="0"/>
              <a:t>(Numero, Potencia); é o método usado para calcular exponenciais no Java</a:t>
            </a:r>
          </a:p>
          <a:p>
            <a:endParaRPr lang="pt-BR" dirty="0"/>
          </a:p>
          <a:p>
            <a:r>
              <a:rPr lang="pt-BR" dirty="0" smtClean="0"/>
              <a:t>Para sair do sistema você pode usar o método</a:t>
            </a:r>
          </a:p>
          <a:p>
            <a:pPr marL="0" indent="0">
              <a:buNone/>
            </a:pPr>
            <a:r>
              <a:rPr lang="pt-BR" dirty="0" err="1" smtClean="0"/>
              <a:t>System.exit</a:t>
            </a:r>
            <a:r>
              <a:rPr lang="pt-BR" dirty="0" smtClean="0"/>
              <a:t>(0);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72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5557</TotalTime>
  <Words>802</Words>
  <Application>Microsoft Office PowerPoint</Application>
  <PresentationFormat>Apresentação na tela (4:3)</PresentationFormat>
  <Paragraphs>358</Paragraphs>
  <Slides>42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8" baseType="lpstr">
      <vt:lpstr>Arial Unicode MS</vt:lpstr>
      <vt:lpstr>Arial</vt:lpstr>
      <vt:lpstr>Calibri</vt:lpstr>
      <vt:lpstr>Helvetica</vt:lpstr>
      <vt:lpstr>Wingdings</vt:lpstr>
      <vt:lpstr>Tema do Office</vt:lpstr>
      <vt:lpstr>Elaborando Interfaces </vt:lpstr>
      <vt:lpstr>Todos os componentes</vt:lpstr>
      <vt:lpstr>Todos os componentes</vt:lpstr>
      <vt:lpstr>As Etiquetas ou rótulos </vt:lpstr>
      <vt:lpstr>As Etiquetas ou rótulos - Declaração </vt:lpstr>
      <vt:lpstr>O que muda quando a referência ao objeto é direta ou indireta? </vt:lpstr>
      <vt:lpstr>As caixas de textos</vt:lpstr>
      <vt:lpstr>Botões da tela</vt:lpstr>
      <vt:lpstr>Pensando nesta tela</vt:lpstr>
      <vt:lpstr>O código – os botões</vt:lpstr>
      <vt:lpstr>Note que...</vt:lpstr>
      <vt:lpstr>O código</vt:lpstr>
      <vt:lpstr>Principais métodos de um JFrame</vt:lpstr>
      <vt:lpstr>O código</vt:lpstr>
      <vt:lpstr>O código</vt:lpstr>
      <vt:lpstr>O código</vt:lpstr>
      <vt:lpstr>O código</vt:lpstr>
      <vt:lpstr>O código</vt:lpstr>
      <vt:lpstr>Aplicação dos Layout</vt:lpstr>
      <vt:lpstr>Apresentação do PowerPoint</vt:lpstr>
      <vt:lpstr>Layouts usados nesta aplicação</vt:lpstr>
      <vt:lpstr>Layout Managers</vt:lpstr>
      <vt:lpstr>BorderLayout</vt:lpstr>
      <vt:lpstr>FlowLayout()</vt:lpstr>
      <vt:lpstr>GridLayout(Linhas, Colunas) </vt:lpstr>
      <vt:lpstr>Para que ser serve o método getContentPane() ?</vt:lpstr>
      <vt:lpstr>Aplicando o BorderLayout na nossa tela</vt:lpstr>
      <vt:lpstr>Tornando os botões sensíveis aos eventos</vt:lpstr>
      <vt:lpstr>Finalizando o método construtor</vt:lpstr>
      <vt:lpstr>Tratamento de eventos</vt:lpstr>
      <vt:lpstr>Tratamento de eventos</vt:lpstr>
      <vt:lpstr>Finalizando o tratamento de eventos</vt:lpstr>
      <vt:lpstr>O parâmetro ActionEvent e</vt:lpstr>
      <vt:lpstr>Opções do ActionEvent e</vt:lpstr>
      <vt:lpstr>Só falta agora colocar o método main para execução</vt:lpstr>
      <vt:lpstr>Executando agora tudo deve funciona!</vt:lpstr>
      <vt:lpstr>Executando agora tudo deve funciona!</vt:lpstr>
      <vt:lpstr>Vamos melhorar nossa calculadora</vt:lpstr>
      <vt:lpstr>Adicionando novos botões e funcionalidades</vt:lpstr>
      <vt:lpstr>Apresentação do PowerPoint</vt:lpstr>
      <vt:lpstr>Atividade prática da semana</vt:lpstr>
      <vt:lpstr>Algumas dicas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87</cp:revision>
  <dcterms:created xsi:type="dcterms:W3CDTF">2015-09-21T11:15:04Z</dcterms:created>
  <dcterms:modified xsi:type="dcterms:W3CDTF">2017-04-04T18:20:04Z</dcterms:modified>
</cp:coreProperties>
</file>