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3"/>
  </p:notesMasterIdLst>
  <p:sldIdLst>
    <p:sldId id="258" r:id="rId2"/>
    <p:sldId id="502" r:id="rId3"/>
    <p:sldId id="527" r:id="rId4"/>
    <p:sldId id="528" r:id="rId5"/>
    <p:sldId id="529" r:id="rId6"/>
    <p:sldId id="530" r:id="rId7"/>
    <p:sldId id="531" r:id="rId8"/>
    <p:sldId id="532" r:id="rId9"/>
    <p:sldId id="533" r:id="rId10"/>
    <p:sldId id="535" r:id="rId11"/>
    <p:sldId id="534" r:id="rId12"/>
    <p:sldId id="536" r:id="rId13"/>
    <p:sldId id="537" r:id="rId14"/>
    <p:sldId id="538" r:id="rId15"/>
    <p:sldId id="539" r:id="rId16"/>
    <p:sldId id="540" r:id="rId17"/>
    <p:sldId id="541" r:id="rId18"/>
    <p:sldId id="542" r:id="rId19"/>
    <p:sldId id="543" r:id="rId20"/>
    <p:sldId id="505" r:id="rId21"/>
    <p:sldId id="544" r:id="rId22"/>
    <p:sldId id="545" r:id="rId23"/>
    <p:sldId id="546" r:id="rId24"/>
    <p:sldId id="547" r:id="rId25"/>
    <p:sldId id="549" r:id="rId26"/>
    <p:sldId id="550" r:id="rId27"/>
    <p:sldId id="551" r:id="rId28"/>
    <p:sldId id="552" r:id="rId29"/>
    <p:sldId id="553" r:id="rId30"/>
    <p:sldId id="508" r:id="rId31"/>
    <p:sldId id="506" r:id="rId32"/>
    <p:sldId id="507" r:id="rId33"/>
    <p:sldId id="509" r:id="rId34"/>
    <p:sldId id="510" r:id="rId35"/>
    <p:sldId id="511" r:id="rId36"/>
    <p:sldId id="512" r:id="rId37"/>
    <p:sldId id="513" r:id="rId38"/>
    <p:sldId id="514" r:id="rId39"/>
    <p:sldId id="515" r:id="rId40"/>
    <p:sldId id="516" r:id="rId41"/>
    <p:sldId id="517" r:id="rId42"/>
    <p:sldId id="518" r:id="rId43"/>
    <p:sldId id="519" r:id="rId44"/>
    <p:sldId id="520" r:id="rId45"/>
    <p:sldId id="521" r:id="rId46"/>
    <p:sldId id="522" r:id="rId47"/>
    <p:sldId id="523" r:id="rId48"/>
    <p:sldId id="524" r:id="rId49"/>
    <p:sldId id="525" r:id="rId50"/>
    <p:sldId id="526" r:id="rId51"/>
    <p:sldId id="554" r:id="rId52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uário do Windows" initials="UdW" lastIdx="1" clrIdx="0">
    <p:extLst>
      <p:ext uri="{19B8F6BF-5375-455C-9EA6-DF929625EA0E}">
        <p15:presenceInfo xmlns:p15="http://schemas.microsoft.com/office/powerpoint/2012/main" userId="Usuário do Window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47" autoAdjust="0"/>
    <p:restoredTop sz="94660"/>
  </p:normalViewPr>
  <p:slideViewPr>
    <p:cSldViewPr>
      <p:cViewPr varScale="1">
        <p:scale>
          <a:sx n="110" d="100"/>
          <a:sy n="110" d="100"/>
        </p:scale>
        <p:origin x="906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89CA9E-8CC6-4E4E-9E81-A8DD4E4FEB05}" type="datetimeFigureOut">
              <a:rPr lang="pt-BR" smtClean="0"/>
              <a:t>16/05/2017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98EEBC-24D2-4904-A460-FA7523AE98E3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66417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74" y="8092"/>
            <a:ext cx="9144000" cy="6849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A2441-0F47-4CE9-A58C-597A3B9AAD32}" type="datetime1">
              <a:rPr lang="pt-BR" smtClean="0"/>
              <a:t>16/05/2017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394976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16" y="8092"/>
            <a:ext cx="9144000" cy="6849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55A6B-365D-402C-AC02-85641F62A521}" type="datetime1">
              <a:rPr lang="pt-BR" smtClean="0"/>
              <a:t>16/05/2017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  <p:pic>
        <p:nvPicPr>
          <p:cNvPr id="8" name="Picture 2" descr="Resultado de imagem para logo colegio estadual do parana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3937" y="145156"/>
            <a:ext cx="805726" cy="700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3570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342A7-4BA7-4D0E-B6BA-AF249AB0533A}" type="datetime1">
              <a:rPr lang="pt-BR" smtClean="0"/>
              <a:t>16/05/2017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907158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DDA25-0960-44D3-85B8-0A71166FCAB2}" type="datetime1">
              <a:rPr lang="pt-BR" smtClean="0"/>
              <a:t>16/05/2017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72968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0E97B-D807-4705-AE98-50E122ECCB80}" type="datetime1">
              <a:rPr lang="pt-BR" smtClean="0"/>
              <a:t>16/05/2017</a:t>
            </a:fld>
            <a:endParaRPr lang="pt-BR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137148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8F83D-25E0-4F59-A05F-53E7D2F0D320}" type="datetime1">
              <a:rPr lang="pt-BR" smtClean="0"/>
              <a:t>16/05/2017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7769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093"/>
            <a:ext cx="9144000" cy="6849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985AB-C644-41BA-B17D-62FF05305D71}" type="datetime1">
              <a:rPr lang="pt-BR" smtClean="0"/>
              <a:t>16/05/2017</a:t>
            </a:fld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5" name="CaixaDeTexto 4"/>
          <p:cNvSpPr txBox="1"/>
          <p:nvPr userDrawn="1"/>
        </p:nvSpPr>
        <p:spPr>
          <a:xfrm flipH="1">
            <a:off x="0" y="336640"/>
            <a:ext cx="9145212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              ABNT NBR 14724 [2011] </a:t>
            </a:r>
            <a:endParaRPr lang="pt-BR" dirty="0"/>
          </a:p>
        </p:txBody>
      </p:sp>
      <p:cxnSp>
        <p:nvCxnSpPr>
          <p:cNvPr id="7" name="Conector reto 6"/>
          <p:cNvCxnSpPr/>
          <p:nvPr userDrawn="1"/>
        </p:nvCxnSpPr>
        <p:spPr>
          <a:xfrm>
            <a:off x="0" y="6381328"/>
            <a:ext cx="9168333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4269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79252-209C-4D08-AC6E-6A0EB6DADFA6}" type="datetime1">
              <a:rPr lang="pt-BR" smtClean="0"/>
              <a:t>16/05/2017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51501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16EB7-7E99-4E4D-B08D-95A8B8DFF149}" type="datetime1">
              <a:rPr lang="pt-BR" smtClean="0"/>
              <a:t>16/05/2017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73555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DE4F6-6B62-4A81-9B40-85056A4690A1}" type="datetime1">
              <a:rPr lang="pt-BR" smtClean="0"/>
              <a:t>16/05/2017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755984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3E2D6-60E5-46F6-B662-54344DD1CF03}" type="datetime1">
              <a:rPr lang="pt-BR" smtClean="0"/>
              <a:t>16/05/2017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97695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2ADC7-2BF3-4F26-A222-9DAA9B242039}" type="datetime1">
              <a:rPr lang="pt-BR" smtClean="0"/>
              <a:t>16/05/2017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63166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oxnar.com.br/2017/1ati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63429" y="1361956"/>
            <a:ext cx="7772400" cy="1470025"/>
          </a:xfrm>
        </p:spPr>
        <p:txBody>
          <a:bodyPr>
            <a:normAutofit/>
          </a:bodyPr>
          <a:lstStyle/>
          <a:p>
            <a:r>
              <a:rPr lang="pt-BR" dirty="0" smtClean="0"/>
              <a:t>Elaborando as Interfaces </a:t>
            </a:r>
            <a:br>
              <a:rPr lang="pt-BR" dirty="0" smtClean="0"/>
            </a:br>
            <a:r>
              <a:rPr lang="pt-BR" dirty="0" smtClean="0"/>
              <a:t>Aulas 34, 35 e 36 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5013176"/>
            <a:ext cx="5181600" cy="625624"/>
          </a:xfrm>
        </p:spPr>
        <p:txBody>
          <a:bodyPr>
            <a:normAutofit fontScale="77500" lnSpcReduction="20000"/>
          </a:bodyPr>
          <a:lstStyle/>
          <a:p>
            <a:r>
              <a:rPr lang="pt-BR" sz="1600" dirty="0" smtClean="0">
                <a:solidFill>
                  <a:schemeClr val="tx1"/>
                </a:solidFill>
              </a:rPr>
              <a:t>Prof. André Aparecido da Silva</a:t>
            </a:r>
          </a:p>
          <a:p>
            <a:r>
              <a:rPr lang="pt-BR" sz="1600" dirty="0" smtClean="0">
                <a:solidFill>
                  <a:schemeClr val="tx1"/>
                </a:solidFill>
              </a:rPr>
              <a:t>Disponível em: </a:t>
            </a:r>
            <a:r>
              <a:rPr lang="pt-BR" sz="1600" dirty="0" smtClean="0">
                <a:solidFill>
                  <a:schemeClr val="tx1"/>
                </a:solidFill>
                <a:hlinkClick r:id="rId2"/>
              </a:rPr>
              <a:t>http://www.oxnar.com.br/2017/3ati</a:t>
            </a:r>
            <a:r>
              <a:rPr lang="pt-BR" sz="1600" dirty="0" smtClean="0">
                <a:solidFill>
                  <a:schemeClr val="tx1"/>
                </a:solidFill>
              </a:rPr>
              <a:t>   </a:t>
            </a:r>
          </a:p>
          <a:p>
            <a:r>
              <a:rPr lang="pt-BR" sz="1600" dirty="0" smtClean="0">
                <a:solidFill>
                  <a:schemeClr val="tx1"/>
                </a:solidFill>
              </a:rPr>
              <a:t>Aulas 34, 35 e 36</a:t>
            </a:r>
            <a:endParaRPr lang="pt-BR" sz="1600" dirty="0">
              <a:solidFill>
                <a:schemeClr val="tx1"/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</a:t>
            </a:fld>
            <a:endParaRPr lang="pt-BR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192" y="1943"/>
            <a:ext cx="714375" cy="6848475"/>
          </a:xfrm>
          <a:prstGeom prst="rect">
            <a:avLst/>
          </a:prstGeom>
        </p:spPr>
      </p:pic>
      <p:sp>
        <p:nvSpPr>
          <p:cNvPr id="8" name="Título 1"/>
          <p:cNvSpPr txBox="1">
            <a:spLocks/>
          </p:cNvSpPr>
          <p:nvPr/>
        </p:nvSpPr>
        <p:spPr>
          <a:xfrm>
            <a:off x="996234" y="2620198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 smtClean="0"/>
              <a:t>  </a:t>
            </a:r>
            <a:br>
              <a:rPr lang="pt-BR" dirty="0" smtClean="0"/>
            </a:br>
            <a:r>
              <a:rPr lang="pt-BR" dirty="0" err="1" smtClean="0"/>
              <a:t>JPopupMenu</a:t>
            </a:r>
            <a:r>
              <a:rPr lang="pt-BR" dirty="0" smtClean="0"/>
              <a:t> e Eventos diversos</a:t>
            </a:r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4924" y="4365104"/>
            <a:ext cx="2395597" cy="199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163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Elabore uma tela conforme abaixo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4221088"/>
            <a:ext cx="8435280" cy="1944216"/>
          </a:xfrm>
        </p:spPr>
        <p:txBody>
          <a:bodyPr>
            <a:noAutofit/>
          </a:bodyPr>
          <a:lstStyle/>
          <a:p>
            <a:r>
              <a:rPr lang="pt-BR" sz="2400" dirty="0" smtClean="0"/>
              <a:t>Ao selecionar um da lista de compras e clicar em adicionado na Lista Estoque. </a:t>
            </a:r>
          </a:p>
          <a:p>
            <a:r>
              <a:rPr lang="pt-BR" sz="2400" dirty="0" smtClean="0"/>
              <a:t>A tela não precisará ter menus mas você deve colocar um botão que me permita excluir dos os itens da lista de estoque</a:t>
            </a:r>
          </a:p>
          <a:p>
            <a:r>
              <a:rPr lang="pt-BR" sz="2400" dirty="0" smtClean="0"/>
              <a:t>Se o item selecionado estiver na Estoque o mesmo deverá ser  adicionado na lista de compras</a:t>
            </a:r>
            <a:endParaRPr lang="pt-BR" sz="2400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</a:t>
            </a:fld>
            <a:endParaRPr lang="pt-BR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0772" y="1124744"/>
            <a:ext cx="4676775" cy="300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766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minha tela ficou assim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7704" y="1484784"/>
            <a:ext cx="4824536" cy="4305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866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código dela...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pt-BR" dirty="0" err="1"/>
              <a:t>import</a:t>
            </a:r>
            <a:r>
              <a:rPr lang="pt-BR" dirty="0"/>
              <a:t> </a:t>
            </a:r>
            <a:r>
              <a:rPr lang="pt-BR" dirty="0" err="1"/>
              <a:t>java.awt</a:t>
            </a:r>
            <a:r>
              <a:rPr lang="pt-BR" dirty="0"/>
              <a:t>.*;</a:t>
            </a:r>
          </a:p>
          <a:p>
            <a:pPr marL="0" indent="0">
              <a:buNone/>
            </a:pPr>
            <a:r>
              <a:rPr lang="pt-BR" dirty="0" err="1"/>
              <a:t>import</a:t>
            </a:r>
            <a:r>
              <a:rPr lang="pt-BR" dirty="0"/>
              <a:t> </a:t>
            </a:r>
            <a:r>
              <a:rPr lang="pt-BR" dirty="0" err="1"/>
              <a:t>javax.swing</a:t>
            </a:r>
            <a:r>
              <a:rPr lang="pt-BR" dirty="0"/>
              <a:t>.*;</a:t>
            </a:r>
          </a:p>
          <a:p>
            <a:pPr marL="0" indent="0">
              <a:buNone/>
            </a:pPr>
            <a:r>
              <a:rPr lang="pt-BR" dirty="0" err="1"/>
              <a:t>import</a:t>
            </a:r>
            <a:r>
              <a:rPr lang="pt-BR" dirty="0"/>
              <a:t> </a:t>
            </a:r>
            <a:r>
              <a:rPr lang="pt-BR" dirty="0" err="1"/>
              <a:t>java.awt.event</a:t>
            </a:r>
            <a:r>
              <a:rPr lang="pt-BR" dirty="0"/>
              <a:t>.*;</a:t>
            </a:r>
          </a:p>
          <a:p>
            <a:pPr marL="0" indent="0">
              <a:buNone/>
            </a:pPr>
            <a:r>
              <a:rPr lang="pt-BR" dirty="0" err="1"/>
              <a:t>import</a:t>
            </a:r>
            <a:r>
              <a:rPr lang="pt-BR" dirty="0"/>
              <a:t> </a:t>
            </a:r>
            <a:r>
              <a:rPr lang="pt-BR" dirty="0" err="1"/>
              <a:t>javax.swing.event</a:t>
            </a:r>
            <a:r>
              <a:rPr lang="pt-BR" dirty="0"/>
              <a:t>.*;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 err="1"/>
              <a:t>public</a:t>
            </a:r>
            <a:r>
              <a:rPr lang="pt-BR" dirty="0"/>
              <a:t> </a:t>
            </a:r>
            <a:r>
              <a:rPr lang="pt-BR" dirty="0" err="1"/>
              <a:t>class</a:t>
            </a:r>
            <a:r>
              <a:rPr lang="pt-BR" dirty="0"/>
              <a:t> OxnarExercicioJList01 </a:t>
            </a:r>
            <a:r>
              <a:rPr lang="pt-BR" dirty="0" err="1"/>
              <a:t>extends</a:t>
            </a:r>
            <a:r>
              <a:rPr lang="pt-BR" dirty="0"/>
              <a:t> </a:t>
            </a:r>
            <a:r>
              <a:rPr lang="pt-BR" dirty="0" err="1"/>
              <a:t>JFrame</a:t>
            </a:r>
            <a:r>
              <a:rPr lang="pt-BR" dirty="0"/>
              <a:t>  </a:t>
            </a:r>
            <a:r>
              <a:rPr lang="pt-BR" dirty="0" err="1"/>
              <a:t>implements</a:t>
            </a:r>
            <a:r>
              <a:rPr lang="pt-BR" dirty="0"/>
              <a:t> </a:t>
            </a:r>
            <a:r>
              <a:rPr lang="pt-BR" dirty="0" err="1"/>
              <a:t>ActionListener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{</a:t>
            </a:r>
          </a:p>
          <a:p>
            <a:pPr marL="0" indent="0">
              <a:buNone/>
            </a:pPr>
            <a:r>
              <a:rPr lang="pt-BR" dirty="0"/>
              <a:t>		</a:t>
            </a:r>
          </a:p>
          <a:p>
            <a:pPr marL="0" indent="0">
              <a:buNone/>
            </a:pPr>
            <a:r>
              <a:rPr lang="pt-BR" dirty="0" smtClean="0"/>
              <a:t>	</a:t>
            </a:r>
            <a:r>
              <a:rPr lang="pt-BR" dirty="0" err="1" smtClean="0"/>
              <a:t>DefaultListModel</a:t>
            </a:r>
            <a:r>
              <a:rPr lang="pt-BR" dirty="0" smtClean="0"/>
              <a:t> </a:t>
            </a:r>
            <a:r>
              <a:rPr lang="pt-BR" dirty="0"/>
              <a:t>	</a:t>
            </a:r>
            <a:r>
              <a:rPr lang="pt-BR" dirty="0" err="1"/>
              <a:t>Itens_da_Compras</a:t>
            </a:r>
            <a:r>
              <a:rPr lang="pt-BR" dirty="0"/>
              <a:t> 	= new </a:t>
            </a:r>
            <a:r>
              <a:rPr lang="pt-BR" dirty="0" err="1"/>
              <a:t>DefaultListModel</a:t>
            </a:r>
            <a:r>
              <a:rPr lang="pt-BR" dirty="0"/>
              <a:t>();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 smtClean="0"/>
              <a:t>DefaultListModel</a:t>
            </a:r>
            <a:r>
              <a:rPr lang="pt-BR" dirty="0" smtClean="0"/>
              <a:t> </a:t>
            </a:r>
            <a:r>
              <a:rPr lang="pt-BR" dirty="0"/>
              <a:t>	</a:t>
            </a:r>
            <a:r>
              <a:rPr lang="pt-BR" dirty="0" err="1"/>
              <a:t>Itens_de_Estoque</a:t>
            </a:r>
            <a:r>
              <a:rPr lang="pt-BR" dirty="0"/>
              <a:t> 	= new </a:t>
            </a:r>
            <a:r>
              <a:rPr lang="pt-BR" dirty="0" err="1"/>
              <a:t>DefaultListModel</a:t>
            </a:r>
            <a:r>
              <a:rPr lang="pt-BR" dirty="0"/>
              <a:t>();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 smtClean="0"/>
              <a:t>JList</a:t>
            </a:r>
            <a:r>
              <a:rPr lang="pt-BR" dirty="0" smtClean="0"/>
              <a:t>  </a:t>
            </a:r>
            <a:r>
              <a:rPr lang="pt-BR" dirty="0"/>
              <a:t>	</a:t>
            </a:r>
            <a:r>
              <a:rPr lang="pt-BR" dirty="0" smtClean="0"/>
              <a:t>	</a:t>
            </a:r>
            <a:r>
              <a:rPr lang="pt-BR" dirty="0" err="1" smtClean="0"/>
              <a:t>Lista_Compras</a:t>
            </a:r>
            <a:r>
              <a:rPr lang="pt-BR" dirty="0" smtClean="0"/>
              <a:t>	= </a:t>
            </a:r>
            <a:r>
              <a:rPr lang="pt-BR" dirty="0"/>
              <a:t>new </a:t>
            </a:r>
            <a:r>
              <a:rPr lang="pt-BR" dirty="0" err="1"/>
              <a:t>JList</a:t>
            </a:r>
            <a:r>
              <a:rPr lang="pt-BR" dirty="0"/>
              <a:t>(</a:t>
            </a:r>
            <a:r>
              <a:rPr lang="pt-BR" dirty="0" err="1"/>
              <a:t>Itens_da_Compras</a:t>
            </a:r>
            <a:r>
              <a:rPr lang="pt-BR" dirty="0"/>
              <a:t>);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 smtClean="0"/>
              <a:t>JList</a:t>
            </a:r>
            <a:r>
              <a:rPr lang="pt-BR" dirty="0" smtClean="0"/>
              <a:t> </a:t>
            </a:r>
            <a:r>
              <a:rPr lang="pt-BR" dirty="0"/>
              <a:t>		</a:t>
            </a:r>
            <a:r>
              <a:rPr lang="pt-BR" dirty="0" err="1" smtClean="0"/>
              <a:t>Lista_Estoque</a:t>
            </a:r>
            <a:r>
              <a:rPr lang="pt-BR" dirty="0" smtClean="0"/>
              <a:t> </a:t>
            </a:r>
            <a:r>
              <a:rPr lang="pt-BR" dirty="0"/>
              <a:t>	</a:t>
            </a:r>
            <a:r>
              <a:rPr lang="pt-BR" dirty="0" smtClean="0"/>
              <a:t>= </a:t>
            </a:r>
            <a:r>
              <a:rPr lang="pt-BR" dirty="0"/>
              <a:t>new </a:t>
            </a:r>
            <a:r>
              <a:rPr lang="pt-BR" dirty="0" err="1"/>
              <a:t>JList</a:t>
            </a:r>
            <a:r>
              <a:rPr lang="pt-BR" dirty="0"/>
              <a:t>(</a:t>
            </a:r>
            <a:r>
              <a:rPr lang="pt-BR" dirty="0" err="1"/>
              <a:t>Itens_de_Estoque</a:t>
            </a:r>
            <a:r>
              <a:rPr lang="pt-BR" dirty="0"/>
              <a:t>);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 smtClean="0"/>
              <a:t>JScrollPane</a:t>
            </a:r>
            <a:r>
              <a:rPr lang="pt-BR" dirty="0"/>
              <a:t>		</a:t>
            </a:r>
            <a:r>
              <a:rPr lang="pt-BR" dirty="0" err="1" smtClean="0"/>
              <a:t>Painel_Rolante_Compras</a:t>
            </a:r>
            <a:r>
              <a:rPr lang="pt-BR" dirty="0"/>
              <a:t>;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 smtClean="0"/>
              <a:t>JScrollPane</a:t>
            </a:r>
            <a:r>
              <a:rPr lang="pt-BR" dirty="0"/>
              <a:t>		</a:t>
            </a:r>
            <a:r>
              <a:rPr lang="pt-BR" dirty="0" err="1" smtClean="0"/>
              <a:t>Painel_Rolante_Estoque</a:t>
            </a:r>
            <a:r>
              <a:rPr lang="pt-BR" dirty="0"/>
              <a:t>;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 smtClean="0"/>
              <a:t>JPanel</a:t>
            </a:r>
            <a:r>
              <a:rPr lang="pt-BR" dirty="0" smtClean="0"/>
              <a:t> </a:t>
            </a:r>
            <a:r>
              <a:rPr lang="pt-BR" dirty="0"/>
              <a:t>		</a:t>
            </a:r>
            <a:r>
              <a:rPr lang="pt-BR" dirty="0" err="1" smtClean="0"/>
              <a:t>Painel_Norte</a:t>
            </a:r>
            <a:r>
              <a:rPr lang="pt-BR" dirty="0"/>
              <a:t>, </a:t>
            </a:r>
            <a:r>
              <a:rPr lang="pt-BR" dirty="0" err="1"/>
              <a:t>Painel_Leste</a:t>
            </a:r>
            <a:r>
              <a:rPr lang="pt-BR" dirty="0"/>
              <a:t>, </a:t>
            </a:r>
            <a:r>
              <a:rPr lang="pt-BR" dirty="0" err="1"/>
              <a:t>Painel_Oeste</a:t>
            </a:r>
            <a:r>
              <a:rPr lang="pt-BR" dirty="0"/>
              <a:t>, </a:t>
            </a:r>
            <a:r>
              <a:rPr lang="pt-BR" dirty="0" err="1"/>
              <a:t>Painel_Centro</a:t>
            </a:r>
            <a:r>
              <a:rPr lang="pt-BR" dirty="0"/>
              <a:t>, </a:t>
            </a:r>
            <a:r>
              <a:rPr lang="pt-BR" dirty="0" err="1"/>
              <a:t>Painel_Sul</a:t>
            </a:r>
            <a:r>
              <a:rPr lang="pt-BR" dirty="0"/>
              <a:t>;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 smtClean="0"/>
              <a:t>JButton</a:t>
            </a:r>
            <a:r>
              <a:rPr lang="pt-BR" dirty="0" smtClean="0"/>
              <a:t> </a:t>
            </a:r>
            <a:r>
              <a:rPr lang="pt-BR" dirty="0"/>
              <a:t>		</a:t>
            </a:r>
            <a:r>
              <a:rPr lang="pt-BR" dirty="0" err="1" smtClean="0"/>
              <a:t>bt_Adicionar</a:t>
            </a:r>
            <a:r>
              <a:rPr lang="pt-BR" dirty="0"/>
              <a:t>, </a:t>
            </a:r>
            <a:r>
              <a:rPr lang="pt-BR" dirty="0" err="1"/>
              <a:t>bt_Excluir</a:t>
            </a:r>
            <a:r>
              <a:rPr lang="pt-BR" dirty="0"/>
              <a:t>, </a:t>
            </a:r>
            <a:r>
              <a:rPr lang="pt-BR" dirty="0" err="1"/>
              <a:t>bt_Fechar</a:t>
            </a:r>
            <a:r>
              <a:rPr lang="pt-BR" dirty="0"/>
              <a:t>;</a:t>
            </a: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853603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ITENS QUE NÃO USAMOS MUITO ATÉ AGORA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pt-BR" dirty="0" err="1" smtClean="0"/>
              <a:t>import</a:t>
            </a:r>
            <a:r>
              <a:rPr lang="pt-BR" dirty="0" smtClean="0"/>
              <a:t> </a:t>
            </a:r>
            <a:r>
              <a:rPr lang="pt-BR" dirty="0" err="1" smtClean="0"/>
              <a:t>java.awt</a:t>
            </a:r>
            <a:r>
              <a:rPr lang="pt-BR" dirty="0" smtClean="0"/>
              <a:t>.*;</a:t>
            </a:r>
          </a:p>
          <a:p>
            <a:pPr marL="0" indent="0">
              <a:buNone/>
            </a:pPr>
            <a:r>
              <a:rPr lang="pt-BR" dirty="0" err="1" smtClean="0"/>
              <a:t>import</a:t>
            </a:r>
            <a:r>
              <a:rPr lang="pt-BR" dirty="0" smtClean="0"/>
              <a:t> </a:t>
            </a:r>
            <a:r>
              <a:rPr lang="pt-BR" dirty="0" err="1" smtClean="0"/>
              <a:t>javax.swing</a:t>
            </a:r>
            <a:r>
              <a:rPr lang="pt-BR" dirty="0" smtClean="0"/>
              <a:t>.*;</a:t>
            </a:r>
          </a:p>
          <a:p>
            <a:pPr marL="0" indent="0">
              <a:buNone/>
            </a:pPr>
            <a:r>
              <a:rPr lang="pt-BR" dirty="0" err="1" smtClean="0"/>
              <a:t>import</a:t>
            </a:r>
            <a:r>
              <a:rPr lang="pt-BR" dirty="0" smtClean="0"/>
              <a:t> </a:t>
            </a:r>
            <a:r>
              <a:rPr lang="pt-BR" dirty="0" err="1" smtClean="0"/>
              <a:t>java.awt.event</a:t>
            </a:r>
            <a:r>
              <a:rPr lang="pt-BR" dirty="0" smtClean="0"/>
              <a:t>.*;</a:t>
            </a:r>
          </a:p>
          <a:p>
            <a:pPr marL="0" indent="0">
              <a:buNone/>
            </a:pPr>
            <a:r>
              <a:rPr lang="pt-BR" dirty="0" err="1" smtClean="0"/>
              <a:t>import</a:t>
            </a:r>
            <a:r>
              <a:rPr lang="pt-BR" dirty="0" smtClean="0"/>
              <a:t> </a:t>
            </a:r>
            <a:r>
              <a:rPr lang="pt-BR" dirty="0" err="1" smtClean="0"/>
              <a:t>javax.swing.event</a:t>
            </a:r>
            <a:r>
              <a:rPr lang="pt-BR" dirty="0" smtClean="0"/>
              <a:t>.*;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 err="1"/>
              <a:t>public</a:t>
            </a:r>
            <a:r>
              <a:rPr lang="pt-BR" dirty="0"/>
              <a:t> </a:t>
            </a:r>
            <a:r>
              <a:rPr lang="pt-BR" dirty="0" err="1"/>
              <a:t>class</a:t>
            </a:r>
            <a:r>
              <a:rPr lang="pt-BR" dirty="0"/>
              <a:t> OxnarExercicioJList01 </a:t>
            </a:r>
            <a:r>
              <a:rPr lang="pt-BR" dirty="0" err="1"/>
              <a:t>extends</a:t>
            </a:r>
            <a:r>
              <a:rPr lang="pt-BR" dirty="0"/>
              <a:t> </a:t>
            </a:r>
            <a:r>
              <a:rPr lang="pt-BR" dirty="0" err="1"/>
              <a:t>JFrame</a:t>
            </a:r>
            <a:r>
              <a:rPr lang="pt-BR" dirty="0"/>
              <a:t>  </a:t>
            </a:r>
            <a:r>
              <a:rPr lang="pt-BR" dirty="0" err="1"/>
              <a:t>implements</a:t>
            </a:r>
            <a:r>
              <a:rPr lang="pt-BR" dirty="0"/>
              <a:t> </a:t>
            </a:r>
            <a:r>
              <a:rPr lang="pt-BR" dirty="0" err="1"/>
              <a:t>ActionListener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{</a:t>
            </a:r>
          </a:p>
          <a:p>
            <a:pPr marL="0" indent="0">
              <a:buNone/>
            </a:pPr>
            <a:r>
              <a:rPr lang="pt-BR" dirty="0"/>
              <a:t>		</a:t>
            </a:r>
          </a:p>
          <a:p>
            <a:pPr marL="0" indent="0">
              <a:buNone/>
            </a:pPr>
            <a:r>
              <a:rPr lang="pt-BR" dirty="0" smtClean="0"/>
              <a:t>	</a:t>
            </a:r>
            <a:r>
              <a:rPr lang="pt-BR" dirty="0" err="1" smtClean="0"/>
              <a:t>DefaultListModel</a:t>
            </a:r>
            <a:r>
              <a:rPr lang="pt-BR" dirty="0" smtClean="0"/>
              <a:t> </a:t>
            </a:r>
            <a:r>
              <a:rPr lang="pt-BR" dirty="0"/>
              <a:t>	</a:t>
            </a:r>
            <a:r>
              <a:rPr lang="pt-BR" dirty="0" err="1"/>
              <a:t>Itens_da_Compras</a:t>
            </a:r>
            <a:r>
              <a:rPr lang="pt-BR" dirty="0"/>
              <a:t> 	= new </a:t>
            </a:r>
            <a:r>
              <a:rPr lang="pt-BR" dirty="0" err="1"/>
              <a:t>DefaultListModel</a:t>
            </a:r>
            <a:r>
              <a:rPr lang="pt-BR" dirty="0"/>
              <a:t>();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 smtClean="0"/>
              <a:t>DefaultListModel</a:t>
            </a:r>
            <a:r>
              <a:rPr lang="pt-BR" dirty="0" smtClean="0"/>
              <a:t> </a:t>
            </a:r>
            <a:r>
              <a:rPr lang="pt-BR" dirty="0"/>
              <a:t>	</a:t>
            </a:r>
            <a:r>
              <a:rPr lang="pt-BR" dirty="0" err="1"/>
              <a:t>Itens_de_Estoque</a:t>
            </a:r>
            <a:r>
              <a:rPr lang="pt-BR" dirty="0"/>
              <a:t> 	= new </a:t>
            </a:r>
            <a:r>
              <a:rPr lang="pt-BR" dirty="0" err="1"/>
              <a:t>DefaultListModel</a:t>
            </a:r>
            <a:r>
              <a:rPr lang="pt-BR" dirty="0"/>
              <a:t>();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 smtClean="0"/>
              <a:t>JList</a:t>
            </a:r>
            <a:r>
              <a:rPr lang="pt-BR" dirty="0" smtClean="0"/>
              <a:t>  </a:t>
            </a:r>
            <a:r>
              <a:rPr lang="pt-BR" dirty="0"/>
              <a:t>	</a:t>
            </a:r>
            <a:r>
              <a:rPr lang="pt-BR" dirty="0" smtClean="0"/>
              <a:t>	</a:t>
            </a:r>
            <a:r>
              <a:rPr lang="pt-BR" dirty="0" err="1" smtClean="0"/>
              <a:t>Lista_Compras</a:t>
            </a:r>
            <a:r>
              <a:rPr lang="pt-BR" dirty="0" smtClean="0"/>
              <a:t>	= </a:t>
            </a:r>
            <a:r>
              <a:rPr lang="pt-BR" dirty="0"/>
              <a:t>new </a:t>
            </a:r>
            <a:r>
              <a:rPr lang="pt-BR" dirty="0" err="1"/>
              <a:t>JList</a:t>
            </a:r>
            <a:r>
              <a:rPr lang="pt-BR" dirty="0"/>
              <a:t>(</a:t>
            </a:r>
            <a:r>
              <a:rPr lang="pt-BR" dirty="0" err="1"/>
              <a:t>Itens_da_Compras</a:t>
            </a:r>
            <a:r>
              <a:rPr lang="pt-BR" dirty="0"/>
              <a:t>);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 smtClean="0"/>
              <a:t>JList</a:t>
            </a:r>
            <a:r>
              <a:rPr lang="pt-BR" dirty="0" smtClean="0"/>
              <a:t> </a:t>
            </a:r>
            <a:r>
              <a:rPr lang="pt-BR" dirty="0"/>
              <a:t>		</a:t>
            </a:r>
            <a:r>
              <a:rPr lang="pt-BR" dirty="0" err="1" smtClean="0"/>
              <a:t>Lista_Estoque</a:t>
            </a:r>
            <a:r>
              <a:rPr lang="pt-BR" dirty="0" smtClean="0"/>
              <a:t> </a:t>
            </a:r>
            <a:r>
              <a:rPr lang="pt-BR" dirty="0"/>
              <a:t>	</a:t>
            </a:r>
            <a:r>
              <a:rPr lang="pt-BR" dirty="0" smtClean="0"/>
              <a:t>= </a:t>
            </a:r>
            <a:r>
              <a:rPr lang="pt-BR" dirty="0"/>
              <a:t>new </a:t>
            </a:r>
            <a:r>
              <a:rPr lang="pt-BR" dirty="0" err="1"/>
              <a:t>JList</a:t>
            </a:r>
            <a:r>
              <a:rPr lang="pt-BR" dirty="0"/>
              <a:t>(</a:t>
            </a:r>
            <a:r>
              <a:rPr lang="pt-BR" dirty="0" err="1"/>
              <a:t>Itens_de_Estoque</a:t>
            </a:r>
            <a:r>
              <a:rPr lang="pt-BR" dirty="0"/>
              <a:t>);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 smtClean="0"/>
              <a:t>JScrollPane</a:t>
            </a:r>
            <a:r>
              <a:rPr lang="pt-BR" dirty="0"/>
              <a:t>		</a:t>
            </a:r>
            <a:r>
              <a:rPr lang="pt-BR" dirty="0" err="1" smtClean="0"/>
              <a:t>Painel_Rolante_Compras</a:t>
            </a:r>
            <a:r>
              <a:rPr lang="pt-BR" dirty="0"/>
              <a:t>;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 smtClean="0"/>
              <a:t>JScrollPane</a:t>
            </a:r>
            <a:r>
              <a:rPr lang="pt-BR" dirty="0"/>
              <a:t>		</a:t>
            </a:r>
            <a:r>
              <a:rPr lang="pt-BR" dirty="0" err="1" smtClean="0"/>
              <a:t>Painel_Rolante_Estoque</a:t>
            </a:r>
            <a:r>
              <a:rPr lang="pt-BR" dirty="0"/>
              <a:t>;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 smtClean="0"/>
              <a:t>JPanel</a:t>
            </a:r>
            <a:r>
              <a:rPr lang="pt-BR" dirty="0" smtClean="0"/>
              <a:t> </a:t>
            </a:r>
            <a:r>
              <a:rPr lang="pt-BR" dirty="0"/>
              <a:t>		</a:t>
            </a:r>
            <a:r>
              <a:rPr lang="pt-BR" dirty="0" err="1" smtClean="0"/>
              <a:t>Painel_Norte</a:t>
            </a:r>
            <a:r>
              <a:rPr lang="pt-BR" dirty="0"/>
              <a:t>, </a:t>
            </a:r>
            <a:r>
              <a:rPr lang="pt-BR" dirty="0" err="1"/>
              <a:t>Painel_Leste</a:t>
            </a:r>
            <a:r>
              <a:rPr lang="pt-BR" dirty="0"/>
              <a:t>, </a:t>
            </a:r>
            <a:r>
              <a:rPr lang="pt-BR" dirty="0" err="1"/>
              <a:t>Painel_Oeste</a:t>
            </a:r>
            <a:r>
              <a:rPr lang="pt-BR" dirty="0"/>
              <a:t>, </a:t>
            </a:r>
            <a:r>
              <a:rPr lang="pt-BR" dirty="0" err="1"/>
              <a:t>Painel_Centro</a:t>
            </a:r>
            <a:r>
              <a:rPr lang="pt-BR" dirty="0"/>
              <a:t>, </a:t>
            </a:r>
            <a:r>
              <a:rPr lang="pt-BR" dirty="0" err="1"/>
              <a:t>Painel_Sul</a:t>
            </a:r>
            <a:r>
              <a:rPr lang="pt-BR" dirty="0"/>
              <a:t>;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 smtClean="0"/>
              <a:t>JButton</a:t>
            </a:r>
            <a:r>
              <a:rPr lang="pt-BR" dirty="0" smtClean="0"/>
              <a:t> </a:t>
            </a:r>
            <a:r>
              <a:rPr lang="pt-BR" dirty="0"/>
              <a:t>		</a:t>
            </a:r>
            <a:r>
              <a:rPr lang="pt-BR" dirty="0" err="1" smtClean="0"/>
              <a:t>bt_Adicionar</a:t>
            </a:r>
            <a:r>
              <a:rPr lang="pt-BR" dirty="0"/>
              <a:t>, </a:t>
            </a:r>
            <a:r>
              <a:rPr lang="pt-BR" dirty="0" err="1"/>
              <a:t>bt_Excluir</a:t>
            </a:r>
            <a:r>
              <a:rPr lang="pt-BR" dirty="0"/>
              <a:t>, </a:t>
            </a:r>
            <a:r>
              <a:rPr lang="pt-BR" dirty="0" err="1"/>
              <a:t>bt_Fechar</a:t>
            </a:r>
            <a:r>
              <a:rPr lang="pt-BR" dirty="0"/>
              <a:t>;</a:t>
            </a: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5</a:t>
            </a:fld>
            <a:endParaRPr lang="pt-BR" dirty="0"/>
          </a:p>
        </p:txBody>
      </p:sp>
      <p:sp>
        <p:nvSpPr>
          <p:cNvPr id="6" name="Retângulo 5"/>
          <p:cNvSpPr/>
          <p:nvPr/>
        </p:nvSpPr>
        <p:spPr>
          <a:xfrm>
            <a:off x="1403648" y="3429000"/>
            <a:ext cx="6552728" cy="93610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81628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ESTES TAMBEM NÃO USAMOS MUITO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pt-BR" dirty="0" err="1" smtClean="0"/>
              <a:t>import</a:t>
            </a:r>
            <a:r>
              <a:rPr lang="pt-BR" dirty="0" smtClean="0"/>
              <a:t> </a:t>
            </a:r>
            <a:r>
              <a:rPr lang="pt-BR" dirty="0" err="1" smtClean="0"/>
              <a:t>java.awt</a:t>
            </a:r>
            <a:r>
              <a:rPr lang="pt-BR" dirty="0" smtClean="0"/>
              <a:t>.*;</a:t>
            </a:r>
          </a:p>
          <a:p>
            <a:pPr marL="0" indent="0">
              <a:buNone/>
            </a:pPr>
            <a:r>
              <a:rPr lang="pt-BR" dirty="0" err="1" smtClean="0"/>
              <a:t>import</a:t>
            </a:r>
            <a:r>
              <a:rPr lang="pt-BR" dirty="0" smtClean="0"/>
              <a:t> </a:t>
            </a:r>
            <a:r>
              <a:rPr lang="pt-BR" dirty="0" err="1" smtClean="0"/>
              <a:t>javax.swing</a:t>
            </a:r>
            <a:r>
              <a:rPr lang="pt-BR" dirty="0" smtClean="0"/>
              <a:t>.*;</a:t>
            </a:r>
          </a:p>
          <a:p>
            <a:pPr marL="0" indent="0">
              <a:buNone/>
            </a:pPr>
            <a:r>
              <a:rPr lang="pt-BR" dirty="0" err="1" smtClean="0"/>
              <a:t>import</a:t>
            </a:r>
            <a:r>
              <a:rPr lang="pt-BR" dirty="0" smtClean="0"/>
              <a:t> </a:t>
            </a:r>
            <a:r>
              <a:rPr lang="pt-BR" dirty="0" err="1" smtClean="0"/>
              <a:t>java.awt.event</a:t>
            </a:r>
            <a:r>
              <a:rPr lang="pt-BR" dirty="0" smtClean="0"/>
              <a:t>.*;</a:t>
            </a:r>
          </a:p>
          <a:p>
            <a:pPr marL="0" indent="0">
              <a:buNone/>
            </a:pPr>
            <a:r>
              <a:rPr lang="pt-BR" dirty="0" err="1" smtClean="0"/>
              <a:t>import</a:t>
            </a:r>
            <a:r>
              <a:rPr lang="pt-BR" dirty="0" smtClean="0"/>
              <a:t> </a:t>
            </a:r>
            <a:r>
              <a:rPr lang="pt-BR" dirty="0" err="1" smtClean="0"/>
              <a:t>javax.swing.event</a:t>
            </a:r>
            <a:r>
              <a:rPr lang="pt-BR" dirty="0" smtClean="0"/>
              <a:t>.*;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 err="1"/>
              <a:t>public</a:t>
            </a:r>
            <a:r>
              <a:rPr lang="pt-BR" dirty="0"/>
              <a:t> </a:t>
            </a:r>
            <a:r>
              <a:rPr lang="pt-BR" dirty="0" err="1"/>
              <a:t>class</a:t>
            </a:r>
            <a:r>
              <a:rPr lang="pt-BR" dirty="0"/>
              <a:t> OxnarExercicioJList01 </a:t>
            </a:r>
            <a:r>
              <a:rPr lang="pt-BR" dirty="0" err="1"/>
              <a:t>extends</a:t>
            </a:r>
            <a:r>
              <a:rPr lang="pt-BR" dirty="0"/>
              <a:t> </a:t>
            </a:r>
            <a:r>
              <a:rPr lang="pt-BR" dirty="0" err="1"/>
              <a:t>JFrame</a:t>
            </a:r>
            <a:r>
              <a:rPr lang="pt-BR" dirty="0"/>
              <a:t>  </a:t>
            </a:r>
            <a:r>
              <a:rPr lang="pt-BR" dirty="0" err="1"/>
              <a:t>implements</a:t>
            </a:r>
            <a:r>
              <a:rPr lang="pt-BR" dirty="0"/>
              <a:t> </a:t>
            </a:r>
            <a:r>
              <a:rPr lang="pt-BR" dirty="0" err="1"/>
              <a:t>ActionListener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{</a:t>
            </a:r>
          </a:p>
          <a:p>
            <a:pPr marL="0" indent="0">
              <a:buNone/>
            </a:pPr>
            <a:r>
              <a:rPr lang="pt-BR" dirty="0"/>
              <a:t>		</a:t>
            </a:r>
          </a:p>
          <a:p>
            <a:pPr marL="0" indent="0">
              <a:buNone/>
            </a:pPr>
            <a:r>
              <a:rPr lang="pt-BR" dirty="0" smtClean="0"/>
              <a:t>	</a:t>
            </a:r>
            <a:r>
              <a:rPr lang="pt-BR" dirty="0" err="1" smtClean="0"/>
              <a:t>DefaultListModel</a:t>
            </a:r>
            <a:r>
              <a:rPr lang="pt-BR" dirty="0" smtClean="0"/>
              <a:t> </a:t>
            </a:r>
            <a:r>
              <a:rPr lang="pt-BR" dirty="0"/>
              <a:t>	</a:t>
            </a:r>
            <a:r>
              <a:rPr lang="pt-BR" dirty="0" err="1"/>
              <a:t>Itens_da_Compras</a:t>
            </a:r>
            <a:r>
              <a:rPr lang="pt-BR" dirty="0"/>
              <a:t> 	= new </a:t>
            </a:r>
            <a:r>
              <a:rPr lang="pt-BR" dirty="0" err="1"/>
              <a:t>DefaultListModel</a:t>
            </a:r>
            <a:r>
              <a:rPr lang="pt-BR" dirty="0"/>
              <a:t>();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 smtClean="0"/>
              <a:t>DefaultListModel</a:t>
            </a:r>
            <a:r>
              <a:rPr lang="pt-BR" dirty="0" smtClean="0"/>
              <a:t> </a:t>
            </a:r>
            <a:r>
              <a:rPr lang="pt-BR" dirty="0"/>
              <a:t>	</a:t>
            </a:r>
            <a:r>
              <a:rPr lang="pt-BR" dirty="0" err="1"/>
              <a:t>Itens_de_Estoque</a:t>
            </a:r>
            <a:r>
              <a:rPr lang="pt-BR" dirty="0"/>
              <a:t> 	= new </a:t>
            </a:r>
            <a:r>
              <a:rPr lang="pt-BR" dirty="0" err="1"/>
              <a:t>DefaultListModel</a:t>
            </a:r>
            <a:r>
              <a:rPr lang="pt-BR" dirty="0"/>
              <a:t>();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 smtClean="0"/>
              <a:t>JList</a:t>
            </a:r>
            <a:r>
              <a:rPr lang="pt-BR" dirty="0" smtClean="0"/>
              <a:t>  </a:t>
            </a:r>
            <a:r>
              <a:rPr lang="pt-BR" dirty="0"/>
              <a:t>	</a:t>
            </a:r>
            <a:r>
              <a:rPr lang="pt-BR" dirty="0" smtClean="0"/>
              <a:t>	</a:t>
            </a:r>
            <a:r>
              <a:rPr lang="pt-BR" dirty="0" err="1" smtClean="0"/>
              <a:t>Lista_Compras</a:t>
            </a:r>
            <a:r>
              <a:rPr lang="pt-BR" dirty="0" smtClean="0"/>
              <a:t>	= </a:t>
            </a:r>
            <a:r>
              <a:rPr lang="pt-BR" dirty="0"/>
              <a:t>new </a:t>
            </a:r>
            <a:r>
              <a:rPr lang="pt-BR" dirty="0" err="1"/>
              <a:t>JList</a:t>
            </a:r>
            <a:r>
              <a:rPr lang="pt-BR" dirty="0"/>
              <a:t>(</a:t>
            </a:r>
            <a:r>
              <a:rPr lang="pt-BR" dirty="0" err="1"/>
              <a:t>Itens_da_Compras</a:t>
            </a:r>
            <a:r>
              <a:rPr lang="pt-BR" dirty="0"/>
              <a:t>);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 smtClean="0"/>
              <a:t>JList</a:t>
            </a:r>
            <a:r>
              <a:rPr lang="pt-BR" dirty="0" smtClean="0"/>
              <a:t> </a:t>
            </a:r>
            <a:r>
              <a:rPr lang="pt-BR" dirty="0"/>
              <a:t>		</a:t>
            </a:r>
            <a:r>
              <a:rPr lang="pt-BR" dirty="0" err="1" smtClean="0"/>
              <a:t>Lista_Estoque</a:t>
            </a:r>
            <a:r>
              <a:rPr lang="pt-BR" dirty="0" smtClean="0"/>
              <a:t> </a:t>
            </a:r>
            <a:r>
              <a:rPr lang="pt-BR" dirty="0"/>
              <a:t>	</a:t>
            </a:r>
            <a:r>
              <a:rPr lang="pt-BR" dirty="0" smtClean="0"/>
              <a:t>= </a:t>
            </a:r>
            <a:r>
              <a:rPr lang="pt-BR" dirty="0"/>
              <a:t>new </a:t>
            </a:r>
            <a:r>
              <a:rPr lang="pt-BR" dirty="0" err="1"/>
              <a:t>JList</a:t>
            </a:r>
            <a:r>
              <a:rPr lang="pt-BR" dirty="0"/>
              <a:t>(</a:t>
            </a:r>
            <a:r>
              <a:rPr lang="pt-BR" dirty="0" err="1"/>
              <a:t>Itens_de_Estoque</a:t>
            </a:r>
            <a:r>
              <a:rPr lang="pt-BR" dirty="0"/>
              <a:t>);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 smtClean="0"/>
              <a:t>JScrollPane</a:t>
            </a:r>
            <a:r>
              <a:rPr lang="pt-BR" dirty="0"/>
              <a:t>		</a:t>
            </a:r>
            <a:r>
              <a:rPr lang="pt-BR" dirty="0" err="1" smtClean="0"/>
              <a:t>Painel_Rolante_Compras</a:t>
            </a:r>
            <a:r>
              <a:rPr lang="pt-BR" dirty="0"/>
              <a:t>;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 smtClean="0"/>
              <a:t>JScrollPane</a:t>
            </a:r>
            <a:r>
              <a:rPr lang="pt-BR" dirty="0"/>
              <a:t>		</a:t>
            </a:r>
            <a:r>
              <a:rPr lang="pt-BR" dirty="0" err="1" smtClean="0"/>
              <a:t>Painel_Rolante_Estoque</a:t>
            </a:r>
            <a:r>
              <a:rPr lang="pt-BR" dirty="0"/>
              <a:t>;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 smtClean="0"/>
              <a:t>JPanel</a:t>
            </a:r>
            <a:r>
              <a:rPr lang="pt-BR" dirty="0" smtClean="0"/>
              <a:t> </a:t>
            </a:r>
            <a:r>
              <a:rPr lang="pt-BR" dirty="0"/>
              <a:t>		</a:t>
            </a:r>
            <a:r>
              <a:rPr lang="pt-BR" dirty="0" err="1" smtClean="0"/>
              <a:t>Painel_Norte</a:t>
            </a:r>
            <a:r>
              <a:rPr lang="pt-BR" dirty="0"/>
              <a:t>, </a:t>
            </a:r>
            <a:r>
              <a:rPr lang="pt-BR" dirty="0" err="1"/>
              <a:t>Painel_Leste</a:t>
            </a:r>
            <a:r>
              <a:rPr lang="pt-BR" dirty="0"/>
              <a:t>, </a:t>
            </a:r>
            <a:r>
              <a:rPr lang="pt-BR" dirty="0" err="1"/>
              <a:t>Painel_Oeste</a:t>
            </a:r>
            <a:r>
              <a:rPr lang="pt-BR" dirty="0"/>
              <a:t>, </a:t>
            </a:r>
            <a:r>
              <a:rPr lang="pt-BR" dirty="0" err="1"/>
              <a:t>Painel_Centro</a:t>
            </a:r>
            <a:r>
              <a:rPr lang="pt-BR" dirty="0"/>
              <a:t>, </a:t>
            </a:r>
            <a:r>
              <a:rPr lang="pt-BR" dirty="0" err="1"/>
              <a:t>Painel_Sul</a:t>
            </a:r>
            <a:r>
              <a:rPr lang="pt-BR" dirty="0"/>
              <a:t>;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 smtClean="0"/>
              <a:t>JButton</a:t>
            </a:r>
            <a:r>
              <a:rPr lang="pt-BR" dirty="0" smtClean="0"/>
              <a:t> </a:t>
            </a:r>
            <a:r>
              <a:rPr lang="pt-BR" dirty="0"/>
              <a:t>		</a:t>
            </a:r>
            <a:r>
              <a:rPr lang="pt-BR" dirty="0" err="1" smtClean="0"/>
              <a:t>bt_Adicionar</a:t>
            </a:r>
            <a:r>
              <a:rPr lang="pt-BR" dirty="0"/>
              <a:t>, </a:t>
            </a:r>
            <a:r>
              <a:rPr lang="pt-BR" dirty="0" err="1"/>
              <a:t>bt_Excluir</a:t>
            </a:r>
            <a:r>
              <a:rPr lang="pt-BR" dirty="0"/>
              <a:t>, </a:t>
            </a:r>
            <a:r>
              <a:rPr lang="pt-BR" dirty="0" err="1"/>
              <a:t>bt_Fechar</a:t>
            </a:r>
            <a:r>
              <a:rPr lang="pt-BR" dirty="0"/>
              <a:t>;</a:t>
            </a: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6</a:t>
            </a:fld>
            <a:endParaRPr lang="pt-BR" dirty="0"/>
          </a:p>
        </p:txBody>
      </p:sp>
      <p:sp>
        <p:nvSpPr>
          <p:cNvPr id="6" name="Retângulo 5"/>
          <p:cNvSpPr/>
          <p:nvPr/>
        </p:nvSpPr>
        <p:spPr>
          <a:xfrm>
            <a:off x="1295636" y="4365104"/>
            <a:ext cx="6552728" cy="50405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78863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9552" y="2636912"/>
            <a:ext cx="8229600" cy="1143000"/>
          </a:xfrm>
        </p:spPr>
        <p:txBody>
          <a:bodyPr/>
          <a:lstStyle/>
          <a:p>
            <a:r>
              <a:rPr lang="pt-BR" dirty="0" smtClean="0"/>
              <a:t>MONTANDO A TELA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673868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MÉTODO CONSTRUTOR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pt-BR" dirty="0" err="1" smtClean="0"/>
              <a:t>public</a:t>
            </a:r>
            <a:r>
              <a:rPr lang="pt-BR" dirty="0" smtClean="0"/>
              <a:t> </a:t>
            </a:r>
            <a:r>
              <a:rPr lang="pt-BR" dirty="0"/>
              <a:t>OxnarExercicioJList01() </a:t>
            </a:r>
          </a:p>
          <a:p>
            <a:pPr marL="0" indent="0">
              <a:buNone/>
            </a:pPr>
            <a:r>
              <a:rPr lang="pt-BR" dirty="0"/>
              <a:t> </a:t>
            </a:r>
            <a:r>
              <a:rPr lang="pt-BR" dirty="0" smtClean="0"/>
              <a:t>{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    </a:t>
            </a:r>
            <a:r>
              <a:rPr lang="pt-BR" dirty="0" smtClean="0"/>
              <a:t>     </a:t>
            </a:r>
            <a:r>
              <a:rPr lang="pt-BR" dirty="0" err="1" smtClean="0"/>
              <a:t>setLayout</a:t>
            </a:r>
            <a:r>
              <a:rPr lang="pt-BR" dirty="0" smtClean="0"/>
              <a:t>(new </a:t>
            </a:r>
            <a:r>
              <a:rPr lang="pt-BR" dirty="0" err="1"/>
              <a:t>BorderLayout</a:t>
            </a:r>
            <a:r>
              <a:rPr lang="pt-BR" dirty="0"/>
              <a:t>());</a:t>
            </a:r>
          </a:p>
          <a:p>
            <a:pPr marL="0" indent="0">
              <a:buNone/>
            </a:pPr>
            <a:r>
              <a:rPr lang="pt-BR" dirty="0" smtClean="0"/>
              <a:t>         </a:t>
            </a:r>
            <a:r>
              <a:rPr lang="pt-BR" sz="2900" dirty="0" err="1" smtClean="0"/>
              <a:t>getContentPane</a:t>
            </a:r>
            <a:r>
              <a:rPr lang="pt-BR" sz="2900" dirty="0" smtClean="0"/>
              <a:t>().</a:t>
            </a:r>
            <a:r>
              <a:rPr lang="pt-BR" sz="2900" dirty="0" err="1" smtClean="0"/>
              <a:t>add</a:t>
            </a:r>
            <a:r>
              <a:rPr lang="pt-BR" sz="2900" dirty="0" smtClean="0"/>
              <a:t>("West", </a:t>
            </a:r>
            <a:r>
              <a:rPr lang="pt-BR" sz="2900" dirty="0" err="1" smtClean="0"/>
              <a:t>Painel_Oeste</a:t>
            </a:r>
            <a:r>
              <a:rPr lang="pt-BR" sz="2900" dirty="0" smtClean="0"/>
              <a:t> = new </a:t>
            </a:r>
            <a:r>
              <a:rPr lang="pt-BR" sz="2900" dirty="0" err="1" smtClean="0"/>
              <a:t>JPanel</a:t>
            </a:r>
            <a:r>
              <a:rPr lang="pt-BR" sz="2900" dirty="0" smtClean="0"/>
              <a:t>(new </a:t>
            </a:r>
            <a:r>
              <a:rPr lang="pt-BR" sz="2900" dirty="0" err="1" smtClean="0"/>
              <a:t>BorderLayout</a:t>
            </a:r>
            <a:r>
              <a:rPr lang="pt-BR" sz="2900" dirty="0" smtClean="0"/>
              <a:t>()));</a:t>
            </a:r>
          </a:p>
          <a:p>
            <a:pPr marL="0" indent="0">
              <a:buNone/>
            </a:pPr>
            <a:r>
              <a:rPr lang="pt-BR" dirty="0" smtClean="0"/>
              <a:t>        </a:t>
            </a:r>
            <a:r>
              <a:rPr lang="pt-BR" dirty="0" err="1" smtClean="0"/>
              <a:t>Painel_Oeste.add</a:t>
            </a:r>
            <a:r>
              <a:rPr lang="pt-BR" dirty="0" smtClean="0"/>
              <a:t>("North", new </a:t>
            </a:r>
            <a:r>
              <a:rPr lang="pt-BR" dirty="0" err="1" smtClean="0"/>
              <a:t>JLabel</a:t>
            </a:r>
            <a:r>
              <a:rPr lang="pt-BR" dirty="0" smtClean="0"/>
              <a:t>("COMPRAS"));</a:t>
            </a:r>
          </a:p>
          <a:p>
            <a:pPr marL="0" indent="0">
              <a:buNone/>
            </a:pPr>
            <a:r>
              <a:rPr lang="pt-BR" dirty="0" smtClean="0"/>
              <a:t>        			 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    </a:t>
            </a:r>
            <a:r>
              <a:rPr lang="pt-BR" dirty="0" smtClean="0"/>
              <a:t>    </a:t>
            </a:r>
            <a:r>
              <a:rPr lang="pt-BR" dirty="0" err="1" smtClean="0"/>
              <a:t>Lista_Compras.setVisibleRowCount</a:t>
            </a:r>
            <a:r>
              <a:rPr lang="pt-BR" dirty="0" smtClean="0"/>
              <a:t>(15</a:t>
            </a:r>
            <a:r>
              <a:rPr lang="pt-BR" dirty="0"/>
              <a:t>);</a:t>
            </a:r>
          </a:p>
          <a:p>
            <a:pPr marL="0" indent="0">
              <a:buNone/>
            </a:pPr>
            <a:r>
              <a:rPr lang="pt-BR" dirty="0"/>
              <a:t>    </a:t>
            </a:r>
            <a:r>
              <a:rPr lang="pt-BR" dirty="0" smtClean="0"/>
              <a:t>    </a:t>
            </a:r>
            <a:r>
              <a:rPr lang="pt-BR" dirty="0" err="1" smtClean="0"/>
              <a:t>JPanel</a:t>
            </a:r>
            <a:r>
              <a:rPr lang="pt-BR" dirty="0" smtClean="0"/>
              <a:t> </a:t>
            </a:r>
            <a:r>
              <a:rPr lang="pt-BR" dirty="0"/>
              <a:t>Painel_Oeste2 = new </a:t>
            </a:r>
            <a:r>
              <a:rPr lang="pt-BR" dirty="0" err="1"/>
              <a:t>JPanel</a:t>
            </a:r>
            <a:r>
              <a:rPr lang="pt-BR" dirty="0"/>
              <a:t>();</a:t>
            </a:r>
          </a:p>
          <a:p>
            <a:pPr marL="0" indent="0">
              <a:buNone/>
            </a:pPr>
            <a:r>
              <a:rPr lang="pt-BR" dirty="0"/>
              <a:t>    </a:t>
            </a:r>
            <a:r>
              <a:rPr lang="pt-BR" dirty="0" smtClean="0"/>
              <a:t>    </a:t>
            </a:r>
            <a:r>
              <a:rPr lang="pt-BR" dirty="0" err="1" smtClean="0"/>
              <a:t>Painel_Oeste.add</a:t>
            </a:r>
            <a:r>
              <a:rPr lang="pt-BR" dirty="0"/>
              <a:t>("Center", Painel_Oeste2);</a:t>
            </a:r>
          </a:p>
          <a:p>
            <a:pPr marL="0" indent="0">
              <a:buNone/>
            </a:pPr>
            <a:r>
              <a:rPr lang="pt-BR" dirty="0"/>
              <a:t>    </a:t>
            </a:r>
            <a:r>
              <a:rPr lang="pt-BR" dirty="0" smtClean="0"/>
              <a:t>    </a:t>
            </a:r>
            <a:r>
              <a:rPr lang="pt-BR" sz="2900" dirty="0" smtClean="0"/>
              <a:t>Painel_Oeste2.add(</a:t>
            </a:r>
            <a:r>
              <a:rPr lang="pt-BR" sz="2900" dirty="0" err="1" smtClean="0"/>
              <a:t>Painel_Rolante_Compras</a:t>
            </a:r>
            <a:r>
              <a:rPr lang="pt-BR" sz="2900" dirty="0" smtClean="0"/>
              <a:t> </a:t>
            </a:r>
            <a:r>
              <a:rPr lang="pt-BR" sz="2900" dirty="0"/>
              <a:t>= new </a:t>
            </a:r>
            <a:r>
              <a:rPr lang="pt-BR" sz="2900" dirty="0" err="1"/>
              <a:t>JScrollPane</a:t>
            </a:r>
            <a:r>
              <a:rPr lang="pt-BR" sz="2900" dirty="0"/>
              <a:t>(</a:t>
            </a:r>
            <a:r>
              <a:rPr lang="pt-BR" sz="2900" dirty="0" err="1"/>
              <a:t>Lista_Compras</a:t>
            </a:r>
            <a:r>
              <a:rPr lang="pt-BR" sz="2900" dirty="0" smtClean="0"/>
              <a:t>));</a:t>
            </a:r>
            <a:r>
              <a:rPr lang="pt-BR" dirty="0" smtClean="0"/>
              <a:t>                     .      </a:t>
            </a:r>
            <a:r>
              <a:rPr lang="pt-BR" dirty="0" err="1" smtClean="0"/>
              <a:t>Itens_da_Compras.addElement</a:t>
            </a:r>
            <a:r>
              <a:rPr lang="pt-BR" dirty="0"/>
              <a:t>("MOUSE</a:t>
            </a:r>
            <a:r>
              <a:rPr lang="pt-BR" dirty="0" smtClean="0"/>
              <a:t>");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/>
              <a:t>    </a:t>
            </a:r>
            <a:r>
              <a:rPr lang="pt-BR" dirty="0" smtClean="0"/>
              <a:t>    </a:t>
            </a:r>
            <a:r>
              <a:rPr lang="pt-BR" dirty="0" err="1" smtClean="0"/>
              <a:t>Itens_da_Compras.addElement</a:t>
            </a:r>
            <a:r>
              <a:rPr lang="pt-BR" dirty="0"/>
              <a:t>("TECLADO");</a:t>
            </a:r>
          </a:p>
          <a:p>
            <a:pPr marL="0" indent="0">
              <a:buNone/>
            </a:pPr>
            <a:r>
              <a:rPr lang="pt-BR" dirty="0"/>
              <a:t>    </a:t>
            </a:r>
            <a:r>
              <a:rPr lang="pt-BR" dirty="0" smtClean="0"/>
              <a:t>    </a:t>
            </a:r>
            <a:r>
              <a:rPr lang="pt-BR" dirty="0" err="1" smtClean="0"/>
              <a:t>Itens_da_Compras.addElement</a:t>
            </a:r>
            <a:r>
              <a:rPr lang="pt-BR" dirty="0"/>
              <a:t>("GABINETE</a:t>
            </a:r>
            <a:r>
              <a:rPr lang="pt-BR" dirty="0" smtClean="0"/>
              <a:t>");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8</a:t>
            </a:fld>
            <a:endParaRPr lang="pt-BR" dirty="0"/>
          </a:p>
        </p:txBody>
      </p:sp>
      <p:sp>
        <p:nvSpPr>
          <p:cNvPr id="6" name="CaixaDeTexto 5"/>
          <p:cNvSpPr txBox="1"/>
          <p:nvPr/>
        </p:nvSpPr>
        <p:spPr>
          <a:xfrm rot="19890379">
            <a:off x="5508902" y="5554107"/>
            <a:ext cx="2703131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Adicionar diversos outros elementos a lista</a:t>
            </a:r>
            <a:endParaRPr lang="pt-BR" dirty="0"/>
          </a:p>
        </p:txBody>
      </p:sp>
      <p:cxnSp>
        <p:nvCxnSpPr>
          <p:cNvPr id="8" name="Conector angulado 7"/>
          <p:cNvCxnSpPr/>
          <p:nvPr/>
        </p:nvCxnSpPr>
        <p:spPr>
          <a:xfrm rot="10800000">
            <a:off x="1547664" y="5877272"/>
            <a:ext cx="4104456" cy="607514"/>
          </a:xfrm>
          <a:prstGeom prst="bentConnector3">
            <a:avLst>
              <a:gd name="adj1" fmla="val 100021"/>
            </a:avLst>
          </a:prstGeom>
          <a:ln w="222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tângulo 13"/>
          <p:cNvSpPr/>
          <p:nvPr/>
        </p:nvSpPr>
        <p:spPr>
          <a:xfrm>
            <a:off x="755576" y="3206197"/>
            <a:ext cx="7931224" cy="180697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297133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tela do lado Leste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579296" cy="452596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pt-BR" dirty="0" err="1"/>
              <a:t>getContentPane</a:t>
            </a:r>
            <a:r>
              <a:rPr lang="pt-BR" dirty="0"/>
              <a:t>().</a:t>
            </a:r>
            <a:r>
              <a:rPr lang="pt-BR" dirty="0" err="1"/>
              <a:t>add</a:t>
            </a:r>
            <a:r>
              <a:rPr lang="pt-BR" dirty="0"/>
              <a:t>("</a:t>
            </a:r>
            <a:r>
              <a:rPr lang="pt-BR" dirty="0" err="1"/>
              <a:t>East</a:t>
            </a:r>
            <a:r>
              <a:rPr lang="pt-BR" dirty="0"/>
              <a:t>", </a:t>
            </a:r>
            <a:r>
              <a:rPr lang="pt-BR" dirty="0" err="1"/>
              <a:t>Painel_Leste</a:t>
            </a:r>
            <a:r>
              <a:rPr lang="pt-BR" dirty="0"/>
              <a:t> = new </a:t>
            </a:r>
            <a:r>
              <a:rPr lang="pt-BR" dirty="0" err="1"/>
              <a:t>JPanel</a:t>
            </a:r>
            <a:r>
              <a:rPr lang="pt-BR" dirty="0"/>
              <a:t> (new </a:t>
            </a:r>
            <a:r>
              <a:rPr lang="pt-BR" dirty="0" err="1"/>
              <a:t>BorderLayout</a:t>
            </a:r>
            <a:r>
              <a:rPr lang="pt-BR" dirty="0"/>
              <a:t>()));</a:t>
            </a:r>
          </a:p>
          <a:p>
            <a:pPr marL="0" indent="0">
              <a:buNone/>
            </a:pPr>
            <a:r>
              <a:rPr lang="pt-BR" dirty="0"/>
              <a:t>    	</a:t>
            </a:r>
            <a:r>
              <a:rPr lang="pt-BR" dirty="0" err="1" smtClean="0"/>
              <a:t>Painel_Leste.add</a:t>
            </a:r>
            <a:r>
              <a:rPr lang="pt-BR" dirty="0"/>
              <a:t>("North", new </a:t>
            </a:r>
            <a:r>
              <a:rPr lang="pt-BR" dirty="0" err="1"/>
              <a:t>JLabel</a:t>
            </a:r>
            <a:r>
              <a:rPr lang="pt-BR" dirty="0"/>
              <a:t>("ESTOQUE"));</a:t>
            </a:r>
          </a:p>
          <a:p>
            <a:pPr marL="0" indent="0">
              <a:buNone/>
            </a:pPr>
            <a:r>
              <a:rPr lang="pt-BR" dirty="0"/>
              <a:t>    	</a:t>
            </a:r>
            <a:r>
              <a:rPr lang="pt-BR" dirty="0" err="1" smtClean="0"/>
              <a:t>JPanel</a:t>
            </a:r>
            <a:r>
              <a:rPr lang="pt-BR" dirty="0" smtClean="0"/>
              <a:t> </a:t>
            </a:r>
            <a:r>
              <a:rPr lang="pt-BR" dirty="0"/>
              <a:t>Painel_Leste2 = new </a:t>
            </a:r>
            <a:r>
              <a:rPr lang="pt-BR" dirty="0" err="1"/>
              <a:t>JPanel</a:t>
            </a:r>
            <a:r>
              <a:rPr lang="pt-BR" dirty="0"/>
              <a:t>();</a:t>
            </a:r>
          </a:p>
          <a:p>
            <a:pPr marL="0" indent="0">
              <a:buNone/>
            </a:pPr>
            <a:r>
              <a:rPr lang="pt-BR" dirty="0"/>
              <a:t>    	</a:t>
            </a:r>
            <a:r>
              <a:rPr lang="pt-BR" dirty="0" err="1" smtClean="0"/>
              <a:t>Painel_Leste.add</a:t>
            </a:r>
            <a:r>
              <a:rPr lang="pt-BR" dirty="0" smtClean="0"/>
              <a:t>(Painel_Leste2);</a:t>
            </a:r>
          </a:p>
          <a:p>
            <a:pPr marL="0" indent="0">
              <a:buNone/>
            </a:pPr>
            <a:r>
              <a:rPr lang="pt-BR" dirty="0"/>
              <a:t>	</a:t>
            </a:r>
          </a:p>
          <a:p>
            <a:pPr marL="0" indent="0">
              <a:buNone/>
            </a:pPr>
            <a:r>
              <a:rPr lang="pt-BR" dirty="0"/>
              <a:t>    	</a:t>
            </a:r>
            <a:r>
              <a:rPr lang="pt-BR" dirty="0" smtClean="0"/>
              <a:t>Painel_Leste2.add(</a:t>
            </a:r>
            <a:r>
              <a:rPr lang="pt-BR" dirty="0" err="1" smtClean="0"/>
              <a:t>Painel_Rolante_Estoque</a:t>
            </a:r>
            <a:r>
              <a:rPr lang="pt-BR" dirty="0" smtClean="0"/>
              <a:t> </a:t>
            </a:r>
            <a:r>
              <a:rPr lang="pt-BR" dirty="0"/>
              <a:t>= new </a:t>
            </a:r>
            <a:r>
              <a:rPr lang="pt-BR" dirty="0" err="1"/>
              <a:t>JScrollPane</a:t>
            </a:r>
            <a:r>
              <a:rPr lang="pt-BR" dirty="0"/>
              <a:t>(</a:t>
            </a:r>
            <a:r>
              <a:rPr lang="pt-BR" dirty="0" err="1"/>
              <a:t>Lista_Estoque</a:t>
            </a:r>
            <a:r>
              <a:rPr lang="pt-BR" dirty="0"/>
              <a:t>));	</a:t>
            </a:r>
          </a:p>
          <a:p>
            <a:pPr marL="0" indent="0">
              <a:buNone/>
            </a:pPr>
            <a:r>
              <a:rPr lang="pt-BR" dirty="0"/>
              <a:t>    	</a:t>
            </a:r>
            <a:r>
              <a:rPr lang="pt-BR" dirty="0" err="1" smtClean="0"/>
              <a:t>Lista_Estoque.setVisibleRowCount</a:t>
            </a:r>
            <a:r>
              <a:rPr lang="pt-BR" dirty="0" smtClean="0"/>
              <a:t>(15</a:t>
            </a:r>
            <a:r>
              <a:rPr lang="pt-BR" dirty="0"/>
              <a:t>);	</a:t>
            </a:r>
            <a:endParaRPr lang="pt-BR" dirty="0" smtClean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/>
              <a:t>    	</a:t>
            </a:r>
            <a:r>
              <a:rPr lang="pt-BR" dirty="0" err="1" smtClean="0"/>
              <a:t>Itens_de_Estoque.addElement</a:t>
            </a:r>
            <a:r>
              <a:rPr lang="pt-BR" dirty="0"/>
              <a:t>("BATERIA PARA NOTEBOOK");</a:t>
            </a:r>
          </a:p>
          <a:p>
            <a:pPr marL="0" indent="0">
              <a:buNone/>
            </a:pPr>
            <a:r>
              <a:rPr lang="pt-BR" dirty="0"/>
              <a:t>    	</a:t>
            </a:r>
            <a:r>
              <a:rPr lang="pt-BR" dirty="0" err="1" smtClean="0"/>
              <a:t>Itens_de_Estoque.addElement</a:t>
            </a:r>
            <a:r>
              <a:rPr lang="pt-BR" dirty="0"/>
              <a:t>("COLLER PARA NOTEBOOK");</a:t>
            </a:r>
          </a:p>
          <a:p>
            <a:pPr marL="0" indent="0">
              <a:buNone/>
            </a:pPr>
            <a:r>
              <a:rPr lang="pt-BR" dirty="0"/>
              <a:t>    	</a:t>
            </a:r>
            <a:r>
              <a:rPr lang="pt-BR" dirty="0" err="1" smtClean="0"/>
              <a:t>Itens_de_Estoque.addElement</a:t>
            </a:r>
            <a:r>
              <a:rPr lang="pt-BR" dirty="0"/>
              <a:t>("COLLER PARA </a:t>
            </a:r>
            <a:r>
              <a:rPr lang="pt-BR" dirty="0" smtClean="0"/>
              <a:t>PROCESSADOR");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9</a:t>
            </a:fld>
            <a:endParaRPr lang="pt-BR" dirty="0"/>
          </a:p>
        </p:txBody>
      </p:sp>
      <p:sp>
        <p:nvSpPr>
          <p:cNvPr id="6" name="Retângulo 5"/>
          <p:cNvSpPr/>
          <p:nvPr/>
        </p:nvSpPr>
        <p:spPr>
          <a:xfrm>
            <a:off x="457200" y="3284984"/>
            <a:ext cx="8579296" cy="144016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65426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Até foi gerado isto com o código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10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7704" y="1916832"/>
            <a:ext cx="4248150" cy="3790950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1691680" y="2132856"/>
            <a:ext cx="4968552" cy="3024336"/>
          </a:xfrm>
          <a:prstGeom prst="rect">
            <a:avLst/>
          </a:prstGeom>
          <a:noFill/>
          <a:ln w="349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61755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Na parte sul do </a:t>
            </a:r>
            <a:r>
              <a:rPr lang="pt-BR" dirty="0" err="1" smtClean="0"/>
              <a:t>JFrame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pt-BR" sz="2300" dirty="0" err="1"/>
              <a:t>getContentPane</a:t>
            </a:r>
            <a:r>
              <a:rPr lang="pt-BR" sz="2300" dirty="0"/>
              <a:t>().</a:t>
            </a:r>
            <a:r>
              <a:rPr lang="pt-BR" sz="2300" dirty="0" err="1"/>
              <a:t>add</a:t>
            </a:r>
            <a:r>
              <a:rPr lang="pt-BR" sz="2300" dirty="0"/>
              <a:t>("South", </a:t>
            </a:r>
            <a:r>
              <a:rPr lang="pt-BR" sz="2300" dirty="0" err="1"/>
              <a:t>Painel_Sul</a:t>
            </a:r>
            <a:r>
              <a:rPr lang="pt-BR" sz="2300" dirty="0"/>
              <a:t> = new </a:t>
            </a:r>
            <a:r>
              <a:rPr lang="pt-BR" sz="2300" dirty="0" err="1"/>
              <a:t>JPanel</a:t>
            </a:r>
            <a:r>
              <a:rPr lang="pt-BR" sz="2300" dirty="0"/>
              <a:t>(new </a:t>
            </a:r>
            <a:r>
              <a:rPr lang="pt-BR" sz="2300" dirty="0" err="1"/>
              <a:t>FlowLayout</a:t>
            </a:r>
            <a:r>
              <a:rPr lang="pt-BR" sz="2300" dirty="0"/>
              <a:t>(</a:t>
            </a:r>
            <a:r>
              <a:rPr lang="pt-BR" sz="2300" dirty="0" err="1"/>
              <a:t>FlowLayout.CENTER</a:t>
            </a:r>
            <a:r>
              <a:rPr lang="pt-BR" sz="2300" dirty="0"/>
              <a:t>))); 		</a:t>
            </a:r>
          </a:p>
          <a:p>
            <a:pPr marL="0" indent="0">
              <a:buNone/>
            </a:pPr>
            <a:r>
              <a:rPr lang="pt-BR" sz="2300" dirty="0" err="1" smtClean="0"/>
              <a:t>Painel_Sul.add</a:t>
            </a:r>
            <a:r>
              <a:rPr lang="pt-BR" sz="2300" dirty="0" smtClean="0"/>
              <a:t>(</a:t>
            </a:r>
            <a:r>
              <a:rPr lang="pt-BR" sz="2300" dirty="0" err="1" smtClean="0"/>
              <a:t>bt_Adicionar</a:t>
            </a:r>
            <a:r>
              <a:rPr lang="pt-BR" sz="2300" dirty="0"/>
              <a:t>	</a:t>
            </a:r>
            <a:r>
              <a:rPr lang="pt-BR" sz="2300" dirty="0" smtClean="0"/>
              <a:t>= </a:t>
            </a:r>
            <a:r>
              <a:rPr lang="pt-BR" sz="2300" dirty="0"/>
              <a:t>new </a:t>
            </a:r>
            <a:r>
              <a:rPr lang="pt-BR" sz="2300" dirty="0" err="1"/>
              <a:t>JButton</a:t>
            </a:r>
            <a:r>
              <a:rPr lang="pt-BR" sz="2300" dirty="0"/>
              <a:t>("ADICIONAR"));</a:t>
            </a:r>
          </a:p>
          <a:p>
            <a:pPr marL="0" indent="0">
              <a:buNone/>
            </a:pPr>
            <a:r>
              <a:rPr lang="pt-BR" sz="2300" dirty="0" err="1" smtClean="0"/>
              <a:t>Painel_Sul.add</a:t>
            </a:r>
            <a:r>
              <a:rPr lang="pt-BR" sz="2300" dirty="0" smtClean="0"/>
              <a:t>(</a:t>
            </a:r>
            <a:r>
              <a:rPr lang="pt-BR" sz="2300" dirty="0" err="1" smtClean="0"/>
              <a:t>bt_Excluir</a:t>
            </a:r>
            <a:r>
              <a:rPr lang="pt-BR" sz="2300" dirty="0"/>
              <a:t>	</a:t>
            </a:r>
            <a:r>
              <a:rPr lang="pt-BR" sz="2300" dirty="0" smtClean="0"/>
              <a:t>= </a:t>
            </a:r>
            <a:r>
              <a:rPr lang="pt-BR" sz="2300" dirty="0"/>
              <a:t>new </a:t>
            </a:r>
            <a:r>
              <a:rPr lang="pt-BR" sz="2300" dirty="0" err="1"/>
              <a:t>JButton</a:t>
            </a:r>
            <a:r>
              <a:rPr lang="pt-BR" sz="2300" dirty="0"/>
              <a:t>("EXCLUIR"));</a:t>
            </a:r>
          </a:p>
          <a:p>
            <a:pPr marL="0" indent="0">
              <a:buNone/>
            </a:pPr>
            <a:r>
              <a:rPr lang="pt-BR" sz="2300" dirty="0" err="1" smtClean="0"/>
              <a:t>Painel_Sul.add</a:t>
            </a:r>
            <a:r>
              <a:rPr lang="pt-BR" sz="2300" dirty="0" smtClean="0"/>
              <a:t>(</a:t>
            </a:r>
            <a:r>
              <a:rPr lang="pt-BR" sz="2300" dirty="0" err="1" smtClean="0"/>
              <a:t>bt_Fechar</a:t>
            </a:r>
            <a:r>
              <a:rPr lang="pt-BR" sz="2300" dirty="0"/>
              <a:t>	</a:t>
            </a:r>
            <a:r>
              <a:rPr lang="pt-BR" sz="2300" dirty="0" smtClean="0"/>
              <a:t>= </a:t>
            </a:r>
            <a:r>
              <a:rPr lang="pt-BR" sz="2300" dirty="0"/>
              <a:t>new </a:t>
            </a:r>
            <a:r>
              <a:rPr lang="pt-BR" sz="2300" dirty="0" err="1"/>
              <a:t>JButton</a:t>
            </a:r>
            <a:r>
              <a:rPr lang="pt-BR" sz="2300" dirty="0"/>
              <a:t>("FECHAR"));</a:t>
            </a:r>
          </a:p>
          <a:p>
            <a:pPr marL="0" indent="0">
              <a:buNone/>
            </a:pPr>
            <a:endParaRPr lang="pt-BR" sz="2300" dirty="0" smtClean="0"/>
          </a:p>
          <a:p>
            <a:pPr marL="0" indent="0">
              <a:buNone/>
            </a:pPr>
            <a:r>
              <a:rPr lang="pt-BR" sz="2300" dirty="0" smtClean="0">
                <a:solidFill>
                  <a:srgbClr val="FF0000"/>
                </a:solidFill>
              </a:rPr>
              <a:t>//Tornando os botões sensíveis ao click do mouse </a:t>
            </a:r>
            <a:r>
              <a:rPr lang="pt-BR" sz="2300" dirty="0" smtClean="0"/>
              <a:t>   </a:t>
            </a:r>
            <a:r>
              <a:rPr lang="pt-BR" sz="2300" dirty="0"/>
              <a:t>		</a:t>
            </a:r>
            <a:endParaRPr lang="pt-BR" sz="2300" dirty="0" smtClean="0"/>
          </a:p>
          <a:p>
            <a:pPr marL="0" indent="0">
              <a:buNone/>
            </a:pPr>
            <a:r>
              <a:rPr lang="pt-BR" sz="2300" dirty="0" err="1" smtClean="0"/>
              <a:t>bt_Adicionar.addActionListener</a:t>
            </a:r>
            <a:r>
              <a:rPr lang="pt-BR" sz="2300" dirty="0" smtClean="0"/>
              <a:t>(</a:t>
            </a:r>
            <a:r>
              <a:rPr lang="pt-BR" sz="2300" dirty="0" err="1" smtClean="0"/>
              <a:t>this</a:t>
            </a:r>
            <a:r>
              <a:rPr lang="pt-BR" sz="2300" dirty="0"/>
              <a:t>);</a:t>
            </a:r>
          </a:p>
          <a:p>
            <a:pPr marL="0" indent="0">
              <a:buNone/>
            </a:pPr>
            <a:r>
              <a:rPr lang="pt-BR" sz="2300" dirty="0" err="1" smtClean="0"/>
              <a:t>bt_Excluir.addActionListener</a:t>
            </a:r>
            <a:r>
              <a:rPr lang="pt-BR" sz="2300" dirty="0" smtClean="0"/>
              <a:t>(</a:t>
            </a:r>
            <a:r>
              <a:rPr lang="pt-BR" sz="2300" dirty="0" err="1" smtClean="0"/>
              <a:t>this</a:t>
            </a:r>
            <a:r>
              <a:rPr lang="pt-BR" sz="2300" dirty="0"/>
              <a:t>);</a:t>
            </a:r>
          </a:p>
          <a:p>
            <a:pPr marL="0" indent="0">
              <a:buNone/>
            </a:pPr>
            <a:r>
              <a:rPr lang="pt-BR" sz="2300" dirty="0" err="1" smtClean="0"/>
              <a:t>bt_Fechar.addActionListener</a:t>
            </a:r>
            <a:r>
              <a:rPr lang="pt-BR" sz="2300" dirty="0" smtClean="0"/>
              <a:t>(</a:t>
            </a:r>
            <a:r>
              <a:rPr lang="pt-BR" sz="2300" dirty="0" err="1" smtClean="0"/>
              <a:t>this</a:t>
            </a:r>
            <a:r>
              <a:rPr lang="pt-BR" sz="2300" dirty="0"/>
              <a:t>);</a:t>
            </a:r>
          </a:p>
          <a:p>
            <a:pPr marL="0" indent="0">
              <a:buNone/>
            </a:pPr>
            <a:r>
              <a:rPr lang="pt-BR" sz="2300" dirty="0"/>
              <a:t>    		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764471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Assim geramos esta parte do </a:t>
            </a:r>
            <a:r>
              <a:rPr lang="pt-BR" dirty="0" err="1" smtClean="0"/>
              <a:t>JFrame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12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7925" y="1533525"/>
            <a:ext cx="4248150" cy="3790950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2123728" y="4760292"/>
            <a:ext cx="4896544" cy="72008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0221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tratamento de eventos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525963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pt-BR" dirty="0" err="1"/>
              <a:t>public</a:t>
            </a:r>
            <a:r>
              <a:rPr lang="pt-BR" dirty="0"/>
              <a:t> </a:t>
            </a:r>
            <a:r>
              <a:rPr lang="pt-BR" dirty="0" err="1"/>
              <a:t>void</a:t>
            </a:r>
            <a:r>
              <a:rPr lang="pt-BR" dirty="0"/>
              <a:t> </a:t>
            </a:r>
            <a:r>
              <a:rPr lang="pt-BR" dirty="0" err="1"/>
              <a:t>actionPerformed</a:t>
            </a:r>
            <a:r>
              <a:rPr lang="pt-BR" dirty="0"/>
              <a:t> (</a:t>
            </a:r>
            <a:r>
              <a:rPr lang="pt-BR" dirty="0" err="1"/>
              <a:t>ActionEvent</a:t>
            </a:r>
            <a:r>
              <a:rPr lang="pt-BR" dirty="0"/>
              <a:t> e)</a:t>
            </a:r>
          </a:p>
          <a:p>
            <a:pPr marL="0" indent="0">
              <a:buNone/>
            </a:pPr>
            <a:r>
              <a:rPr lang="pt-BR" dirty="0"/>
              <a:t> </a:t>
            </a:r>
            <a:r>
              <a:rPr lang="pt-BR" dirty="0" smtClean="0"/>
              <a:t>{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 </a:t>
            </a:r>
            <a:r>
              <a:rPr lang="pt-BR" dirty="0" smtClean="0"/>
              <a:t>            </a:t>
            </a:r>
            <a:r>
              <a:rPr lang="pt-BR" dirty="0" err="1" smtClean="0"/>
              <a:t>if</a:t>
            </a:r>
            <a:r>
              <a:rPr lang="pt-BR" dirty="0" smtClean="0"/>
              <a:t>(</a:t>
            </a:r>
            <a:r>
              <a:rPr lang="pt-BR" dirty="0" err="1" smtClean="0"/>
              <a:t>e.getSource</a:t>
            </a:r>
            <a:r>
              <a:rPr lang="pt-BR" dirty="0"/>
              <a:t>()==</a:t>
            </a:r>
            <a:r>
              <a:rPr lang="pt-BR" dirty="0" err="1"/>
              <a:t>bt_Adicionar</a:t>
            </a:r>
            <a:r>
              <a:rPr lang="pt-BR" dirty="0"/>
              <a:t>)</a:t>
            </a:r>
          </a:p>
          <a:p>
            <a:pPr marL="0" indent="0">
              <a:buNone/>
            </a:pPr>
            <a:r>
              <a:rPr lang="pt-BR" dirty="0" smtClean="0"/>
              <a:t>	        {</a:t>
            </a:r>
            <a:r>
              <a:rPr lang="pt-BR" dirty="0" err="1" smtClean="0"/>
              <a:t>Itens_de_Estoque.addElement</a:t>
            </a:r>
            <a:r>
              <a:rPr lang="pt-BR" dirty="0" smtClean="0"/>
              <a:t>(</a:t>
            </a:r>
            <a:r>
              <a:rPr lang="pt-BR" dirty="0" err="1" smtClean="0"/>
              <a:t>Lista_Compras.getSelectedValuesList</a:t>
            </a:r>
            <a:r>
              <a:rPr lang="pt-BR" dirty="0" smtClean="0"/>
              <a:t>());}</a:t>
            </a:r>
            <a:r>
              <a:rPr lang="pt-BR" dirty="0"/>
              <a:t>	</a:t>
            </a:r>
          </a:p>
          <a:p>
            <a:pPr marL="0" indent="0">
              <a:buNone/>
            </a:pPr>
            <a:r>
              <a:rPr lang="pt-BR" dirty="0"/>
              <a:t>     </a:t>
            </a:r>
            <a:r>
              <a:rPr lang="pt-BR" dirty="0" smtClean="0"/>
              <a:t>        </a:t>
            </a:r>
            <a:r>
              <a:rPr lang="pt-BR" dirty="0" err="1" smtClean="0"/>
              <a:t>if</a:t>
            </a:r>
            <a:r>
              <a:rPr lang="pt-BR" dirty="0" smtClean="0"/>
              <a:t>(</a:t>
            </a:r>
            <a:r>
              <a:rPr lang="pt-BR" dirty="0" err="1" smtClean="0"/>
              <a:t>e.getSource</a:t>
            </a:r>
            <a:r>
              <a:rPr lang="pt-BR" dirty="0"/>
              <a:t>()==</a:t>
            </a:r>
            <a:r>
              <a:rPr lang="pt-BR" dirty="0" err="1"/>
              <a:t>bt_Excluir</a:t>
            </a:r>
            <a:r>
              <a:rPr lang="pt-BR" dirty="0"/>
              <a:t>)</a:t>
            </a:r>
          </a:p>
          <a:p>
            <a:pPr marL="0" indent="0">
              <a:buNone/>
            </a:pPr>
            <a:r>
              <a:rPr lang="pt-BR" dirty="0"/>
              <a:t>    </a:t>
            </a:r>
            <a:r>
              <a:rPr lang="pt-BR" dirty="0" smtClean="0"/>
              <a:t>         {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    	</a:t>
            </a:r>
            <a:r>
              <a:rPr lang="pt-BR" dirty="0" smtClean="0"/>
              <a:t>         </a:t>
            </a:r>
            <a:r>
              <a:rPr lang="pt-BR" dirty="0" err="1" smtClean="0"/>
              <a:t>if</a:t>
            </a:r>
            <a:r>
              <a:rPr lang="pt-BR" dirty="0" smtClean="0"/>
              <a:t>(</a:t>
            </a:r>
            <a:r>
              <a:rPr lang="pt-BR" dirty="0" err="1" smtClean="0"/>
              <a:t>Itens_de_Estoque.getSize</a:t>
            </a:r>
            <a:r>
              <a:rPr lang="pt-BR" dirty="0"/>
              <a:t>()==0)</a:t>
            </a:r>
          </a:p>
          <a:p>
            <a:pPr marL="0" indent="0">
              <a:buNone/>
            </a:pPr>
            <a:r>
              <a:rPr lang="pt-BR" dirty="0"/>
              <a:t>    </a:t>
            </a:r>
            <a:r>
              <a:rPr lang="pt-BR" dirty="0" smtClean="0"/>
              <a:t>			{</a:t>
            </a:r>
            <a:r>
              <a:rPr lang="pt-BR" dirty="0" err="1" smtClean="0"/>
              <a:t>JOptionPane.showMessageDialog</a:t>
            </a:r>
            <a:r>
              <a:rPr lang="pt-BR" dirty="0" smtClean="0"/>
              <a:t>(</a:t>
            </a:r>
            <a:r>
              <a:rPr lang="pt-BR" dirty="0" err="1" smtClean="0"/>
              <a:t>null</a:t>
            </a:r>
            <a:r>
              <a:rPr lang="pt-BR" dirty="0"/>
              <a:t>, "Sua lista esta vazia</a:t>
            </a:r>
            <a:r>
              <a:rPr lang="pt-BR" dirty="0" smtClean="0"/>
              <a:t>");}</a:t>
            </a:r>
            <a:r>
              <a:rPr lang="pt-BR" dirty="0"/>
              <a:t>	</a:t>
            </a:r>
          </a:p>
          <a:p>
            <a:pPr marL="0" indent="0">
              <a:buNone/>
            </a:pPr>
            <a:r>
              <a:rPr lang="pt-BR" dirty="0"/>
              <a:t>       	 </a:t>
            </a:r>
            <a:r>
              <a:rPr lang="pt-BR" dirty="0" smtClean="0"/>
              <a:t>         </a:t>
            </a:r>
            <a:r>
              <a:rPr lang="pt-BR" dirty="0" err="1" smtClean="0"/>
              <a:t>else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       	</a:t>
            </a:r>
            <a:r>
              <a:rPr lang="pt-BR" dirty="0" smtClean="0"/>
              <a:t>          {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       </a:t>
            </a:r>
            <a:r>
              <a:rPr lang="pt-BR" dirty="0" smtClean="0"/>
              <a:t>		        </a:t>
            </a:r>
            <a:r>
              <a:rPr lang="pt-BR" dirty="0" err="1" smtClean="0"/>
              <a:t>Itens_de_Estoque.removeElementAt</a:t>
            </a:r>
            <a:r>
              <a:rPr lang="pt-BR" dirty="0" smtClean="0"/>
              <a:t>(</a:t>
            </a:r>
            <a:r>
              <a:rPr lang="pt-BR" dirty="0" err="1" smtClean="0"/>
              <a:t>Lista_Estoque.getSelectedIndex</a:t>
            </a:r>
            <a:r>
              <a:rPr lang="pt-BR" dirty="0"/>
              <a:t>());</a:t>
            </a:r>
          </a:p>
          <a:p>
            <a:pPr marL="0" indent="0">
              <a:buNone/>
            </a:pPr>
            <a:r>
              <a:rPr lang="pt-BR" dirty="0"/>
              <a:t>       		</a:t>
            </a:r>
            <a:r>
              <a:rPr lang="pt-BR" dirty="0" smtClean="0"/>
              <a:t>           </a:t>
            </a:r>
            <a:r>
              <a:rPr lang="pt-BR" dirty="0" err="1" smtClean="0"/>
              <a:t>JOptionPane.showMessageDialog</a:t>
            </a:r>
            <a:r>
              <a:rPr lang="pt-BR" dirty="0" smtClean="0"/>
              <a:t>(</a:t>
            </a:r>
            <a:r>
              <a:rPr lang="pt-BR" dirty="0" err="1" smtClean="0"/>
              <a:t>null</a:t>
            </a:r>
            <a:r>
              <a:rPr lang="pt-BR" dirty="0"/>
              <a:t>, "Item removido com sucesso");</a:t>
            </a:r>
          </a:p>
          <a:p>
            <a:pPr marL="0" indent="0">
              <a:buNone/>
            </a:pPr>
            <a:r>
              <a:rPr lang="pt-BR" dirty="0"/>
              <a:t>       	</a:t>
            </a:r>
            <a:r>
              <a:rPr lang="pt-BR" dirty="0" smtClean="0"/>
              <a:t>          }</a:t>
            </a:r>
            <a:r>
              <a:rPr lang="pt-BR" dirty="0"/>
              <a:t>		</a:t>
            </a:r>
          </a:p>
          <a:p>
            <a:pPr marL="0" indent="0">
              <a:buNone/>
            </a:pPr>
            <a:r>
              <a:rPr lang="pt-BR" dirty="0"/>
              <a:t>    </a:t>
            </a:r>
            <a:r>
              <a:rPr lang="pt-BR" dirty="0" smtClean="0"/>
              <a:t>         }</a:t>
            </a:r>
            <a:r>
              <a:rPr lang="pt-BR" dirty="0"/>
              <a:t>	</a:t>
            </a:r>
          </a:p>
          <a:p>
            <a:pPr marL="0" indent="0">
              <a:buNone/>
            </a:pPr>
            <a:r>
              <a:rPr lang="pt-BR" dirty="0"/>
              <a:t>    </a:t>
            </a:r>
            <a:r>
              <a:rPr lang="pt-BR" dirty="0" smtClean="0"/>
              <a:t>            </a:t>
            </a:r>
            <a:r>
              <a:rPr lang="pt-BR" dirty="0" err="1" smtClean="0"/>
              <a:t>if</a:t>
            </a:r>
            <a:r>
              <a:rPr lang="pt-BR" dirty="0" smtClean="0"/>
              <a:t>(</a:t>
            </a:r>
            <a:r>
              <a:rPr lang="pt-BR" dirty="0" err="1" smtClean="0"/>
              <a:t>e.getSource</a:t>
            </a:r>
            <a:r>
              <a:rPr lang="pt-BR" dirty="0"/>
              <a:t>()==</a:t>
            </a:r>
            <a:r>
              <a:rPr lang="pt-BR" dirty="0" err="1"/>
              <a:t>bt_Fechar</a:t>
            </a:r>
            <a:r>
              <a:rPr lang="pt-BR" dirty="0"/>
              <a:t>)</a:t>
            </a:r>
          </a:p>
          <a:p>
            <a:pPr marL="0" indent="0">
              <a:buNone/>
            </a:pPr>
            <a:r>
              <a:rPr lang="pt-BR" dirty="0"/>
              <a:t>    	 </a:t>
            </a:r>
            <a:r>
              <a:rPr lang="pt-BR" dirty="0" smtClean="0"/>
              <a:t>          {</a:t>
            </a:r>
            <a:r>
              <a:rPr lang="pt-BR" dirty="0" err="1"/>
              <a:t>dispose</a:t>
            </a:r>
            <a:r>
              <a:rPr lang="pt-BR" dirty="0" smtClean="0"/>
              <a:t>();}</a:t>
            </a:r>
            <a:r>
              <a:rPr lang="pt-BR" dirty="0"/>
              <a:t>	   				</a:t>
            </a:r>
          </a:p>
          <a:p>
            <a:pPr marL="0" indent="0">
              <a:buNone/>
            </a:pPr>
            <a:r>
              <a:rPr lang="pt-BR" dirty="0"/>
              <a:t>  </a:t>
            </a:r>
            <a:r>
              <a:rPr lang="pt-BR" dirty="0" smtClean="0"/>
              <a:t>}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13</a:t>
            </a:fld>
            <a:endParaRPr lang="pt-BR" dirty="0"/>
          </a:p>
        </p:txBody>
      </p:sp>
      <p:cxnSp>
        <p:nvCxnSpPr>
          <p:cNvPr id="7" name="Conector reto 6"/>
          <p:cNvCxnSpPr/>
          <p:nvPr/>
        </p:nvCxnSpPr>
        <p:spPr>
          <a:xfrm>
            <a:off x="611560" y="2060848"/>
            <a:ext cx="0" cy="3168352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/>
          <p:cNvCxnSpPr/>
          <p:nvPr/>
        </p:nvCxnSpPr>
        <p:spPr>
          <a:xfrm>
            <a:off x="1115616" y="2852936"/>
            <a:ext cx="0" cy="180020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39434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A tela com todos os botões funcionando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14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720" y="1628800"/>
            <a:ext cx="4501480" cy="4017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2260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ADICIONANDO UM BOTÃO PARA EXCLUIR TODOS OS ITENS</a:t>
            </a:r>
            <a:endParaRPr lang="pt-BR" dirty="0"/>
          </a:p>
        </p:txBody>
      </p:sp>
      <p:pic>
        <p:nvPicPr>
          <p:cNvPr id="6" name="Espaço Reservado para Conteúdo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05050" y="1700808"/>
            <a:ext cx="4248150" cy="3790950"/>
          </a:xfrm>
          <a:prstGeom prst="rect">
            <a:avLst/>
          </a:prstGeom>
        </p:spPr>
      </p:pic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15</a:t>
            </a:fld>
            <a:endParaRPr lang="pt-BR" dirty="0"/>
          </a:p>
        </p:txBody>
      </p:sp>
      <p:sp>
        <p:nvSpPr>
          <p:cNvPr id="7" name="Retângulo 6"/>
          <p:cNvSpPr/>
          <p:nvPr/>
        </p:nvSpPr>
        <p:spPr>
          <a:xfrm>
            <a:off x="1979712" y="4797152"/>
            <a:ext cx="4680520" cy="43204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869096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DECLARAÇÃO DOS NOVOS BOTÕES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16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588" y="1450464"/>
            <a:ext cx="8525946" cy="3168352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611560" y="4227041"/>
            <a:ext cx="6624736" cy="36004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014550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ADICIONANDO OS BOTÕES AO MÉTODO CONSTRUTOR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/>
          <a:lstStyle/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r>
              <a:rPr lang="pt-BR" dirty="0"/>
              <a:t>Painel_Oeste2.add("South", </a:t>
            </a:r>
            <a:r>
              <a:rPr lang="pt-BR" dirty="0" err="1"/>
              <a:t>bt_ExcluirTudoCompras</a:t>
            </a:r>
            <a:r>
              <a:rPr lang="pt-BR" dirty="0"/>
              <a:t> = new </a:t>
            </a:r>
            <a:r>
              <a:rPr lang="pt-BR" dirty="0" err="1"/>
              <a:t>JButton</a:t>
            </a:r>
            <a:r>
              <a:rPr lang="pt-BR" dirty="0"/>
              <a:t> ("EXCLUIR TUDO</a:t>
            </a:r>
            <a:r>
              <a:rPr lang="pt-BR" dirty="0" smtClean="0"/>
              <a:t>"));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/>
              <a:t>Painel_Leste2.add("South</a:t>
            </a:r>
            <a:r>
              <a:rPr lang="pt-BR" dirty="0" smtClean="0"/>
              <a:t>",  </a:t>
            </a:r>
            <a:r>
              <a:rPr lang="pt-BR" dirty="0" err="1"/>
              <a:t>bt_ExcluirTudo_Estoque</a:t>
            </a:r>
            <a:r>
              <a:rPr lang="pt-BR" dirty="0"/>
              <a:t> = new </a:t>
            </a:r>
            <a:r>
              <a:rPr lang="pt-BR" dirty="0" err="1"/>
              <a:t>JButton</a:t>
            </a:r>
            <a:r>
              <a:rPr lang="pt-BR" dirty="0"/>
              <a:t>("EXCLUIR TUDO"));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115369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t-BR" dirty="0" smtClean="0"/>
          </a:p>
          <a:p>
            <a:pPr marL="0" indent="0" algn="just">
              <a:buNone/>
            </a:pPr>
            <a:r>
              <a:rPr lang="pt-BR" dirty="0" smtClean="0"/>
              <a:t>Também foi necessário alterar o layout dos painéis Painel_Leste2 e Painel_Oeste2 para </a:t>
            </a:r>
            <a:r>
              <a:rPr lang="pt-BR" dirty="0" err="1" smtClean="0"/>
              <a:t>BorderLayout</a:t>
            </a:r>
            <a:r>
              <a:rPr lang="pt-BR" dirty="0" smtClean="0"/>
              <a:t> para que os botões pudessem ser colocados na posição Sul dos respectivos painéis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415183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tela pronta ficou assim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19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9792" y="1772816"/>
            <a:ext cx="4248150" cy="379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5958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Elabore a tela com a lista abaixo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20</a:t>
            </a:fld>
            <a:endParaRPr lang="pt-BR" dirty="0"/>
          </a:p>
        </p:txBody>
      </p:sp>
      <p:pic>
        <p:nvPicPr>
          <p:cNvPr id="1026" name="Picture 2" descr="Tutorial-jListJav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700808"/>
            <a:ext cx="2815952" cy="2732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ixaDeTexto 5"/>
          <p:cNvSpPr txBox="1"/>
          <p:nvPr/>
        </p:nvSpPr>
        <p:spPr>
          <a:xfrm>
            <a:off x="971600" y="4869160"/>
            <a:ext cx="71287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/>
              <a:t>Ao clicar no botão Limpar </a:t>
            </a:r>
            <a:r>
              <a:rPr lang="pt-BR" dirty="0"/>
              <a:t>L</a:t>
            </a:r>
            <a:r>
              <a:rPr lang="pt-BR" dirty="0" smtClean="0"/>
              <a:t>ista, todos os item deverão ser excluídos.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/>
              <a:t>Ao clicar no botão Remover Item, o item selecionado deve ser excluído.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/>
              <a:t>Ao clicar no botão Adicionar Item, o texto que estiver no </a:t>
            </a:r>
            <a:r>
              <a:rPr lang="pt-BR" dirty="0" err="1" smtClean="0"/>
              <a:t>JTextField</a:t>
            </a:r>
            <a:r>
              <a:rPr lang="pt-BR" dirty="0" smtClean="0"/>
              <a:t> deverá ser adicionado a </a:t>
            </a:r>
            <a:r>
              <a:rPr lang="pt-BR" dirty="0" err="1" smtClean="0"/>
              <a:t>JList</a:t>
            </a:r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972193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Declaração do componentes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21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17" y="1628800"/>
            <a:ext cx="9004791" cy="338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1661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método construtor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22</a:t>
            </a:fld>
            <a:endParaRPr lang="pt-BR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417638"/>
            <a:ext cx="8712692" cy="4171602"/>
          </a:xfrm>
          <a:prstGeom prst="rect">
            <a:avLst/>
          </a:prstGeom>
          <a:ln w="22225">
            <a:solidFill>
              <a:srgbClr val="C00000"/>
            </a:solidFill>
          </a:ln>
        </p:spPr>
      </p:pic>
      <p:sp>
        <p:nvSpPr>
          <p:cNvPr id="8" name="Retângulo 7"/>
          <p:cNvSpPr/>
          <p:nvPr/>
        </p:nvSpPr>
        <p:spPr>
          <a:xfrm>
            <a:off x="827584" y="1700808"/>
            <a:ext cx="7632848" cy="936104"/>
          </a:xfrm>
          <a:prstGeom prst="rect">
            <a:avLst/>
          </a:prstGeom>
          <a:noFill/>
          <a:ln w="349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0" name="Conector de seta reta 9"/>
          <p:cNvCxnSpPr/>
          <p:nvPr/>
        </p:nvCxnSpPr>
        <p:spPr>
          <a:xfrm>
            <a:off x="3347864" y="2641181"/>
            <a:ext cx="2088232" cy="1584176"/>
          </a:xfrm>
          <a:prstGeom prst="straightConnector1">
            <a:avLst/>
          </a:prstGeom>
          <a:ln w="222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ixaDeTexto 10"/>
          <p:cNvSpPr txBox="1"/>
          <p:nvPr/>
        </p:nvSpPr>
        <p:spPr>
          <a:xfrm>
            <a:off x="3995936" y="4239580"/>
            <a:ext cx="4536504" cy="36933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ITENS ADICIONADOS AO NORTE DO JFRAME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573766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método construtor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23</a:t>
            </a:fld>
            <a:endParaRPr lang="pt-BR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417638"/>
            <a:ext cx="8712692" cy="4171602"/>
          </a:xfrm>
          <a:prstGeom prst="rect">
            <a:avLst/>
          </a:prstGeom>
          <a:ln w="22225">
            <a:solidFill>
              <a:srgbClr val="C00000"/>
            </a:solidFill>
          </a:ln>
        </p:spPr>
      </p:pic>
      <p:sp>
        <p:nvSpPr>
          <p:cNvPr id="8" name="Retângulo 7"/>
          <p:cNvSpPr/>
          <p:nvPr/>
        </p:nvSpPr>
        <p:spPr>
          <a:xfrm>
            <a:off x="611560" y="2599719"/>
            <a:ext cx="8280644" cy="564603"/>
          </a:xfrm>
          <a:prstGeom prst="rect">
            <a:avLst/>
          </a:prstGeom>
          <a:noFill/>
          <a:ln w="349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0" name="Conector de seta reta 9"/>
          <p:cNvCxnSpPr/>
          <p:nvPr/>
        </p:nvCxnSpPr>
        <p:spPr>
          <a:xfrm>
            <a:off x="4019546" y="3164322"/>
            <a:ext cx="1488558" cy="1075258"/>
          </a:xfrm>
          <a:prstGeom prst="straightConnector1">
            <a:avLst/>
          </a:prstGeom>
          <a:ln w="222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ixaDeTexto 10"/>
          <p:cNvSpPr txBox="1"/>
          <p:nvPr/>
        </p:nvSpPr>
        <p:spPr>
          <a:xfrm>
            <a:off x="3995936" y="4239580"/>
            <a:ext cx="4536504" cy="36933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ITENS ADICIONADOS AO CENTRO DO JFRAME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79367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método construtor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24</a:t>
            </a:fld>
            <a:endParaRPr lang="pt-BR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417638"/>
            <a:ext cx="8712692" cy="4171602"/>
          </a:xfrm>
          <a:prstGeom prst="rect">
            <a:avLst/>
          </a:prstGeom>
          <a:ln w="22225">
            <a:solidFill>
              <a:srgbClr val="C00000"/>
            </a:solidFill>
          </a:ln>
        </p:spPr>
      </p:pic>
      <p:sp>
        <p:nvSpPr>
          <p:cNvPr id="8" name="Retângulo 7"/>
          <p:cNvSpPr/>
          <p:nvPr/>
        </p:nvSpPr>
        <p:spPr>
          <a:xfrm>
            <a:off x="575694" y="3103477"/>
            <a:ext cx="8280644" cy="752548"/>
          </a:xfrm>
          <a:prstGeom prst="rect">
            <a:avLst/>
          </a:prstGeom>
          <a:noFill/>
          <a:ln w="349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0" name="Conector de seta reta 9"/>
          <p:cNvCxnSpPr/>
          <p:nvPr/>
        </p:nvCxnSpPr>
        <p:spPr>
          <a:xfrm>
            <a:off x="4427984" y="3856025"/>
            <a:ext cx="1488558" cy="1075258"/>
          </a:xfrm>
          <a:prstGeom prst="straightConnector1">
            <a:avLst/>
          </a:prstGeom>
          <a:ln w="222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ixaDeTexto 10"/>
          <p:cNvSpPr txBox="1"/>
          <p:nvPr/>
        </p:nvSpPr>
        <p:spPr>
          <a:xfrm>
            <a:off x="4284948" y="4991652"/>
            <a:ext cx="4536504" cy="36933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ITENS ADICIONADOS AO SUL DO JFRAME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795026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método construtor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25</a:t>
            </a:fld>
            <a:endParaRPr lang="pt-BR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417638"/>
            <a:ext cx="8712692" cy="4171602"/>
          </a:xfrm>
          <a:prstGeom prst="rect">
            <a:avLst/>
          </a:prstGeom>
          <a:ln w="22225">
            <a:solidFill>
              <a:srgbClr val="C00000"/>
            </a:solidFill>
          </a:ln>
        </p:spPr>
      </p:pic>
      <p:sp>
        <p:nvSpPr>
          <p:cNvPr id="8" name="Retângulo 7"/>
          <p:cNvSpPr/>
          <p:nvPr/>
        </p:nvSpPr>
        <p:spPr>
          <a:xfrm>
            <a:off x="457200" y="3645024"/>
            <a:ext cx="8280644" cy="1664693"/>
          </a:xfrm>
          <a:prstGeom prst="rect">
            <a:avLst/>
          </a:prstGeom>
          <a:noFill/>
          <a:ln w="349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0" name="Conector de seta reta 9"/>
          <p:cNvCxnSpPr/>
          <p:nvPr/>
        </p:nvCxnSpPr>
        <p:spPr>
          <a:xfrm flipV="1">
            <a:off x="3923928" y="4653136"/>
            <a:ext cx="1224136" cy="258714"/>
          </a:xfrm>
          <a:prstGeom prst="straightConnector1">
            <a:avLst/>
          </a:prstGeom>
          <a:ln w="222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ixaDeTexto 10"/>
          <p:cNvSpPr txBox="1"/>
          <p:nvPr/>
        </p:nvSpPr>
        <p:spPr>
          <a:xfrm>
            <a:off x="5148064" y="4329970"/>
            <a:ext cx="3995936" cy="646331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CONFIGURAÇÕES DA TELA E TORNANDO</a:t>
            </a:r>
          </a:p>
          <a:p>
            <a:r>
              <a:rPr lang="pt-BR" dirty="0" smtClean="0"/>
              <a:t>BOTÕES SENSIVEIS AO CLICK DO MOUSE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793672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560" y="2852936"/>
            <a:ext cx="8229600" cy="1143000"/>
          </a:xfrm>
        </p:spPr>
        <p:txBody>
          <a:bodyPr/>
          <a:lstStyle/>
          <a:p>
            <a:r>
              <a:rPr lang="pt-BR" dirty="0" smtClean="0"/>
              <a:t>TRATAMENTO DE EVENTOS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940756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27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629" y="1484784"/>
            <a:ext cx="8572741" cy="4104456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971600" y="1844824"/>
            <a:ext cx="7715200" cy="2376264"/>
          </a:xfrm>
          <a:prstGeom prst="rect">
            <a:avLst/>
          </a:prstGeom>
          <a:noFill/>
          <a:ln w="349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539552" y="161764"/>
            <a:ext cx="8229600" cy="1143000"/>
          </a:xfrm>
        </p:spPr>
        <p:txBody>
          <a:bodyPr/>
          <a:lstStyle/>
          <a:p>
            <a:r>
              <a:rPr lang="pt-BR" dirty="0" smtClean="0"/>
              <a:t>TRATAMENTO DE EVENTOS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3380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28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629" y="1484784"/>
            <a:ext cx="8572741" cy="4104456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960516" y="4221088"/>
            <a:ext cx="7715200" cy="432048"/>
          </a:xfrm>
          <a:prstGeom prst="rect">
            <a:avLst/>
          </a:prstGeom>
          <a:noFill/>
          <a:ln w="349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539552" y="161764"/>
            <a:ext cx="8229600" cy="1143000"/>
          </a:xfrm>
        </p:spPr>
        <p:txBody>
          <a:bodyPr/>
          <a:lstStyle/>
          <a:p>
            <a:r>
              <a:rPr lang="pt-BR" dirty="0" smtClean="0"/>
              <a:t>TRATAMENTO DE EVENTOS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420607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29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629" y="1484784"/>
            <a:ext cx="8572741" cy="4104456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1038605" y="4581128"/>
            <a:ext cx="7715200" cy="432048"/>
          </a:xfrm>
          <a:prstGeom prst="rect">
            <a:avLst/>
          </a:prstGeom>
          <a:noFill/>
          <a:ln w="349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539552" y="161764"/>
            <a:ext cx="8229600" cy="1143000"/>
          </a:xfrm>
        </p:spPr>
        <p:txBody>
          <a:bodyPr/>
          <a:lstStyle/>
          <a:p>
            <a:r>
              <a:rPr lang="pt-BR" dirty="0" smtClean="0"/>
              <a:t>TRATAMENTO DE EVENTOS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1093133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9552" y="2276872"/>
            <a:ext cx="8229600" cy="1143000"/>
          </a:xfrm>
        </p:spPr>
        <p:txBody>
          <a:bodyPr/>
          <a:lstStyle/>
          <a:p>
            <a:r>
              <a:rPr lang="pt-BR" dirty="0" smtClean="0"/>
              <a:t> </a:t>
            </a:r>
            <a:r>
              <a:rPr lang="pt-BR" dirty="0" err="1" smtClean="0"/>
              <a:t>JPopupMenu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30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8288" y="3826706"/>
            <a:ext cx="2143424" cy="2143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08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endParaRPr lang="pt-BR" dirty="0" smtClean="0"/>
          </a:p>
          <a:p>
            <a:pPr marL="0" indent="0" algn="just">
              <a:buNone/>
            </a:pPr>
            <a:r>
              <a:rPr lang="pt-BR" dirty="0" smtClean="0"/>
              <a:t>Um </a:t>
            </a:r>
            <a:r>
              <a:rPr lang="pt-BR" dirty="0"/>
              <a:t>menu de contexto ou um menu </a:t>
            </a:r>
            <a:r>
              <a:rPr lang="pt-BR" b="1" dirty="0"/>
              <a:t>pop-up</a:t>
            </a:r>
            <a:r>
              <a:rPr lang="pt-BR" dirty="0"/>
              <a:t> é um menu em uma interface gráfica do usuário (GUI) que aparece em cima de interação do usuário, como uma operação de clique com o botão direito do mouse. </a:t>
            </a:r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31292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endParaRPr lang="pt-BR" dirty="0" smtClean="0"/>
          </a:p>
          <a:p>
            <a:pPr marL="0" indent="0" algn="just">
              <a:buNone/>
            </a:pPr>
            <a:r>
              <a:rPr lang="pt-BR" dirty="0" smtClean="0"/>
              <a:t>Um </a:t>
            </a:r>
            <a:r>
              <a:rPr lang="pt-BR" dirty="0"/>
              <a:t>menu de </a:t>
            </a:r>
            <a:r>
              <a:rPr lang="pt-BR" dirty="0" smtClean="0"/>
              <a:t>contexto oferece</a:t>
            </a:r>
            <a:r>
              <a:rPr lang="pt-BR" dirty="0"/>
              <a:t> um conjunto limitado de opções que estão disponíveis no estado atual, ou contexto, do </a:t>
            </a:r>
            <a:r>
              <a:rPr lang="pt-BR" dirty="0" smtClean="0"/>
              <a:t>sistema operacional </a:t>
            </a:r>
            <a:r>
              <a:rPr lang="pt-BR" dirty="0"/>
              <a:t>ou aplicativo. Normalmente, as opções disponíveis são as ações relacionadas com o objeto selecionado.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94692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CONSTRUTOR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2996952"/>
            <a:ext cx="8229600" cy="161277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pt-BR" sz="2600" dirty="0" smtClean="0"/>
          </a:p>
          <a:p>
            <a:pPr marL="0" indent="0" algn="ctr">
              <a:buNone/>
            </a:pPr>
            <a:r>
              <a:rPr lang="pt-BR" sz="2600" dirty="0" err="1" smtClean="0"/>
              <a:t>JPopupMenu</a:t>
            </a:r>
            <a:r>
              <a:rPr lang="pt-BR" sz="2600" dirty="0" smtClean="0"/>
              <a:t> </a:t>
            </a:r>
            <a:r>
              <a:rPr lang="pt-BR" sz="2600" dirty="0" err="1"/>
              <a:t>Oxnar_Menu_Popup</a:t>
            </a:r>
            <a:r>
              <a:rPr lang="pt-BR" sz="2600" dirty="0"/>
              <a:t> =  new </a:t>
            </a:r>
            <a:r>
              <a:rPr lang="pt-BR" sz="2600" dirty="0" err="1" smtClean="0"/>
              <a:t>JPopupMenu</a:t>
            </a:r>
            <a:r>
              <a:rPr lang="pt-BR" sz="2600" dirty="0" smtClean="0"/>
              <a:t> ();</a:t>
            </a:r>
            <a:endParaRPr lang="pt-BR" sz="2600" dirty="0"/>
          </a:p>
          <a:p>
            <a:pPr marL="0" indent="0">
              <a:buNone/>
            </a:pPr>
            <a:r>
              <a:rPr lang="pt-BR" sz="2600" dirty="0"/>
              <a:t>		</a:t>
            </a:r>
            <a:endParaRPr lang="pt-BR" sz="2600" dirty="0" smtClean="0"/>
          </a:p>
          <a:p>
            <a:pPr marL="0" indent="0">
              <a:buNone/>
            </a:pPr>
            <a:r>
              <a:rPr lang="pt-BR" sz="2600" dirty="0" smtClean="0"/>
              <a:t> </a:t>
            </a:r>
            <a:endParaRPr lang="pt-BR" sz="2600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33</a:t>
            </a:fld>
            <a:endParaRPr lang="pt-BR" dirty="0"/>
          </a:p>
        </p:txBody>
      </p:sp>
      <p:sp>
        <p:nvSpPr>
          <p:cNvPr id="6" name="Chave direita 5"/>
          <p:cNvSpPr/>
          <p:nvPr/>
        </p:nvSpPr>
        <p:spPr>
          <a:xfrm rot="5400000">
            <a:off x="3815916" y="2507195"/>
            <a:ext cx="360040" cy="2592288"/>
          </a:xfrm>
          <a:prstGeom prst="rightBrac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FF0000"/>
              </a:solidFill>
            </a:endParaRPr>
          </a:p>
        </p:txBody>
      </p:sp>
      <p:cxnSp>
        <p:nvCxnSpPr>
          <p:cNvPr id="10" name="Conector angulado 9"/>
          <p:cNvCxnSpPr/>
          <p:nvPr/>
        </p:nvCxnSpPr>
        <p:spPr>
          <a:xfrm>
            <a:off x="2843808" y="3803338"/>
            <a:ext cx="2088232" cy="1641886"/>
          </a:xfrm>
          <a:prstGeom prst="bentConnector3">
            <a:avLst>
              <a:gd name="adj1" fmla="val 54734"/>
            </a:avLst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aixaDeTexto 13"/>
          <p:cNvSpPr txBox="1"/>
          <p:nvPr/>
        </p:nvSpPr>
        <p:spPr>
          <a:xfrm>
            <a:off x="5004048" y="5085184"/>
            <a:ext cx="3528392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000" dirty="0" smtClean="0"/>
              <a:t>Nome do Objeto </a:t>
            </a:r>
            <a:r>
              <a:rPr lang="pt-BR" sz="2000" dirty="0" err="1" smtClean="0"/>
              <a:t>JPopupMenu</a:t>
            </a:r>
            <a:endParaRPr lang="pt-BR" sz="2000" dirty="0" smtClean="0"/>
          </a:p>
          <a:p>
            <a:pPr algn="ctr"/>
            <a:r>
              <a:rPr lang="pt-BR" sz="2000" dirty="0" err="1" smtClean="0"/>
              <a:t>Oxnar_Menu_Popup</a:t>
            </a:r>
            <a:endParaRPr lang="pt-BR" sz="2000" dirty="0" smtClean="0"/>
          </a:p>
        </p:txBody>
      </p:sp>
      <p:cxnSp>
        <p:nvCxnSpPr>
          <p:cNvPr id="16" name="Conector de seta reta 15"/>
          <p:cNvCxnSpPr/>
          <p:nvPr/>
        </p:nvCxnSpPr>
        <p:spPr>
          <a:xfrm>
            <a:off x="1619672" y="3803338"/>
            <a:ext cx="0" cy="1897535"/>
          </a:xfrm>
          <a:prstGeom prst="straightConnector1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aixaDeTexto 16"/>
          <p:cNvSpPr txBox="1"/>
          <p:nvPr/>
        </p:nvSpPr>
        <p:spPr>
          <a:xfrm>
            <a:off x="179512" y="5824349"/>
            <a:ext cx="3528392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000" dirty="0" smtClean="0"/>
              <a:t>Declaração do Objeto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2473909" y="1753142"/>
            <a:ext cx="3528392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000" dirty="0" smtClean="0"/>
              <a:t>Instancia do Objeto</a:t>
            </a:r>
          </a:p>
        </p:txBody>
      </p:sp>
      <p:sp>
        <p:nvSpPr>
          <p:cNvPr id="19" name="Chave direita 18"/>
          <p:cNvSpPr/>
          <p:nvPr/>
        </p:nvSpPr>
        <p:spPr>
          <a:xfrm rot="16200000">
            <a:off x="6708327" y="1915499"/>
            <a:ext cx="360040" cy="2657800"/>
          </a:xfrm>
          <a:prstGeom prst="rightBrac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FF0000"/>
              </a:solidFill>
            </a:endParaRPr>
          </a:p>
        </p:txBody>
      </p:sp>
      <p:cxnSp>
        <p:nvCxnSpPr>
          <p:cNvPr id="20" name="Conector angulado 19"/>
          <p:cNvCxnSpPr/>
          <p:nvPr/>
        </p:nvCxnSpPr>
        <p:spPr>
          <a:xfrm rot="10800000">
            <a:off x="5292080" y="1953198"/>
            <a:ext cx="2520280" cy="1291201"/>
          </a:xfrm>
          <a:prstGeom prst="bentConnector3">
            <a:avLst>
              <a:gd name="adj1" fmla="val 36272"/>
            </a:avLst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8653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CONSTRUTOR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2600" dirty="0" smtClean="0"/>
              <a:t>Também será necessário criar os diversos Menus e </a:t>
            </a:r>
            <a:r>
              <a:rPr lang="pt-BR" sz="2600" dirty="0" err="1" smtClean="0"/>
              <a:t>MenuItem</a:t>
            </a:r>
            <a:r>
              <a:rPr lang="pt-BR" sz="2600" dirty="0" smtClean="0"/>
              <a:t> que aparecerão no </a:t>
            </a:r>
            <a:r>
              <a:rPr lang="pt-BR" sz="2600" dirty="0" err="1" smtClean="0"/>
              <a:t>JPopupMenu</a:t>
            </a:r>
            <a:endParaRPr lang="pt-BR" sz="2600" dirty="0"/>
          </a:p>
          <a:p>
            <a:pPr marL="0" indent="0">
              <a:buNone/>
            </a:pPr>
            <a:r>
              <a:rPr lang="pt-BR" sz="2600" dirty="0"/>
              <a:t>		</a:t>
            </a:r>
          </a:p>
          <a:p>
            <a:pPr marL="0" indent="0">
              <a:buNone/>
            </a:pPr>
            <a:endParaRPr lang="pt-BR" sz="2600" dirty="0" smtClean="0"/>
          </a:p>
          <a:p>
            <a:pPr marL="0" indent="0">
              <a:buNone/>
            </a:pPr>
            <a:r>
              <a:rPr lang="pt-BR" sz="2600" dirty="0"/>
              <a:t>		</a:t>
            </a:r>
            <a:endParaRPr lang="pt-BR" sz="2600" dirty="0" smtClean="0"/>
          </a:p>
          <a:p>
            <a:pPr marL="0" indent="0">
              <a:buNone/>
            </a:pPr>
            <a:r>
              <a:rPr lang="pt-BR" sz="2600" dirty="0" err="1"/>
              <a:t>JMenuItem</a:t>
            </a:r>
            <a:r>
              <a:rPr lang="pt-BR" sz="2600" dirty="0"/>
              <a:t> </a:t>
            </a:r>
            <a:r>
              <a:rPr lang="pt-BR" sz="2600" dirty="0" err="1"/>
              <a:t>MenuItem_Novo</a:t>
            </a:r>
            <a:r>
              <a:rPr lang="pt-BR" sz="2600" dirty="0"/>
              <a:t>, </a:t>
            </a:r>
            <a:r>
              <a:rPr lang="pt-BR" sz="2600" dirty="0" err="1"/>
              <a:t>MenuItem_Executar</a:t>
            </a:r>
            <a:r>
              <a:rPr lang="pt-BR" sz="2600" dirty="0"/>
              <a:t>, </a:t>
            </a:r>
            <a:r>
              <a:rPr lang="pt-BR" sz="2600" dirty="0" err="1"/>
              <a:t>MenuItem_Sair</a:t>
            </a:r>
            <a:r>
              <a:rPr lang="pt-BR" sz="2600" dirty="0"/>
              <a:t>; 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594587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solidFill>
                  <a:srgbClr val="FF0000"/>
                </a:solidFill>
              </a:rPr>
              <a:t>ATENÇÃO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 smtClean="0"/>
              <a:t>O </a:t>
            </a:r>
            <a:r>
              <a:rPr lang="pt-BR" dirty="0" err="1" smtClean="0"/>
              <a:t>JPopupMenu</a:t>
            </a:r>
            <a:r>
              <a:rPr lang="pt-BR" dirty="0" smtClean="0"/>
              <a:t> </a:t>
            </a:r>
            <a:r>
              <a:rPr lang="pt-BR" dirty="0" smtClean="0">
                <a:solidFill>
                  <a:srgbClr val="FF0000"/>
                </a:solidFill>
              </a:rPr>
              <a:t>NÃO</a:t>
            </a:r>
            <a:r>
              <a:rPr lang="pt-BR" dirty="0" smtClean="0"/>
              <a:t> será adicionado na tela, mas, só aparecerá quando for clicado o botão direito do Mouse.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8192031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Declaração dos componentes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36</a:t>
            </a:fld>
            <a:endParaRPr lang="pt-BR" dirty="0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992" y="1772816"/>
            <a:ext cx="8975551" cy="2952328"/>
          </a:xfrm>
          <a:prstGeom prst="rect">
            <a:avLst/>
          </a:prstGeom>
        </p:spPr>
      </p:pic>
      <p:sp>
        <p:nvSpPr>
          <p:cNvPr id="25" name="Retângulo 24"/>
          <p:cNvSpPr/>
          <p:nvPr/>
        </p:nvSpPr>
        <p:spPr>
          <a:xfrm>
            <a:off x="1259632" y="4149080"/>
            <a:ext cx="7894911" cy="43204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Retângulo 25"/>
          <p:cNvSpPr/>
          <p:nvPr/>
        </p:nvSpPr>
        <p:spPr>
          <a:xfrm>
            <a:off x="1249089" y="3577878"/>
            <a:ext cx="7894911" cy="43204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7" name="Retângulo 26"/>
          <p:cNvSpPr/>
          <p:nvPr/>
        </p:nvSpPr>
        <p:spPr>
          <a:xfrm>
            <a:off x="5004048" y="2814022"/>
            <a:ext cx="2304257" cy="40867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755119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Declaração dos componentes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37</a:t>
            </a:fld>
            <a:endParaRPr lang="pt-BR" dirty="0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449" y="1289844"/>
            <a:ext cx="8975551" cy="2952328"/>
          </a:xfrm>
          <a:prstGeom prst="rect">
            <a:avLst/>
          </a:prstGeom>
        </p:spPr>
      </p:pic>
      <p:cxnSp>
        <p:nvCxnSpPr>
          <p:cNvPr id="10" name="Conector reto 9"/>
          <p:cNvCxnSpPr/>
          <p:nvPr/>
        </p:nvCxnSpPr>
        <p:spPr>
          <a:xfrm>
            <a:off x="3769369" y="3018036"/>
            <a:ext cx="2088232" cy="0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to 10"/>
          <p:cNvCxnSpPr/>
          <p:nvPr/>
        </p:nvCxnSpPr>
        <p:spPr>
          <a:xfrm>
            <a:off x="3769369" y="2657996"/>
            <a:ext cx="2088232" cy="0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to 11"/>
          <p:cNvCxnSpPr/>
          <p:nvPr/>
        </p:nvCxnSpPr>
        <p:spPr>
          <a:xfrm>
            <a:off x="3769369" y="2657996"/>
            <a:ext cx="0" cy="360040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to 14"/>
          <p:cNvCxnSpPr/>
          <p:nvPr/>
        </p:nvCxnSpPr>
        <p:spPr>
          <a:xfrm>
            <a:off x="5848108" y="2657996"/>
            <a:ext cx="0" cy="360040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de seta reta 23"/>
          <p:cNvCxnSpPr/>
          <p:nvPr/>
        </p:nvCxnSpPr>
        <p:spPr>
          <a:xfrm>
            <a:off x="4656224" y="3018036"/>
            <a:ext cx="0" cy="1656184"/>
          </a:xfrm>
          <a:prstGeom prst="straightConnector1">
            <a:avLst/>
          </a:prstGeom>
          <a:ln w="22225">
            <a:solidFill>
              <a:srgbClr val="C00000">
                <a:alpha val="99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aixaDeTexto 2"/>
          <p:cNvSpPr txBox="1"/>
          <p:nvPr/>
        </p:nvSpPr>
        <p:spPr>
          <a:xfrm>
            <a:off x="457200" y="4674220"/>
            <a:ext cx="8003232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BR" sz="2400" dirty="0" smtClean="0"/>
              <a:t>O eventos do tipo </a:t>
            </a:r>
            <a:r>
              <a:rPr lang="pt-BR" sz="2400" dirty="0" err="1" smtClean="0"/>
              <a:t>MouseListener</a:t>
            </a:r>
            <a:r>
              <a:rPr lang="pt-BR" sz="2400" dirty="0" smtClean="0"/>
              <a:t> são responsáveis por tratar toda ação realizada pelo Mouse (</a:t>
            </a:r>
            <a:r>
              <a:rPr lang="pt-BR" sz="2400" dirty="0" err="1" smtClean="0"/>
              <a:t>Ex</a:t>
            </a:r>
            <a:r>
              <a:rPr lang="pt-BR" sz="2400" dirty="0" smtClean="0"/>
              <a:t>: Entrar ou sair de um objeto ou container, clicks em botões, click duplo e assim por diante. )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232965095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Método Construtor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38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45" y="1268760"/>
            <a:ext cx="9127155" cy="5087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40383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Adição dos </a:t>
            </a:r>
            <a:r>
              <a:rPr lang="pt-BR" dirty="0" err="1" smtClean="0"/>
              <a:t>MenuItems</a:t>
            </a:r>
            <a:r>
              <a:rPr lang="pt-BR" dirty="0" smtClean="0"/>
              <a:t> ao </a:t>
            </a:r>
            <a:r>
              <a:rPr lang="pt-BR" dirty="0" err="1" smtClean="0"/>
              <a:t>JPopupMenu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endParaRPr lang="pt-BR" sz="2000" dirty="0" smtClean="0"/>
          </a:p>
          <a:p>
            <a:pPr marL="0" indent="0">
              <a:buNone/>
            </a:pPr>
            <a:r>
              <a:rPr lang="pt-BR" sz="2000" dirty="0" err="1" smtClean="0"/>
              <a:t>Oxnar_Menu_Popup.add</a:t>
            </a:r>
            <a:r>
              <a:rPr lang="pt-BR" sz="2000" dirty="0" smtClean="0"/>
              <a:t>(</a:t>
            </a:r>
            <a:r>
              <a:rPr lang="pt-BR" sz="2000" dirty="0" err="1" smtClean="0"/>
              <a:t>MenuItem_Novo</a:t>
            </a:r>
            <a:r>
              <a:rPr lang="pt-BR" sz="2000" dirty="0" smtClean="0"/>
              <a:t>     </a:t>
            </a:r>
            <a:r>
              <a:rPr lang="pt-BR" sz="2000" dirty="0"/>
              <a:t>= new </a:t>
            </a:r>
            <a:r>
              <a:rPr lang="pt-BR" sz="2000" dirty="0" err="1"/>
              <a:t>JMenuItem</a:t>
            </a:r>
            <a:r>
              <a:rPr lang="pt-BR" sz="2000" dirty="0"/>
              <a:t>("NOVO"));</a:t>
            </a:r>
          </a:p>
          <a:p>
            <a:pPr marL="0" indent="0">
              <a:buNone/>
            </a:pPr>
            <a:endParaRPr lang="pt-BR" sz="2000" dirty="0" smtClean="0"/>
          </a:p>
          <a:p>
            <a:pPr marL="0" indent="0">
              <a:buNone/>
            </a:pPr>
            <a:r>
              <a:rPr lang="pt-BR" sz="2000" dirty="0" err="1" smtClean="0"/>
              <a:t>Oxnar_Menu_Popup.add</a:t>
            </a:r>
            <a:r>
              <a:rPr lang="pt-BR" sz="2000" dirty="0" smtClean="0"/>
              <a:t>(</a:t>
            </a:r>
            <a:r>
              <a:rPr lang="pt-BR" sz="2000" dirty="0" err="1" smtClean="0"/>
              <a:t>MenuItem_Executar</a:t>
            </a:r>
            <a:r>
              <a:rPr lang="pt-BR" sz="2000" dirty="0" smtClean="0"/>
              <a:t> </a:t>
            </a:r>
            <a:r>
              <a:rPr lang="pt-BR" sz="2000" dirty="0"/>
              <a:t>= new </a:t>
            </a:r>
            <a:r>
              <a:rPr lang="pt-BR" sz="2000" dirty="0" err="1" smtClean="0"/>
              <a:t>JMenuItem</a:t>
            </a:r>
            <a:r>
              <a:rPr lang="pt-BR" sz="2000" dirty="0" smtClean="0"/>
              <a:t> ("EXECUTAR” )) ;</a:t>
            </a:r>
          </a:p>
          <a:p>
            <a:pPr marL="0" indent="0">
              <a:buNone/>
            </a:pPr>
            <a:endParaRPr lang="pt-BR" sz="2000" dirty="0" smtClean="0"/>
          </a:p>
          <a:p>
            <a:pPr marL="0" indent="0">
              <a:buNone/>
            </a:pPr>
            <a:r>
              <a:rPr lang="pt-BR" sz="2000" dirty="0" err="1" smtClean="0"/>
              <a:t>Oxnar_Menu_Popup.addSeparator</a:t>
            </a:r>
            <a:r>
              <a:rPr lang="pt-BR" sz="2000" dirty="0" smtClean="0"/>
              <a:t>();</a:t>
            </a:r>
          </a:p>
          <a:p>
            <a:pPr marL="0" indent="0">
              <a:buNone/>
            </a:pPr>
            <a:endParaRPr lang="pt-BR" sz="1900" dirty="0" smtClean="0"/>
          </a:p>
          <a:p>
            <a:pPr marL="0" indent="0">
              <a:buNone/>
            </a:pPr>
            <a:r>
              <a:rPr lang="pt-BR" sz="1900" dirty="0" err="1" smtClean="0"/>
              <a:t>Oxnar_Menu_Popup.add</a:t>
            </a:r>
            <a:r>
              <a:rPr lang="pt-BR" sz="1900" dirty="0" smtClean="0"/>
              <a:t>(</a:t>
            </a:r>
            <a:r>
              <a:rPr lang="pt-BR" sz="1900" dirty="0" err="1" smtClean="0"/>
              <a:t>MenuItem_Sair</a:t>
            </a:r>
            <a:r>
              <a:rPr lang="pt-BR" sz="1900" dirty="0" smtClean="0"/>
              <a:t> = </a:t>
            </a:r>
            <a:r>
              <a:rPr lang="pt-BR" sz="1900" dirty="0"/>
              <a:t>new </a:t>
            </a:r>
            <a:r>
              <a:rPr lang="pt-BR" sz="1900" dirty="0" err="1"/>
              <a:t>JMenuItem</a:t>
            </a:r>
            <a:r>
              <a:rPr lang="pt-BR" sz="1900" dirty="0"/>
              <a:t>("SAIR DO SISTEMA")); 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1900943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/>
            <a:r>
              <a:rPr lang="pt-BR" dirty="0" smtClean="0"/>
              <a:t>Configurações </a:t>
            </a:r>
            <a:r>
              <a:rPr lang="pt-BR" dirty="0"/>
              <a:t>da tela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914400" y="1624012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 err="1" smtClean="0"/>
              <a:t>setTitle</a:t>
            </a:r>
            <a:r>
              <a:rPr lang="pt-BR" dirty="0" smtClean="0"/>
              <a:t>("OXNAR - EXEMPLO JPOPUPMENU");</a:t>
            </a:r>
          </a:p>
          <a:p>
            <a:pPr marL="0" indent="0">
              <a:buNone/>
            </a:pPr>
            <a:r>
              <a:rPr lang="pt-BR" dirty="0" err="1" smtClean="0"/>
              <a:t>setSize</a:t>
            </a:r>
            <a:r>
              <a:rPr lang="pt-BR" dirty="0" smtClean="0"/>
              <a:t>(600</a:t>
            </a:r>
            <a:r>
              <a:rPr lang="pt-BR" dirty="0"/>
              <a:t>, 500);</a:t>
            </a:r>
          </a:p>
          <a:p>
            <a:pPr marL="0" indent="0">
              <a:buNone/>
            </a:pPr>
            <a:r>
              <a:rPr lang="pt-BR" dirty="0" err="1" smtClean="0"/>
              <a:t>setVisible</a:t>
            </a:r>
            <a:r>
              <a:rPr lang="pt-BR" dirty="0" smtClean="0"/>
              <a:t>(</a:t>
            </a:r>
            <a:r>
              <a:rPr lang="pt-BR" dirty="0" err="1" smtClean="0"/>
              <a:t>true</a:t>
            </a:r>
            <a:r>
              <a:rPr lang="pt-BR" dirty="0"/>
              <a:t>);</a:t>
            </a:r>
          </a:p>
          <a:p>
            <a:pPr marL="0" indent="0">
              <a:buNone/>
            </a:pPr>
            <a:r>
              <a:rPr lang="pt-BR" dirty="0" err="1" smtClean="0"/>
              <a:t>super.addMouseListener</a:t>
            </a:r>
            <a:r>
              <a:rPr lang="pt-BR" dirty="0" smtClean="0"/>
              <a:t>(</a:t>
            </a:r>
            <a:r>
              <a:rPr lang="pt-BR" dirty="0" err="1" smtClean="0"/>
              <a:t>this</a:t>
            </a:r>
            <a:r>
              <a:rPr lang="pt-BR" dirty="0"/>
              <a:t>);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656677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t-BR" sz="4000" dirty="0" smtClean="0"/>
              <a:t>Tornando </a:t>
            </a:r>
            <a:r>
              <a:rPr lang="pt-BR" sz="4000" dirty="0"/>
              <a:t>os </a:t>
            </a:r>
            <a:r>
              <a:rPr lang="pt-BR" sz="4000" dirty="0" smtClean="0"/>
              <a:t>Menus sensíveis </a:t>
            </a:r>
            <a:r>
              <a:rPr lang="pt-BR" sz="4000" dirty="0"/>
              <a:t>aos eventos</a:t>
            </a: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r>
              <a:rPr lang="pt-BR" dirty="0" err="1" smtClean="0"/>
              <a:t>MenuItem_Novo.addActionListener</a:t>
            </a:r>
            <a:r>
              <a:rPr lang="pt-BR" dirty="0" smtClean="0"/>
              <a:t>(</a:t>
            </a:r>
            <a:r>
              <a:rPr lang="pt-BR" dirty="0" err="1" smtClean="0"/>
              <a:t>this</a:t>
            </a:r>
            <a:r>
              <a:rPr lang="pt-BR" dirty="0"/>
              <a:t>);</a:t>
            </a:r>
          </a:p>
          <a:p>
            <a:pPr marL="0" indent="0">
              <a:buNone/>
            </a:pPr>
            <a:r>
              <a:rPr lang="pt-BR" dirty="0" err="1" smtClean="0"/>
              <a:t>MenuItem_Executar.addActionListener</a:t>
            </a:r>
            <a:r>
              <a:rPr lang="pt-BR" dirty="0" smtClean="0"/>
              <a:t>(</a:t>
            </a:r>
            <a:r>
              <a:rPr lang="pt-BR" dirty="0" err="1" smtClean="0"/>
              <a:t>this</a:t>
            </a:r>
            <a:r>
              <a:rPr lang="pt-BR" dirty="0"/>
              <a:t>);</a:t>
            </a:r>
          </a:p>
          <a:p>
            <a:pPr marL="0" indent="0">
              <a:buNone/>
            </a:pPr>
            <a:r>
              <a:rPr lang="pt-BR" dirty="0" err="1" smtClean="0"/>
              <a:t>MenuItem_Sair.addActionListener</a:t>
            </a:r>
            <a:r>
              <a:rPr lang="pt-BR" dirty="0" smtClean="0"/>
              <a:t>(</a:t>
            </a:r>
            <a:r>
              <a:rPr lang="pt-BR" dirty="0" err="1" smtClean="0"/>
              <a:t>this</a:t>
            </a:r>
            <a:r>
              <a:rPr lang="pt-BR" dirty="0"/>
              <a:t>);</a:t>
            </a:r>
          </a:p>
          <a:p>
            <a:pPr marL="0" indent="0">
              <a:buNone/>
            </a:pPr>
            <a:r>
              <a:rPr lang="pt-BR" dirty="0"/>
              <a:t>				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0628189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solidFill>
                  <a:srgbClr val="FF0000"/>
                </a:solidFill>
              </a:rPr>
              <a:t>Note que...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Aqui  serão tratados dois tipos de eventos:</a:t>
            </a:r>
          </a:p>
          <a:p>
            <a:pPr marL="0" indent="0">
              <a:buNone/>
            </a:pPr>
            <a:endParaRPr lang="pt-BR" dirty="0"/>
          </a:p>
          <a:p>
            <a:pPr>
              <a:buFontTx/>
              <a:buChar char="-"/>
            </a:pPr>
            <a:r>
              <a:rPr lang="pt-BR" dirty="0" smtClean="0"/>
              <a:t>O </a:t>
            </a:r>
            <a:r>
              <a:rPr lang="pt-BR" dirty="0" err="1" smtClean="0"/>
              <a:t>ActionListener</a:t>
            </a:r>
            <a:r>
              <a:rPr lang="pt-BR" dirty="0" smtClean="0"/>
              <a:t> para tratar as ações do </a:t>
            </a:r>
            <a:r>
              <a:rPr lang="pt-BR" dirty="0" err="1" smtClean="0"/>
              <a:t>JMenuItem</a:t>
            </a:r>
            <a:r>
              <a:rPr lang="pt-BR" dirty="0" smtClean="0"/>
              <a:t> e eventuais botões.</a:t>
            </a:r>
          </a:p>
          <a:p>
            <a:pPr>
              <a:buFontTx/>
              <a:buChar char="-"/>
            </a:pPr>
            <a:endParaRPr lang="pt-BR" dirty="0" smtClean="0"/>
          </a:p>
          <a:p>
            <a:pPr>
              <a:buFontTx/>
              <a:buChar char="-"/>
            </a:pPr>
            <a:r>
              <a:rPr lang="pt-BR" dirty="0" smtClean="0"/>
              <a:t>O </a:t>
            </a:r>
            <a:r>
              <a:rPr lang="pt-BR" dirty="0" err="1" smtClean="0"/>
              <a:t>MouseListener</a:t>
            </a:r>
            <a:r>
              <a:rPr lang="pt-BR" dirty="0" smtClean="0"/>
              <a:t> para tratar ações realizadas com o mouse (</a:t>
            </a:r>
            <a:r>
              <a:rPr lang="pt-BR" dirty="0" err="1" smtClean="0"/>
              <a:t>Ex</a:t>
            </a:r>
            <a:r>
              <a:rPr lang="pt-BR" dirty="0" smtClean="0"/>
              <a:t>: entrar ou sair de um componente, clicar, clique duplo etc...).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31588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Tornando os componentes sensíveis as ações do Mouse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endParaRPr lang="pt-BR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pt-BR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pt-BR" dirty="0" err="1" smtClean="0">
                <a:solidFill>
                  <a:srgbClr val="FF0000"/>
                </a:solidFill>
              </a:rPr>
              <a:t>super.addMouseListener</a:t>
            </a:r>
            <a:r>
              <a:rPr lang="pt-BR" dirty="0" smtClean="0">
                <a:solidFill>
                  <a:srgbClr val="FF0000"/>
                </a:solidFill>
              </a:rPr>
              <a:t>(</a:t>
            </a:r>
            <a:r>
              <a:rPr lang="pt-BR" dirty="0" err="1" smtClean="0">
                <a:solidFill>
                  <a:srgbClr val="FF0000"/>
                </a:solidFill>
              </a:rPr>
              <a:t>this</a:t>
            </a:r>
            <a:r>
              <a:rPr lang="pt-BR" dirty="0">
                <a:solidFill>
                  <a:srgbClr val="FF0000"/>
                </a:solidFill>
              </a:rPr>
              <a:t>);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848641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Eventos com o Mouse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pt-BR" dirty="0" smtClean="0"/>
              <a:t>/////////////////////////////////////////</a:t>
            </a:r>
          </a:p>
          <a:p>
            <a:pPr marL="0" indent="0">
              <a:buNone/>
            </a:pPr>
            <a:r>
              <a:rPr lang="pt-BR" dirty="0" err="1" smtClean="0"/>
              <a:t>public</a:t>
            </a:r>
            <a:r>
              <a:rPr lang="pt-BR" dirty="0" smtClean="0"/>
              <a:t> </a:t>
            </a:r>
            <a:r>
              <a:rPr lang="pt-BR" dirty="0" err="1"/>
              <a:t>void</a:t>
            </a:r>
            <a:r>
              <a:rPr lang="pt-BR" dirty="0"/>
              <a:t> </a:t>
            </a:r>
            <a:r>
              <a:rPr lang="pt-BR" dirty="0" err="1"/>
              <a:t>mouseClicked</a:t>
            </a:r>
            <a:r>
              <a:rPr lang="pt-BR" dirty="0"/>
              <a:t>(</a:t>
            </a:r>
            <a:r>
              <a:rPr lang="pt-BR" dirty="0" err="1"/>
              <a:t>MouseEvent</a:t>
            </a:r>
            <a:r>
              <a:rPr lang="pt-BR" dirty="0"/>
              <a:t> e</a:t>
            </a:r>
            <a:r>
              <a:rPr lang="pt-BR" dirty="0" smtClean="0"/>
              <a:t>)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smtClean="0"/>
              <a:t>{}</a:t>
            </a:r>
            <a:endParaRPr lang="pt-BR" dirty="0"/>
          </a:p>
          <a:p>
            <a:pPr marL="0" indent="0">
              <a:buNone/>
            </a:pPr>
            <a:r>
              <a:rPr lang="pt-BR" dirty="0" err="1" smtClean="0"/>
              <a:t>public</a:t>
            </a:r>
            <a:r>
              <a:rPr lang="pt-BR" dirty="0" smtClean="0"/>
              <a:t> </a:t>
            </a:r>
            <a:r>
              <a:rPr lang="pt-BR" dirty="0" err="1"/>
              <a:t>void</a:t>
            </a:r>
            <a:r>
              <a:rPr lang="pt-BR" dirty="0"/>
              <a:t> </a:t>
            </a:r>
            <a:r>
              <a:rPr lang="pt-BR" dirty="0" err="1"/>
              <a:t>mouseEntered</a:t>
            </a:r>
            <a:r>
              <a:rPr lang="pt-BR" dirty="0"/>
              <a:t>(</a:t>
            </a:r>
            <a:r>
              <a:rPr lang="pt-BR" dirty="0" err="1"/>
              <a:t>MouseEvent</a:t>
            </a:r>
            <a:r>
              <a:rPr lang="pt-BR" dirty="0"/>
              <a:t> e</a:t>
            </a:r>
            <a:r>
              <a:rPr lang="pt-BR" dirty="0" smtClean="0"/>
              <a:t>)</a:t>
            </a:r>
          </a:p>
          <a:p>
            <a:pPr marL="0" indent="0">
              <a:buNone/>
            </a:pPr>
            <a:r>
              <a:rPr lang="pt-BR" dirty="0" smtClean="0"/>
              <a:t>    </a:t>
            </a:r>
            <a:r>
              <a:rPr lang="pt-BR" dirty="0"/>
              <a:t>	</a:t>
            </a:r>
            <a:r>
              <a:rPr lang="pt-BR" dirty="0" smtClean="0"/>
              <a:t>{}</a:t>
            </a:r>
          </a:p>
          <a:p>
            <a:pPr marL="0" indent="0">
              <a:buNone/>
            </a:pPr>
            <a:r>
              <a:rPr lang="pt-BR" dirty="0" err="1" smtClean="0"/>
              <a:t>public</a:t>
            </a:r>
            <a:r>
              <a:rPr lang="pt-BR" dirty="0" smtClean="0"/>
              <a:t> </a:t>
            </a:r>
            <a:r>
              <a:rPr lang="pt-BR" dirty="0" err="1"/>
              <a:t>void</a:t>
            </a:r>
            <a:r>
              <a:rPr lang="pt-BR" dirty="0"/>
              <a:t> </a:t>
            </a:r>
            <a:r>
              <a:rPr lang="pt-BR" dirty="0" err="1"/>
              <a:t>mouseExited</a:t>
            </a:r>
            <a:r>
              <a:rPr lang="pt-BR" dirty="0"/>
              <a:t>(</a:t>
            </a:r>
            <a:r>
              <a:rPr lang="pt-BR" dirty="0" err="1"/>
              <a:t>MouseEvent</a:t>
            </a:r>
            <a:r>
              <a:rPr lang="pt-BR" dirty="0"/>
              <a:t> e)</a:t>
            </a:r>
          </a:p>
          <a:p>
            <a:pPr marL="0" indent="0">
              <a:buNone/>
            </a:pPr>
            <a:r>
              <a:rPr lang="pt-BR" dirty="0"/>
              <a:t>        	{}</a:t>
            </a:r>
          </a:p>
          <a:p>
            <a:pPr marL="0" indent="0">
              <a:buNone/>
            </a:pPr>
            <a:r>
              <a:rPr lang="pt-BR" dirty="0" err="1" smtClean="0"/>
              <a:t>public</a:t>
            </a:r>
            <a:r>
              <a:rPr lang="pt-BR" dirty="0" smtClean="0"/>
              <a:t> </a:t>
            </a:r>
            <a:r>
              <a:rPr lang="pt-BR" dirty="0" err="1"/>
              <a:t>void</a:t>
            </a:r>
            <a:r>
              <a:rPr lang="pt-BR" dirty="0"/>
              <a:t> </a:t>
            </a:r>
            <a:r>
              <a:rPr lang="pt-BR" dirty="0" err="1"/>
              <a:t>mouseReleased</a:t>
            </a:r>
            <a:r>
              <a:rPr lang="pt-BR" dirty="0"/>
              <a:t>(</a:t>
            </a:r>
            <a:r>
              <a:rPr lang="pt-BR" dirty="0" err="1"/>
              <a:t>MouseEvent</a:t>
            </a:r>
            <a:r>
              <a:rPr lang="pt-BR" dirty="0"/>
              <a:t> e)</a:t>
            </a:r>
          </a:p>
          <a:p>
            <a:pPr marL="0" indent="0">
              <a:buNone/>
            </a:pPr>
            <a:r>
              <a:rPr lang="pt-BR" dirty="0"/>
              <a:t>        	</a:t>
            </a:r>
            <a:r>
              <a:rPr lang="pt-BR" dirty="0" smtClean="0"/>
              <a:t>{}        </a:t>
            </a:r>
          </a:p>
          <a:p>
            <a:pPr marL="0" indent="0">
              <a:buNone/>
            </a:pPr>
            <a:r>
              <a:rPr lang="pt-BR" dirty="0" err="1" smtClean="0"/>
              <a:t>public</a:t>
            </a:r>
            <a:r>
              <a:rPr lang="pt-BR" dirty="0" smtClean="0"/>
              <a:t> </a:t>
            </a:r>
            <a:r>
              <a:rPr lang="pt-BR" dirty="0" err="1"/>
              <a:t>void</a:t>
            </a:r>
            <a:r>
              <a:rPr lang="pt-BR" dirty="0"/>
              <a:t> </a:t>
            </a:r>
            <a:r>
              <a:rPr lang="pt-BR" dirty="0" err="1"/>
              <a:t>mousePressed</a:t>
            </a:r>
            <a:r>
              <a:rPr lang="pt-BR" dirty="0"/>
              <a:t>(</a:t>
            </a:r>
            <a:r>
              <a:rPr lang="pt-BR" dirty="0" err="1"/>
              <a:t>MouseEvent</a:t>
            </a:r>
            <a:r>
              <a:rPr lang="pt-BR" dirty="0"/>
              <a:t> e</a:t>
            </a:r>
            <a:r>
              <a:rPr lang="pt-BR" dirty="0" smtClean="0"/>
              <a:t>)</a:t>
            </a:r>
          </a:p>
          <a:p>
            <a:pPr marL="0" indent="0">
              <a:buNone/>
            </a:pPr>
            <a:r>
              <a:rPr lang="pt-BR" dirty="0" smtClean="0"/>
              <a:t>{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smtClean="0"/>
              <a:t> </a:t>
            </a:r>
            <a:r>
              <a:rPr lang="pt-BR" dirty="0" err="1"/>
              <a:t>if</a:t>
            </a:r>
            <a:r>
              <a:rPr lang="pt-BR" dirty="0"/>
              <a:t>(</a:t>
            </a:r>
            <a:r>
              <a:rPr lang="pt-BR" dirty="0" err="1"/>
              <a:t>e.getButton</a:t>
            </a:r>
            <a:r>
              <a:rPr lang="pt-BR" dirty="0"/>
              <a:t>() == e.BUTTON3)</a:t>
            </a:r>
          </a:p>
          <a:p>
            <a:pPr marL="0" indent="0">
              <a:buNone/>
            </a:pPr>
            <a:r>
              <a:rPr lang="pt-BR" dirty="0" smtClean="0"/>
              <a:t>	               	{</a:t>
            </a:r>
            <a:r>
              <a:rPr lang="pt-BR" dirty="0" err="1"/>
              <a:t>Oxnar_Menu_Popup.show</a:t>
            </a:r>
            <a:r>
              <a:rPr lang="pt-BR" dirty="0"/>
              <a:t>(</a:t>
            </a:r>
            <a:r>
              <a:rPr lang="pt-BR" dirty="0" err="1"/>
              <a:t>this</a:t>
            </a:r>
            <a:r>
              <a:rPr lang="pt-BR" dirty="0"/>
              <a:t>, </a:t>
            </a:r>
            <a:r>
              <a:rPr lang="pt-BR" dirty="0" err="1"/>
              <a:t>e.getX</a:t>
            </a:r>
            <a:r>
              <a:rPr lang="pt-BR" dirty="0"/>
              <a:t>(), </a:t>
            </a:r>
            <a:r>
              <a:rPr lang="pt-BR" dirty="0" err="1"/>
              <a:t>e.getY</a:t>
            </a:r>
            <a:r>
              <a:rPr lang="pt-BR" dirty="0"/>
              <a:t>());}</a:t>
            </a:r>
          </a:p>
          <a:p>
            <a:pPr marL="0" indent="0">
              <a:buNone/>
            </a:pPr>
            <a:r>
              <a:rPr lang="pt-BR" dirty="0" smtClean="0"/>
              <a:t>}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44</a:t>
            </a:fld>
            <a:endParaRPr lang="pt-BR" dirty="0"/>
          </a:p>
        </p:txBody>
      </p:sp>
      <p:sp>
        <p:nvSpPr>
          <p:cNvPr id="6" name="Retângulo 5"/>
          <p:cNvSpPr/>
          <p:nvPr/>
        </p:nvSpPr>
        <p:spPr>
          <a:xfrm>
            <a:off x="457200" y="4005064"/>
            <a:ext cx="7499176" cy="1800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121428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Se tudo estiver certo, após compilado o programa ficará assi</a:t>
            </a:r>
            <a:r>
              <a:rPr lang="pt-BR" dirty="0"/>
              <a:t>m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45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1" y="1600200"/>
            <a:ext cx="3754760" cy="3128967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0033" y="2976747"/>
            <a:ext cx="3791830" cy="3159859"/>
          </a:xfrm>
          <a:prstGeom prst="rect">
            <a:avLst/>
          </a:prstGeom>
        </p:spPr>
      </p:pic>
      <p:sp>
        <p:nvSpPr>
          <p:cNvPr id="8" name="Retângulo 7"/>
          <p:cNvSpPr/>
          <p:nvPr/>
        </p:nvSpPr>
        <p:spPr>
          <a:xfrm>
            <a:off x="6876256" y="3692580"/>
            <a:ext cx="1296144" cy="86409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1907704" y="5517232"/>
            <a:ext cx="2304257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Este é o </a:t>
            </a:r>
            <a:r>
              <a:rPr lang="pt-BR" dirty="0" err="1" smtClean="0"/>
              <a:t>JPopupMenu</a:t>
            </a:r>
            <a:endParaRPr lang="pt-BR" dirty="0"/>
          </a:p>
        </p:txBody>
      </p:sp>
      <p:cxnSp>
        <p:nvCxnSpPr>
          <p:cNvPr id="11" name="Conector de seta reta 10"/>
          <p:cNvCxnSpPr/>
          <p:nvPr/>
        </p:nvCxnSpPr>
        <p:spPr>
          <a:xfrm flipV="1">
            <a:off x="3059832" y="4151792"/>
            <a:ext cx="3696116" cy="1365441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758263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endParaRPr lang="pt-BR" dirty="0"/>
          </a:p>
          <a:p>
            <a:pPr marL="0" indent="0" algn="just">
              <a:buNone/>
            </a:pPr>
            <a:r>
              <a:rPr lang="pt-BR" dirty="0" smtClean="0"/>
              <a:t>* TRATAREMOS OS EVENTOS DOS </a:t>
            </a:r>
            <a:r>
              <a:rPr lang="pt-BR" dirty="0" err="1" smtClean="0"/>
              <a:t>JMenuItem</a:t>
            </a:r>
            <a:r>
              <a:rPr lang="pt-BR" dirty="0" smtClean="0"/>
              <a:t> USAREMOS O </a:t>
            </a:r>
            <a:r>
              <a:rPr lang="pt-BR" dirty="0" err="1" smtClean="0"/>
              <a:t>ActionListener</a:t>
            </a:r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7048388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Executando as atividades do </a:t>
            </a:r>
            <a:r>
              <a:rPr lang="pt-BR" dirty="0" err="1" smtClean="0"/>
              <a:t>JMenuItem</a:t>
            </a:r>
            <a:r>
              <a:rPr lang="pt-BR" dirty="0" smtClean="0"/>
              <a:t> do </a:t>
            </a:r>
            <a:r>
              <a:rPr lang="pt-BR" dirty="0" err="1" smtClean="0"/>
              <a:t>JPopupMenu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 err="1" smtClean="0"/>
              <a:t>public</a:t>
            </a:r>
            <a:r>
              <a:rPr lang="pt-BR" dirty="0" smtClean="0"/>
              <a:t> </a:t>
            </a:r>
            <a:r>
              <a:rPr lang="pt-BR" dirty="0" err="1"/>
              <a:t>void</a:t>
            </a:r>
            <a:r>
              <a:rPr lang="pt-BR" dirty="0"/>
              <a:t> </a:t>
            </a:r>
            <a:r>
              <a:rPr lang="pt-BR" dirty="0" err="1"/>
              <a:t>actionPerformed</a:t>
            </a:r>
            <a:r>
              <a:rPr lang="pt-BR" dirty="0"/>
              <a:t> (</a:t>
            </a:r>
            <a:r>
              <a:rPr lang="pt-BR" dirty="0" err="1"/>
              <a:t>ActionEvent</a:t>
            </a:r>
            <a:r>
              <a:rPr lang="pt-BR" dirty="0"/>
              <a:t> e</a:t>
            </a:r>
            <a:r>
              <a:rPr lang="pt-BR" dirty="0" smtClean="0"/>
              <a:t>)</a:t>
            </a:r>
          </a:p>
          <a:p>
            <a:pPr marL="0" indent="0">
              <a:buNone/>
            </a:pPr>
            <a:r>
              <a:rPr lang="pt-BR" dirty="0" smtClean="0"/>
              <a:t>{   </a:t>
            </a:r>
            <a:r>
              <a:rPr lang="pt-BR" dirty="0"/>
              <a:t>			</a:t>
            </a:r>
            <a:r>
              <a:rPr lang="pt-BR" dirty="0" err="1"/>
              <a:t>if</a:t>
            </a:r>
            <a:r>
              <a:rPr lang="pt-BR" dirty="0"/>
              <a:t>(</a:t>
            </a:r>
            <a:r>
              <a:rPr lang="pt-BR" dirty="0" err="1"/>
              <a:t>e.getSource</a:t>
            </a:r>
            <a:r>
              <a:rPr lang="pt-BR" dirty="0"/>
              <a:t>()==</a:t>
            </a:r>
            <a:r>
              <a:rPr lang="pt-BR" dirty="0" err="1"/>
              <a:t>MenuItem_Sair</a:t>
            </a:r>
            <a:r>
              <a:rPr lang="pt-BR" dirty="0"/>
              <a:t>)</a:t>
            </a:r>
          </a:p>
          <a:p>
            <a:pPr marL="0" indent="0">
              <a:buNone/>
            </a:pPr>
            <a:r>
              <a:rPr lang="pt-BR" dirty="0"/>
              <a:t>    			</a:t>
            </a:r>
            <a:r>
              <a:rPr lang="pt-BR" dirty="0" smtClean="0"/>
              <a:t>{</a:t>
            </a:r>
            <a:r>
              <a:rPr lang="pt-BR" dirty="0" err="1"/>
              <a:t>System.exit</a:t>
            </a:r>
            <a:r>
              <a:rPr lang="pt-BR" dirty="0"/>
              <a:t>(0);}    		</a:t>
            </a:r>
            <a:endParaRPr lang="pt-BR" dirty="0" smtClean="0"/>
          </a:p>
          <a:p>
            <a:pPr marL="0" indent="0">
              <a:buNone/>
            </a:pPr>
            <a:r>
              <a:rPr lang="pt-BR" dirty="0" smtClean="0"/>
              <a:t>} 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9052659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AGORA ELE JÁ EXECUTA AS OPERAÇÕES</a:t>
            </a:r>
            <a:endParaRPr lang="pt-BR" dirty="0"/>
          </a:p>
        </p:txBody>
      </p:sp>
      <p:pic>
        <p:nvPicPr>
          <p:cNvPr id="6" name="Espaço Reservado para Conteúdo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56422" y="1829789"/>
            <a:ext cx="5431155" cy="4525963"/>
          </a:xfrm>
          <a:prstGeom prst="rect">
            <a:avLst/>
          </a:prstGeom>
        </p:spPr>
      </p:pic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5204221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Se precisar adicionar ícones aos menus insira o seguinte objeto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412976"/>
          </a:xfrm>
        </p:spPr>
        <p:txBody>
          <a:bodyPr/>
          <a:lstStyle/>
          <a:p>
            <a:pPr marL="0" indent="0">
              <a:buNone/>
            </a:pPr>
            <a:r>
              <a:rPr lang="pt-BR" dirty="0"/>
              <a:t>new </a:t>
            </a:r>
            <a:r>
              <a:rPr lang="pt-BR" dirty="0" err="1"/>
              <a:t>ImageIcon</a:t>
            </a:r>
            <a:r>
              <a:rPr lang="pt-BR" dirty="0"/>
              <a:t>("Icone_bt_Novo.png</a:t>
            </a:r>
            <a:r>
              <a:rPr lang="pt-BR" dirty="0" smtClean="0"/>
              <a:t>") 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 smtClean="0"/>
              <a:t>Esta linha vai junto no construtor do </a:t>
            </a:r>
            <a:r>
              <a:rPr lang="pt-BR" dirty="0" err="1" smtClean="0"/>
              <a:t>JMenuItem</a:t>
            </a:r>
            <a:endParaRPr lang="pt-BR" sz="2200" dirty="0" smtClean="0"/>
          </a:p>
          <a:p>
            <a:pPr marL="0" indent="0">
              <a:buNone/>
            </a:pPr>
            <a:endParaRPr lang="pt-BR" sz="2400" dirty="0" smtClean="0"/>
          </a:p>
          <a:p>
            <a:pPr marL="0" indent="0">
              <a:buNone/>
            </a:pPr>
            <a:r>
              <a:rPr lang="pt-BR" sz="2400" dirty="0" err="1" smtClean="0"/>
              <a:t>Oxnar_Menu_Popup.add</a:t>
            </a:r>
            <a:r>
              <a:rPr lang="pt-BR" sz="2400" dirty="0" smtClean="0"/>
              <a:t>(</a:t>
            </a:r>
            <a:r>
              <a:rPr lang="pt-BR" sz="2400" dirty="0" err="1" smtClean="0"/>
              <a:t>MenuItem_Novo</a:t>
            </a:r>
            <a:r>
              <a:rPr lang="pt-BR" sz="2400" dirty="0" smtClean="0"/>
              <a:t>     </a:t>
            </a:r>
            <a:r>
              <a:rPr lang="pt-BR" sz="2400" dirty="0"/>
              <a:t>= new </a:t>
            </a:r>
            <a:r>
              <a:rPr lang="pt-BR" sz="2400" dirty="0" err="1"/>
              <a:t>JMenuItem</a:t>
            </a:r>
            <a:r>
              <a:rPr lang="pt-BR" sz="2400" dirty="0"/>
              <a:t>("NOVO", new </a:t>
            </a:r>
            <a:r>
              <a:rPr lang="pt-BR" sz="2400" dirty="0" err="1"/>
              <a:t>ImageIcon</a:t>
            </a:r>
            <a:r>
              <a:rPr lang="pt-BR" sz="2400" dirty="0"/>
              <a:t>("Icone_bt_Novo.png</a:t>
            </a:r>
            <a:r>
              <a:rPr lang="pt-BR" sz="2400" dirty="0" smtClean="0"/>
              <a:t>"))); </a:t>
            </a:r>
          </a:p>
          <a:p>
            <a:pPr marL="0" indent="0">
              <a:buNone/>
            </a:pPr>
            <a:endParaRPr lang="pt-BR" sz="2400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49</a:t>
            </a:fld>
            <a:endParaRPr lang="pt-BR" dirty="0"/>
          </a:p>
        </p:txBody>
      </p:sp>
      <p:sp>
        <p:nvSpPr>
          <p:cNvPr id="6" name="Retângulo 5"/>
          <p:cNvSpPr/>
          <p:nvPr/>
        </p:nvSpPr>
        <p:spPr>
          <a:xfrm>
            <a:off x="457200" y="3645024"/>
            <a:ext cx="7992888" cy="1008112"/>
          </a:xfrm>
          <a:prstGeom prst="rect">
            <a:avLst/>
          </a:prstGeom>
          <a:noFill/>
          <a:ln w="444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2699792" y="5315431"/>
            <a:ext cx="4520020" cy="369332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pt-BR" dirty="0"/>
              <a:t>Ver arquivo: OxnarExemploJPopupMenu2.java</a:t>
            </a:r>
          </a:p>
        </p:txBody>
      </p:sp>
    </p:spTree>
    <p:extLst>
      <p:ext uri="{BB962C8B-B14F-4D97-AF65-F5344CB8AC3E}">
        <p14:creationId xmlns:p14="http://schemas.microsoft.com/office/powerpoint/2010/main" val="342575060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COMPARAÇÃO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199" y="1600201"/>
            <a:ext cx="3379911" cy="532655"/>
          </a:xfrm>
          <a:solidFill>
            <a:schemeClr val="bg2">
              <a:lumMod val="75000"/>
            </a:schemeClr>
          </a:solidFill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pt-BR" dirty="0" smtClean="0"/>
              <a:t>Sem </a:t>
            </a:r>
            <a:r>
              <a:rPr lang="pt-BR" dirty="0"/>
              <a:t>Í</a:t>
            </a:r>
            <a:r>
              <a:rPr lang="pt-BR" dirty="0" smtClean="0"/>
              <a:t>cones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50</a:t>
            </a:fld>
            <a:endParaRPr lang="pt-BR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25651"/>
            <a:ext cx="3379911" cy="2843509"/>
          </a:xfrm>
          <a:prstGeom prst="rect">
            <a:avLst/>
          </a:prstGeom>
        </p:spPr>
      </p:pic>
      <p:sp>
        <p:nvSpPr>
          <p:cNvPr id="8" name="Espaço Reservado para Conteúdo 2"/>
          <p:cNvSpPr txBox="1">
            <a:spLocks/>
          </p:cNvSpPr>
          <p:nvPr/>
        </p:nvSpPr>
        <p:spPr>
          <a:xfrm>
            <a:off x="5148063" y="2715518"/>
            <a:ext cx="3379911" cy="53265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pt-BR" dirty="0" smtClean="0"/>
              <a:t>Com Ícones</a:t>
            </a:r>
            <a:endParaRPr lang="pt-BR" dirty="0"/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1079" y="3110011"/>
            <a:ext cx="3413877" cy="2872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58718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ATIVIDADE DE HOJE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 smtClean="0"/>
              <a:t>ELABORE UMA TELA COM UM JPOPUPMENU</a:t>
            </a:r>
          </a:p>
          <a:p>
            <a:endParaRPr lang="pt-BR" dirty="0" smtClean="0"/>
          </a:p>
          <a:p>
            <a:r>
              <a:rPr lang="pt-BR" smtClean="0"/>
              <a:t>A </a:t>
            </a:r>
            <a:r>
              <a:rPr lang="pt-BR" dirty="0" smtClean="0"/>
              <a:t>TELA DEVERÁ TER UMA CAIXA </a:t>
            </a:r>
            <a:r>
              <a:rPr lang="pt-BR" smtClean="0"/>
              <a:t>DE TEXTOS (TEXTAREA) </a:t>
            </a:r>
            <a:r>
              <a:rPr lang="pt-BR" dirty="0" smtClean="0"/>
              <a:t>E ALGUNS BOTÕES </a:t>
            </a:r>
          </a:p>
          <a:p>
            <a:r>
              <a:rPr lang="pt-BR" dirty="0" smtClean="0"/>
              <a:t>COLOQUE AS OPÇÕES DE ALINHAMENTO, NOVO, LIMPAR E SAIR JPOPUPMENU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51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6137180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12976</TotalTime>
  <Words>881</Words>
  <Application>Microsoft Office PowerPoint</Application>
  <PresentationFormat>Apresentação na tela (4:3)</PresentationFormat>
  <Paragraphs>305</Paragraphs>
  <Slides>51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51</vt:i4>
      </vt:variant>
    </vt:vector>
  </HeadingPairs>
  <TitlesOfParts>
    <vt:vector size="54" baseType="lpstr">
      <vt:lpstr>Arial</vt:lpstr>
      <vt:lpstr>Calibri</vt:lpstr>
      <vt:lpstr>Tema do Office</vt:lpstr>
      <vt:lpstr>Elaborando as Interfaces  Aulas 34, 35 e 36 </vt:lpstr>
      <vt:lpstr>Elabore uma tela conforme abaixo</vt:lpstr>
      <vt:lpstr>A minha tela ficou assim</vt:lpstr>
      <vt:lpstr>O código dela...</vt:lpstr>
      <vt:lpstr>ITENS QUE NÃO USAMOS MUITO ATÉ AGORA</vt:lpstr>
      <vt:lpstr>ESTES TAMBEM NÃO USAMOS MUITO</vt:lpstr>
      <vt:lpstr>MONTANDO A TELA</vt:lpstr>
      <vt:lpstr>O MÉTODO CONSTRUTOR</vt:lpstr>
      <vt:lpstr>A tela do lado Leste</vt:lpstr>
      <vt:lpstr>Até foi gerado isto com o código</vt:lpstr>
      <vt:lpstr>Na parte sul do JFrame</vt:lpstr>
      <vt:lpstr>Assim geramos esta parte do JFrame</vt:lpstr>
      <vt:lpstr>O tratamento de eventos</vt:lpstr>
      <vt:lpstr>A tela com todos os botões funcionando</vt:lpstr>
      <vt:lpstr>ADICIONANDO UM BOTÃO PARA EXCLUIR TODOS OS ITENS</vt:lpstr>
      <vt:lpstr>DECLARAÇÃO DOS NOVOS BOTÕES</vt:lpstr>
      <vt:lpstr>ADICIONANDO OS BOTÕES AO MÉTODO CONSTRUTOR</vt:lpstr>
      <vt:lpstr>Apresentação do PowerPoint</vt:lpstr>
      <vt:lpstr>A tela pronta ficou assim</vt:lpstr>
      <vt:lpstr>Elabore a tela com a lista abaixo</vt:lpstr>
      <vt:lpstr>Declaração do componentes</vt:lpstr>
      <vt:lpstr>O método construtor</vt:lpstr>
      <vt:lpstr>O método construtor</vt:lpstr>
      <vt:lpstr>O método construtor</vt:lpstr>
      <vt:lpstr>O método construtor</vt:lpstr>
      <vt:lpstr>TRATAMENTO DE EVENTOS</vt:lpstr>
      <vt:lpstr>TRATAMENTO DE EVENTOS</vt:lpstr>
      <vt:lpstr>TRATAMENTO DE EVENTOS</vt:lpstr>
      <vt:lpstr>TRATAMENTO DE EVENTOS</vt:lpstr>
      <vt:lpstr> JPopupMenu</vt:lpstr>
      <vt:lpstr>Apresentação do PowerPoint</vt:lpstr>
      <vt:lpstr>Apresentação do PowerPoint</vt:lpstr>
      <vt:lpstr>CONSTRUTOR</vt:lpstr>
      <vt:lpstr>CONSTRUTOR</vt:lpstr>
      <vt:lpstr>ATENÇÃO</vt:lpstr>
      <vt:lpstr>Declaração dos componentes</vt:lpstr>
      <vt:lpstr>Declaração dos componentes</vt:lpstr>
      <vt:lpstr>O Método Construtor</vt:lpstr>
      <vt:lpstr>Adição dos MenuItems ao JPopupMenu</vt:lpstr>
      <vt:lpstr>Configurações da tela</vt:lpstr>
      <vt:lpstr>Tornando os Menus sensíveis aos eventos </vt:lpstr>
      <vt:lpstr>Note que...</vt:lpstr>
      <vt:lpstr>Tornando os componentes sensíveis as ações do Mouse</vt:lpstr>
      <vt:lpstr>Eventos com o Mouse</vt:lpstr>
      <vt:lpstr>Se tudo estiver certo, após compilado o programa ficará assim</vt:lpstr>
      <vt:lpstr>Apresentação do PowerPoint</vt:lpstr>
      <vt:lpstr>Executando as atividades do JMenuItem do JPopupMenu</vt:lpstr>
      <vt:lpstr>AGORA ELE JÁ EXECUTA AS OPERAÇÕES</vt:lpstr>
      <vt:lpstr>Se precisar adicionar ícones aos menus insira o seguinte objeto</vt:lpstr>
      <vt:lpstr>COMPARAÇÃO</vt:lpstr>
      <vt:lpstr>ATIVIDADE DE HOJE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Oxnar-4</dc:creator>
  <cp:lastModifiedBy>Usuário do Windows</cp:lastModifiedBy>
  <cp:revision>276</cp:revision>
  <dcterms:created xsi:type="dcterms:W3CDTF">2015-09-21T11:15:04Z</dcterms:created>
  <dcterms:modified xsi:type="dcterms:W3CDTF">2017-05-16T20:28:40Z</dcterms:modified>
</cp:coreProperties>
</file>