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8" r:id="rId2"/>
    <p:sldId id="463" r:id="rId3"/>
    <p:sldId id="466" r:id="rId4"/>
    <p:sldId id="467" r:id="rId5"/>
    <p:sldId id="468" r:id="rId6"/>
    <p:sldId id="469" r:id="rId7"/>
    <p:sldId id="470" r:id="rId8"/>
    <p:sldId id="473" r:id="rId9"/>
    <p:sldId id="471" r:id="rId10"/>
    <p:sldId id="474" r:id="rId11"/>
    <p:sldId id="475" r:id="rId12"/>
    <p:sldId id="477" r:id="rId13"/>
    <p:sldId id="478" r:id="rId14"/>
    <p:sldId id="479" r:id="rId15"/>
    <p:sldId id="480" r:id="rId16"/>
    <p:sldId id="481" r:id="rId17"/>
    <p:sldId id="472" r:id="rId18"/>
    <p:sldId id="483" r:id="rId19"/>
    <p:sldId id="484" r:id="rId20"/>
    <p:sldId id="485" r:id="rId21"/>
    <p:sldId id="487" r:id="rId22"/>
    <p:sldId id="482" r:id="rId23"/>
    <p:sldId id="486" r:id="rId24"/>
    <p:sldId id="488" r:id="rId25"/>
    <p:sldId id="489" r:id="rId26"/>
    <p:sldId id="490" r:id="rId27"/>
    <p:sldId id="491" r:id="rId28"/>
    <p:sldId id="492" r:id="rId29"/>
    <p:sldId id="495" r:id="rId30"/>
    <p:sldId id="496" r:id="rId31"/>
    <p:sldId id="498" r:id="rId32"/>
    <p:sldId id="499" r:id="rId33"/>
    <p:sldId id="500" r:id="rId34"/>
    <p:sldId id="501" r:id="rId35"/>
    <p:sldId id="504" r:id="rId36"/>
    <p:sldId id="502" r:id="rId37"/>
    <p:sldId id="505" r:id="rId38"/>
    <p:sldId id="503" r:id="rId39"/>
    <p:sldId id="506" r:id="rId40"/>
    <p:sldId id="510" r:id="rId41"/>
    <p:sldId id="511" r:id="rId42"/>
    <p:sldId id="508" r:id="rId43"/>
    <p:sldId id="509" r:id="rId44"/>
    <p:sldId id="512" r:id="rId45"/>
    <p:sldId id="513" r:id="rId46"/>
    <p:sldId id="514" r:id="rId47"/>
    <p:sldId id="515" r:id="rId48"/>
    <p:sldId id="516" r:id="rId49"/>
    <p:sldId id="517" r:id="rId5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do Windows" initials="UdW" lastIdx="1" clrIdx="0">
    <p:extLst>
      <p:ext uri="{19B8F6BF-5375-455C-9EA6-DF929625EA0E}">
        <p15:presenceInfo xmlns:p15="http://schemas.microsoft.com/office/powerpoint/2012/main" userId="Usuário do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47" autoAdjust="0"/>
    <p:restoredTop sz="94660"/>
  </p:normalViewPr>
  <p:slideViewPr>
    <p:cSldViewPr>
      <p:cViewPr varScale="1">
        <p:scale>
          <a:sx n="110" d="100"/>
          <a:sy n="110" d="100"/>
        </p:scale>
        <p:origin x="90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09/05/2017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8EEBC-24D2-4904-A460-FA7523AE98E3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69411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98EEBC-24D2-4904-A460-FA7523AE98E3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17611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09/05/2017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09/05/2017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8" name="Picture 2" descr="Resultado de imagem para logo colegio estadual do parana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937" y="145156"/>
            <a:ext cx="805726" cy="70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09/05/2017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09/05/2017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09/05/2017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09/05/2017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09/05/2017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            ABNT NBR 14724 [2011] </a:t>
            </a:r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09/05/2017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09/05/2017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09/05/2017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09/05/2017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09/05/2017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oxnar.com.br/2017/1at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43608" y="2132856"/>
            <a:ext cx="7772400" cy="1470025"/>
          </a:xfrm>
        </p:spPr>
        <p:txBody>
          <a:bodyPr>
            <a:normAutofit/>
          </a:bodyPr>
          <a:lstStyle/>
          <a:p>
            <a:r>
              <a:rPr lang="pt-BR" dirty="0" smtClean="0"/>
              <a:t>Elaborando as Interfaces </a:t>
            </a:r>
            <a:br>
              <a:rPr lang="pt-BR" dirty="0" smtClean="0"/>
            </a:br>
            <a:r>
              <a:rPr lang="pt-BR" dirty="0" smtClean="0"/>
              <a:t>Aulas </a:t>
            </a:r>
            <a:r>
              <a:rPr lang="pt-BR" dirty="0" smtClean="0"/>
              <a:t>31, 32 e 33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6400800" cy="625624"/>
          </a:xfrm>
        </p:spPr>
        <p:txBody>
          <a:bodyPr>
            <a:normAutofit fontScale="77500" lnSpcReduction="20000"/>
          </a:bodyPr>
          <a:lstStyle/>
          <a:p>
            <a:r>
              <a:rPr lang="pt-BR" sz="1600" dirty="0" smtClean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</a:t>
            </a:r>
            <a:r>
              <a:rPr lang="pt-BR" sz="1600" dirty="0" smtClean="0">
                <a:solidFill>
                  <a:schemeClr val="tx1"/>
                </a:solidFill>
                <a:hlinkClick r:id="rId2"/>
              </a:rPr>
              <a:t>http://www.oxnar.com.br/2017/3ati</a:t>
            </a:r>
            <a:r>
              <a:rPr lang="pt-BR" sz="1600" dirty="0" smtClean="0">
                <a:solidFill>
                  <a:schemeClr val="tx1"/>
                </a:solidFill>
              </a:rPr>
              <a:t>   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Aulas 31, 32 e 33.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92" y="1943"/>
            <a:ext cx="714375" cy="6848475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1058679" y="3390721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  </a:t>
            </a:r>
            <a:br>
              <a:rPr lang="pt-BR" dirty="0" smtClean="0"/>
            </a:br>
            <a:r>
              <a:rPr lang="pt-BR" dirty="0" err="1" smtClean="0"/>
              <a:t>JList</a:t>
            </a:r>
            <a:r>
              <a:rPr lang="pt-BR" dirty="0" smtClean="0"/>
              <a:t> e </a:t>
            </a:r>
            <a:r>
              <a:rPr lang="pt-BR" dirty="0" err="1" smtClean="0"/>
              <a:t>JComboBox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DA SEMANA PASSADA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dirty="0" smtClean="0"/>
              <a:t>ELABORE UMA TE COM OS SEGUINTES COMPONENTES: 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UMA BARRA DE MENU (ARQUIVO, CONFIGURAÇÕES E AJUDA)</a:t>
            </a:r>
          </a:p>
          <a:p>
            <a:r>
              <a:rPr lang="pt-BR" dirty="0" smtClean="0"/>
              <a:t>UMA BARRA DE FERRAMENTAS COM OS BOTÕES (NOVO, GRAVAR, AJUDA, LIMPAR E SAIR)</a:t>
            </a:r>
          </a:p>
          <a:p>
            <a:r>
              <a:rPr lang="pt-BR" dirty="0" smtClean="0"/>
              <a:t>UMA CAIXA DE TEXTOS (</a:t>
            </a:r>
            <a:r>
              <a:rPr lang="pt-BR" dirty="0" err="1" smtClean="0"/>
              <a:t>JTextArea</a:t>
            </a:r>
            <a:r>
              <a:rPr lang="pt-BR" dirty="0" smtClean="0"/>
              <a:t>) com 10 linhas e 50 colunas</a:t>
            </a:r>
          </a:p>
          <a:p>
            <a:r>
              <a:rPr lang="pt-BR" dirty="0" smtClean="0"/>
              <a:t>Um botão Novo, um botão Limpar, e um botão sair abaixo da caixa de textos.</a:t>
            </a:r>
          </a:p>
          <a:p>
            <a:r>
              <a:rPr lang="pt-BR" dirty="0" smtClean="0"/>
              <a:t>Verifique se aqui será melhor usar pack() ou o método </a:t>
            </a:r>
            <a:r>
              <a:rPr lang="pt-BR" dirty="0" err="1" smtClean="0"/>
              <a:t>setSize</a:t>
            </a:r>
            <a:r>
              <a:rPr lang="pt-BR" dirty="0" smtClean="0"/>
              <a:t> para definir o tamanho da sua tela.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0506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DA SEMANA PASSSADA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/>
          </a:bodyPr>
          <a:lstStyle/>
          <a:p>
            <a:r>
              <a:rPr lang="pt-BR" dirty="0" smtClean="0"/>
              <a:t>Verifique se aqui será melhor usar pack() ou o método </a:t>
            </a:r>
            <a:r>
              <a:rPr lang="pt-BR" dirty="0" err="1" smtClean="0"/>
              <a:t>setSize</a:t>
            </a:r>
            <a:r>
              <a:rPr lang="pt-BR" dirty="0" smtClean="0"/>
              <a:t>(Largura, Altura) para definir o tamanho da sua tela. </a:t>
            </a:r>
          </a:p>
          <a:p>
            <a:r>
              <a:rPr lang="pt-BR" dirty="0" smtClean="0"/>
              <a:t>Faça o tratamento de eventos para os principais  botões e menus (Limpar e Sair são essenciais).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183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JList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84784"/>
          </a:xfrm>
        </p:spPr>
        <p:txBody>
          <a:bodyPr>
            <a:normAutofit/>
          </a:bodyPr>
          <a:lstStyle/>
          <a:p>
            <a:pPr algn="just"/>
            <a:r>
              <a:rPr lang="pt-BR" dirty="0"/>
              <a:t>Vamos agora construir uma GUI com um </a:t>
            </a:r>
            <a:r>
              <a:rPr lang="pt-BR" dirty="0" err="1"/>
              <a:t>JList</a:t>
            </a:r>
            <a:r>
              <a:rPr lang="pt-BR" dirty="0"/>
              <a:t>. Digamos que queremos mostrar uma lista de países.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2852936"/>
            <a:ext cx="4248472" cy="396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9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JList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Como </a:t>
            </a:r>
            <a:r>
              <a:rPr lang="pt-BR" dirty="0"/>
              <a:t>com outros componentes do Swing, os dados de um </a:t>
            </a:r>
            <a:r>
              <a:rPr lang="pt-BR" dirty="0" err="1"/>
              <a:t>JList</a:t>
            </a:r>
            <a:r>
              <a:rPr lang="pt-BR" dirty="0"/>
              <a:t> são mantidos em um modelo. </a:t>
            </a:r>
            <a:r>
              <a:rPr lang="pt-BR" dirty="0" smtClean="0"/>
              <a:t>Isso </a:t>
            </a:r>
            <a:r>
              <a:rPr lang="pt-BR" dirty="0"/>
              <a:t>é representado pela interface </a:t>
            </a:r>
            <a:r>
              <a:rPr lang="pt-BR" dirty="0" err="1"/>
              <a:t>ListModel</a:t>
            </a:r>
            <a:r>
              <a:rPr lang="pt-BR" dirty="0"/>
              <a:t> na Swing API.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4544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JList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 </a:t>
            </a:r>
            <a:r>
              <a:rPr lang="pt-BR" dirty="0"/>
              <a:t>API fornece uma implementação padrão dessa classe chamada </a:t>
            </a:r>
            <a:r>
              <a:rPr lang="pt-BR" dirty="0" err="1"/>
              <a:t>DefaultListModel</a:t>
            </a:r>
            <a:r>
              <a:rPr lang="pt-BR" dirty="0"/>
              <a:t>. Mais frequentemente do que não, gostaríamos de exibir uma lista de elementos homogêneos.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520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JList</a:t>
            </a:r>
            <a:r>
              <a:rPr lang="pt-BR" dirty="0" smtClean="0"/>
              <a:t> e </a:t>
            </a:r>
            <a:r>
              <a:rPr lang="pt-BR" dirty="0" err="1"/>
              <a:t>DefaultListModel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79884" y="2291681"/>
            <a:ext cx="864096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sz="2800" dirty="0" err="1"/>
              <a:t>DefaultListModel</a:t>
            </a:r>
            <a:r>
              <a:rPr lang="pt-BR" sz="2800" dirty="0"/>
              <a:t> </a:t>
            </a:r>
            <a:r>
              <a:rPr lang="pt-BR" sz="2800" dirty="0" err="1"/>
              <a:t>Itens_da_Lista</a:t>
            </a:r>
            <a:r>
              <a:rPr lang="pt-BR" sz="2800" dirty="0"/>
              <a:t> = new </a:t>
            </a:r>
            <a:r>
              <a:rPr lang="pt-BR" sz="2800" dirty="0" err="1"/>
              <a:t>DefaultListModel</a:t>
            </a:r>
            <a:r>
              <a:rPr lang="pt-BR" sz="2800" dirty="0"/>
              <a:t>();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79884" y="1844824"/>
            <a:ext cx="5688632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CONSTRUTOR DO </a:t>
            </a:r>
            <a:r>
              <a:rPr lang="pt-BR" sz="2400" dirty="0" err="1"/>
              <a:t>DefaultListModel</a:t>
            </a:r>
            <a:endParaRPr lang="pt-BR" sz="2400" dirty="0"/>
          </a:p>
        </p:txBody>
      </p:sp>
      <p:sp>
        <p:nvSpPr>
          <p:cNvPr id="8" name="Chave esquerda 7"/>
          <p:cNvSpPr/>
          <p:nvPr/>
        </p:nvSpPr>
        <p:spPr>
          <a:xfrm rot="16200000">
            <a:off x="3779912" y="1719972"/>
            <a:ext cx="432048" cy="2160240"/>
          </a:xfrm>
          <a:prstGeom prst="leftBrace">
            <a:avLst/>
          </a:prstGeom>
          <a:noFill/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279884" y="4435867"/>
            <a:ext cx="864096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sz="2800" dirty="0" err="1" smtClean="0"/>
              <a:t>JList</a:t>
            </a:r>
            <a:r>
              <a:rPr lang="pt-BR" sz="2800" dirty="0" smtClean="0"/>
              <a:t> </a:t>
            </a:r>
            <a:r>
              <a:rPr lang="pt-BR" sz="2800" dirty="0" err="1" smtClean="0"/>
              <a:t>Lista_de_Produtos</a:t>
            </a:r>
            <a:r>
              <a:rPr lang="pt-BR" sz="2800" dirty="0" smtClean="0"/>
              <a:t> </a:t>
            </a:r>
            <a:r>
              <a:rPr lang="pt-BR" sz="2800" dirty="0"/>
              <a:t>= new </a:t>
            </a:r>
            <a:r>
              <a:rPr lang="pt-BR" sz="2800" dirty="0" err="1" smtClean="0"/>
              <a:t>JList</a:t>
            </a:r>
            <a:r>
              <a:rPr lang="pt-BR" sz="2800" dirty="0" smtClean="0"/>
              <a:t>(</a:t>
            </a:r>
            <a:r>
              <a:rPr lang="pt-BR" sz="2800" dirty="0" err="1"/>
              <a:t>Itens_da_Lista</a:t>
            </a:r>
            <a:r>
              <a:rPr lang="pt-BR" sz="2800" dirty="0"/>
              <a:t> </a:t>
            </a:r>
            <a:r>
              <a:rPr lang="pt-BR" sz="2800" dirty="0" smtClean="0"/>
              <a:t>);</a:t>
            </a:r>
            <a:endParaRPr lang="pt-BR" sz="28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279884" y="3989010"/>
            <a:ext cx="5688632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CONSTRUTOR DO </a:t>
            </a:r>
            <a:r>
              <a:rPr lang="pt-BR" sz="2400" dirty="0" err="1" smtClean="0"/>
              <a:t>JList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76592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</a:t>
            </a:r>
            <a:r>
              <a:rPr lang="pt-BR" dirty="0" err="1" smtClean="0"/>
              <a:t>JList</a:t>
            </a:r>
            <a:r>
              <a:rPr lang="pt-BR" dirty="0" smtClean="0"/>
              <a:t> será um Container para o </a:t>
            </a:r>
            <a:r>
              <a:rPr lang="pt-BR" dirty="0" err="1"/>
              <a:t>DefaultListModel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79884" y="2291681"/>
            <a:ext cx="864096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sz="2800" dirty="0" err="1"/>
              <a:t>DefaultListModel</a:t>
            </a:r>
            <a:r>
              <a:rPr lang="pt-BR" sz="2800" dirty="0"/>
              <a:t> </a:t>
            </a:r>
            <a:r>
              <a:rPr lang="pt-BR" sz="2800" dirty="0" err="1"/>
              <a:t>Itens_da_Lista</a:t>
            </a:r>
            <a:r>
              <a:rPr lang="pt-BR" sz="2800" dirty="0"/>
              <a:t> = new </a:t>
            </a:r>
            <a:r>
              <a:rPr lang="pt-BR" sz="2800" dirty="0" err="1"/>
              <a:t>DefaultListModel</a:t>
            </a:r>
            <a:r>
              <a:rPr lang="pt-BR" sz="2800" dirty="0"/>
              <a:t>();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79884" y="1844824"/>
            <a:ext cx="465215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CONSTRUTOR DO </a:t>
            </a:r>
            <a:r>
              <a:rPr lang="pt-BR" sz="2400" dirty="0" err="1"/>
              <a:t>DefaultListModel</a:t>
            </a:r>
            <a:endParaRPr lang="pt-BR" sz="2400" dirty="0"/>
          </a:p>
        </p:txBody>
      </p:sp>
      <p:sp>
        <p:nvSpPr>
          <p:cNvPr id="8" name="Chave esquerda 7"/>
          <p:cNvSpPr/>
          <p:nvPr/>
        </p:nvSpPr>
        <p:spPr>
          <a:xfrm rot="16200000">
            <a:off x="3779912" y="1719972"/>
            <a:ext cx="432048" cy="2160240"/>
          </a:xfrm>
          <a:prstGeom prst="leftBrace">
            <a:avLst/>
          </a:prstGeom>
          <a:noFill/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275796" y="5833130"/>
            <a:ext cx="864096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sz="2800" dirty="0" err="1" smtClean="0"/>
              <a:t>JList</a:t>
            </a:r>
            <a:r>
              <a:rPr lang="pt-BR" sz="2800" dirty="0" smtClean="0"/>
              <a:t> </a:t>
            </a:r>
            <a:r>
              <a:rPr lang="pt-BR" sz="2800" dirty="0" err="1" smtClean="0"/>
              <a:t>Lista_de_Produtos</a:t>
            </a:r>
            <a:r>
              <a:rPr lang="pt-BR" sz="2800" dirty="0" smtClean="0"/>
              <a:t> </a:t>
            </a:r>
            <a:r>
              <a:rPr lang="pt-BR" sz="2800" dirty="0"/>
              <a:t>= new </a:t>
            </a:r>
            <a:r>
              <a:rPr lang="pt-BR" sz="2800" dirty="0" err="1" smtClean="0"/>
              <a:t>JList</a:t>
            </a:r>
            <a:r>
              <a:rPr lang="pt-BR" sz="2800" dirty="0" smtClean="0"/>
              <a:t>(</a:t>
            </a:r>
            <a:r>
              <a:rPr lang="pt-BR" sz="2800" dirty="0" err="1"/>
              <a:t>Itens_da_Lista</a:t>
            </a:r>
            <a:r>
              <a:rPr lang="pt-BR" sz="2800" dirty="0"/>
              <a:t> </a:t>
            </a:r>
            <a:r>
              <a:rPr lang="pt-BR" sz="2800" dirty="0" smtClean="0"/>
              <a:t>);</a:t>
            </a:r>
            <a:endParaRPr lang="pt-BR" sz="28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275796" y="5386273"/>
            <a:ext cx="4652156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CONSTRUTOR DO </a:t>
            </a:r>
            <a:r>
              <a:rPr lang="pt-BR" sz="2400" dirty="0" err="1" smtClean="0"/>
              <a:t>JList</a:t>
            </a:r>
            <a:endParaRPr lang="pt-BR" sz="2400" dirty="0"/>
          </a:p>
        </p:txBody>
      </p:sp>
      <p:cxnSp>
        <p:nvCxnSpPr>
          <p:cNvPr id="11" name="Conector de seta reta 10"/>
          <p:cNvCxnSpPr>
            <a:stCxn id="8" idx="1"/>
          </p:cNvCxnSpPr>
          <p:nvPr/>
        </p:nvCxnSpPr>
        <p:spPr>
          <a:xfrm>
            <a:off x="3995936" y="3016116"/>
            <a:ext cx="2232248" cy="2861156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6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Para que serve o </a:t>
            </a:r>
            <a:r>
              <a:rPr lang="pt-BR" dirty="0" err="1" smtClean="0"/>
              <a:t>DefaultListModel</a:t>
            </a:r>
            <a:r>
              <a:rPr lang="pt-BR" dirty="0" smtClean="0"/>
              <a:t> 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2420888"/>
            <a:ext cx="8229600" cy="1180728"/>
          </a:xfrm>
        </p:spPr>
        <p:txBody>
          <a:bodyPr/>
          <a:lstStyle/>
          <a:p>
            <a:r>
              <a:rPr lang="pt-BR" dirty="0" smtClean="0"/>
              <a:t>Ele é um container que guardará os itens que serão posteriormente inseridos na </a:t>
            </a:r>
            <a:r>
              <a:rPr lang="pt-BR" dirty="0" err="1" smtClean="0"/>
              <a:t>JList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6830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DECLARAÇÃO DOS OBJETOS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988840"/>
            <a:ext cx="9036496" cy="3312368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899592" y="3641074"/>
            <a:ext cx="6120680" cy="2160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899592" y="3862841"/>
            <a:ext cx="6120680" cy="2160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899592" y="4078865"/>
            <a:ext cx="6120680" cy="2160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607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Montando a tela</a:t>
            </a:r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3" y="1417637"/>
            <a:ext cx="8928993" cy="532049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 dirty="0"/>
          </a:p>
        </p:txBody>
      </p:sp>
      <p:cxnSp>
        <p:nvCxnSpPr>
          <p:cNvPr id="8" name="Conector reto 7"/>
          <p:cNvCxnSpPr/>
          <p:nvPr/>
        </p:nvCxnSpPr>
        <p:spPr>
          <a:xfrm>
            <a:off x="827584" y="1772816"/>
            <a:ext cx="0" cy="4876651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ítulo 1"/>
          <p:cNvSpPr txBox="1">
            <a:spLocks/>
          </p:cNvSpPr>
          <p:nvPr/>
        </p:nvSpPr>
        <p:spPr>
          <a:xfrm>
            <a:off x="2987824" y="293488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28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436096" y="3138004"/>
            <a:ext cx="3491880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O método construtor da </a:t>
            </a:r>
            <a:r>
              <a:rPr lang="pt-BR" dirty="0" smtClean="0"/>
              <a:t>classe</a:t>
            </a:r>
            <a:endParaRPr lang="pt-BR" dirty="0"/>
          </a:p>
        </p:txBody>
      </p:sp>
      <p:cxnSp>
        <p:nvCxnSpPr>
          <p:cNvPr id="15" name="Conector de seta reta 14"/>
          <p:cNvCxnSpPr/>
          <p:nvPr/>
        </p:nvCxnSpPr>
        <p:spPr>
          <a:xfrm flipH="1" flipV="1">
            <a:off x="2838636" y="1614389"/>
            <a:ext cx="4263988" cy="1526579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651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Adicionando os componentes e </a:t>
            </a:r>
            <a:r>
              <a:rPr lang="pt-BR" dirty="0" err="1" smtClean="0"/>
              <a:t>containeres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07" y="2524500"/>
            <a:ext cx="8964488" cy="2594942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683568" y="3645024"/>
            <a:ext cx="5336232" cy="7200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/>
          <p:cNvCxnSpPr/>
          <p:nvPr/>
        </p:nvCxnSpPr>
        <p:spPr>
          <a:xfrm flipV="1">
            <a:off x="2051720" y="2524500"/>
            <a:ext cx="1580356" cy="1120524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3632431" y="1576657"/>
            <a:ext cx="5151884" cy="150810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300" dirty="0" smtClean="0"/>
              <a:t>Na parte norte do </a:t>
            </a:r>
            <a:r>
              <a:rPr lang="pt-BR" sz="2300" dirty="0" err="1" smtClean="0"/>
              <a:t>JFrame</a:t>
            </a:r>
            <a:r>
              <a:rPr lang="pt-BR" sz="2300" dirty="0" smtClean="0"/>
              <a:t> só foi adicionado um painel e dentro do mesmo foi adicionado a </a:t>
            </a:r>
            <a:r>
              <a:rPr lang="pt-BR" sz="2300" dirty="0" err="1" smtClean="0"/>
              <a:t>JLabel</a:t>
            </a:r>
            <a:r>
              <a:rPr lang="pt-BR" sz="2300" dirty="0" smtClean="0"/>
              <a:t> com referencia indireta e um </a:t>
            </a:r>
            <a:r>
              <a:rPr lang="pt-BR" sz="2300" dirty="0" err="1" smtClean="0"/>
              <a:t>JTextFild</a:t>
            </a:r>
            <a:r>
              <a:rPr lang="pt-BR" sz="2300" dirty="0" smtClean="0"/>
              <a:t> (</a:t>
            </a:r>
            <a:r>
              <a:rPr lang="pt-BR" sz="2300" dirty="0" err="1" smtClean="0"/>
              <a:t>tf_Novo_Produto</a:t>
            </a:r>
            <a:r>
              <a:rPr lang="pt-BR" sz="2300" dirty="0" smtClean="0"/>
              <a:t>)</a:t>
            </a:r>
            <a:endParaRPr lang="pt-BR" sz="2300" dirty="0"/>
          </a:p>
        </p:txBody>
      </p:sp>
    </p:spTree>
    <p:extLst>
      <p:ext uri="{BB962C8B-B14F-4D97-AF65-F5344CB8AC3E}">
        <p14:creationId xmlns:p14="http://schemas.microsoft.com/office/powerpoint/2010/main" val="1001544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O</a:t>
            </a:r>
            <a:r>
              <a:rPr lang="pt-BR" dirty="0" smtClean="0"/>
              <a:t> </a:t>
            </a:r>
            <a:r>
              <a:rPr lang="pt-BR" dirty="0" err="1" smtClean="0"/>
              <a:t>JLabel</a:t>
            </a:r>
            <a:r>
              <a:rPr lang="pt-BR" dirty="0" smtClean="0"/>
              <a:t>  e a </a:t>
            </a:r>
            <a:r>
              <a:rPr lang="pt-BR" dirty="0" err="1" smtClean="0"/>
              <a:t>JTextField</a:t>
            </a:r>
            <a:r>
              <a:rPr lang="pt-BR" dirty="0" smtClean="0"/>
              <a:t> aparecem  conforme abaixo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1844824"/>
            <a:ext cx="3672408" cy="342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053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Para parte central do </a:t>
            </a:r>
            <a:r>
              <a:rPr lang="pt-BR" dirty="0" err="1" smtClean="0"/>
              <a:t>JFrame</a:t>
            </a:r>
            <a:r>
              <a:rPr lang="pt-BR" dirty="0" smtClean="0"/>
              <a:t> o código ficou assim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/>
              <a:t>getContentPane</a:t>
            </a:r>
            <a:r>
              <a:rPr lang="pt-BR" dirty="0"/>
              <a:t>().</a:t>
            </a:r>
            <a:r>
              <a:rPr lang="pt-BR" dirty="0" err="1"/>
              <a:t>add</a:t>
            </a:r>
            <a:r>
              <a:rPr lang="pt-BR" dirty="0"/>
              <a:t>("Center", </a:t>
            </a:r>
            <a:r>
              <a:rPr lang="pt-BR" dirty="0" err="1"/>
              <a:t>Painel_Centro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());</a:t>
            </a:r>
          </a:p>
          <a:p>
            <a:pPr marL="0" indent="0">
              <a:buNone/>
            </a:pPr>
            <a:r>
              <a:rPr lang="pt-BR" dirty="0"/>
              <a:t>     </a:t>
            </a: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Painel_Centro.add</a:t>
            </a:r>
            <a:r>
              <a:rPr lang="pt-BR" dirty="0" smtClean="0"/>
              <a:t>(</a:t>
            </a:r>
            <a:r>
              <a:rPr lang="pt-BR" dirty="0" err="1" smtClean="0"/>
              <a:t>Painel_Rolante</a:t>
            </a:r>
            <a:r>
              <a:rPr lang="pt-BR" dirty="0" smtClean="0"/>
              <a:t> </a:t>
            </a:r>
            <a:r>
              <a:rPr lang="pt-BR" dirty="0"/>
              <a:t>= new </a:t>
            </a:r>
            <a:r>
              <a:rPr lang="pt-BR" dirty="0" err="1" smtClean="0"/>
              <a:t>JScrollPane</a:t>
            </a:r>
            <a:r>
              <a:rPr lang="pt-BR" dirty="0" smtClean="0"/>
              <a:t>(</a:t>
            </a:r>
            <a:r>
              <a:rPr lang="pt-BR" dirty="0" err="1" smtClean="0"/>
              <a:t>Lista_de_Paises</a:t>
            </a:r>
            <a:r>
              <a:rPr lang="pt-BR" dirty="0" smtClean="0"/>
              <a:t>));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4782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PAINEL CENTRAL FICOU ASSIM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1417638"/>
            <a:ext cx="3888432" cy="362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073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 smtClean="0"/>
              <a:t>O </a:t>
            </a:r>
            <a:r>
              <a:rPr lang="pt-BR" sz="2800" dirty="0" err="1" smtClean="0"/>
              <a:t>DefaultListModel</a:t>
            </a:r>
            <a:r>
              <a:rPr lang="pt-BR" sz="2800" dirty="0" smtClean="0"/>
              <a:t> e o  </a:t>
            </a:r>
            <a:r>
              <a:rPr lang="pt-BR" sz="2800" dirty="0" err="1" smtClean="0"/>
              <a:t>JList</a:t>
            </a:r>
            <a:r>
              <a:rPr lang="pt-BR" sz="2800" dirty="0" smtClean="0"/>
              <a:t> já haviam sido criados e instanciados na parte superior do código</a:t>
            </a:r>
            <a:endParaRPr lang="pt-BR" sz="2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	    </a:t>
            </a:r>
            <a:endParaRPr lang="pt-BR" dirty="0" smtClean="0"/>
          </a:p>
          <a:p>
            <a:pPr marL="0" indent="0">
              <a:buNone/>
            </a:pPr>
            <a:endParaRPr lang="pt-BR" sz="2600" dirty="0" smtClean="0"/>
          </a:p>
          <a:p>
            <a:pPr marL="0" indent="0">
              <a:buNone/>
            </a:pPr>
            <a:r>
              <a:rPr lang="pt-BR" sz="2600" dirty="0" err="1" smtClean="0"/>
              <a:t>DefaultListModel</a:t>
            </a:r>
            <a:r>
              <a:rPr lang="pt-BR" sz="2600" dirty="0" smtClean="0"/>
              <a:t> </a:t>
            </a:r>
            <a:r>
              <a:rPr lang="pt-BR" sz="2600" dirty="0" err="1"/>
              <a:t>Itens_da_Lista</a:t>
            </a:r>
            <a:r>
              <a:rPr lang="pt-BR" sz="2600" dirty="0"/>
              <a:t> = new </a:t>
            </a:r>
            <a:r>
              <a:rPr lang="pt-BR" sz="2600" dirty="0" err="1"/>
              <a:t>DefaultListModel</a:t>
            </a:r>
            <a:r>
              <a:rPr lang="pt-BR" sz="2600" dirty="0"/>
              <a:t>();</a:t>
            </a:r>
          </a:p>
          <a:p>
            <a:pPr marL="0" indent="0">
              <a:buNone/>
            </a:pPr>
            <a:r>
              <a:rPr lang="pt-BR" sz="2800" dirty="0" err="1" smtClean="0"/>
              <a:t>JList</a:t>
            </a:r>
            <a:r>
              <a:rPr lang="pt-BR" sz="2800" dirty="0" smtClean="0"/>
              <a:t>  </a:t>
            </a:r>
            <a:r>
              <a:rPr lang="pt-BR" sz="2800" dirty="0" err="1"/>
              <a:t>Lista_de_Paises</a:t>
            </a:r>
            <a:r>
              <a:rPr lang="pt-BR" sz="2800" dirty="0"/>
              <a:t> = new </a:t>
            </a:r>
            <a:r>
              <a:rPr lang="pt-BR" sz="2800" dirty="0" err="1"/>
              <a:t>JList</a:t>
            </a:r>
            <a:r>
              <a:rPr lang="pt-BR" sz="2800" dirty="0"/>
              <a:t>(</a:t>
            </a:r>
            <a:r>
              <a:rPr lang="pt-BR" sz="2800" dirty="0" err="1"/>
              <a:t>Itens_da_Lista</a:t>
            </a:r>
            <a:r>
              <a:rPr lang="pt-BR" sz="2800" dirty="0"/>
              <a:t>);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0950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Adição dos itens ao </a:t>
            </a:r>
            <a:r>
              <a:rPr lang="pt-BR" dirty="0" err="1" smtClean="0"/>
              <a:t>DefaultListModel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3" y="1124744"/>
            <a:ext cx="9083707" cy="534641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403648" y="4581128"/>
            <a:ext cx="3600400" cy="177522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611560" y="2037848"/>
            <a:ext cx="5184576" cy="383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reto 9"/>
          <p:cNvCxnSpPr/>
          <p:nvPr/>
        </p:nvCxnSpPr>
        <p:spPr>
          <a:xfrm flipH="1">
            <a:off x="251520" y="2267744"/>
            <a:ext cx="360040" cy="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 flipV="1">
            <a:off x="251520" y="2267744"/>
            <a:ext cx="0" cy="3177480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flipH="1">
            <a:off x="251520" y="5445224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/>
          <p:cNvCxnSpPr/>
          <p:nvPr/>
        </p:nvCxnSpPr>
        <p:spPr>
          <a:xfrm>
            <a:off x="251520" y="5445224"/>
            <a:ext cx="1152128" cy="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96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Quantidade de </a:t>
            </a:r>
            <a:r>
              <a:rPr lang="pt-BR" dirty="0"/>
              <a:t>Itens </a:t>
            </a:r>
            <a:r>
              <a:rPr lang="pt-BR" dirty="0" smtClean="0"/>
              <a:t>visíveis na Lista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20687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 </a:t>
            </a:r>
            <a:r>
              <a:rPr lang="pt-BR" dirty="0" err="1"/>
              <a:t>Lista_de_Paises.setVisibleRowCount</a:t>
            </a:r>
            <a:r>
              <a:rPr lang="pt-BR" dirty="0"/>
              <a:t>(10);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420888"/>
            <a:ext cx="3396996" cy="3168352"/>
          </a:xfrm>
          <a:prstGeom prst="rect">
            <a:avLst/>
          </a:prstGeom>
        </p:spPr>
      </p:pic>
      <p:sp>
        <p:nvSpPr>
          <p:cNvPr id="7" name="Chave direita 6"/>
          <p:cNvSpPr/>
          <p:nvPr/>
        </p:nvSpPr>
        <p:spPr>
          <a:xfrm>
            <a:off x="3124200" y="3140968"/>
            <a:ext cx="295672" cy="2016224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angulado 8"/>
          <p:cNvCxnSpPr/>
          <p:nvPr/>
        </p:nvCxnSpPr>
        <p:spPr>
          <a:xfrm flipV="1">
            <a:off x="3395360" y="2048359"/>
            <a:ext cx="3696920" cy="2100721"/>
          </a:xfrm>
          <a:prstGeom prst="bentConnector3">
            <a:avLst>
              <a:gd name="adj1" fmla="val 99702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4499992" y="4418528"/>
            <a:ext cx="4464496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400" dirty="0" smtClean="0"/>
              <a:t>Estes são só os itens visíveis da lista, mas a lista poderá ter bem mais itens que ficarão ocultos. Para acessados deveremos usar a barra lateral do </a:t>
            </a:r>
            <a:r>
              <a:rPr lang="pt-BR" sz="2400" dirty="0" err="1" smtClean="0"/>
              <a:t>JScrollPane</a:t>
            </a:r>
            <a:r>
              <a:rPr lang="pt-BR" sz="2400" dirty="0" smtClean="0"/>
              <a:t>.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403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Na posição sul foi adicionado um painel e os botões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dirty="0" err="1" smtClean="0"/>
              <a:t>getContentPane</a:t>
            </a:r>
            <a:r>
              <a:rPr lang="pt-BR" sz="2400" dirty="0"/>
              <a:t>().</a:t>
            </a:r>
            <a:r>
              <a:rPr lang="pt-BR" sz="2400" dirty="0" err="1"/>
              <a:t>add</a:t>
            </a:r>
            <a:r>
              <a:rPr lang="pt-BR" sz="2400" dirty="0"/>
              <a:t>("South", </a:t>
            </a:r>
            <a:r>
              <a:rPr lang="pt-BR" sz="2400" dirty="0" err="1"/>
              <a:t>Painel_Sul</a:t>
            </a:r>
            <a:r>
              <a:rPr lang="pt-BR" sz="2400" dirty="0"/>
              <a:t> = new </a:t>
            </a:r>
            <a:r>
              <a:rPr lang="pt-BR" sz="2400" dirty="0" err="1"/>
              <a:t>JPanel</a:t>
            </a:r>
            <a:r>
              <a:rPr lang="pt-BR" sz="2400" dirty="0"/>
              <a:t>(new </a:t>
            </a:r>
            <a:r>
              <a:rPr lang="pt-BR" sz="2400" dirty="0" err="1"/>
              <a:t>FlowLayout</a:t>
            </a:r>
            <a:r>
              <a:rPr lang="pt-BR" sz="2400" dirty="0"/>
              <a:t>(</a:t>
            </a:r>
            <a:r>
              <a:rPr lang="pt-BR" sz="2400" dirty="0" err="1"/>
              <a:t>FlowLayout.CENTER</a:t>
            </a:r>
            <a:r>
              <a:rPr lang="pt-BR" sz="2400" dirty="0"/>
              <a:t>)));</a:t>
            </a:r>
          </a:p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r>
              <a:rPr lang="pt-BR" sz="2400" dirty="0" err="1" smtClean="0"/>
              <a:t>Painel_Sul.add</a:t>
            </a:r>
            <a:r>
              <a:rPr lang="pt-BR" sz="2400" dirty="0" smtClean="0"/>
              <a:t>(</a:t>
            </a:r>
            <a:r>
              <a:rPr lang="pt-BR" sz="2400" dirty="0" err="1" smtClean="0"/>
              <a:t>bt_Adicionar</a:t>
            </a:r>
            <a:r>
              <a:rPr lang="pt-BR" sz="2400" dirty="0" smtClean="0"/>
              <a:t> </a:t>
            </a:r>
            <a:r>
              <a:rPr lang="pt-BR" sz="2400" dirty="0"/>
              <a:t>= new </a:t>
            </a:r>
            <a:r>
              <a:rPr lang="pt-BR" sz="2400" dirty="0" err="1"/>
              <a:t>JButton</a:t>
            </a:r>
            <a:r>
              <a:rPr lang="pt-BR" sz="2400" dirty="0"/>
              <a:t>("Adicionar Item"));</a:t>
            </a:r>
          </a:p>
          <a:p>
            <a:pPr marL="0" indent="0">
              <a:buNone/>
            </a:pPr>
            <a:r>
              <a:rPr lang="pt-BR" sz="2400" dirty="0" err="1" smtClean="0"/>
              <a:t>Painel_Sul.add</a:t>
            </a:r>
            <a:r>
              <a:rPr lang="pt-BR" sz="2400" dirty="0" smtClean="0"/>
              <a:t>(</a:t>
            </a:r>
            <a:r>
              <a:rPr lang="pt-BR" sz="2400" dirty="0" err="1" smtClean="0"/>
              <a:t>bt_Excluir</a:t>
            </a:r>
            <a:r>
              <a:rPr lang="pt-BR" sz="2400" dirty="0" smtClean="0"/>
              <a:t>   </a:t>
            </a:r>
            <a:r>
              <a:rPr lang="pt-BR" sz="2400" dirty="0"/>
              <a:t>= new </a:t>
            </a:r>
            <a:r>
              <a:rPr lang="pt-BR" sz="2400" dirty="0" err="1"/>
              <a:t>JButton</a:t>
            </a:r>
            <a:r>
              <a:rPr lang="pt-BR" sz="2400" dirty="0"/>
              <a:t>("Excluir Item"));</a:t>
            </a:r>
          </a:p>
          <a:p>
            <a:pPr marL="0" indent="0">
              <a:buNone/>
            </a:pPr>
            <a:r>
              <a:rPr lang="pt-BR" sz="2400" dirty="0" err="1" smtClean="0"/>
              <a:t>Painel_Sul.add</a:t>
            </a:r>
            <a:r>
              <a:rPr lang="pt-BR" sz="2400" dirty="0" smtClean="0"/>
              <a:t>(</a:t>
            </a:r>
            <a:r>
              <a:rPr lang="pt-BR" sz="2400" dirty="0" err="1" smtClean="0"/>
              <a:t>bt_Fechar</a:t>
            </a:r>
            <a:r>
              <a:rPr lang="pt-BR" sz="2400" dirty="0" smtClean="0"/>
              <a:t>    </a:t>
            </a:r>
            <a:r>
              <a:rPr lang="pt-BR" sz="2400" dirty="0"/>
              <a:t>= new </a:t>
            </a:r>
            <a:r>
              <a:rPr lang="pt-BR" sz="2400" dirty="0" err="1"/>
              <a:t>JButton</a:t>
            </a:r>
            <a:r>
              <a:rPr lang="pt-BR" sz="2400" dirty="0"/>
              <a:t>("Fechar"));</a:t>
            </a:r>
          </a:p>
          <a:p>
            <a:pPr marL="0" indent="0">
              <a:buNone/>
            </a:pPr>
            <a:r>
              <a:rPr lang="pt-BR" sz="2400" dirty="0"/>
              <a:t>       		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8951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</a:t>
            </a:r>
            <a:r>
              <a:rPr lang="pt-BR" dirty="0" err="1" smtClean="0"/>
              <a:t>Painel_Sul</a:t>
            </a:r>
            <a:r>
              <a:rPr lang="pt-BR" dirty="0" smtClean="0"/>
              <a:t> ficou assim...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1844824"/>
            <a:ext cx="3242587" cy="3024336"/>
          </a:xfrm>
          <a:prstGeom prst="rect">
            <a:avLst/>
          </a:prstGeom>
        </p:spPr>
      </p:pic>
      <p:sp>
        <p:nvSpPr>
          <p:cNvPr id="8" name="Chave direita 7"/>
          <p:cNvSpPr/>
          <p:nvPr/>
        </p:nvSpPr>
        <p:spPr>
          <a:xfrm>
            <a:off x="4211960" y="2564904"/>
            <a:ext cx="360040" cy="187220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5436096" y="3270175"/>
            <a:ext cx="360761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400" dirty="0" smtClean="0"/>
              <a:t>Barra lateral do </a:t>
            </a:r>
            <a:r>
              <a:rPr lang="pt-BR" sz="2400" dirty="0" err="1" smtClean="0"/>
              <a:t>JScrollPane</a:t>
            </a:r>
            <a:r>
              <a:rPr lang="pt-BR" sz="2400" dirty="0" smtClean="0"/>
              <a:t>.</a:t>
            </a:r>
            <a:r>
              <a:rPr lang="pt-BR" dirty="0" smtClean="0"/>
              <a:t> </a:t>
            </a:r>
            <a:endParaRPr lang="pt-BR" dirty="0"/>
          </a:p>
        </p:txBody>
      </p:sp>
      <p:cxnSp>
        <p:nvCxnSpPr>
          <p:cNvPr id="11" name="Conector de seta reta 10"/>
          <p:cNvCxnSpPr/>
          <p:nvPr/>
        </p:nvCxnSpPr>
        <p:spPr>
          <a:xfrm>
            <a:off x="4788024" y="3501007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694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</a:t>
            </a:r>
            <a:r>
              <a:rPr lang="pt-BR" dirty="0" err="1" smtClean="0"/>
              <a:t>Painel_Sul</a:t>
            </a:r>
            <a:r>
              <a:rPr lang="pt-BR" dirty="0" smtClean="0"/>
              <a:t> ficou assim...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759" y="1268760"/>
            <a:ext cx="3242587" cy="3024336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832" y="4072904"/>
            <a:ext cx="2971800" cy="2771775"/>
          </a:xfrm>
          <a:prstGeom prst="rect">
            <a:avLst/>
          </a:prstGeom>
        </p:spPr>
      </p:pic>
      <p:cxnSp>
        <p:nvCxnSpPr>
          <p:cNvPr id="6" name="Conector angulado 5"/>
          <p:cNvCxnSpPr/>
          <p:nvPr/>
        </p:nvCxnSpPr>
        <p:spPr>
          <a:xfrm rot="16200000" flipH="1">
            <a:off x="2529995" y="2205772"/>
            <a:ext cx="4312146" cy="3734263"/>
          </a:xfrm>
          <a:prstGeom prst="bentConnector3">
            <a:avLst>
              <a:gd name="adj1" fmla="val 99812"/>
            </a:avLst>
          </a:prstGeom>
          <a:ln w="2222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/>
          <p:cNvSpPr txBox="1"/>
          <p:nvPr/>
        </p:nvSpPr>
        <p:spPr>
          <a:xfrm>
            <a:off x="4798368" y="1268760"/>
            <a:ext cx="38884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NOTE QUE APESAR DO NOME CANADÁ ESTAR ESCRITO COM LETRAS MINUSCULAS NO </a:t>
            </a:r>
            <a:r>
              <a:rPr lang="pt-BR" dirty="0" err="1" smtClean="0"/>
              <a:t>JList</a:t>
            </a:r>
            <a:r>
              <a:rPr lang="pt-BR" dirty="0" smtClean="0"/>
              <a:t> foi adicionado com letras maiúsculas.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Isto é feito através da instrução .</a:t>
            </a:r>
            <a:r>
              <a:rPr lang="pt-BR" dirty="0" err="1" smtClean="0"/>
              <a:t>ToUpperCase</a:t>
            </a:r>
            <a:r>
              <a:rPr lang="pt-BR" dirty="0" smtClean="0"/>
              <a:t>();</a:t>
            </a:r>
          </a:p>
          <a:p>
            <a:pPr algn="just"/>
            <a:r>
              <a:rPr lang="pt-BR" dirty="0" smtClean="0"/>
              <a:t>Se fosse para deixar os itens com letras minúsculas deveria se usar a instrução .</a:t>
            </a:r>
            <a:r>
              <a:rPr lang="pt-BR" dirty="0" err="1" smtClean="0"/>
              <a:t>ToLowerCase</a:t>
            </a:r>
            <a:r>
              <a:rPr lang="pt-BR" dirty="0" smtClean="0"/>
              <a:t>();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3067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CONFIGURAÇÕES DA TELA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err="1"/>
              <a:t>setTitle</a:t>
            </a:r>
            <a:r>
              <a:rPr lang="pt-BR" dirty="0"/>
              <a:t>("OXNAR: Exemplo </a:t>
            </a:r>
            <a:r>
              <a:rPr lang="pt-BR" dirty="0" err="1"/>
              <a:t>JList</a:t>
            </a:r>
            <a:r>
              <a:rPr lang="pt-BR" dirty="0"/>
              <a:t>");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 pack</a:t>
            </a:r>
            <a:r>
              <a:rPr lang="pt-BR" dirty="0"/>
              <a:t>();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//</a:t>
            </a:r>
            <a:r>
              <a:rPr lang="pt-BR" dirty="0" err="1"/>
              <a:t>setSize</a:t>
            </a:r>
            <a:r>
              <a:rPr lang="pt-BR" dirty="0"/>
              <a:t>(700, 500);</a:t>
            </a:r>
          </a:p>
          <a:p>
            <a:pPr marL="0" indent="0">
              <a:buNone/>
            </a:pPr>
            <a:r>
              <a:rPr lang="pt-BR" dirty="0" err="1" smtClean="0"/>
              <a:t>setVisible</a:t>
            </a:r>
            <a:r>
              <a:rPr lang="pt-BR" dirty="0" smtClean="0"/>
              <a:t>(</a:t>
            </a:r>
            <a:r>
              <a:rPr lang="pt-BR" dirty="0" err="1" smtClean="0"/>
              <a:t>true</a:t>
            </a:r>
            <a:r>
              <a:rPr lang="pt-BR" dirty="0"/>
              <a:t>);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83127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TORNANDO OS BOTÕES SENSIVEIS AO CLIQUE DO MOUSE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err="1"/>
              <a:t>bt_Adicionar.addActionListener</a:t>
            </a:r>
            <a:r>
              <a:rPr lang="pt-BR" dirty="0"/>
              <a:t>(</a:t>
            </a:r>
            <a:r>
              <a:rPr lang="pt-BR" dirty="0" err="1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bt_Fechar.addActionListener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bt_Excluir.addActionListener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79073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tratamento dos eventos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actionPerformed</a:t>
            </a:r>
            <a:r>
              <a:rPr lang="pt-BR" dirty="0"/>
              <a:t>(</a:t>
            </a:r>
            <a:r>
              <a:rPr lang="pt-BR" dirty="0" err="1"/>
              <a:t>ActionEvent</a:t>
            </a:r>
            <a:r>
              <a:rPr lang="pt-BR" dirty="0"/>
              <a:t> e) </a:t>
            </a:r>
          </a:p>
          <a:p>
            <a:pPr marL="0" indent="0">
              <a:buNone/>
            </a:pP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e.getSource</a:t>
            </a:r>
            <a:r>
              <a:rPr lang="pt-BR" dirty="0"/>
              <a:t>()==</a:t>
            </a:r>
            <a:r>
              <a:rPr lang="pt-BR" dirty="0" err="1"/>
              <a:t>bt_Adicionar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/>
              <a:t>       	</a:t>
            </a:r>
            <a:r>
              <a:rPr lang="pt-BR" dirty="0" smtClean="0"/>
              <a:t>{       </a:t>
            </a:r>
            <a:r>
              <a:rPr lang="pt-BR" dirty="0"/>
              <a:t>					</a:t>
            </a:r>
            <a:r>
              <a:rPr lang="pt-BR" dirty="0" smtClean="0"/>
              <a:t>				</a:t>
            </a:r>
            <a:r>
              <a:rPr lang="pt-BR" dirty="0" err="1" smtClean="0"/>
              <a:t>Itens_da_Lista.addElement</a:t>
            </a:r>
            <a:r>
              <a:rPr lang="pt-BR" dirty="0" smtClean="0"/>
              <a:t>(</a:t>
            </a:r>
            <a:r>
              <a:rPr lang="pt-BR" dirty="0" err="1" smtClean="0"/>
              <a:t>tf_Novo_Pais.getText</a:t>
            </a:r>
            <a:r>
              <a:rPr lang="pt-BR" dirty="0"/>
              <a:t>().</a:t>
            </a:r>
            <a:r>
              <a:rPr lang="pt-BR" dirty="0" err="1"/>
              <a:t>toUpperCase</a:t>
            </a:r>
            <a:r>
              <a:rPr lang="pt-BR" dirty="0"/>
              <a:t>());</a:t>
            </a:r>
          </a:p>
          <a:p>
            <a:pPr marL="0" indent="0">
              <a:buNone/>
            </a:pPr>
            <a:r>
              <a:rPr lang="pt-BR" dirty="0"/>
              <a:t>       		</a:t>
            </a:r>
            <a:r>
              <a:rPr lang="pt-BR" dirty="0" err="1" smtClean="0"/>
              <a:t>tf_Novo_Pais.setText</a:t>
            </a:r>
            <a:r>
              <a:rPr lang="pt-BR" dirty="0"/>
              <a:t>("");</a:t>
            </a:r>
          </a:p>
          <a:p>
            <a:pPr marL="0" indent="0">
              <a:buNone/>
            </a:pPr>
            <a:r>
              <a:rPr lang="pt-BR" dirty="0"/>
              <a:t>       	</a:t>
            </a:r>
            <a:r>
              <a:rPr lang="pt-BR" dirty="0" smtClean="0"/>
              <a:t>}</a:t>
            </a: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       	</a:t>
            </a: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e.getSource</a:t>
            </a:r>
            <a:r>
              <a:rPr lang="pt-BR" dirty="0"/>
              <a:t>()==</a:t>
            </a:r>
            <a:r>
              <a:rPr lang="pt-BR" dirty="0" err="1"/>
              <a:t>bt_Fechar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/>
              <a:t>       		{</a:t>
            </a:r>
            <a:r>
              <a:rPr lang="pt-BR" dirty="0" err="1"/>
              <a:t>System.exit</a:t>
            </a:r>
            <a:r>
              <a:rPr lang="pt-BR" dirty="0"/>
              <a:t>(0);}	</a:t>
            </a:r>
          </a:p>
          <a:p>
            <a:pPr marL="0" indent="0">
              <a:buNone/>
            </a:pPr>
            <a:r>
              <a:rPr lang="pt-BR" dirty="0"/>
              <a:t>       	</a:t>
            </a: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e.getSource</a:t>
            </a:r>
            <a:r>
              <a:rPr lang="pt-BR" dirty="0"/>
              <a:t>()==</a:t>
            </a:r>
            <a:r>
              <a:rPr lang="pt-BR" dirty="0" err="1"/>
              <a:t>bt_Excluir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/>
              <a:t>       </a:t>
            </a:r>
            <a:r>
              <a:rPr lang="pt-BR" dirty="0" smtClean="0"/>
              <a:t>	  </a:t>
            </a:r>
            <a:r>
              <a:rPr lang="pt-BR" sz="3500" dirty="0" smtClean="0"/>
              <a:t>{</a:t>
            </a:r>
            <a:r>
              <a:rPr lang="pt-BR" dirty="0" err="1" smtClean="0"/>
              <a:t>Itens_da_Lista.removeElementAt</a:t>
            </a:r>
            <a:r>
              <a:rPr lang="pt-BR" dirty="0" smtClean="0"/>
              <a:t>(</a:t>
            </a:r>
            <a:r>
              <a:rPr lang="pt-BR" dirty="0" err="1" smtClean="0"/>
              <a:t>Lista_de_Paises.getSelectedIndex</a:t>
            </a:r>
            <a:r>
              <a:rPr lang="pt-BR" dirty="0" smtClean="0"/>
              <a:t>());}</a:t>
            </a:r>
          </a:p>
          <a:p>
            <a:pPr marL="0" indent="0">
              <a:buNone/>
            </a:pPr>
            <a:r>
              <a:rPr lang="pt-BR" dirty="0" smtClean="0"/>
              <a:t>}	        </a:t>
            </a:r>
          </a:p>
          <a:p>
            <a:pPr marL="0" indent="0">
              <a:buNone/>
            </a:pP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34178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 assim ficou a tela final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25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417638"/>
            <a:ext cx="3744417" cy="3492389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411760" y="5263856"/>
            <a:ext cx="381995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pt-BR" dirty="0" smtClean="0"/>
              <a:t>Veja o arquivo: OxnarExemploJList.java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667902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INCREMENTANDO O </a:t>
            </a:r>
            <a:r>
              <a:rPr lang="pt-BR" dirty="0" smtClean="0"/>
              <a:t>PROGRAMA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Vamos adicionar novas funcionalidades referentes as </a:t>
            </a:r>
            <a:r>
              <a:rPr lang="pt-BR" dirty="0" err="1" smtClean="0"/>
              <a:t>JLists</a:t>
            </a:r>
            <a:r>
              <a:rPr lang="pt-BR" dirty="0" smtClean="0"/>
              <a:t> através de Menus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57181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Adicionaremos um método para remover todos os itens a Listas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err="1" smtClean="0"/>
              <a:t>JMenu</a:t>
            </a:r>
            <a:r>
              <a:rPr lang="pt-BR" dirty="0" smtClean="0"/>
              <a:t> </a:t>
            </a:r>
            <a:r>
              <a:rPr lang="pt-BR" dirty="0" err="1"/>
              <a:t>Menu_Arquivo</a:t>
            </a:r>
            <a:r>
              <a:rPr lang="pt-BR" dirty="0"/>
              <a:t>, </a:t>
            </a:r>
            <a:r>
              <a:rPr lang="pt-BR" dirty="0" err="1"/>
              <a:t>Menu_Operacoes</a:t>
            </a:r>
            <a:r>
              <a:rPr lang="pt-BR" dirty="0"/>
              <a:t>, </a:t>
            </a:r>
            <a:r>
              <a:rPr lang="pt-BR" dirty="0" err="1"/>
              <a:t>Menu_Ajuda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 err="1" smtClean="0"/>
              <a:t>JMenuItem</a:t>
            </a:r>
            <a:r>
              <a:rPr lang="pt-BR" dirty="0" smtClean="0"/>
              <a:t> </a:t>
            </a:r>
            <a:r>
              <a:rPr lang="pt-BR" dirty="0" err="1"/>
              <a:t>MenuItem_Arquivo_Novo</a:t>
            </a:r>
            <a:r>
              <a:rPr lang="pt-BR" dirty="0"/>
              <a:t>, </a:t>
            </a:r>
            <a:r>
              <a:rPr lang="pt-BR" dirty="0" smtClean="0"/>
              <a:t>                                     .       </a:t>
            </a:r>
            <a:r>
              <a:rPr lang="pt-BR" sz="3000" dirty="0" smtClean="0"/>
              <a:t>  </a:t>
            </a:r>
            <a:r>
              <a:rPr lang="pt-BR" sz="3000" dirty="0" err="1" smtClean="0"/>
              <a:t>MenuItem_Arquivo_Sair</a:t>
            </a:r>
            <a:r>
              <a:rPr lang="pt-BR" sz="3000" dirty="0"/>
              <a:t>;  </a:t>
            </a:r>
          </a:p>
          <a:p>
            <a:pPr marL="0" indent="0">
              <a:buNone/>
            </a:pPr>
            <a:r>
              <a:rPr lang="pt-BR" sz="3000" dirty="0"/>
              <a:t>	</a:t>
            </a:r>
            <a:r>
              <a:rPr lang="pt-BR" sz="3000" dirty="0" err="1" smtClean="0"/>
              <a:t>MenuItem_Operacoes_Adicionar_Itens</a:t>
            </a:r>
            <a:r>
              <a:rPr lang="pt-BR" sz="3000" dirty="0"/>
              <a:t>, </a:t>
            </a:r>
            <a:r>
              <a:rPr lang="pt-BR" sz="3000" dirty="0" smtClean="0"/>
              <a:t>                     .         </a:t>
            </a:r>
            <a:r>
              <a:rPr lang="pt-BR" sz="3000" dirty="0" err="1" smtClean="0"/>
              <a:t>MenuItem_Operacoes_Excluir_Itens</a:t>
            </a:r>
            <a:r>
              <a:rPr lang="pt-BR" sz="3000" dirty="0"/>
              <a:t>, </a:t>
            </a:r>
            <a:r>
              <a:rPr lang="pt-BR" sz="3000" dirty="0" smtClean="0"/>
              <a:t>		</a:t>
            </a:r>
            <a:r>
              <a:rPr lang="pt-BR" sz="3000" dirty="0" err="1" smtClean="0"/>
              <a:t>MenuItem_Operacoes_Excluir_Tudo</a:t>
            </a:r>
            <a:r>
              <a:rPr lang="pt-BR" sz="3000" dirty="0"/>
              <a:t>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009953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Criando e “</a:t>
            </a:r>
            <a:r>
              <a:rPr lang="pt-BR" dirty="0" err="1" smtClean="0"/>
              <a:t>setando</a:t>
            </a:r>
            <a:r>
              <a:rPr lang="pt-BR" dirty="0" smtClean="0"/>
              <a:t>” a </a:t>
            </a:r>
            <a:r>
              <a:rPr lang="pt-BR" dirty="0" err="1" smtClean="0"/>
              <a:t>JMenuBar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/>
              <a:t>JMenuBar</a:t>
            </a:r>
            <a:r>
              <a:rPr lang="pt-BR" dirty="0"/>
              <a:t> </a:t>
            </a:r>
            <a:r>
              <a:rPr lang="pt-BR" dirty="0" err="1"/>
              <a:t>Barra_de_Menu</a:t>
            </a:r>
            <a:r>
              <a:rPr lang="pt-BR" dirty="0"/>
              <a:t> = new </a:t>
            </a:r>
            <a:r>
              <a:rPr lang="pt-BR" dirty="0" err="1"/>
              <a:t>JMenuBar</a:t>
            </a:r>
            <a:r>
              <a:rPr lang="pt-BR" dirty="0" smtClean="0"/>
              <a:t>();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setJMenuBar</a:t>
            </a:r>
            <a:r>
              <a:rPr lang="pt-BR" dirty="0"/>
              <a:t>(</a:t>
            </a:r>
            <a:r>
              <a:rPr lang="pt-BR" dirty="0" err="1"/>
              <a:t>Barra_de_Menu</a:t>
            </a:r>
            <a:r>
              <a:rPr lang="pt-BR" dirty="0" smtClean="0"/>
              <a:t>);</a:t>
            </a:r>
          </a:p>
          <a:p>
            <a:pPr marL="0" indent="0">
              <a:buNone/>
            </a:pPr>
            <a:r>
              <a:rPr lang="pt-BR" dirty="0" smtClean="0"/>
              <a:t>(Lembrando que o </a:t>
            </a:r>
            <a:r>
              <a:rPr lang="pt-BR" dirty="0" err="1" smtClean="0"/>
              <a:t>setJMenuBarr</a:t>
            </a:r>
            <a:r>
              <a:rPr lang="pt-BR" dirty="0" smtClean="0"/>
              <a:t> é feito dentro do método </a:t>
            </a:r>
            <a:r>
              <a:rPr lang="pt-BR" dirty="0" err="1" smtClean="0"/>
              <a:t>contrutor</a:t>
            </a:r>
            <a:r>
              <a:rPr lang="pt-BR" dirty="0" smtClean="0"/>
              <a:t>)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87333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Adicionando itens aos Menus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29</a:t>
            </a:fld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</p:spPr>
        <p:txBody>
          <a:bodyPr/>
          <a:lstStyle/>
          <a:p>
            <a:r>
              <a:rPr lang="pt-BR" dirty="0" smtClean="0"/>
              <a:t>ITENS DO MENU ARQUIVO</a:t>
            </a:r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963492"/>
            <a:ext cx="8884444" cy="104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397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Adicionando itens aos Menus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30</a:t>
            </a:fld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</p:spPr>
        <p:txBody>
          <a:bodyPr/>
          <a:lstStyle/>
          <a:p>
            <a:r>
              <a:rPr lang="pt-BR" dirty="0" smtClean="0"/>
              <a:t>ITENS DO MENU OPERAÇÕES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06" y="2780928"/>
            <a:ext cx="8260758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359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Adicionando itens aos Menus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31</a:t>
            </a:fld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</p:spPr>
        <p:txBody>
          <a:bodyPr/>
          <a:lstStyle/>
          <a:p>
            <a:r>
              <a:rPr lang="pt-BR" dirty="0" smtClean="0"/>
              <a:t>ITENS DO MENU AJUDA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636912"/>
            <a:ext cx="8546202" cy="86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3405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TORNANDO OS MENUS SENSIVEIS AO CLICK DO MOUSE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536" y="2132856"/>
            <a:ext cx="8107567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687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TRATAMENTO DE EVENTOS PARA OS MENUS – Excluir Tudo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20688"/>
          </a:xfrm>
        </p:spPr>
        <p:txBody>
          <a:bodyPr/>
          <a:lstStyle/>
          <a:p>
            <a:r>
              <a:rPr lang="pt-BR" dirty="0" smtClean="0"/>
              <a:t>Remove todos os itens da Lista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35" y="2987006"/>
            <a:ext cx="8059269" cy="152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214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TRATAMENTO DE EVENTOS PARA OS MENUS – Adicionar Itens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820688"/>
          </a:xfrm>
        </p:spPr>
        <p:txBody>
          <a:bodyPr>
            <a:normAutofit fontScale="92500"/>
          </a:bodyPr>
          <a:lstStyle/>
          <a:p>
            <a:r>
              <a:rPr lang="pt-BR" dirty="0" smtClean="0"/>
              <a:t>Adiciona itens a Lista pelo menu ou pelo Botão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34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43000" y="2818959"/>
            <a:ext cx="9001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 </a:t>
            </a:r>
            <a:r>
              <a:rPr lang="pt-BR" dirty="0" err="1" smtClean="0"/>
              <a:t>if</a:t>
            </a:r>
            <a:r>
              <a:rPr lang="pt-BR" dirty="0"/>
              <a:t>((</a:t>
            </a:r>
            <a:r>
              <a:rPr lang="pt-BR" dirty="0" err="1"/>
              <a:t>e.getSource</a:t>
            </a:r>
            <a:r>
              <a:rPr lang="pt-BR" dirty="0"/>
              <a:t>()==</a:t>
            </a:r>
            <a:r>
              <a:rPr lang="pt-BR" dirty="0" err="1"/>
              <a:t>bt_Adicionar</a:t>
            </a:r>
            <a:r>
              <a:rPr lang="pt-BR" dirty="0"/>
              <a:t>)||(</a:t>
            </a:r>
            <a:r>
              <a:rPr lang="pt-BR" dirty="0" err="1"/>
              <a:t>e.getSource</a:t>
            </a:r>
            <a:r>
              <a:rPr lang="pt-BR" dirty="0"/>
              <a:t>()==</a:t>
            </a:r>
            <a:r>
              <a:rPr lang="pt-BR" dirty="0" err="1"/>
              <a:t>MenuItem_Operacoes_Adicionar_Itens</a:t>
            </a:r>
            <a:r>
              <a:rPr lang="pt-BR" dirty="0"/>
              <a:t>))</a:t>
            </a:r>
          </a:p>
          <a:p>
            <a:r>
              <a:rPr lang="pt-BR" dirty="0"/>
              <a:t> </a:t>
            </a:r>
            <a:r>
              <a:rPr lang="pt-BR" dirty="0" smtClean="0"/>
              <a:t>{</a:t>
            </a:r>
            <a:endParaRPr lang="pt-BR" dirty="0"/>
          </a:p>
          <a:p>
            <a:r>
              <a:rPr lang="pt-BR" dirty="0"/>
              <a:t> </a:t>
            </a:r>
            <a:r>
              <a:rPr lang="pt-BR" dirty="0" smtClean="0"/>
              <a:t>   </a:t>
            </a:r>
            <a:r>
              <a:rPr lang="pt-BR" dirty="0"/>
              <a:t>	</a:t>
            </a: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tf_Novo_Pais.getText</a:t>
            </a:r>
            <a:r>
              <a:rPr lang="pt-BR" dirty="0"/>
              <a:t>().</a:t>
            </a:r>
            <a:r>
              <a:rPr lang="pt-BR" dirty="0" err="1"/>
              <a:t>equals</a:t>
            </a:r>
            <a:r>
              <a:rPr lang="pt-BR" dirty="0"/>
              <a:t>(""))</a:t>
            </a:r>
          </a:p>
          <a:p>
            <a:r>
              <a:rPr lang="pt-BR" dirty="0"/>
              <a:t>       	</a:t>
            </a:r>
            <a:r>
              <a:rPr lang="pt-BR" dirty="0" smtClean="0"/>
              <a:t>{</a:t>
            </a:r>
            <a:endParaRPr lang="pt-BR" dirty="0"/>
          </a:p>
          <a:p>
            <a:r>
              <a:rPr lang="pt-BR" dirty="0"/>
              <a:t>       	</a:t>
            </a:r>
            <a:r>
              <a:rPr lang="pt-BR" dirty="0" smtClean="0"/>
              <a:t>        </a:t>
            </a:r>
            <a:r>
              <a:rPr lang="pt-BR" dirty="0" err="1" smtClean="0"/>
              <a:t>JOptionPane.showMessageDialog</a:t>
            </a:r>
            <a:r>
              <a:rPr lang="pt-BR" dirty="0" smtClean="0"/>
              <a:t>(</a:t>
            </a:r>
            <a:r>
              <a:rPr lang="pt-BR" dirty="0" err="1" smtClean="0"/>
              <a:t>null</a:t>
            </a:r>
            <a:r>
              <a:rPr lang="pt-BR" dirty="0"/>
              <a:t>, "Você precisa digitar um novo país");</a:t>
            </a:r>
          </a:p>
          <a:p>
            <a:r>
              <a:rPr lang="pt-BR" dirty="0"/>
              <a:t>       	</a:t>
            </a:r>
            <a:r>
              <a:rPr lang="pt-BR" dirty="0" smtClean="0"/>
              <a:t>}</a:t>
            </a:r>
            <a:r>
              <a:rPr lang="pt-BR" dirty="0"/>
              <a:t>	</a:t>
            </a:r>
          </a:p>
          <a:p>
            <a:r>
              <a:rPr lang="pt-BR" dirty="0"/>
              <a:t>       	</a:t>
            </a:r>
            <a:r>
              <a:rPr lang="pt-BR" dirty="0" err="1" smtClean="0"/>
              <a:t>else</a:t>
            </a:r>
            <a:endParaRPr lang="pt-BR" dirty="0" smtClean="0"/>
          </a:p>
          <a:p>
            <a:r>
              <a:rPr lang="pt-BR" dirty="0"/>
              <a:t>	</a:t>
            </a:r>
            <a:r>
              <a:rPr lang="pt-BR" dirty="0" smtClean="0"/>
              <a:t>{</a:t>
            </a:r>
            <a:endParaRPr lang="pt-BR" dirty="0"/>
          </a:p>
          <a:p>
            <a:r>
              <a:rPr lang="pt-BR" dirty="0"/>
              <a:t>       	</a:t>
            </a:r>
            <a:r>
              <a:rPr lang="pt-BR" dirty="0" smtClean="0"/>
              <a:t>         </a:t>
            </a:r>
            <a:r>
              <a:rPr lang="pt-BR" dirty="0" err="1" smtClean="0"/>
              <a:t>Itens_da_Lista.addElement</a:t>
            </a:r>
            <a:r>
              <a:rPr lang="pt-BR" dirty="0" smtClean="0"/>
              <a:t>(</a:t>
            </a:r>
            <a:r>
              <a:rPr lang="pt-BR" dirty="0" err="1" smtClean="0"/>
              <a:t>tf_Novo_Pais.getText</a:t>
            </a:r>
            <a:r>
              <a:rPr lang="pt-BR" dirty="0"/>
              <a:t>().</a:t>
            </a:r>
            <a:r>
              <a:rPr lang="pt-BR" dirty="0" err="1"/>
              <a:t>toUpperCase</a:t>
            </a:r>
            <a:r>
              <a:rPr lang="pt-BR" dirty="0"/>
              <a:t>());</a:t>
            </a:r>
          </a:p>
          <a:p>
            <a:r>
              <a:rPr lang="pt-BR" dirty="0"/>
              <a:t>       	</a:t>
            </a:r>
            <a:r>
              <a:rPr lang="pt-BR" dirty="0" smtClean="0"/>
              <a:t>}</a:t>
            </a:r>
            <a:r>
              <a:rPr lang="pt-BR" dirty="0"/>
              <a:t>						</a:t>
            </a:r>
          </a:p>
          <a:p>
            <a:r>
              <a:rPr lang="pt-BR" dirty="0" smtClean="0"/>
              <a:t>}</a:t>
            </a:r>
            <a:r>
              <a:rPr lang="pt-BR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2353392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35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483768" y="3861048"/>
            <a:ext cx="393697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pt-BR" dirty="0" smtClean="0"/>
              <a:t>Veja o arquivo: OxnarExemploJList2.java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600409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Elabore uma tela conforme abaixo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4221088"/>
            <a:ext cx="8435280" cy="1944216"/>
          </a:xfrm>
        </p:spPr>
        <p:txBody>
          <a:bodyPr>
            <a:noAutofit/>
          </a:bodyPr>
          <a:lstStyle/>
          <a:p>
            <a:r>
              <a:rPr lang="pt-BR" sz="2400" dirty="0" smtClean="0"/>
              <a:t>Ao selecionar um da lista de compras e clicar em adicionado na Lista Estoque. </a:t>
            </a:r>
          </a:p>
          <a:p>
            <a:r>
              <a:rPr lang="pt-BR" sz="2400" dirty="0" smtClean="0"/>
              <a:t>A tela não precisará ter menus mas você deve colocar um botão que me permita excluir dos os itens da lista de estoque</a:t>
            </a:r>
          </a:p>
          <a:p>
            <a:r>
              <a:rPr lang="pt-BR" sz="2400" dirty="0" smtClean="0"/>
              <a:t>Se o item selecionado estiver na Estoque o mesmo deverá ser  adicionado na lista de compras</a:t>
            </a:r>
            <a:endParaRPr lang="pt-BR" sz="24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36</a:t>
            </a:fld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772" y="1124744"/>
            <a:ext cx="4676775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7662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Elabore a tela com a lista abaixo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37</a:t>
            </a:fld>
            <a:endParaRPr lang="pt-BR" dirty="0"/>
          </a:p>
        </p:txBody>
      </p:sp>
      <p:pic>
        <p:nvPicPr>
          <p:cNvPr id="1026" name="Picture 2" descr="Tutorial-jList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700808"/>
            <a:ext cx="2815952" cy="2732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971600" y="4869160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Ao clicar no botão Limpar </a:t>
            </a:r>
            <a:r>
              <a:rPr lang="pt-BR" dirty="0"/>
              <a:t>L</a:t>
            </a:r>
            <a:r>
              <a:rPr lang="pt-BR" dirty="0" smtClean="0"/>
              <a:t>ista, todos os item deverão ser excluídos.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Ao clicar no botão Remover Item, o item selecionado deve ser excluído.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Ao clicar no botão Adicionar Item, o texto que estiver no </a:t>
            </a:r>
            <a:r>
              <a:rPr lang="pt-BR" dirty="0" err="1" smtClean="0"/>
              <a:t>JTextField</a:t>
            </a:r>
            <a:r>
              <a:rPr lang="pt-BR" dirty="0" smtClean="0"/>
              <a:t> deverá ser adicionado a </a:t>
            </a:r>
            <a:r>
              <a:rPr lang="pt-BR" dirty="0" err="1" smtClean="0"/>
              <a:t>JList</a:t>
            </a: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9721931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err="1" smtClean="0"/>
              <a:t>JComboBox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060848"/>
            <a:ext cx="3205349" cy="325151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772816"/>
            <a:ext cx="4010025" cy="1543050"/>
          </a:xfrm>
          <a:prstGeom prst="rect">
            <a:avLst/>
          </a:prstGeom>
        </p:spPr>
      </p:pic>
      <p:pic>
        <p:nvPicPr>
          <p:cNvPr id="2052" name="Picture 4" descr="Imagem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501008"/>
            <a:ext cx="3380234" cy="265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8528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</a:t>
            </a:r>
            <a:r>
              <a:rPr lang="pt-BR" dirty="0" smtClean="0"/>
              <a:t>EFINIÇÃO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Uma </a:t>
            </a:r>
            <a:r>
              <a:rPr lang="pt-BR" dirty="0"/>
              <a:t>caixa de combinação é um </a:t>
            </a:r>
            <a:r>
              <a:rPr lang="pt-BR" dirty="0" smtClean="0"/>
              <a:t>objeto </a:t>
            </a:r>
            <a:r>
              <a:rPr lang="pt-BR" dirty="0"/>
              <a:t>de interface de usuário gráfico comumente usado </a:t>
            </a:r>
            <a:r>
              <a:rPr lang="pt-BR" dirty="0" smtClean="0"/>
              <a:t>para controle de opções </a:t>
            </a:r>
          </a:p>
          <a:p>
            <a:pPr marL="0" indent="0" algn="just">
              <a:buNone/>
            </a:pPr>
            <a:endParaRPr lang="pt-BR" dirty="0" smtClean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08436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</a:t>
            </a:r>
            <a:r>
              <a:rPr lang="pt-BR" dirty="0" smtClean="0"/>
              <a:t>EFINIÇÃO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Tradicionalmente</a:t>
            </a:r>
            <a:r>
              <a:rPr lang="pt-BR" dirty="0"/>
              <a:t>, é uma combinação de uma lista suspensa ou caixa de listagem e uma caixa de texto editável de linha única, permitindo que o usuário digite um valor diretamente ou selecione um valor da lista.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677868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</a:t>
            </a:r>
            <a:r>
              <a:rPr lang="pt-BR" dirty="0" smtClean="0"/>
              <a:t>EFINIÇÃO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O </a:t>
            </a:r>
            <a:r>
              <a:rPr lang="pt-BR" dirty="0"/>
              <a:t>termo "caixa de combinação" é usado às vezes para significar "</a:t>
            </a:r>
            <a:r>
              <a:rPr lang="pt-BR" dirty="0" err="1"/>
              <a:t>drop-down</a:t>
            </a:r>
            <a:r>
              <a:rPr lang="pt-BR" dirty="0"/>
              <a:t> </a:t>
            </a:r>
            <a:r>
              <a:rPr lang="pt-BR" dirty="0" err="1"/>
              <a:t>list</a:t>
            </a:r>
            <a:r>
              <a:rPr lang="pt-BR" dirty="0"/>
              <a:t>". </a:t>
            </a:r>
            <a:r>
              <a:rPr lang="pt-BR" dirty="0" smtClean="0"/>
              <a:t>Em </a:t>
            </a:r>
            <a:r>
              <a:rPr lang="pt-BR" dirty="0"/>
              <a:t>Java </a:t>
            </a:r>
            <a:r>
              <a:rPr lang="pt-BR" dirty="0" smtClean="0"/>
              <a:t>e .NET</a:t>
            </a:r>
            <a:r>
              <a:rPr lang="pt-BR" dirty="0"/>
              <a:t>, "caixa de combinação" não é um sinônimo de </a:t>
            </a:r>
            <a:r>
              <a:rPr lang="pt-BR" dirty="0" smtClean="0"/>
              <a:t>“listas </a:t>
            </a:r>
            <a:r>
              <a:rPr lang="pt-BR" dirty="0" err="1" smtClean="0"/>
              <a:t>drop-down</a:t>
            </a:r>
            <a:r>
              <a:rPr lang="pt-BR" dirty="0" smtClean="0"/>
              <a:t>". </a:t>
            </a:r>
          </a:p>
          <a:p>
            <a:pPr marL="0" indent="0" algn="just">
              <a:buNone/>
            </a:pPr>
            <a:endParaRPr lang="pt-BR" dirty="0" smtClean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15608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</a:t>
            </a:r>
            <a:r>
              <a:rPr lang="pt-BR" dirty="0" smtClean="0"/>
              <a:t>EFINIÇÃO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Definição </a:t>
            </a:r>
            <a:r>
              <a:rPr lang="pt-BR" dirty="0"/>
              <a:t>de "</a:t>
            </a:r>
            <a:r>
              <a:rPr lang="pt-BR" dirty="0" err="1"/>
              <a:t>drop-down</a:t>
            </a:r>
            <a:r>
              <a:rPr lang="pt-BR" dirty="0"/>
              <a:t> </a:t>
            </a:r>
            <a:r>
              <a:rPr lang="pt-BR" dirty="0" err="1"/>
              <a:t>list</a:t>
            </a:r>
            <a:r>
              <a:rPr lang="pt-BR" dirty="0"/>
              <a:t>" às vezes é esclarecido com termos como "caixa de combinação não editável" (ou algo semelhante) para distingui-lo de "caixa de combinação".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29830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Construtor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04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200" dirty="0" err="1"/>
              <a:t>JComboBox</a:t>
            </a:r>
            <a:r>
              <a:rPr lang="pt-BR" sz="2200" dirty="0"/>
              <a:t> &lt;</a:t>
            </a:r>
            <a:r>
              <a:rPr lang="pt-BR" sz="2200" dirty="0" err="1"/>
              <a:t>String</a:t>
            </a:r>
            <a:r>
              <a:rPr lang="pt-BR" sz="2200" dirty="0"/>
              <a:t>&gt; </a:t>
            </a:r>
            <a:r>
              <a:rPr lang="pt-BR" sz="2200" dirty="0" err="1"/>
              <a:t>Minha_Combo</a:t>
            </a:r>
            <a:r>
              <a:rPr lang="pt-BR" sz="2200" dirty="0"/>
              <a:t> = new </a:t>
            </a:r>
            <a:r>
              <a:rPr lang="pt-BR" sz="2200" dirty="0" err="1"/>
              <a:t>JComboBox</a:t>
            </a:r>
            <a:r>
              <a:rPr lang="pt-BR" sz="2200" dirty="0"/>
              <a:t>&lt;</a:t>
            </a:r>
            <a:r>
              <a:rPr lang="pt-BR" sz="2200" dirty="0" err="1"/>
              <a:t>String</a:t>
            </a:r>
            <a:r>
              <a:rPr lang="pt-BR" sz="2200" dirty="0"/>
              <a:t>&gt;();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43</a:t>
            </a:fld>
            <a:endParaRPr lang="pt-BR" dirty="0"/>
          </a:p>
        </p:txBody>
      </p:sp>
      <p:cxnSp>
        <p:nvCxnSpPr>
          <p:cNvPr id="7" name="Conector de seta reta 6"/>
          <p:cNvCxnSpPr/>
          <p:nvPr/>
        </p:nvCxnSpPr>
        <p:spPr>
          <a:xfrm>
            <a:off x="2339752" y="1916832"/>
            <a:ext cx="1440160" cy="22322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H="1">
            <a:off x="4067944" y="1984649"/>
            <a:ext cx="3168352" cy="2339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2313960" y="4312905"/>
            <a:ext cx="49223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Tipo de objeto que conterá o </a:t>
            </a:r>
            <a:r>
              <a:rPr lang="pt-BR" dirty="0" err="1" smtClean="0"/>
              <a:t>JComboBox</a:t>
            </a:r>
            <a:r>
              <a:rPr lang="pt-BR" dirty="0" smtClean="0"/>
              <a:t>.</a:t>
            </a:r>
          </a:p>
          <a:p>
            <a:r>
              <a:rPr lang="pt-BR" dirty="0" smtClean="0"/>
              <a:t>Exemplos: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 smtClean="0"/>
              <a:t>String</a:t>
            </a:r>
            <a:r>
              <a:rPr lang="pt-BR" dirty="0" smtClean="0"/>
              <a:t>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 smtClean="0"/>
              <a:t>Integer</a:t>
            </a:r>
            <a:r>
              <a:rPr lang="pt-BR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Double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Não aceita tipos primitivos (char, </a:t>
            </a:r>
            <a:r>
              <a:rPr lang="pt-BR" dirty="0" err="1" smtClean="0"/>
              <a:t>int</a:t>
            </a:r>
            <a:r>
              <a:rPr lang="pt-BR" dirty="0" smtClean="0"/>
              <a:t>, </a:t>
            </a:r>
            <a:r>
              <a:rPr lang="pt-BR" dirty="0" err="1" smtClean="0"/>
              <a:t>long</a:t>
            </a:r>
            <a:r>
              <a:rPr lang="pt-BR" dirty="0" smtClean="0"/>
              <a:t>, </a:t>
            </a:r>
            <a:r>
              <a:rPr lang="pt-BR" dirty="0" err="1" smtClean="0"/>
              <a:t>float</a:t>
            </a:r>
            <a:r>
              <a:rPr lang="pt-BR" dirty="0"/>
              <a:t> </a:t>
            </a:r>
            <a:r>
              <a:rPr lang="pt-BR" dirty="0" smtClean="0"/>
              <a:t>entre outros).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12459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Declarando a Classe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java.awt.event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java.awt.event.ItemEvent</a:t>
            </a:r>
            <a:r>
              <a:rPr lang="pt-BR" dirty="0"/>
              <a:t>;  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java.awt.event.ItemListener</a:t>
            </a:r>
            <a:r>
              <a:rPr lang="pt-BR" dirty="0"/>
              <a:t>; 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OxnarExemploJComboBox</a:t>
            </a:r>
            <a:r>
              <a:rPr lang="pt-BR" dirty="0"/>
              <a:t>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/>
              <a:t>JFrame</a:t>
            </a:r>
            <a:r>
              <a:rPr lang="pt-BR" dirty="0"/>
              <a:t> </a:t>
            </a:r>
            <a:r>
              <a:rPr lang="pt-BR" dirty="0" err="1"/>
              <a:t>implements</a:t>
            </a:r>
            <a:r>
              <a:rPr lang="pt-BR" dirty="0"/>
              <a:t> </a:t>
            </a:r>
            <a:r>
              <a:rPr lang="pt-BR" dirty="0" err="1"/>
              <a:t>ActionListener</a:t>
            </a:r>
            <a:r>
              <a:rPr lang="pt-BR" dirty="0"/>
              <a:t>, </a:t>
            </a:r>
            <a:r>
              <a:rPr lang="pt-BR" dirty="0" err="1"/>
              <a:t>ItemListener</a:t>
            </a:r>
            <a:r>
              <a:rPr lang="pt-BR" dirty="0"/>
              <a:t> </a:t>
            </a:r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        </a:t>
            </a:r>
            <a:r>
              <a:rPr lang="pt-BR" dirty="0" err="1" smtClean="0"/>
              <a:t>JComboBox</a:t>
            </a:r>
            <a:r>
              <a:rPr lang="pt-BR" dirty="0" smtClean="0"/>
              <a:t> </a:t>
            </a:r>
            <a:r>
              <a:rPr lang="pt-BR" dirty="0"/>
              <a:t>&lt;</a:t>
            </a:r>
            <a:r>
              <a:rPr lang="pt-BR" dirty="0" err="1"/>
              <a:t>String</a:t>
            </a:r>
            <a:r>
              <a:rPr lang="pt-BR" dirty="0"/>
              <a:t>&gt; </a:t>
            </a:r>
            <a:r>
              <a:rPr lang="pt-BR" dirty="0" err="1"/>
              <a:t>Minha_Combo</a:t>
            </a:r>
            <a:r>
              <a:rPr lang="pt-BR" dirty="0"/>
              <a:t> = new </a:t>
            </a:r>
            <a:r>
              <a:rPr lang="pt-BR" dirty="0" err="1"/>
              <a:t>JComboBox</a:t>
            </a:r>
            <a:r>
              <a:rPr lang="pt-BR" dirty="0"/>
              <a:t>&lt;</a:t>
            </a:r>
            <a:r>
              <a:rPr lang="pt-BR" dirty="0" err="1"/>
              <a:t>String</a:t>
            </a:r>
            <a:r>
              <a:rPr lang="pt-BR" dirty="0"/>
              <a:t>&gt;();</a:t>
            </a:r>
          </a:p>
          <a:p>
            <a:pPr marL="0" indent="0">
              <a:buNone/>
            </a:pPr>
            <a:r>
              <a:rPr lang="pt-BR" dirty="0" smtClean="0"/>
              <a:t>        </a:t>
            </a:r>
            <a:r>
              <a:rPr lang="pt-BR" dirty="0" err="1" smtClean="0"/>
              <a:t>JPanel</a:t>
            </a:r>
            <a:r>
              <a:rPr lang="pt-BR" dirty="0" smtClean="0"/>
              <a:t> </a:t>
            </a:r>
            <a:r>
              <a:rPr lang="pt-BR" dirty="0" err="1"/>
              <a:t>Painel_Norte</a:t>
            </a:r>
            <a:r>
              <a:rPr lang="pt-BR" dirty="0"/>
              <a:t>, </a:t>
            </a:r>
            <a:r>
              <a:rPr lang="pt-BR" dirty="0" err="1"/>
              <a:t>Painel_Centro</a:t>
            </a:r>
            <a:r>
              <a:rPr lang="pt-BR" dirty="0"/>
              <a:t>, </a:t>
            </a:r>
            <a:r>
              <a:rPr lang="pt-BR" dirty="0" err="1"/>
              <a:t>Painel_Sul</a:t>
            </a:r>
            <a:r>
              <a:rPr lang="pt-BR" dirty="0"/>
              <a:t>, Painel_Sul1, Painel_Sul2;</a:t>
            </a:r>
          </a:p>
          <a:p>
            <a:pPr marL="0" indent="0">
              <a:buNone/>
            </a:pPr>
            <a:r>
              <a:rPr lang="pt-BR" dirty="0" smtClean="0"/>
              <a:t>       </a:t>
            </a:r>
            <a:r>
              <a:rPr lang="pt-BR" dirty="0" err="1" smtClean="0"/>
              <a:t>JTextField</a:t>
            </a:r>
            <a:r>
              <a:rPr lang="pt-BR" dirty="0" smtClean="0"/>
              <a:t> </a:t>
            </a:r>
            <a:r>
              <a:rPr lang="pt-BR" dirty="0" err="1"/>
              <a:t>tf_NovoItem</a:t>
            </a:r>
            <a:r>
              <a:rPr lang="pt-BR" dirty="0"/>
              <a:t>; </a:t>
            </a:r>
          </a:p>
          <a:p>
            <a:pPr marL="0" indent="0">
              <a:buNone/>
            </a:pPr>
            <a:r>
              <a:rPr lang="pt-BR" dirty="0" smtClean="0"/>
              <a:t>       </a:t>
            </a:r>
            <a:r>
              <a:rPr lang="pt-BR" dirty="0" err="1" smtClean="0"/>
              <a:t>JButton</a:t>
            </a:r>
            <a:r>
              <a:rPr lang="pt-BR" dirty="0" smtClean="0"/>
              <a:t> </a:t>
            </a:r>
            <a:r>
              <a:rPr lang="pt-BR" dirty="0" err="1"/>
              <a:t>bt_Adicionar</a:t>
            </a:r>
            <a:r>
              <a:rPr lang="pt-BR" dirty="0"/>
              <a:t>, </a:t>
            </a:r>
            <a:r>
              <a:rPr lang="pt-BR" dirty="0" err="1"/>
              <a:t>bt_Excluir</a:t>
            </a:r>
            <a:r>
              <a:rPr lang="pt-BR" dirty="0"/>
              <a:t>, </a:t>
            </a:r>
            <a:r>
              <a:rPr lang="pt-BR" dirty="0" err="1"/>
              <a:t>bt_ExcluirTudo</a:t>
            </a:r>
            <a:r>
              <a:rPr lang="pt-BR" dirty="0"/>
              <a:t>, </a:t>
            </a:r>
            <a:r>
              <a:rPr lang="pt-BR" dirty="0" err="1"/>
              <a:t>bt_Sair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	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978787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CONSTRUINDO A TELA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400" dirty="0" err="1"/>
              <a:t>public</a:t>
            </a:r>
            <a:r>
              <a:rPr lang="pt-BR" sz="1400" dirty="0"/>
              <a:t> </a:t>
            </a:r>
            <a:r>
              <a:rPr lang="pt-BR" sz="1400" dirty="0" err="1"/>
              <a:t>OxnarExemploJComboBox</a:t>
            </a:r>
            <a:r>
              <a:rPr lang="pt-BR" sz="1400" dirty="0"/>
              <a:t>()</a:t>
            </a:r>
          </a:p>
          <a:p>
            <a:pPr marL="0" indent="0">
              <a:buNone/>
            </a:pPr>
            <a:r>
              <a:rPr lang="pt-BR" sz="1400" dirty="0" smtClean="0"/>
              <a:t>{</a:t>
            </a:r>
            <a:endParaRPr lang="pt-BR" sz="1400" dirty="0"/>
          </a:p>
          <a:p>
            <a:pPr marL="0" indent="0">
              <a:buNone/>
            </a:pPr>
            <a:r>
              <a:rPr lang="pt-BR" sz="1400" dirty="0" smtClean="0"/>
              <a:t>	</a:t>
            </a:r>
            <a:r>
              <a:rPr lang="pt-BR" sz="1400" dirty="0" err="1" smtClean="0"/>
              <a:t>getContentPane</a:t>
            </a:r>
            <a:r>
              <a:rPr lang="pt-BR" sz="1400" dirty="0"/>
              <a:t>().</a:t>
            </a:r>
            <a:r>
              <a:rPr lang="pt-BR" sz="1400" dirty="0" err="1"/>
              <a:t>setLayout</a:t>
            </a:r>
            <a:r>
              <a:rPr lang="pt-BR" sz="1400" dirty="0"/>
              <a:t>(new </a:t>
            </a:r>
            <a:r>
              <a:rPr lang="pt-BR" sz="1400" dirty="0" err="1"/>
              <a:t>BorderLayout</a:t>
            </a:r>
            <a:r>
              <a:rPr lang="pt-BR" sz="1400" dirty="0"/>
              <a:t>());</a:t>
            </a:r>
          </a:p>
          <a:p>
            <a:pPr marL="0" indent="0">
              <a:buNone/>
            </a:pPr>
            <a:r>
              <a:rPr lang="pt-BR" sz="1400" dirty="0"/>
              <a:t>    	</a:t>
            </a:r>
            <a:r>
              <a:rPr lang="pt-BR" sz="1400" dirty="0" err="1" smtClean="0"/>
              <a:t>getContentPane</a:t>
            </a:r>
            <a:r>
              <a:rPr lang="pt-BR" sz="1400" dirty="0"/>
              <a:t>().</a:t>
            </a:r>
            <a:r>
              <a:rPr lang="pt-BR" sz="1400" dirty="0" err="1"/>
              <a:t>add</a:t>
            </a:r>
            <a:r>
              <a:rPr lang="pt-BR" sz="1400" dirty="0"/>
              <a:t>("North", </a:t>
            </a:r>
            <a:r>
              <a:rPr lang="pt-BR" sz="1400" dirty="0" err="1"/>
              <a:t>Painel_Norte</a:t>
            </a:r>
            <a:r>
              <a:rPr lang="pt-BR" sz="1400" dirty="0"/>
              <a:t>   = new </a:t>
            </a:r>
            <a:r>
              <a:rPr lang="pt-BR" sz="1400" dirty="0" err="1"/>
              <a:t>JPanel</a:t>
            </a:r>
            <a:r>
              <a:rPr lang="pt-BR" sz="1400" dirty="0"/>
              <a:t> (new </a:t>
            </a:r>
            <a:r>
              <a:rPr lang="pt-BR" sz="1400" dirty="0" err="1"/>
              <a:t>FlowLayout</a:t>
            </a:r>
            <a:r>
              <a:rPr lang="pt-BR" sz="1400" dirty="0"/>
              <a:t>(</a:t>
            </a:r>
            <a:r>
              <a:rPr lang="pt-BR" sz="1400" dirty="0" err="1"/>
              <a:t>FlowLayout.CENTER</a:t>
            </a:r>
            <a:r>
              <a:rPr lang="pt-BR" sz="1400" dirty="0"/>
              <a:t>)));</a:t>
            </a:r>
          </a:p>
          <a:p>
            <a:pPr marL="0" indent="0">
              <a:buNone/>
            </a:pPr>
            <a:r>
              <a:rPr lang="pt-BR" sz="1400" dirty="0"/>
              <a:t>    	</a:t>
            </a:r>
            <a:r>
              <a:rPr lang="pt-BR" sz="1400" dirty="0" err="1" smtClean="0"/>
              <a:t>Painel_Norte.add</a:t>
            </a:r>
            <a:r>
              <a:rPr lang="pt-BR" sz="1400" dirty="0" smtClean="0"/>
              <a:t>(new </a:t>
            </a:r>
            <a:r>
              <a:rPr lang="pt-BR" sz="1400" dirty="0" err="1"/>
              <a:t>JLabel</a:t>
            </a:r>
            <a:r>
              <a:rPr lang="pt-BR" sz="1400" dirty="0"/>
              <a:t>("EXEMPLO </a:t>
            </a:r>
            <a:r>
              <a:rPr lang="pt-BR" sz="1400" dirty="0" err="1"/>
              <a:t>JComboBox</a:t>
            </a:r>
            <a:r>
              <a:rPr lang="pt-BR" sz="1400" dirty="0"/>
              <a:t>"));</a:t>
            </a:r>
          </a:p>
          <a:p>
            <a:pPr marL="0" indent="0">
              <a:buNone/>
            </a:pPr>
            <a:r>
              <a:rPr lang="pt-BR" sz="1400" dirty="0"/>
              <a:t>    	</a:t>
            </a:r>
            <a:r>
              <a:rPr lang="pt-BR" sz="1400" dirty="0" err="1" smtClean="0"/>
              <a:t>getContentPane</a:t>
            </a:r>
            <a:r>
              <a:rPr lang="pt-BR" sz="1400" dirty="0"/>
              <a:t>().</a:t>
            </a:r>
            <a:r>
              <a:rPr lang="pt-BR" sz="1400" dirty="0" err="1"/>
              <a:t>add</a:t>
            </a:r>
            <a:r>
              <a:rPr lang="pt-BR" sz="1400" dirty="0"/>
              <a:t>("Center", </a:t>
            </a:r>
            <a:r>
              <a:rPr lang="pt-BR" sz="1400" dirty="0" err="1"/>
              <a:t>Painel_Centro</a:t>
            </a:r>
            <a:r>
              <a:rPr lang="pt-BR" sz="1400" dirty="0"/>
              <a:t> = new </a:t>
            </a:r>
            <a:r>
              <a:rPr lang="pt-BR" sz="1400" dirty="0" err="1"/>
              <a:t>JPanel</a:t>
            </a:r>
            <a:r>
              <a:rPr lang="pt-BR" sz="1400" dirty="0"/>
              <a:t> (new </a:t>
            </a:r>
            <a:r>
              <a:rPr lang="pt-BR" sz="1400" dirty="0" err="1"/>
              <a:t>FlowLayout</a:t>
            </a:r>
            <a:r>
              <a:rPr lang="pt-BR" sz="1400" dirty="0"/>
              <a:t>(</a:t>
            </a:r>
            <a:r>
              <a:rPr lang="pt-BR" sz="1400" dirty="0" err="1"/>
              <a:t>FlowLayout.CENTER</a:t>
            </a:r>
            <a:r>
              <a:rPr lang="pt-BR" sz="1400" dirty="0"/>
              <a:t>)));</a:t>
            </a:r>
          </a:p>
          <a:p>
            <a:pPr marL="0" indent="0">
              <a:buNone/>
            </a:pPr>
            <a:r>
              <a:rPr lang="pt-BR" sz="1400" dirty="0"/>
              <a:t>    	</a:t>
            </a:r>
            <a:r>
              <a:rPr lang="pt-BR" sz="1400" dirty="0" err="1" smtClean="0"/>
              <a:t>Painel_Centro.add</a:t>
            </a:r>
            <a:r>
              <a:rPr lang="pt-BR" sz="1400" dirty="0" smtClean="0"/>
              <a:t>(</a:t>
            </a:r>
            <a:r>
              <a:rPr lang="pt-BR" sz="1400" dirty="0" err="1" smtClean="0"/>
              <a:t>Minha_Combo</a:t>
            </a:r>
            <a:r>
              <a:rPr lang="pt-BR" sz="1400" dirty="0"/>
              <a:t>);</a:t>
            </a:r>
          </a:p>
          <a:p>
            <a:pPr marL="0" indent="0">
              <a:buNone/>
            </a:pPr>
            <a:r>
              <a:rPr lang="pt-BR" sz="1400" dirty="0"/>
              <a:t>    	</a:t>
            </a:r>
            <a:r>
              <a:rPr lang="pt-BR" sz="1400" dirty="0" err="1" smtClean="0"/>
              <a:t>Minha_Combo.addItem</a:t>
            </a:r>
            <a:r>
              <a:rPr lang="pt-BR" sz="1400" dirty="0"/>
              <a:t>("SELECIONE UMA CIDADE");</a:t>
            </a:r>
          </a:p>
          <a:p>
            <a:pPr marL="0" indent="0">
              <a:buNone/>
            </a:pPr>
            <a:r>
              <a:rPr lang="pt-BR" sz="1400" dirty="0"/>
              <a:t>    	</a:t>
            </a:r>
          </a:p>
          <a:p>
            <a:pPr marL="0" indent="0">
              <a:buNone/>
            </a:pPr>
            <a:r>
              <a:rPr lang="pt-BR" sz="1400" dirty="0"/>
              <a:t>    	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898318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CONSTRUINDO A TELA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600200"/>
            <a:ext cx="8712968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000" dirty="0" err="1" smtClean="0"/>
              <a:t>getContentPane</a:t>
            </a:r>
            <a:r>
              <a:rPr lang="pt-BR" sz="2000" dirty="0"/>
              <a:t>().</a:t>
            </a:r>
            <a:r>
              <a:rPr lang="pt-BR" sz="2000" dirty="0" err="1"/>
              <a:t>add</a:t>
            </a:r>
            <a:r>
              <a:rPr lang="pt-BR" sz="2000" dirty="0"/>
              <a:t>("South", </a:t>
            </a:r>
            <a:r>
              <a:rPr lang="pt-BR" sz="2000" dirty="0" err="1"/>
              <a:t>Painel_Sul</a:t>
            </a:r>
            <a:r>
              <a:rPr lang="pt-BR" sz="2000" dirty="0"/>
              <a:t> = new </a:t>
            </a:r>
            <a:r>
              <a:rPr lang="pt-BR" sz="2000" dirty="0" err="1"/>
              <a:t>JPanel</a:t>
            </a:r>
            <a:r>
              <a:rPr lang="pt-BR" sz="2000" dirty="0"/>
              <a:t> (new </a:t>
            </a:r>
            <a:r>
              <a:rPr lang="pt-BR" sz="2000" dirty="0" err="1"/>
              <a:t>GridLayout</a:t>
            </a:r>
            <a:r>
              <a:rPr lang="pt-BR" sz="2000" dirty="0"/>
              <a:t>(2, 1)));</a:t>
            </a:r>
          </a:p>
          <a:p>
            <a:pPr marL="0" indent="0">
              <a:buNone/>
            </a:pPr>
            <a:r>
              <a:rPr lang="pt-BR" sz="2000" dirty="0" err="1" smtClean="0"/>
              <a:t>Painel_Sul.add</a:t>
            </a:r>
            <a:r>
              <a:rPr lang="pt-BR" sz="2000" dirty="0" smtClean="0"/>
              <a:t>(Painel_Sul1 </a:t>
            </a:r>
            <a:r>
              <a:rPr lang="pt-BR" sz="2000" dirty="0"/>
              <a:t>= new </a:t>
            </a:r>
            <a:r>
              <a:rPr lang="pt-BR" sz="2000" dirty="0" err="1"/>
              <a:t>JPanel</a:t>
            </a:r>
            <a:r>
              <a:rPr lang="pt-BR" sz="2000" dirty="0"/>
              <a:t> (new </a:t>
            </a:r>
            <a:r>
              <a:rPr lang="pt-BR" sz="2000" dirty="0" err="1"/>
              <a:t>FlowLayout</a:t>
            </a:r>
            <a:r>
              <a:rPr lang="pt-BR" sz="2000" dirty="0"/>
              <a:t>(</a:t>
            </a:r>
            <a:r>
              <a:rPr lang="pt-BR" sz="2000" dirty="0" err="1"/>
              <a:t>FlowLayout.CENTER</a:t>
            </a:r>
            <a:r>
              <a:rPr lang="pt-BR" sz="2000" dirty="0"/>
              <a:t>)));</a:t>
            </a:r>
          </a:p>
          <a:p>
            <a:pPr marL="0" indent="0">
              <a:buNone/>
            </a:pPr>
            <a:r>
              <a:rPr lang="pt-BR" sz="2000" dirty="0" smtClean="0"/>
              <a:t>Painel_Sul1.add(new </a:t>
            </a:r>
            <a:r>
              <a:rPr lang="pt-BR" sz="2000" dirty="0" err="1"/>
              <a:t>JLabel</a:t>
            </a:r>
            <a:r>
              <a:rPr lang="pt-BR" sz="2000" dirty="0"/>
              <a:t>("NOVO ITEM:"));</a:t>
            </a:r>
          </a:p>
          <a:p>
            <a:pPr marL="0" indent="0">
              <a:buNone/>
            </a:pPr>
            <a:r>
              <a:rPr lang="pt-BR" sz="2000" dirty="0" smtClean="0"/>
              <a:t>Painel_Sul1.add(</a:t>
            </a:r>
            <a:r>
              <a:rPr lang="pt-BR" sz="2000" dirty="0" err="1" smtClean="0"/>
              <a:t>tf_NovoItem</a:t>
            </a:r>
            <a:r>
              <a:rPr lang="pt-BR" sz="2000" dirty="0" smtClean="0"/>
              <a:t> </a:t>
            </a:r>
            <a:r>
              <a:rPr lang="pt-BR" sz="2000" dirty="0"/>
              <a:t>= new </a:t>
            </a:r>
            <a:r>
              <a:rPr lang="pt-BR" sz="2000" dirty="0" err="1"/>
              <a:t>JTextField</a:t>
            </a:r>
            <a:r>
              <a:rPr lang="pt-BR" sz="2000" dirty="0"/>
              <a:t>(15));</a:t>
            </a:r>
          </a:p>
          <a:p>
            <a:pPr marL="0" indent="0">
              <a:buNone/>
            </a:pPr>
            <a:r>
              <a:rPr lang="pt-BR" sz="2000" dirty="0" err="1" smtClean="0"/>
              <a:t>Painel_Sul.add</a:t>
            </a:r>
            <a:r>
              <a:rPr lang="pt-BR" sz="2000" dirty="0" smtClean="0"/>
              <a:t>(Painel_Sul2 </a:t>
            </a:r>
            <a:r>
              <a:rPr lang="pt-BR" sz="2000" dirty="0"/>
              <a:t>= new </a:t>
            </a:r>
            <a:r>
              <a:rPr lang="pt-BR" sz="2000" dirty="0" err="1"/>
              <a:t>JPanel</a:t>
            </a:r>
            <a:r>
              <a:rPr lang="pt-BR" sz="2000" dirty="0"/>
              <a:t> (new </a:t>
            </a:r>
            <a:r>
              <a:rPr lang="pt-BR" sz="2000" dirty="0" err="1"/>
              <a:t>FlowLayout</a:t>
            </a:r>
            <a:r>
              <a:rPr lang="pt-BR" sz="2000" dirty="0"/>
              <a:t>(</a:t>
            </a:r>
            <a:r>
              <a:rPr lang="pt-BR" sz="2000" dirty="0" err="1"/>
              <a:t>FlowLayout.CENTER</a:t>
            </a:r>
            <a:r>
              <a:rPr lang="pt-BR" sz="2000" dirty="0"/>
              <a:t>)));</a:t>
            </a:r>
          </a:p>
          <a:p>
            <a:pPr marL="0" indent="0">
              <a:buNone/>
            </a:pPr>
            <a:r>
              <a:rPr lang="pt-BR" sz="2000" dirty="0" smtClean="0"/>
              <a:t>Painel_Sul2.add(</a:t>
            </a:r>
            <a:r>
              <a:rPr lang="pt-BR" sz="2000" dirty="0" err="1" smtClean="0"/>
              <a:t>bt_Adicionar</a:t>
            </a:r>
            <a:r>
              <a:rPr lang="pt-BR" sz="2000" dirty="0" smtClean="0"/>
              <a:t> </a:t>
            </a:r>
            <a:r>
              <a:rPr lang="pt-BR" sz="2000" dirty="0"/>
              <a:t>= new </a:t>
            </a:r>
            <a:r>
              <a:rPr lang="pt-BR" sz="2000" dirty="0" err="1"/>
              <a:t>JButton</a:t>
            </a:r>
            <a:r>
              <a:rPr lang="pt-BR" sz="2000" dirty="0"/>
              <a:t>("ADICIONAR CIDADE"));</a:t>
            </a:r>
          </a:p>
          <a:p>
            <a:pPr marL="0" indent="0">
              <a:buNone/>
            </a:pPr>
            <a:r>
              <a:rPr lang="pt-BR" sz="2000" dirty="0"/>
              <a:t>	</a:t>
            </a:r>
          </a:p>
          <a:p>
            <a:pPr marL="0" indent="0">
              <a:buNone/>
            </a:pPr>
            <a:r>
              <a:rPr lang="pt-BR" sz="2000" dirty="0" smtClean="0"/>
              <a:t>Painel_Sul2.add(</a:t>
            </a:r>
            <a:r>
              <a:rPr lang="pt-BR" sz="2000" dirty="0" err="1" smtClean="0"/>
              <a:t>bt_Excluir</a:t>
            </a:r>
            <a:r>
              <a:rPr lang="pt-BR" sz="2000" dirty="0" smtClean="0"/>
              <a:t>     </a:t>
            </a:r>
            <a:r>
              <a:rPr lang="pt-BR" sz="2000" dirty="0"/>
              <a:t>= new </a:t>
            </a:r>
            <a:r>
              <a:rPr lang="pt-BR" sz="2000" dirty="0" err="1"/>
              <a:t>JButton</a:t>
            </a:r>
            <a:r>
              <a:rPr lang="pt-BR" sz="2000" dirty="0"/>
              <a:t>("EXCLUIR CIDADE"));</a:t>
            </a:r>
          </a:p>
          <a:p>
            <a:pPr marL="0" indent="0">
              <a:buNone/>
            </a:pPr>
            <a:r>
              <a:rPr lang="pt-BR" sz="2000" dirty="0" smtClean="0"/>
              <a:t>Painel_Sul2.add(</a:t>
            </a:r>
            <a:r>
              <a:rPr lang="pt-BR" sz="2000" dirty="0" err="1" smtClean="0"/>
              <a:t>bt_ExcluirTudo</a:t>
            </a:r>
            <a:r>
              <a:rPr lang="pt-BR" sz="2000" dirty="0" smtClean="0"/>
              <a:t> </a:t>
            </a:r>
            <a:r>
              <a:rPr lang="pt-BR" sz="2000" dirty="0"/>
              <a:t>= new </a:t>
            </a:r>
            <a:r>
              <a:rPr lang="pt-BR" sz="2000" dirty="0" err="1"/>
              <a:t>JButton</a:t>
            </a:r>
            <a:r>
              <a:rPr lang="pt-BR" sz="2000" dirty="0"/>
              <a:t>("EXCLUIR TUDO"));</a:t>
            </a:r>
          </a:p>
          <a:p>
            <a:pPr marL="0" indent="0">
              <a:buNone/>
            </a:pPr>
            <a:r>
              <a:rPr lang="pt-BR" sz="2000" dirty="0" smtClean="0"/>
              <a:t> Painel_Sul2.add(</a:t>
            </a:r>
            <a:r>
              <a:rPr lang="pt-BR" sz="2000" dirty="0" err="1" smtClean="0"/>
              <a:t>bt_Sair</a:t>
            </a:r>
            <a:r>
              <a:rPr lang="pt-BR" sz="2000" dirty="0" smtClean="0"/>
              <a:t>        </a:t>
            </a:r>
            <a:r>
              <a:rPr lang="pt-BR" sz="2000" dirty="0"/>
              <a:t>= new </a:t>
            </a:r>
            <a:r>
              <a:rPr lang="pt-BR" sz="2000" dirty="0" err="1"/>
              <a:t>JButton</a:t>
            </a:r>
            <a:r>
              <a:rPr lang="pt-BR" sz="2000" dirty="0"/>
              <a:t>("SAIR DO SISTEMA")); 			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80145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CONFIGURAÇÕES DA TELA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2400" dirty="0" err="1" smtClean="0"/>
              <a:t>setDefaultCloseOperation</a:t>
            </a:r>
            <a:r>
              <a:rPr lang="pt-BR" sz="2400" dirty="0" smtClean="0"/>
              <a:t>(EXIT_ON_CLOSE</a:t>
            </a:r>
            <a:r>
              <a:rPr lang="pt-BR" sz="2400" dirty="0"/>
              <a:t>);</a:t>
            </a:r>
          </a:p>
          <a:p>
            <a:pPr marL="0" indent="0">
              <a:buNone/>
            </a:pPr>
            <a:r>
              <a:rPr lang="pt-BR" sz="2400" dirty="0" err="1" smtClean="0"/>
              <a:t>setTitle</a:t>
            </a:r>
            <a:r>
              <a:rPr lang="pt-BR" sz="2400" dirty="0"/>
              <a:t>("OXNAR: Exemplo </a:t>
            </a:r>
            <a:r>
              <a:rPr lang="pt-BR" sz="2400" dirty="0" err="1"/>
              <a:t>JList</a:t>
            </a:r>
            <a:r>
              <a:rPr lang="pt-BR" sz="2400" dirty="0"/>
              <a:t>");</a:t>
            </a:r>
          </a:p>
          <a:p>
            <a:pPr marL="0" indent="0">
              <a:buNone/>
            </a:pPr>
            <a:r>
              <a:rPr lang="pt-BR" sz="2400" dirty="0" smtClean="0"/>
              <a:t>//</a:t>
            </a:r>
            <a:r>
              <a:rPr lang="pt-BR" sz="2400" dirty="0"/>
              <a:t>pack();</a:t>
            </a:r>
          </a:p>
          <a:p>
            <a:pPr marL="0" indent="0">
              <a:buNone/>
            </a:pPr>
            <a:r>
              <a:rPr lang="pt-BR" sz="2400" dirty="0" err="1" smtClean="0"/>
              <a:t>setSize</a:t>
            </a:r>
            <a:r>
              <a:rPr lang="pt-BR" sz="2400" dirty="0" smtClean="0"/>
              <a:t>(500</a:t>
            </a:r>
            <a:r>
              <a:rPr lang="pt-BR" sz="2400" dirty="0"/>
              <a:t>, 500);</a:t>
            </a:r>
          </a:p>
          <a:p>
            <a:pPr marL="0" indent="0">
              <a:buNone/>
            </a:pPr>
            <a:r>
              <a:rPr lang="pt-BR" sz="2400" dirty="0" err="1" smtClean="0"/>
              <a:t>setVisible</a:t>
            </a:r>
            <a:r>
              <a:rPr lang="pt-BR" sz="2400" dirty="0" smtClean="0"/>
              <a:t>(</a:t>
            </a:r>
            <a:r>
              <a:rPr lang="pt-BR" sz="2400" dirty="0" err="1" smtClean="0"/>
              <a:t>true</a:t>
            </a:r>
            <a:r>
              <a:rPr lang="pt-BR" sz="2400" dirty="0"/>
              <a:t>);</a:t>
            </a:r>
          </a:p>
          <a:p>
            <a:pPr marL="0" indent="0">
              <a:buNone/>
            </a:pPr>
            <a:r>
              <a:rPr lang="pt-BR" sz="2400" dirty="0" smtClean="0"/>
              <a:t>//</a:t>
            </a:r>
            <a:r>
              <a:rPr lang="pt-BR" sz="2400" dirty="0"/>
              <a:t>Eventos de Botões</a:t>
            </a:r>
          </a:p>
          <a:p>
            <a:pPr marL="0" indent="0">
              <a:buNone/>
            </a:pPr>
            <a:r>
              <a:rPr lang="pt-BR" sz="2400" dirty="0" err="1" smtClean="0"/>
              <a:t>bt_Adicionar.addActionListener</a:t>
            </a:r>
            <a:r>
              <a:rPr lang="pt-BR" sz="2400" dirty="0" smtClean="0"/>
              <a:t>(</a:t>
            </a:r>
            <a:r>
              <a:rPr lang="pt-BR" sz="2400" dirty="0" err="1" smtClean="0"/>
              <a:t>this</a:t>
            </a:r>
            <a:r>
              <a:rPr lang="pt-BR" sz="2400" dirty="0"/>
              <a:t>);</a:t>
            </a:r>
          </a:p>
          <a:p>
            <a:pPr marL="0" indent="0">
              <a:buNone/>
            </a:pPr>
            <a:r>
              <a:rPr lang="pt-BR" sz="2400" dirty="0" err="1" smtClean="0"/>
              <a:t>bt_Excluir.addActionListener</a:t>
            </a:r>
            <a:r>
              <a:rPr lang="pt-BR" sz="2400" dirty="0" smtClean="0"/>
              <a:t>(</a:t>
            </a:r>
            <a:r>
              <a:rPr lang="pt-BR" sz="2400" dirty="0" err="1" smtClean="0"/>
              <a:t>this</a:t>
            </a:r>
            <a:r>
              <a:rPr lang="pt-BR" sz="2400" dirty="0"/>
              <a:t>);</a:t>
            </a:r>
          </a:p>
          <a:p>
            <a:pPr marL="0" indent="0">
              <a:buNone/>
            </a:pPr>
            <a:r>
              <a:rPr lang="pt-BR" sz="2400" dirty="0" err="1" smtClean="0"/>
              <a:t>bt_ExcluirTudo.addActionListener</a:t>
            </a:r>
            <a:r>
              <a:rPr lang="pt-BR" sz="2400" dirty="0" smtClean="0"/>
              <a:t>(</a:t>
            </a:r>
            <a:r>
              <a:rPr lang="pt-BR" sz="2400" dirty="0" err="1" smtClean="0"/>
              <a:t>this</a:t>
            </a:r>
            <a:r>
              <a:rPr lang="pt-BR" sz="2400" dirty="0"/>
              <a:t>);</a:t>
            </a:r>
          </a:p>
          <a:p>
            <a:pPr marL="0" indent="0">
              <a:buNone/>
            </a:pPr>
            <a:r>
              <a:rPr lang="pt-BR" sz="2400" dirty="0" err="1" smtClean="0"/>
              <a:t>bt_Sair.addActionListener</a:t>
            </a:r>
            <a:r>
              <a:rPr lang="pt-BR" sz="2400" dirty="0" smtClean="0"/>
              <a:t>(</a:t>
            </a:r>
            <a:r>
              <a:rPr lang="pt-BR" sz="2400" dirty="0" err="1" smtClean="0"/>
              <a:t>this</a:t>
            </a:r>
            <a:r>
              <a:rPr lang="pt-BR" sz="2400" dirty="0"/>
              <a:t>);</a:t>
            </a:r>
          </a:p>
          <a:p>
            <a:pPr marL="0" indent="0">
              <a:buNone/>
            </a:pPr>
            <a:r>
              <a:rPr lang="pt-BR" sz="2400" dirty="0" smtClean="0"/>
              <a:t>//</a:t>
            </a:r>
            <a:r>
              <a:rPr lang="pt-BR" sz="2400" dirty="0"/>
              <a:t>Eventos de </a:t>
            </a:r>
            <a:r>
              <a:rPr lang="pt-BR" sz="2400" dirty="0" err="1"/>
              <a:t>JCombo</a:t>
            </a:r>
            <a:endParaRPr lang="pt-BR" sz="2400" dirty="0"/>
          </a:p>
          <a:p>
            <a:pPr marL="0" indent="0">
              <a:buNone/>
            </a:pPr>
            <a:r>
              <a:rPr lang="pt-BR" sz="2400" dirty="0" err="1" smtClean="0"/>
              <a:t>Minha_Combo.addItemListener</a:t>
            </a:r>
            <a:r>
              <a:rPr lang="pt-BR" sz="2400" dirty="0" smtClean="0"/>
              <a:t>(</a:t>
            </a:r>
            <a:r>
              <a:rPr lang="pt-BR" sz="2400" dirty="0" err="1" smtClean="0"/>
              <a:t>this</a:t>
            </a:r>
            <a:r>
              <a:rPr lang="pt-BR" sz="2400" dirty="0"/>
              <a:t>);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72230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 smtClean="0"/>
              <a:t>TRATAMENTO DOS EVENTOS COM BOTÃO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800" dirty="0" err="1" smtClean="0"/>
              <a:t>public</a:t>
            </a:r>
            <a:r>
              <a:rPr lang="pt-BR" sz="1800" dirty="0" smtClean="0"/>
              <a:t> </a:t>
            </a:r>
            <a:r>
              <a:rPr lang="pt-BR" sz="1800" dirty="0" err="1"/>
              <a:t>void</a:t>
            </a:r>
            <a:r>
              <a:rPr lang="pt-BR" sz="1800" dirty="0"/>
              <a:t> </a:t>
            </a:r>
            <a:r>
              <a:rPr lang="pt-BR" sz="1800" dirty="0" err="1"/>
              <a:t>actionPerformed</a:t>
            </a:r>
            <a:r>
              <a:rPr lang="pt-BR" sz="1800" dirty="0"/>
              <a:t>(</a:t>
            </a:r>
            <a:r>
              <a:rPr lang="pt-BR" sz="1800" dirty="0" err="1"/>
              <a:t>ActionEvent</a:t>
            </a:r>
            <a:r>
              <a:rPr lang="pt-BR" sz="1800" dirty="0"/>
              <a:t> e) </a:t>
            </a:r>
          </a:p>
          <a:p>
            <a:pPr marL="0" indent="0">
              <a:buNone/>
            </a:pPr>
            <a:r>
              <a:rPr lang="pt-BR" sz="1800" dirty="0" smtClean="0"/>
              <a:t>{</a:t>
            </a:r>
            <a:endParaRPr lang="pt-BR" sz="1800" dirty="0"/>
          </a:p>
          <a:p>
            <a:pPr marL="0" indent="0">
              <a:buNone/>
            </a:pPr>
            <a:r>
              <a:rPr lang="pt-BR" sz="1800" dirty="0" smtClean="0"/>
              <a:t>	</a:t>
            </a:r>
            <a:r>
              <a:rPr lang="pt-BR" sz="1800" dirty="0" err="1" smtClean="0"/>
              <a:t>if</a:t>
            </a:r>
            <a:r>
              <a:rPr lang="pt-BR" sz="1800" dirty="0" smtClean="0"/>
              <a:t>(</a:t>
            </a:r>
            <a:r>
              <a:rPr lang="pt-BR" sz="1800" dirty="0" err="1" smtClean="0"/>
              <a:t>e.getSource</a:t>
            </a:r>
            <a:r>
              <a:rPr lang="pt-BR" sz="1800" dirty="0"/>
              <a:t>()==</a:t>
            </a:r>
            <a:r>
              <a:rPr lang="pt-BR" sz="1800" dirty="0" err="1"/>
              <a:t>bt_Adicionar</a:t>
            </a:r>
            <a:r>
              <a:rPr lang="pt-BR" sz="1800" dirty="0"/>
              <a:t>)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smtClean="0"/>
              <a:t>{	</a:t>
            </a:r>
            <a:r>
              <a:rPr lang="pt-BR" sz="1800" dirty="0"/>
              <a:t>				</a:t>
            </a:r>
            <a:r>
              <a:rPr lang="pt-BR" sz="1800" dirty="0" smtClean="0"/>
              <a:t>				</a:t>
            </a:r>
            <a:r>
              <a:rPr lang="pt-BR" sz="1800" dirty="0" err="1" smtClean="0"/>
              <a:t>Minha_Combo.addItem</a:t>
            </a:r>
            <a:r>
              <a:rPr lang="pt-BR" sz="1800" dirty="0" smtClean="0"/>
              <a:t>(</a:t>
            </a:r>
            <a:r>
              <a:rPr lang="pt-BR" sz="1800" dirty="0" err="1" smtClean="0"/>
              <a:t>tf_NovoItem.getText</a:t>
            </a:r>
            <a:r>
              <a:rPr lang="pt-BR" sz="1800" dirty="0"/>
              <a:t>().</a:t>
            </a:r>
            <a:r>
              <a:rPr lang="pt-BR" sz="1800" dirty="0" err="1"/>
              <a:t>toUpperCase</a:t>
            </a:r>
            <a:r>
              <a:rPr lang="pt-BR" sz="1800" dirty="0"/>
              <a:t>());</a:t>
            </a:r>
          </a:p>
          <a:p>
            <a:pPr marL="0" indent="0">
              <a:buNone/>
            </a:pPr>
            <a:r>
              <a:rPr lang="pt-BR" sz="1800" dirty="0"/>
              <a:t>		</a:t>
            </a:r>
            <a:r>
              <a:rPr lang="pt-BR" sz="1800" dirty="0" err="1" smtClean="0"/>
              <a:t>tf_NovoItem.setText</a:t>
            </a:r>
            <a:r>
              <a:rPr lang="pt-BR" sz="1800" dirty="0" smtClean="0"/>
              <a:t>("");</a:t>
            </a:r>
            <a:r>
              <a:rPr lang="pt-BR" sz="1800" dirty="0"/>
              <a:t>			</a:t>
            </a:r>
          </a:p>
          <a:p>
            <a:pPr marL="0" indent="0">
              <a:buNone/>
            </a:pPr>
            <a:r>
              <a:rPr lang="pt-BR" sz="1800" dirty="0"/>
              <a:t>	}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if</a:t>
            </a:r>
            <a:r>
              <a:rPr lang="pt-BR" sz="1800" dirty="0"/>
              <a:t>(</a:t>
            </a:r>
            <a:r>
              <a:rPr lang="pt-BR" sz="1800" dirty="0" err="1"/>
              <a:t>e.getSource</a:t>
            </a:r>
            <a:r>
              <a:rPr lang="pt-BR" sz="1800" dirty="0"/>
              <a:t>()==</a:t>
            </a:r>
            <a:r>
              <a:rPr lang="pt-BR" sz="1800" dirty="0" err="1"/>
              <a:t>bt_Excluir</a:t>
            </a:r>
            <a:r>
              <a:rPr lang="pt-BR" sz="1800" dirty="0"/>
              <a:t>)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smtClean="0"/>
              <a:t>	{</a:t>
            </a:r>
            <a:r>
              <a:rPr lang="pt-BR" sz="1800" dirty="0" err="1" smtClean="0"/>
              <a:t>Minha_Combo.removeItem</a:t>
            </a:r>
            <a:r>
              <a:rPr lang="pt-BR" sz="1800" dirty="0" smtClean="0"/>
              <a:t>(</a:t>
            </a:r>
            <a:r>
              <a:rPr lang="pt-BR" sz="1800" dirty="0" err="1" smtClean="0"/>
              <a:t>Minha_Combo.getSelectedItem</a:t>
            </a:r>
            <a:r>
              <a:rPr lang="pt-BR" sz="1800" dirty="0" smtClean="0"/>
              <a:t>());}</a:t>
            </a:r>
            <a:r>
              <a:rPr lang="pt-BR" sz="1800" dirty="0"/>
              <a:t>	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 smtClean="0"/>
              <a:t>if</a:t>
            </a:r>
            <a:r>
              <a:rPr lang="pt-BR" sz="1800" dirty="0" smtClean="0"/>
              <a:t>(</a:t>
            </a:r>
            <a:r>
              <a:rPr lang="pt-BR" sz="1800" dirty="0" err="1" smtClean="0"/>
              <a:t>e.getSource</a:t>
            </a:r>
            <a:r>
              <a:rPr lang="pt-BR" sz="1800" dirty="0"/>
              <a:t>()==</a:t>
            </a:r>
            <a:r>
              <a:rPr lang="pt-BR" sz="1800" dirty="0" err="1"/>
              <a:t>bt_ExcluirTudo</a:t>
            </a:r>
            <a:r>
              <a:rPr lang="pt-BR" sz="1800" dirty="0"/>
              <a:t>)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smtClean="0"/>
              <a:t>{</a:t>
            </a:r>
            <a:endParaRPr lang="pt-BR" sz="1800" dirty="0"/>
          </a:p>
          <a:p>
            <a:pPr marL="0" indent="0">
              <a:buNone/>
            </a:pPr>
            <a:r>
              <a:rPr lang="pt-BR" sz="1800" dirty="0"/>
              <a:t>		</a:t>
            </a:r>
            <a:r>
              <a:rPr lang="pt-BR" sz="1800" dirty="0" err="1"/>
              <a:t>Minha_Combo.removeAllItems</a:t>
            </a:r>
            <a:r>
              <a:rPr lang="pt-BR" sz="1800" dirty="0"/>
              <a:t>();</a:t>
            </a:r>
          </a:p>
          <a:p>
            <a:pPr marL="0" indent="0">
              <a:buNone/>
            </a:pPr>
            <a:r>
              <a:rPr lang="pt-BR" sz="1800" dirty="0"/>
              <a:t>		</a:t>
            </a:r>
            <a:r>
              <a:rPr lang="pt-BR" sz="1800" dirty="0" err="1"/>
              <a:t>Minha_Combo.addItem</a:t>
            </a:r>
            <a:r>
              <a:rPr lang="pt-BR" sz="1800" dirty="0"/>
              <a:t>("SELECIONE UMA CIDADE");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smtClean="0"/>
              <a:t>}</a:t>
            </a:r>
            <a:r>
              <a:rPr lang="pt-BR" sz="1800" dirty="0"/>
              <a:t>	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 smtClean="0"/>
              <a:t>if</a:t>
            </a:r>
            <a:r>
              <a:rPr lang="pt-BR" sz="1800" dirty="0" smtClean="0"/>
              <a:t>(</a:t>
            </a:r>
            <a:r>
              <a:rPr lang="pt-BR" sz="1800" dirty="0" err="1" smtClean="0"/>
              <a:t>e.getSource</a:t>
            </a:r>
            <a:r>
              <a:rPr lang="pt-BR" sz="1800" dirty="0"/>
              <a:t>()==</a:t>
            </a:r>
            <a:r>
              <a:rPr lang="pt-BR" sz="1800" dirty="0" err="1"/>
              <a:t>bt_Sair</a:t>
            </a:r>
            <a:r>
              <a:rPr lang="pt-BR" sz="1800" dirty="0"/>
              <a:t>)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smtClean="0"/>
              <a:t>	{</a:t>
            </a:r>
            <a:r>
              <a:rPr lang="pt-BR" sz="1800" dirty="0" err="1" smtClean="0"/>
              <a:t>System.exit</a:t>
            </a:r>
            <a:r>
              <a:rPr lang="pt-BR" sz="1800" dirty="0" smtClean="0"/>
              <a:t>(0);}</a:t>
            </a:r>
            <a:r>
              <a:rPr lang="pt-BR" sz="1800" dirty="0"/>
              <a:t>	       	</a:t>
            </a:r>
          </a:p>
          <a:p>
            <a:pPr marL="0" indent="0">
              <a:buNone/>
            </a:pPr>
            <a:r>
              <a:rPr lang="pt-BR" sz="1800" dirty="0" smtClean="0"/>
              <a:t>}</a:t>
            </a:r>
            <a:endParaRPr lang="pt-BR" sz="18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33789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dirty="0" smtClean="0"/>
              <a:t>TRATAMENTO DOS EVENTOS COM ITENS</a:t>
            </a:r>
            <a:endParaRPr lang="pt-BR" sz="3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870770"/>
            <a:ext cx="8229600" cy="2016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800" dirty="0"/>
              <a:t> </a:t>
            </a:r>
            <a:r>
              <a:rPr lang="pt-BR" sz="1800" dirty="0" err="1"/>
              <a:t>public</a:t>
            </a:r>
            <a:r>
              <a:rPr lang="pt-BR" sz="1800" dirty="0"/>
              <a:t> </a:t>
            </a:r>
            <a:r>
              <a:rPr lang="pt-BR" sz="1800" dirty="0" err="1"/>
              <a:t>void</a:t>
            </a:r>
            <a:r>
              <a:rPr lang="pt-BR" sz="1800" dirty="0"/>
              <a:t> </a:t>
            </a:r>
            <a:r>
              <a:rPr lang="pt-BR" sz="1800" dirty="0" err="1"/>
              <a:t>itemStateChanged</a:t>
            </a:r>
            <a:r>
              <a:rPr lang="pt-BR" sz="1800" dirty="0"/>
              <a:t>(</a:t>
            </a:r>
            <a:r>
              <a:rPr lang="pt-BR" sz="1800" dirty="0" err="1"/>
              <a:t>ItemEvent</a:t>
            </a:r>
            <a:r>
              <a:rPr lang="pt-BR" sz="1800" dirty="0"/>
              <a:t> e)	</a:t>
            </a:r>
          </a:p>
          <a:p>
            <a:pPr marL="0" indent="0">
              <a:buNone/>
            </a:pPr>
            <a:r>
              <a:rPr lang="pt-BR" sz="1800" dirty="0"/>
              <a:t>  </a:t>
            </a:r>
            <a:r>
              <a:rPr lang="pt-BR" sz="1800" dirty="0" smtClean="0"/>
              <a:t>{</a:t>
            </a:r>
            <a:endParaRPr lang="pt-BR" sz="1800" dirty="0"/>
          </a:p>
          <a:p>
            <a:pPr marL="0" indent="0">
              <a:buNone/>
            </a:pPr>
            <a:r>
              <a:rPr lang="pt-BR" sz="1800" dirty="0"/>
              <a:t>	</a:t>
            </a:r>
          </a:p>
          <a:p>
            <a:pPr marL="0" indent="0">
              <a:buNone/>
            </a:pPr>
            <a:r>
              <a:rPr lang="pt-BR" sz="1800" dirty="0"/>
              <a:t>              </a:t>
            </a:r>
          </a:p>
          <a:p>
            <a:pPr marL="0" indent="0">
              <a:buNone/>
            </a:pPr>
            <a:r>
              <a:rPr lang="pt-BR" sz="1800" dirty="0"/>
              <a:t>  </a:t>
            </a:r>
            <a:r>
              <a:rPr lang="pt-BR" sz="1800" dirty="0" smtClean="0"/>
              <a:t>}</a:t>
            </a:r>
            <a:endParaRPr lang="pt-BR" sz="18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4626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12254</TotalTime>
  <Words>1270</Words>
  <Application>Microsoft Office PowerPoint</Application>
  <PresentationFormat>Apresentação na tela (4:3)</PresentationFormat>
  <Paragraphs>288</Paragraphs>
  <Slides>49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49</vt:i4>
      </vt:variant>
    </vt:vector>
  </HeadingPairs>
  <TitlesOfParts>
    <vt:vector size="52" baseType="lpstr">
      <vt:lpstr>Arial</vt:lpstr>
      <vt:lpstr>Calibri</vt:lpstr>
      <vt:lpstr>Tema do Office</vt:lpstr>
      <vt:lpstr>Elaborando as Interfaces  Aulas 31, 32 e 33 </vt:lpstr>
      <vt:lpstr>ATIVIDADE DA SEMANA PASSADA </vt:lpstr>
      <vt:lpstr>ATIVIDADE DA SEMANA PASSSADA</vt:lpstr>
      <vt:lpstr>JList</vt:lpstr>
      <vt:lpstr>JList</vt:lpstr>
      <vt:lpstr>JList</vt:lpstr>
      <vt:lpstr>JList e DefaultListModel</vt:lpstr>
      <vt:lpstr>A JList será um Container para o DefaultListModel</vt:lpstr>
      <vt:lpstr>Para que serve o DefaultListModel ?</vt:lpstr>
      <vt:lpstr>DECLARAÇÃO DOS OBJETOS</vt:lpstr>
      <vt:lpstr>Montando a tela</vt:lpstr>
      <vt:lpstr>Adicionando os componentes e containeres</vt:lpstr>
      <vt:lpstr>O JLabel  e a JTextField aparecem  conforme abaixo</vt:lpstr>
      <vt:lpstr>Para parte central do JFrame o código ficou assim </vt:lpstr>
      <vt:lpstr>O PAINEL CENTRAL FICOU ASSIM</vt:lpstr>
      <vt:lpstr>O DefaultListModel e o  JList já haviam sido criados e instanciados na parte superior do código</vt:lpstr>
      <vt:lpstr>Adição dos itens ao DefaultListModel</vt:lpstr>
      <vt:lpstr>Quantidade de Itens visíveis na Lista</vt:lpstr>
      <vt:lpstr>Na posição sul foi adicionado um painel e os botões</vt:lpstr>
      <vt:lpstr>O Painel_Sul ficou assim...</vt:lpstr>
      <vt:lpstr>O Painel_Sul ficou assim...</vt:lpstr>
      <vt:lpstr>CONFIGURAÇÕES DA TELA</vt:lpstr>
      <vt:lpstr>TORNANDO OS BOTÕES SENSIVEIS AO CLIQUE DO MOUSE</vt:lpstr>
      <vt:lpstr>O tratamento dos eventos</vt:lpstr>
      <vt:lpstr>E assim ficou a tela final</vt:lpstr>
      <vt:lpstr>INCREMENTANDO O PROGRAMA</vt:lpstr>
      <vt:lpstr>Adicionaremos um método para remover todos os itens a Listas</vt:lpstr>
      <vt:lpstr>Criando e “setando” a JMenuBar </vt:lpstr>
      <vt:lpstr>Adicionando itens aos Menus</vt:lpstr>
      <vt:lpstr>Adicionando itens aos Menus</vt:lpstr>
      <vt:lpstr>Adicionando itens aos Menus</vt:lpstr>
      <vt:lpstr>TORNANDO OS MENUS SENSIVEIS AO CLICK DO MOUSE</vt:lpstr>
      <vt:lpstr>TRATAMENTO DE EVENTOS PARA OS MENUS – Excluir Tudo</vt:lpstr>
      <vt:lpstr>TRATAMENTO DE EVENTOS PARA OS MENUS – Adicionar Itens</vt:lpstr>
      <vt:lpstr>Apresentação do PowerPoint</vt:lpstr>
      <vt:lpstr>Elabore uma tela conforme abaixo</vt:lpstr>
      <vt:lpstr>Elabore a tela com a lista abaixo</vt:lpstr>
      <vt:lpstr>JComboBox</vt:lpstr>
      <vt:lpstr>DEFINIÇÃO</vt:lpstr>
      <vt:lpstr>DEFINIÇÃO</vt:lpstr>
      <vt:lpstr>DEFINIÇÃO</vt:lpstr>
      <vt:lpstr>DEFINIÇÃO</vt:lpstr>
      <vt:lpstr>Construtor</vt:lpstr>
      <vt:lpstr>Declarando a Classe</vt:lpstr>
      <vt:lpstr>CONSTRUINDO A TELA</vt:lpstr>
      <vt:lpstr>CONSTRUINDO A TELA</vt:lpstr>
      <vt:lpstr>CONFIGURAÇÕES DA TELA</vt:lpstr>
      <vt:lpstr>TRATAMENTO DOS EVENTOS COM BOTÃO</vt:lpstr>
      <vt:lpstr>TRATAMENTO DOS EVENTOS COM ITENS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Usuário do Windows</cp:lastModifiedBy>
  <cp:revision>248</cp:revision>
  <dcterms:created xsi:type="dcterms:W3CDTF">2015-09-21T11:15:04Z</dcterms:created>
  <dcterms:modified xsi:type="dcterms:W3CDTF">2017-05-09T21:21:21Z</dcterms:modified>
</cp:coreProperties>
</file>