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8" r:id="rId2"/>
    <p:sldId id="424" r:id="rId3"/>
    <p:sldId id="425" r:id="rId4"/>
    <p:sldId id="426" r:id="rId5"/>
    <p:sldId id="427" r:id="rId6"/>
    <p:sldId id="429" r:id="rId7"/>
    <p:sldId id="428" r:id="rId8"/>
    <p:sldId id="431" r:id="rId9"/>
    <p:sldId id="433" r:id="rId10"/>
    <p:sldId id="434" r:id="rId11"/>
    <p:sldId id="432" r:id="rId12"/>
    <p:sldId id="435" r:id="rId13"/>
    <p:sldId id="436" r:id="rId14"/>
    <p:sldId id="437" r:id="rId15"/>
    <p:sldId id="438" r:id="rId16"/>
    <p:sldId id="439" r:id="rId17"/>
    <p:sldId id="440" r:id="rId18"/>
    <p:sldId id="441" r:id="rId19"/>
    <p:sldId id="442" r:id="rId20"/>
    <p:sldId id="443" r:id="rId21"/>
    <p:sldId id="444" r:id="rId22"/>
    <p:sldId id="445" r:id="rId23"/>
    <p:sldId id="446" r:id="rId24"/>
    <p:sldId id="447" r:id="rId25"/>
    <p:sldId id="448" r:id="rId26"/>
    <p:sldId id="450" r:id="rId27"/>
    <p:sldId id="451" r:id="rId28"/>
    <p:sldId id="452" r:id="rId29"/>
    <p:sldId id="453" r:id="rId30"/>
    <p:sldId id="454" r:id="rId31"/>
    <p:sldId id="456" r:id="rId32"/>
    <p:sldId id="459" r:id="rId33"/>
    <p:sldId id="458" r:id="rId34"/>
    <p:sldId id="457" r:id="rId35"/>
    <p:sldId id="455" r:id="rId36"/>
    <p:sldId id="460" r:id="rId37"/>
    <p:sldId id="461" r:id="rId38"/>
    <p:sldId id="462" r:id="rId39"/>
    <p:sldId id="464" r:id="rId40"/>
    <p:sldId id="465" r:id="rId41"/>
    <p:sldId id="467" r:id="rId42"/>
    <p:sldId id="468" r:id="rId43"/>
    <p:sldId id="463" r:id="rId44"/>
    <p:sldId id="466" r:id="rId4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ário do Windows" initials="UdW" lastIdx="1" clrIdx="0">
    <p:extLst>
      <p:ext uri="{19B8F6BF-5375-455C-9EA6-DF929625EA0E}">
        <p15:presenceInfo xmlns:p15="http://schemas.microsoft.com/office/powerpoint/2012/main" userId="Usuário do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47" autoAdjust="0"/>
    <p:restoredTop sz="94660"/>
  </p:normalViewPr>
  <p:slideViewPr>
    <p:cSldViewPr>
      <p:cViewPr varScale="1">
        <p:scale>
          <a:sx n="110" d="100"/>
          <a:sy n="110" d="100"/>
        </p:scale>
        <p:origin x="21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9CA9E-8CC6-4E4E-9E81-A8DD4E4FEB05}" type="datetimeFigureOut">
              <a:rPr lang="pt-BR" smtClean="0"/>
              <a:t>30/04/2017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8EEBC-24D2-4904-A460-FA7523AE98E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641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4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A2441-0F47-4CE9-A58C-597A3B9AAD32}" type="datetime1">
              <a:rPr lang="pt-BR" smtClean="0"/>
              <a:t>30/04/2017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949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6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5A6B-365D-402C-AC02-85641F62A521}" type="datetime1">
              <a:rPr lang="pt-BR" smtClean="0"/>
              <a:t>30/04/2017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8" name="Picture 2" descr="Resultado de imagem para logo colegio estadual do parana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937" y="145156"/>
            <a:ext cx="805726" cy="70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57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42A7-4BA7-4D0E-B6BA-AF249AB0533A}" type="datetime1">
              <a:rPr lang="pt-BR" smtClean="0"/>
              <a:t>30/04/2017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071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DDA25-0960-44D3-85B8-0A71166FCAB2}" type="datetime1">
              <a:rPr lang="pt-BR" smtClean="0"/>
              <a:t>30/04/2017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296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97B-D807-4705-AE98-50E122ECCB80}" type="datetime1">
              <a:rPr lang="pt-BR" smtClean="0"/>
              <a:t>30/04/2017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3714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8F83D-25E0-4F59-A05F-53E7D2F0D320}" type="datetime1">
              <a:rPr lang="pt-BR" smtClean="0"/>
              <a:t>30/04/2017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76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3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985AB-C644-41BA-B17D-62FF05305D71}" type="datetime1">
              <a:rPr lang="pt-BR" smtClean="0"/>
              <a:t>30/04/2017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5" name="CaixaDeTexto 4"/>
          <p:cNvSpPr txBox="1"/>
          <p:nvPr userDrawn="1"/>
        </p:nvSpPr>
        <p:spPr>
          <a:xfrm flipH="1">
            <a:off x="0" y="336640"/>
            <a:ext cx="91452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            ABNT NBR 14724 [2011] </a:t>
            </a:r>
            <a:endParaRPr lang="pt-BR" dirty="0"/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0" y="6381328"/>
            <a:ext cx="91683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26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79252-209C-4D08-AC6E-6A0EB6DADFA6}" type="datetime1">
              <a:rPr lang="pt-BR" smtClean="0"/>
              <a:t>30/04/2017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150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6EB7-7E99-4E4D-B08D-95A8B8DFF149}" type="datetime1">
              <a:rPr lang="pt-BR" smtClean="0"/>
              <a:t>30/04/2017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355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DE4F6-6B62-4A81-9B40-85056A4690A1}" type="datetime1">
              <a:rPr lang="pt-BR" smtClean="0"/>
              <a:t>30/04/2017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559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E2D6-60E5-46F6-B662-54344DD1CF03}" type="datetime1">
              <a:rPr lang="pt-BR" smtClean="0"/>
              <a:t>30/04/2017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769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2ADC7-2BF3-4F26-A222-9DAA9B242039}" type="datetime1">
              <a:rPr lang="pt-BR" smtClean="0"/>
              <a:t>30/04/2017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316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oxnar.com.br/2017/1ati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InterfaceMenu.java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43608" y="21328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Elaborando as Interfaces </a:t>
            </a:r>
            <a:br>
              <a:rPr lang="pt-BR" dirty="0" smtClean="0"/>
            </a:br>
            <a:r>
              <a:rPr lang="pt-BR" dirty="0" smtClean="0"/>
              <a:t>dos trabalhos das aulas 28, 29 e 30.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6400800" cy="625624"/>
          </a:xfrm>
        </p:spPr>
        <p:txBody>
          <a:bodyPr>
            <a:normAutofit fontScale="77500" lnSpcReduction="20000"/>
          </a:bodyPr>
          <a:lstStyle/>
          <a:p>
            <a:r>
              <a:rPr lang="pt-BR" sz="1600" dirty="0" smtClean="0">
                <a:solidFill>
                  <a:schemeClr val="tx1"/>
                </a:solidFill>
              </a:rPr>
              <a:t>Prof. André Aparecido da Silva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Disponível em: </a:t>
            </a:r>
            <a:r>
              <a:rPr lang="pt-BR" sz="1600" dirty="0" smtClean="0">
                <a:solidFill>
                  <a:schemeClr val="tx1"/>
                </a:solidFill>
                <a:hlinkClick r:id="rId2"/>
              </a:rPr>
              <a:t>http://www.oxnar.com.br/2017/3ati</a:t>
            </a:r>
            <a:r>
              <a:rPr lang="pt-BR" sz="1600" dirty="0" smtClean="0">
                <a:solidFill>
                  <a:schemeClr val="tx1"/>
                </a:solidFill>
              </a:rPr>
              <a:t>   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Aulas 28, 29 e 30.</a:t>
            </a:r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192" y="1943"/>
            <a:ext cx="714375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6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Exercício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dirty="0" smtClean="0"/>
              <a:t>Crie uma tela com os menus</a:t>
            </a:r>
          </a:p>
          <a:p>
            <a:pPr marL="0" indent="0">
              <a:buNone/>
            </a:pPr>
            <a:r>
              <a:rPr lang="pt-BR" dirty="0" smtClean="0"/>
              <a:t>Menu Arquivo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smtClean="0">
                <a:sym typeface="Wingdings" panose="05000000000000000000" pitchFamily="2" charset="2"/>
              </a:rPr>
              <a:t> Novo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>
                <a:sym typeface="Wingdings" panose="05000000000000000000" pitchFamily="2" charset="2"/>
              </a:rPr>
              <a:t> </a:t>
            </a:r>
            <a:r>
              <a:rPr lang="pt-BR" dirty="0" smtClean="0">
                <a:sym typeface="Wingdings" panose="05000000000000000000" pitchFamily="2" charset="2"/>
              </a:rPr>
              <a:t>(Separador de menu)</a:t>
            </a:r>
            <a:endParaRPr lang="pt-BR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>
                <a:sym typeface="Wingdings" panose="05000000000000000000" pitchFamily="2" charset="2"/>
              </a:rPr>
              <a:t> </a:t>
            </a:r>
            <a:r>
              <a:rPr lang="pt-BR" dirty="0" smtClean="0">
                <a:sym typeface="Wingdings" panose="05000000000000000000" pitchFamily="2" charset="2"/>
              </a:rPr>
              <a:t>Sair do Sistema</a:t>
            </a:r>
            <a:endParaRPr lang="pt-BR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pt-BR" dirty="0" smtClean="0"/>
              <a:t>Menu Cores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>
                <a:sym typeface="Wingdings" panose="05000000000000000000" pitchFamily="2" charset="2"/>
              </a:rPr>
              <a:t> </a:t>
            </a:r>
            <a:r>
              <a:rPr lang="pt-BR" dirty="0" smtClean="0">
                <a:sym typeface="Wingdings" panose="05000000000000000000" pitchFamily="2" charset="2"/>
              </a:rPr>
              <a:t>Colocar diversas opções de cores</a:t>
            </a:r>
            <a:endParaRPr lang="pt-B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/>
              <a:t>Menu </a:t>
            </a:r>
            <a:r>
              <a:rPr lang="pt-BR" dirty="0" smtClean="0"/>
              <a:t>Ajuda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>
                <a:sym typeface="Wingdings" panose="05000000000000000000" pitchFamily="2" charset="2"/>
              </a:rPr>
              <a:t> </a:t>
            </a:r>
            <a:r>
              <a:rPr lang="pt-BR" dirty="0" smtClean="0">
                <a:sym typeface="Wingdings" panose="05000000000000000000" pitchFamily="2" charset="2"/>
              </a:rPr>
              <a:t>(Sem opções)</a:t>
            </a:r>
            <a:endParaRPr lang="pt-BR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pt-BR" dirty="0"/>
              <a:t>	</a:t>
            </a: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137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NA MINHA IMPLEMENTAÇÃO FICOU ASSIM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9396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404664"/>
            <a:ext cx="2944688" cy="4046372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2" y="1844824"/>
            <a:ext cx="2944688" cy="404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41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IMPORTANDO AS BIBLIOTECAS E DECLARANDO OS COMPONENTES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</a:t>
            </a:fld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457200" y="1643162"/>
            <a:ext cx="85072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</a:t>
            </a:r>
            <a:r>
              <a:rPr lang="pt-BR" dirty="0"/>
              <a:t>.*;</a:t>
            </a:r>
          </a:p>
          <a:p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javax.swing.event</a:t>
            </a:r>
            <a:r>
              <a:rPr lang="pt-BR" dirty="0"/>
              <a:t>.*;</a:t>
            </a:r>
          </a:p>
          <a:p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</a:t>
            </a:r>
            <a:r>
              <a:rPr lang="pt-BR" dirty="0"/>
              <a:t>.*;</a:t>
            </a:r>
          </a:p>
          <a:p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java.awt.event</a:t>
            </a:r>
            <a:r>
              <a:rPr lang="pt-BR" dirty="0"/>
              <a:t>.*;</a:t>
            </a:r>
          </a:p>
          <a:p>
            <a:endParaRPr lang="pt-BR" dirty="0"/>
          </a:p>
          <a:p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</a:t>
            </a:r>
            <a:r>
              <a:rPr lang="pt-BR" dirty="0" err="1"/>
              <a:t>InterfaceMenu</a:t>
            </a:r>
            <a:r>
              <a:rPr lang="pt-BR" dirty="0"/>
              <a:t> </a:t>
            </a:r>
            <a:r>
              <a:rPr lang="pt-BR" dirty="0" err="1"/>
              <a:t>extends</a:t>
            </a:r>
            <a:r>
              <a:rPr lang="pt-BR" dirty="0"/>
              <a:t> </a:t>
            </a:r>
            <a:r>
              <a:rPr lang="pt-BR" dirty="0" err="1"/>
              <a:t>JFrame</a:t>
            </a:r>
            <a:r>
              <a:rPr lang="pt-BR" dirty="0"/>
              <a:t> </a:t>
            </a:r>
            <a:r>
              <a:rPr lang="pt-BR" dirty="0" err="1"/>
              <a:t>implements</a:t>
            </a:r>
            <a:r>
              <a:rPr lang="pt-BR" dirty="0"/>
              <a:t> </a:t>
            </a:r>
            <a:r>
              <a:rPr lang="pt-BR" dirty="0" err="1"/>
              <a:t>ActionListener</a:t>
            </a:r>
            <a:r>
              <a:rPr lang="pt-BR" dirty="0"/>
              <a:t> </a:t>
            </a:r>
          </a:p>
          <a:p>
            <a:r>
              <a:rPr lang="pt-BR" dirty="0"/>
              <a:t>{</a:t>
            </a:r>
          </a:p>
          <a:p>
            <a:r>
              <a:rPr lang="pt-BR" dirty="0"/>
              <a:t>		</a:t>
            </a:r>
            <a:r>
              <a:rPr lang="pt-BR" dirty="0" err="1"/>
              <a:t>JMenuBar</a:t>
            </a:r>
            <a:r>
              <a:rPr lang="pt-BR" dirty="0"/>
              <a:t> </a:t>
            </a:r>
            <a:r>
              <a:rPr lang="pt-BR" dirty="0" err="1"/>
              <a:t>Barra_de_Menu</a:t>
            </a:r>
            <a:r>
              <a:rPr lang="pt-BR" dirty="0"/>
              <a:t> = new </a:t>
            </a:r>
            <a:r>
              <a:rPr lang="pt-BR" dirty="0" err="1"/>
              <a:t>JMenuBar</a:t>
            </a:r>
            <a:r>
              <a:rPr lang="pt-BR" dirty="0"/>
              <a:t>();</a:t>
            </a:r>
          </a:p>
          <a:p>
            <a:r>
              <a:rPr lang="pt-BR" dirty="0"/>
              <a:t>		</a:t>
            </a:r>
            <a:r>
              <a:rPr lang="pt-BR" dirty="0" err="1"/>
              <a:t>JMenu</a:t>
            </a:r>
            <a:r>
              <a:rPr lang="pt-BR" dirty="0"/>
              <a:t> </a:t>
            </a:r>
            <a:r>
              <a:rPr lang="pt-BR" dirty="0" err="1"/>
              <a:t>Menu_Arquivo</a:t>
            </a:r>
            <a:r>
              <a:rPr lang="pt-BR" dirty="0"/>
              <a:t>, </a:t>
            </a:r>
            <a:r>
              <a:rPr lang="pt-BR" dirty="0" err="1"/>
              <a:t>Menu_Opcoes</a:t>
            </a:r>
            <a:r>
              <a:rPr lang="pt-BR" dirty="0"/>
              <a:t>, </a:t>
            </a:r>
            <a:r>
              <a:rPr lang="pt-BR" dirty="0" err="1"/>
              <a:t>Menu_Cores</a:t>
            </a:r>
            <a:r>
              <a:rPr lang="pt-BR" dirty="0"/>
              <a:t>;</a:t>
            </a:r>
          </a:p>
          <a:p>
            <a:r>
              <a:rPr lang="pt-BR" dirty="0"/>
              <a:t>		</a:t>
            </a:r>
            <a:r>
              <a:rPr lang="pt-BR" dirty="0" err="1"/>
              <a:t>JMenuItem</a:t>
            </a:r>
            <a:r>
              <a:rPr lang="pt-BR" dirty="0"/>
              <a:t> </a:t>
            </a:r>
            <a:r>
              <a:rPr lang="pt-BR" dirty="0" err="1"/>
              <a:t>MenuIem_Novo</a:t>
            </a:r>
            <a:r>
              <a:rPr lang="pt-BR" dirty="0"/>
              <a:t>, </a:t>
            </a:r>
            <a:r>
              <a:rPr lang="pt-BR" dirty="0" err="1"/>
              <a:t>MenuItem_Sair</a:t>
            </a:r>
            <a:r>
              <a:rPr lang="pt-BR" dirty="0"/>
              <a:t>;</a:t>
            </a:r>
          </a:p>
          <a:p>
            <a:r>
              <a:rPr lang="pt-BR" dirty="0"/>
              <a:t>	 	</a:t>
            </a:r>
            <a:r>
              <a:rPr lang="pt-BR" dirty="0" err="1"/>
              <a:t>JMenuItem</a:t>
            </a:r>
            <a:r>
              <a:rPr lang="pt-BR" dirty="0"/>
              <a:t> </a:t>
            </a:r>
            <a:r>
              <a:rPr lang="pt-BR" dirty="0" err="1"/>
              <a:t>MenuItem_Cor_Amarela</a:t>
            </a:r>
            <a:r>
              <a:rPr lang="pt-BR" dirty="0"/>
              <a:t>, </a:t>
            </a:r>
            <a:r>
              <a:rPr lang="pt-BR" dirty="0" err="1" smtClean="0"/>
              <a:t>MenuItem_Cor_Azul</a:t>
            </a:r>
            <a:r>
              <a:rPr lang="pt-BR" dirty="0" smtClean="0"/>
              <a:t>; </a:t>
            </a:r>
            <a:r>
              <a:rPr lang="pt-BR" dirty="0"/>
              <a:t>	 	</a:t>
            </a:r>
            <a:r>
              <a:rPr lang="pt-BR" dirty="0" smtClean="0"/>
              <a:t>                 </a:t>
            </a:r>
            <a:r>
              <a:rPr lang="pt-BR" dirty="0" err="1" smtClean="0"/>
              <a:t>JMenuItem</a:t>
            </a:r>
            <a:r>
              <a:rPr lang="pt-BR" dirty="0" smtClean="0"/>
              <a:t> </a:t>
            </a:r>
            <a:r>
              <a:rPr lang="pt-BR" dirty="0" err="1" smtClean="0"/>
              <a:t>MenuItem_Cor_Verde</a:t>
            </a:r>
            <a:r>
              <a:rPr lang="pt-BR" dirty="0"/>
              <a:t>, </a:t>
            </a:r>
            <a:r>
              <a:rPr lang="pt-BR" dirty="0" err="1"/>
              <a:t>MenuItem_Cor_Vermelho</a:t>
            </a:r>
            <a:r>
              <a:rPr lang="pt-BR" dirty="0"/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62211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método construtor desta classe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24012"/>
            <a:ext cx="844562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200" dirty="0" err="1" smtClean="0"/>
              <a:t>public</a:t>
            </a:r>
            <a:r>
              <a:rPr lang="pt-BR" sz="2200" dirty="0" smtClean="0"/>
              <a:t> </a:t>
            </a:r>
            <a:r>
              <a:rPr lang="pt-BR" sz="2200" dirty="0" err="1"/>
              <a:t>InterfaceMenu</a:t>
            </a:r>
            <a:r>
              <a:rPr lang="pt-BR" sz="2200" dirty="0"/>
              <a:t>() </a:t>
            </a:r>
          </a:p>
          <a:p>
            <a:pPr marL="0" indent="0">
              <a:buNone/>
            </a:pPr>
            <a:r>
              <a:rPr lang="pt-BR" sz="2200" dirty="0" smtClean="0"/>
              <a:t>{</a:t>
            </a:r>
            <a:endParaRPr lang="pt-BR" sz="2200" dirty="0"/>
          </a:p>
          <a:p>
            <a:pPr marL="0" indent="0">
              <a:buNone/>
            </a:pPr>
            <a:r>
              <a:rPr lang="pt-BR" sz="2200" dirty="0"/>
              <a:t>	</a:t>
            </a:r>
            <a:r>
              <a:rPr lang="pt-BR" sz="2200" dirty="0" err="1"/>
              <a:t>setJMenuBar</a:t>
            </a:r>
            <a:r>
              <a:rPr lang="pt-BR" sz="2200" dirty="0"/>
              <a:t>(</a:t>
            </a:r>
            <a:r>
              <a:rPr lang="pt-BR" sz="2200" dirty="0" err="1"/>
              <a:t>Barra_de_Menu</a:t>
            </a:r>
            <a:r>
              <a:rPr lang="pt-BR" sz="2200" dirty="0"/>
              <a:t>);</a:t>
            </a:r>
          </a:p>
          <a:p>
            <a:pPr marL="0" indent="0">
              <a:buNone/>
            </a:pPr>
            <a:r>
              <a:rPr lang="pt-BR" sz="2200" dirty="0" smtClean="0"/>
              <a:t>	</a:t>
            </a:r>
            <a:r>
              <a:rPr lang="pt-BR" sz="2200" dirty="0" err="1" smtClean="0"/>
              <a:t>Barra_de_Menu.add</a:t>
            </a:r>
            <a:r>
              <a:rPr lang="pt-BR" sz="2200" dirty="0" smtClean="0"/>
              <a:t>(</a:t>
            </a:r>
            <a:r>
              <a:rPr lang="pt-BR" sz="2200" dirty="0" err="1" smtClean="0"/>
              <a:t>Menu_Arquivo</a:t>
            </a:r>
            <a:r>
              <a:rPr lang="pt-BR" sz="2200" dirty="0" smtClean="0"/>
              <a:t> </a:t>
            </a:r>
            <a:r>
              <a:rPr lang="pt-BR" sz="2200" dirty="0"/>
              <a:t>= new </a:t>
            </a:r>
            <a:r>
              <a:rPr lang="pt-BR" sz="2200" dirty="0" err="1"/>
              <a:t>JMenu</a:t>
            </a:r>
            <a:r>
              <a:rPr lang="pt-BR" sz="2200" dirty="0"/>
              <a:t>("ARQUIVO"));</a:t>
            </a:r>
          </a:p>
          <a:p>
            <a:pPr marL="0" indent="0">
              <a:buNone/>
            </a:pP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Detalhe...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barra de menu é instanciada através do método set e não através do método </a:t>
            </a:r>
            <a:r>
              <a:rPr lang="pt-BR" dirty="0" err="1" smtClean="0"/>
              <a:t>add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setJMenuBar</a:t>
            </a:r>
            <a:r>
              <a:rPr lang="pt-BR" dirty="0" smtClean="0"/>
              <a:t>(</a:t>
            </a:r>
            <a:r>
              <a:rPr lang="pt-BR" dirty="0" err="1" smtClean="0"/>
              <a:t>Barra_de_Menu</a:t>
            </a:r>
            <a:r>
              <a:rPr lang="pt-BR" dirty="0"/>
              <a:t>);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548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Itens do Menu Arquivo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t-BR" sz="2200" dirty="0" smtClean="0"/>
          </a:p>
          <a:p>
            <a:pPr marL="0" indent="0">
              <a:buNone/>
            </a:pPr>
            <a:endParaRPr lang="pt-BR" sz="2200" dirty="0"/>
          </a:p>
          <a:p>
            <a:pPr marL="0" indent="0">
              <a:buNone/>
            </a:pPr>
            <a:r>
              <a:rPr lang="pt-BR" sz="2200" dirty="0" err="1" smtClean="0"/>
              <a:t>Barra_de_Menu.add</a:t>
            </a:r>
            <a:r>
              <a:rPr lang="pt-BR" sz="2200" dirty="0" smtClean="0"/>
              <a:t>(</a:t>
            </a:r>
            <a:r>
              <a:rPr lang="pt-BR" sz="2200" dirty="0" err="1" smtClean="0"/>
              <a:t>Menu_Arquivo</a:t>
            </a:r>
            <a:r>
              <a:rPr lang="pt-BR" sz="2200" dirty="0" smtClean="0"/>
              <a:t> </a:t>
            </a:r>
            <a:r>
              <a:rPr lang="pt-BR" sz="2200" dirty="0"/>
              <a:t>= new </a:t>
            </a:r>
            <a:r>
              <a:rPr lang="pt-BR" sz="2200" dirty="0" err="1"/>
              <a:t>JMenu</a:t>
            </a:r>
            <a:r>
              <a:rPr lang="pt-BR" sz="2200" dirty="0"/>
              <a:t>("ARQUIVO"));</a:t>
            </a:r>
          </a:p>
          <a:p>
            <a:pPr marL="0" indent="0">
              <a:buNone/>
            </a:pPr>
            <a:r>
              <a:rPr lang="pt-BR" sz="2200" dirty="0" err="1" smtClean="0"/>
              <a:t>Menu_Arquivo.add</a:t>
            </a:r>
            <a:r>
              <a:rPr lang="pt-BR" sz="2200" dirty="0" smtClean="0"/>
              <a:t>(</a:t>
            </a:r>
            <a:r>
              <a:rPr lang="pt-BR" sz="2200" dirty="0" err="1" smtClean="0"/>
              <a:t>MenuIem_Novo</a:t>
            </a:r>
            <a:r>
              <a:rPr lang="pt-BR" sz="2200" dirty="0" smtClean="0"/>
              <a:t> </a:t>
            </a:r>
            <a:r>
              <a:rPr lang="pt-BR" sz="2200" dirty="0"/>
              <a:t>= new </a:t>
            </a:r>
            <a:r>
              <a:rPr lang="pt-BR" sz="2200" dirty="0" err="1"/>
              <a:t>JMenuItem</a:t>
            </a:r>
            <a:r>
              <a:rPr lang="pt-BR" sz="2200" dirty="0"/>
              <a:t>("NOVO"));</a:t>
            </a:r>
          </a:p>
          <a:p>
            <a:pPr marL="0" indent="0">
              <a:buNone/>
            </a:pPr>
            <a:r>
              <a:rPr lang="pt-BR" sz="2200" dirty="0" err="1" smtClean="0"/>
              <a:t>Menu_Arquivo.addSeparator</a:t>
            </a:r>
            <a:r>
              <a:rPr lang="pt-BR" sz="2200" dirty="0"/>
              <a:t>();</a:t>
            </a:r>
          </a:p>
          <a:p>
            <a:pPr marL="0" indent="0">
              <a:buNone/>
            </a:pPr>
            <a:r>
              <a:rPr lang="pt-BR" sz="2200" dirty="0" err="1" smtClean="0"/>
              <a:t>Menu_Arquivo.add</a:t>
            </a:r>
            <a:r>
              <a:rPr lang="pt-BR" sz="2200" dirty="0" smtClean="0"/>
              <a:t>(</a:t>
            </a:r>
            <a:r>
              <a:rPr lang="pt-BR" sz="2200" dirty="0" err="1" smtClean="0"/>
              <a:t>MenuItem_Sair</a:t>
            </a:r>
            <a:r>
              <a:rPr lang="pt-BR" sz="2200" dirty="0" smtClean="0"/>
              <a:t> </a:t>
            </a:r>
            <a:r>
              <a:rPr lang="pt-BR" sz="2200" dirty="0"/>
              <a:t>= new </a:t>
            </a:r>
            <a:r>
              <a:rPr lang="pt-BR" sz="2200" dirty="0" err="1"/>
              <a:t>JMenuItem</a:t>
            </a:r>
            <a:r>
              <a:rPr lang="pt-BR" sz="2200" dirty="0"/>
              <a:t>("SAIR"));</a:t>
            </a:r>
          </a:p>
          <a:p>
            <a:pPr marL="0" indent="0">
              <a:buNone/>
            </a:pP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59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Menu Arquivo ficou assim...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9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850" y="1988840"/>
            <a:ext cx="2724150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06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Menu_Arquivo.addSeparator</a:t>
            </a:r>
            <a:r>
              <a:rPr lang="pt-BR" dirty="0"/>
              <a:t>();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10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772816"/>
            <a:ext cx="2724150" cy="3743325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>
          <a:xfrm flipH="1" flipV="1">
            <a:off x="1403648" y="2492896"/>
            <a:ext cx="3024336" cy="1008112"/>
          </a:xfrm>
          <a:prstGeom prst="straightConnector1">
            <a:avLst/>
          </a:prstGeom>
          <a:ln w="158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4432072" y="2666816"/>
            <a:ext cx="3960440" cy="31085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800" dirty="0" smtClean="0"/>
              <a:t>A linha de comando </a:t>
            </a:r>
            <a:r>
              <a:rPr lang="pt-BR" sz="2800" dirty="0" err="1" smtClean="0"/>
              <a:t>addSeparator</a:t>
            </a:r>
            <a:r>
              <a:rPr lang="pt-BR" sz="2800" dirty="0" smtClean="0"/>
              <a:t>(); tem função estética dentro da interface gráfica, não alterando qualquer resultado se a mesma não estiver ali.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49912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método construtor desta classe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600200"/>
            <a:ext cx="889248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200" dirty="0" err="1" smtClean="0"/>
              <a:t>Barra_de_Menu.add</a:t>
            </a:r>
            <a:r>
              <a:rPr lang="pt-BR" sz="2200" dirty="0" smtClean="0"/>
              <a:t>(</a:t>
            </a:r>
            <a:r>
              <a:rPr lang="pt-BR" sz="2200" dirty="0" err="1" smtClean="0"/>
              <a:t>Menu_Opcoes</a:t>
            </a:r>
            <a:r>
              <a:rPr lang="pt-BR" sz="2200" dirty="0" smtClean="0"/>
              <a:t> </a:t>
            </a:r>
            <a:r>
              <a:rPr lang="pt-BR" sz="2200" dirty="0"/>
              <a:t>= new </a:t>
            </a:r>
            <a:r>
              <a:rPr lang="pt-BR" sz="2200" dirty="0" err="1"/>
              <a:t>JMenu</a:t>
            </a:r>
            <a:r>
              <a:rPr lang="pt-BR" sz="2200" dirty="0"/>
              <a:t>("OPÇÕES</a:t>
            </a:r>
            <a:r>
              <a:rPr lang="pt-BR" sz="2200" dirty="0" smtClean="0"/>
              <a:t>"));</a:t>
            </a:r>
          </a:p>
          <a:p>
            <a:pPr marL="0" indent="0">
              <a:buNone/>
            </a:pPr>
            <a:endParaRPr lang="pt-BR" sz="2200" dirty="0"/>
          </a:p>
          <a:p>
            <a:pPr marL="0" indent="0">
              <a:buNone/>
            </a:pPr>
            <a:r>
              <a:rPr lang="pt-BR" sz="2200" dirty="0" err="1" smtClean="0"/>
              <a:t>Menu_Opcoes.add</a:t>
            </a:r>
            <a:r>
              <a:rPr lang="pt-BR" sz="2200" dirty="0" smtClean="0"/>
              <a:t>(</a:t>
            </a:r>
            <a:r>
              <a:rPr lang="pt-BR" sz="2200" dirty="0" err="1" smtClean="0"/>
              <a:t>Menu_Cores</a:t>
            </a:r>
            <a:r>
              <a:rPr lang="pt-BR" sz="2200" dirty="0" smtClean="0"/>
              <a:t> </a:t>
            </a:r>
            <a:r>
              <a:rPr lang="pt-BR" sz="2200" dirty="0"/>
              <a:t>= new </a:t>
            </a:r>
            <a:r>
              <a:rPr lang="pt-BR" sz="2200" dirty="0" err="1"/>
              <a:t>JMenu</a:t>
            </a:r>
            <a:r>
              <a:rPr lang="pt-BR" sz="2200" dirty="0"/>
              <a:t>("CORES</a:t>
            </a:r>
            <a:r>
              <a:rPr lang="pt-BR" sz="2200" dirty="0" smtClean="0"/>
              <a:t>"));    </a:t>
            </a:r>
          </a:p>
          <a:p>
            <a:pPr marL="0" indent="0">
              <a:buNone/>
            </a:pPr>
            <a:endParaRPr lang="pt-BR" sz="2200" dirty="0"/>
          </a:p>
          <a:p>
            <a:pPr marL="0" indent="0">
              <a:buNone/>
            </a:pPr>
            <a:r>
              <a:rPr lang="pt-BR" sz="2200" dirty="0" err="1" smtClean="0"/>
              <a:t>Menu_Cores.add</a:t>
            </a:r>
            <a:r>
              <a:rPr lang="pt-BR" sz="2200" dirty="0" smtClean="0"/>
              <a:t>(</a:t>
            </a:r>
            <a:r>
              <a:rPr lang="pt-BR" sz="2200" dirty="0" err="1" smtClean="0"/>
              <a:t>MenuItem_Cor_Amarela</a:t>
            </a:r>
            <a:r>
              <a:rPr lang="pt-BR" sz="2200" dirty="0" smtClean="0"/>
              <a:t> </a:t>
            </a:r>
            <a:r>
              <a:rPr lang="pt-BR" sz="2200" dirty="0"/>
              <a:t>= new </a:t>
            </a:r>
            <a:r>
              <a:rPr lang="pt-BR" sz="2200" dirty="0" err="1"/>
              <a:t>JMenuItem</a:t>
            </a:r>
            <a:r>
              <a:rPr lang="pt-BR" sz="2200" dirty="0"/>
              <a:t> ("AMARELA"));</a:t>
            </a:r>
          </a:p>
          <a:p>
            <a:pPr marL="0" indent="0">
              <a:buNone/>
            </a:pPr>
            <a:r>
              <a:rPr lang="pt-BR" sz="2200" dirty="0" err="1" smtClean="0"/>
              <a:t>Menu_Cores.add</a:t>
            </a:r>
            <a:r>
              <a:rPr lang="pt-BR" sz="2200" dirty="0" smtClean="0"/>
              <a:t>(</a:t>
            </a:r>
            <a:r>
              <a:rPr lang="pt-BR" sz="2200" dirty="0" err="1" smtClean="0"/>
              <a:t>MenuItem_Cor_Azul</a:t>
            </a:r>
            <a:r>
              <a:rPr lang="pt-BR" sz="2200" dirty="0" smtClean="0"/>
              <a:t> </a:t>
            </a:r>
            <a:r>
              <a:rPr lang="pt-BR" sz="2200" dirty="0"/>
              <a:t>= new </a:t>
            </a:r>
            <a:r>
              <a:rPr lang="pt-BR" sz="2200" dirty="0" err="1"/>
              <a:t>JMenuItem</a:t>
            </a:r>
            <a:r>
              <a:rPr lang="pt-BR" sz="2200" dirty="0"/>
              <a:t> ("AZUL"));</a:t>
            </a:r>
          </a:p>
          <a:p>
            <a:pPr marL="0" indent="0">
              <a:buNone/>
            </a:pPr>
            <a:r>
              <a:rPr lang="pt-BR" sz="2200" dirty="0" err="1" smtClean="0"/>
              <a:t>Menu_Cores.add</a:t>
            </a:r>
            <a:r>
              <a:rPr lang="pt-BR" sz="2200" dirty="0" smtClean="0"/>
              <a:t>(</a:t>
            </a:r>
            <a:r>
              <a:rPr lang="pt-BR" sz="2200" dirty="0" err="1" smtClean="0"/>
              <a:t>MenuItem_Cor_Verde</a:t>
            </a:r>
            <a:r>
              <a:rPr lang="pt-BR" sz="2200" dirty="0" smtClean="0"/>
              <a:t> </a:t>
            </a:r>
            <a:r>
              <a:rPr lang="pt-BR" sz="2200" dirty="0"/>
              <a:t>= new </a:t>
            </a:r>
            <a:r>
              <a:rPr lang="pt-BR" sz="2200" dirty="0" err="1"/>
              <a:t>JMenuItem</a:t>
            </a:r>
            <a:r>
              <a:rPr lang="pt-BR" sz="2200" dirty="0"/>
              <a:t> ("VERDE"));</a:t>
            </a:r>
          </a:p>
          <a:p>
            <a:pPr marL="0" indent="0">
              <a:buNone/>
            </a:pPr>
            <a:r>
              <a:rPr lang="pt-BR" sz="2100" dirty="0" err="1" smtClean="0"/>
              <a:t>Menu_Cores.add</a:t>
            </a:r>
            <a:r>
              <a:rPr lang="pt-BR" sz="2100" dirty="0" smtClean="0"/>
              <a:t>(</a:t>
            </a:r>
            <a:r>
              <a:rPr lang="pt-BR" sz="2100" dirty="0" err="1" smtClean="0"/>
              <a:t>MenuItem_Cor_Vermelho</a:t>
            </a:r>
            <a:r>
              <a:rPr lang="pt-BR" sz="2100" dirty="0" smtClean="0"/>
              <a:t>=new </a:t>
            </a:r>
            <a:r>
              <a:rPr lang="pt-BR" sz="2100" dirty="0" err="1"/>
              <a:t>JMenuItem</a:t>
            </a:r>
            <a:r>
              <a:rPr lang="pt-BR" sz="2100" dirty="0"/>
              <a:t> ("VERMELHA"));</a:t>
            </a:r>
          </a:p>
          <a:p>
            <a:pPr marL="0" indent="0">
              <a:buNone/>
            </a:pPr>
            <a:r>
              <a:rPr lang="pt-BR" sz="2200" dirty="0"/>
              <a:t>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1124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Menu Opções ficou assim...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12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1268760"/>
            <a:ext cx="2724150" cy="3743325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323528" y="5173412"/>
            <a:ext cx="8136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 err="1"/>
              <a:t>Barra_de_Menu.add</a:t>
            </a:r>
            <a:r>
              <a:rPr lang="pt-BR" sz="2400" dirty="0"/>
              <a:t>(</a:t>
            </a:r>
            <a:r>
              <a:rPr lang="pt-BR" sz="2400" dirty="0" err="1"/>
              <a:t>Menu_Opcoes</a:t>
            </a:r>
            <a:r>
              <a:rPr lang="pt-BR" sz="2400" dirty="0"/>
              <a:t> = new </a:t>
            </a:r>
            <a:r>
              <a:rPr lang="pt-BR" sz="2400" dirty="0" err="1"/>
              <a:t>JMenu</a:t>
            </a:r>
            <a:r>
              <a:rPr lang="pt-BR" sz="2400" dirty="0"/>
              <a:t>("OPÇÕES"));</a:t>
            </a:r>
          </a:p>
          <a:p>
            <a:endParaRPr lang="pt-BR" sz="2400" dirty="0"/>
          </a:p>
          <a:p>
            <a:r>
              <a:rPr lang="pt-BR" sz="2400" dirty="0" err="1"/>
              <a:t>Menu_Opcoes.add</a:t>
            </a:r>
            <a:r>
              <a:rPr lang="pt-BR" sz="2400" dirty="0"/>
              <a:t>(</a:t>
            </a:r>
            <a:r>
              <a:rPr lang="pt-BR" sz="2400" dirty="0" err="1"/>
              <a:t>Menu_Cores</a:t>
            </a:r>
            <a:r>
              <a:rPr lang="pt-BR" sz="2400" dirty="0"/>
              <a:t> = new </a:t>
            </a:r>
            <a:r>
              <a:rPr lang="pt-BR" sz="2400" dirty="0" err="1"/>
              <a:t>JMenu</a:t>
            </a:r>
            <a:r>
              <a:rPr lang="pt-BR" sz="2400" dirty="0"/>
              <a:t>("CORES"));    </a:t>
            </a:r>
          </a:p>
          <a:p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4932040" y="2418362"/>
            <a:ext cx="4104456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800" dirty="0" smtClean="0"/>
              <a:t>Um menu dentro de outro menu.</a:t>
            </a:r>
            <a:endParaRPr lang="pt-BR" sz="2800" dirty="0"/>
          </a:p>
        </p:txBody>
      </p:sp>
      <p:cxnSp>
        <p:nvCxnSpPr>
          <p:cNvPr id="9" name="Conector de seta reta 8"/>
          <p:cNvCxnSpPr/>
          <p:nvPr/>
        </p:nvCxnSpPr>
        <p:spPr>
          <a:xfrm flipH="1" flipV="1">
            <a:off x="3377791" y="1988840"/>
            <a:ext cx="1620180" cy="865127"/>
          </a:xfrm>
          <a:prstGeom prst="straightConnector1">
            <a:avLst/>
          </a:prstGeom>
          <a:ln w="158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758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</a:t>
            </a:r>
            <a:r>
              <a:rPr lang="pt-BR" dirty="0" err="1" smtClean="0"/>
              <a:t>SubMenus</a:t>
            </a:r>
            <a:r>
              <a:rPr lang="pt-BR" dirty="0" smtClean="0"/>
              <a:t> do Menu Cores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600200"/>
            <a:ext cx="878497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400" dirty="0" err="1" smtClean="0"/>
              <a:t>Barra_de_Menu.add</a:t>
            </a:r>
            <a:r>
              <a:rPr lang="pt-BR" sz="2400" dirty="0" smtClean="0"/>
              <a:t>(</a:t>
            </a:r>
            <a:r>
              <a:rPr lang="pt-BR" sz="2400" dirty="0" err="1" smtClean="0"/>
              <a:t>Menu_Opcoes</a:t>
            </a:r>
            <a:r>
              <a:rPr lang="pt-BR" sz="2400" dirty="0" smtClean="0"/>
              <a:t> </a:t>
            </a:r>
            <a:r>
              <a:rPr lang="pt-BR" sz="2400" dirty="0"/>
              <a:t>= new </a:t>
            </a:r>
            <a:r>
              <a:rPr lang="pt-BR" sz="2400" dirty="0" err="1"/>
              <a:t>JMenu</a:t>
            </a:r>
            <a:r>
              <a:rPr lang="pt-BR" sz="2400" dirty="0"/>
              <a:t>("OPÇÕES</a:t>
            </a:r>
            <a:r>
              <a:rPr lang="pt-BR" sz="2400" dirty="0" smtClean="0"/>
              <a:t>"));</a:t>
            </a:r>
          </a:p>
          <a:p>
            <a:pPr marL="0" indent="0">
              <a:buNone/>
            </a:pPr>
            <a:endParaRPr lang="pt-BR" sz="2400" dirty="0" smtClean="0"/>
          </a:p>
          <a:p>
            <a:pPr marL="0" indent="0">
              <a:buNone/>
            </a:pPr>
            <a:r>
              <a:rPr lang="pt-BR" sz="2400" dirty="0" err="1" smtClean="0"/>
              <a:t>Menu_Opcoes.add</a:t>
            </a:r>
            <a:r>
              <a:rPr lang="pt-BR" sz="2400" dirty="0" smtClean="0"/>
              <a:t>(</a:t>
            </a:r>
            <a:r>
              <a:rPr lang="pt-BR" sz="2400" dirty="0" err="1" smtClean="0"/>
              <a:t>Menu_Cores</a:t>
            </a:r>
            <a:r>
              <a:rPr lang="pt-BR" sz="2400" dirty="0" smtClean="0"/>
              <a:t> = new </a:t>
            </a:r>
            <a:r>
              <a:rPr lang="pt-BR" sz="2400" dirty="0" err="1" smtClean="0"/>
              <a:t>JMenu</a:t>
            </a:r>
            <a:r>
              <a:rPr lang="pt-BR" sz="2400" dirty="0" smtClean="0"/>
              <a:t>("CORES"));</a:t>
            </a:r>
          </a:p>
          <a:p>
            <a:pPr marL="0" indent="0">
              <a:buNone/>
            </a:pPr>
            <a:endParaRPr lang="pt-BR" sz="2100" dirty="0" smtClean="0"/>
          </a:p>
          <a:p>
            <a:pPr marL="0" indent="0">
              <a:buNone/>
            </a:pPr>
            <a:r>
              <a:rPr lang="pt-BR" sz="2100" dirty="0" err="1" smtClean="0"/>
              <a:t>Menu_Cores.add</a:t>
            </a:r>
            <a:r>
              <a:rPr lang="pt-BR" sz="2100" dirty="0" smtClean="0"/>
              <a:t>(</a:t>
            </a:r>
            <a:r>
              <a:rPr lang="pt-BR" sz="2100" dirty="0" err="1" smtClean="0"/>
              <a:t>MenuItem_Cor_Amarela</a:t>
            </a:r>
            <a:r>
              <a:rPr lang="pt-BR" sz="2100" dirty="0" smtClean="0"/>
              <a:t> </a:t>
            </a:r>
            <a:r>
              <a:rPr lang="pt-BR" sz="2100" dirty="0"/>
              <a:t>= new </a:t>
            </a:r>
            <a:r>
              <a:rPr lang="pt-BR" sz="2100" dirty="0" err="1"/>
              <a:t>JMenuItem</a:t>
            </a:r>
            <a:r>
              <a:rPr lang="pt-BR" sz="2100" dirty="0"/>
              <a:t> ("AMARELA"));</a:t>
            </a:r>
          </a:p>
          <a:p>
            <a:pPr marL="0" indent="0">
              <a:buNone/>
            </a:pPr>
            <a:endParaRPr lang="pt-BR" sz="2400" dirty="0" smtClean="0"/>
          </a:p>
          <a:p>
            <a:pPr marL="0" indent="0">
              <a:buNone/>
            </a:pPr>
            <a:r>
              <a:rPr lang="pt-BR" sz="2400" dirty="0" err="1" smtClean="0"/>
              <a:t>Menu_Cores.add</a:t>
            </a:r>
            <a:r>
              <a:rPr lang="pt-BR" sz="2400" dirty="0" smtClean="0"/>
              <a:t>(</a:t>
            </a:r>
            <a:r>
              <a:rPr lang="pt-BR" sz="2400" dirty="0" err="1" smtClean="0"/>
              <a:t>MenuItem_Cor_Azul</a:t>
            </a:r>
            <a:r>
              <a:rPr lang="pt-BR" sz="2400" dirty="0" smtClean="0"/>
              <a:t> </a:t>
            </a:r>
            <a:r>
              <a:rPr lang="pt-BR" sz="2400" dirty="0"/>
              <a:t>= new </a:t>
            </a:r>
            <a:r>
              <a:rPr lang="pt-BR" sz="2400" dirty="0" err="1"/>
              <a:t>JMenuItem</a:t>
            </a:r>
            <a:r>
              <a:rPr lang="pt-BR" sz="2400" dirty="0"/>
              <a:t> ("AZUL"));</a:t>
            </a:r>
          </a:p>
          <a:p>
            <a:pPr marL="0" indent="0">
              <a:buNone/>
            </a:pPr>
            <a:endParaRPr lang="pt-BR" sz="2200" dirty="0" smtClean="0"/>
          </a:p>
          <a:p>
            <a:pPr marL="0" indent="0">
              <a:buNone/>
            </a:pPr>
            <a:r>
              <a:rPr lang="pt-BR" sz="2200" dirty="0" err="1" smtClean="0"/>
              <a:t>Menu_Cores.add</a:t>
            </a:r>
            <a:r>
              <a:rPr lang="pt-BR" sz="2200" dirty="0" smtClean="0"/>
              <a:t>(</a:t>
            </a:r>
            <a:r>
              <a:rPr lang="pt-BR" sz="2200" dirty="0" err="1" smtClean="0"/>
              <a:t>MenuItem_Cor_Verde</a:t>
            </a:r>
            <a:r>
              <a:rPr lang="pt-BR" sz="2200" dirty="0" smtClean="0"/>
              <a:t> </a:t>
            </a:r>
            <a:r>
              <a:rPr lang="pt-BR" sz="2200" dirty="0"/>
              <a:t>= new </a:t>
            </a:r>
            <a:r>
              <a:rPr lang="pt-BR" sz="2200" dirty="0" err="1"/>
              <a:t>JMenuItem</a:t>
            </a:r>
            <a:r>
              <a:rPr lang="pt-BR" sz="2200" dirty="0"/>
              <a:t> ("VERDE</a:t>
            </a:r>
            <a:r>
              <a:rPr lang="pt-BR" sz="2200" dirty="0" smtClean="0"/>
              <a:t>")); </a:t>
            </a:r>
            <a:endParaRPr lang="pt-BR" sz="22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854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tela ficou assim...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986930"/>
            <a:ext cx="2724150" cy="374332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6" y="3011063"/>
            <a:ext cx="2724150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70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Tratamento de eventos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t-BR" dirty="0" smtClean="0"/>
              <a:t>////Tornando </a:t>
            </a:r>
            <a:r>
              <a:rPr lang="pt-BR" dirty="0"/>
              <a:t>os Item </a:t>
            </a:r>
            <a:r>
              <a:rPr lang="pt-BR" dirty="0" err="1"/>
              <a:t>sensiveis</a:t>
            </a:r>
            <a:r>
              <a:rPr lang="pt-BR" dirty="0"/>
              <a:t> ao click do mouse</a:t>
            </a:r>
          </a:p>
          <a:p>
            <a:pPr marL="0" indent="0">
              <a:buNone/>
            </a:pPr>
            <a:r>
              <a:rPr lang="pt-BR" dirty="0" err="1" smtClean="0"/>
              <a:t>MenuIem_Novo.addActionListener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MenuItem_Sair.addActionListener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 smtClean="0"/>
              <a:t>);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MenuItem_Cor_Amarela.addActionListener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MenuItem_Cor_Azul.addActionListener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MenuItem_Cor_Verde.addActionListener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MenuItem_Cor_Vermelho.addActionListener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187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Tratando os eventos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actionPerformed</a:t>
            </a:r>
            <a:r>
              <a:rPr lang="pt-BR" dirty="0"/>
              <a:t> (</a:t>
            </a:r>
            <a:r>
              <a:rPr lang="pt-BR" dirty="0" err="1"/>
              <a:t>ActionEvent</a:t>
            </a:r>
            <a:r>
              <a:rPr lang="pt-BR" dirty="0"/>
              <a:t> e)</a:t>
            </a:r>
          </a:p>
          <a:p>
            <a:pPr marL="0" indent="0">
              <a:buNone/>
            </a:pPr>
            <a:r>
              <a:rPr lang="pt-BR" dirty="0" smtClean="0"/>
              <a:t>{</a:t>
            </a:r>
            <a:endParaRPr lang="pt-BR" dirty="0"/>
          </a:p>
          <a:p>
            <a:pPr marL="0" indent="0">
              <a:buNone/>
            </a:pPr>
            <a:r>
              <a:rPr lang="pt-BR" dirty="0" smtClean="0"/>
              <a:t>	</a:t>
            </a:r>
            <a:r>
              <a:rPr lang="pt-BR" dirty="0" err="1" smtClean="0"/>
              <a:t>if</a:t>
            </a:r>
            <a:r>
              <a:rPr lang="pt-BR" dirty="0" smtClean="0"/>
              <a:t>(</a:t>
            </a:r>
            <a:r>
              <a:rPr lang="pt-BR" dirty="0" err="1" smtClean="0"/>
              <a:t>e.getSource</a:t>
            </a:r>
            <a:r>
              <a:rPr lang="pt-BR" dirty="0"/>
              <a:t>()==</a:t>
            </a:r>
            <a:r>
              <a:rPr lang="pt-BR" dirty="0" err="1"/>
              <a:t>MenuItem_Sair</a:t>
            </a:r>
            <a:r>
              <a:rPr lang="pt-BR" dirty="0"/>
              <a:t>)</a:t>
            </a:r>
          </a:p>
          <a:p>
            <a:pPr marL="0" indent="0">
              <a:buNone/>
            </a:pPr>
            <a:r>
              <a:rPr lang="pt-BR" dirty="0"/>
              <a:t>    		{</a:t>
            </a:r>
            <a:r>
              <a:rPr lang="pt-BR" dirty="0" err="1"/>
              <a:t>System.exit</a:t>
            </a:r>
            <a:r>
              <a:rPr lang="pt-BR" dirty="0"/>
              <a:t>(0);}	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 smtClean="0"/>
              <a:t>if</a:t>
            </a:r>
            <a:r>
              <a:rPr lang="pt-BR" dirty="0" smtClean="0"/>
              <a:t>(</a:t>
            </a:r>
            <a:r>
              <a:rPr lang="pt-BR" dirty="0" err="1" smtClean="0"/>
              <a:t>e.getSource</a:t>
            </a:r>
            <a:r>
              <a:rPr lang="pt-BR" dirty="0"/>
              <a:t>()==</a:t>
            </a:r>
            <a:r>
              <a:rPr lang="pt-BR" dirty="0" err="1"/>
              <a:t>MenuItem_Cor_Amarela</a:t>
            </a:r>
            <a:r>
              <a:rPr lang="pt-BR" dirty="0"/>
              <a:t>)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smtClean="0"/>
              <a:t>	{</a:t>
            </a:r>
            <a:r>
              <a:rPr lang="pt-BR" dirty="0" err="1"/>
              <a:t>getContentPane</a:t>
            </a:r>
            <a:r>
              <a:rPr lang="pt-BR" dirty="0"/>
              <a:t>().</a:t>
            </a:r>
            <a:r>
              <a:rPr lang="pt-BR" dirty="0" err="1"/>
              <a:t>setBackground</a:t>
            </a:r>
            <a:r>
              <a:rPr lang="pt-BR" dirty="0"/>
              <a:t>(</a:t>
            </a:r>
            <a:r>
              <a:rPr lang="pt-BR" dirty="0" err="1"/>
              <a:t>Color.yellow</a:t>
            </a:r>
            <a:r>
              <a:rPr lang="pt-BR" dirty="0"/>
              <a:t>);}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/>
              <a:t>if</a:t>
            </a:r>
            <a:r>
              <a:rPr lang="pt-BR" dirty="0"/>
              <a:t>(</a:t>
            </a:r>
            <a:r>
              <a:rPr lang="pt-BR" dirty="0" err="1"/>
              <a:t>e.getSource</a:t>
            </a:r>
            <a:r>
              <a:rPr lang="pt-BR" dirty="0"/>
              <a:t>()==</a:t>
            </a:r>
            <a:r>
              <a:rPr lang="pt-BR" dirty="0" err="1"/>
              <a:t>MenuItem_Cor_Azul</a:t>
            </a:r>
            <a:r>
              <a:rPr lang="pt-BR" dirty="0"/>
              <a:t>)</a:t>
            </a:r>
          </a:p>
          <a:p>
            <a:pPr marL="0" indent="0">
              <a:buNone/>
            </a:pPr>
            <a:r>
              <a:rPr lang="pt-BR" dirty="0"/>
              <a:t>    		{</a:t>
            </a:r>
            <a:r>
              <a:rPr lang="pt-BR" dirty="0" err="1"/>
              <a:t>getContentPane</a:t>
            </a:r>
            <a:r>
              <a:rPr lang="pt-BR" dirty="0"/>
              <a:t>().</a:t>
            </a:r>
            <a:r>
              <a:rPr lang="pt-BR" dirty="0" err="1"/>
              <a:t>setBackground</a:t>
            </a:r>
            <a:r>
              <a:rPr lang="pt-BR" dirty="0"/>
              <a:t>(</a:t>
            </a:r>
            <a:r>
              <a:rPr lang="pt-BR" dirty="0" err="1"/>
              <a:t>Color.blue</a:t>
            </a:r>
            <a:r>
              <a:rPr lang="pt-BR" dirty="0"/>
              <a:t>);}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/>
              <a:t>if</a:t>
            </a:r>
            <a:r>
              <a:rPr lang="pt-BR" dirty="0"/>
              <a:t>(</a:t>
            </a:r>
            <a:r>
              <a:rPr lang="pt-BR" dirty="0" err="1"/>
              <a:t>e.getSource</a:t>
            </a:r>
            <a:r>
              <a:rPr lang="pt-BR" dirty="0"/>
              <a:t>()==</a:t>
            </a:r>
            <a:r>
              <a:rPr lang="pt-BR" dirty="0" err="1"/>
              <a:t>MenuItem_Cor_Verde</a:t>
            </a:r>
            <a:r>
              <a:rPr lang="pt-BR" dirty="0"/>
              <a:t>)</a:t>
            </a:r>
          </a:p>
          <a:p>
            <a:pPr marL="0" indent="0">
              <a:buNone/>
            </a:pPr>
            <a:r>
              <a:rPr lang="pt-BR" dirty="0"/>
              <a:t>    		{</a:t>
            </a:r>
            <a:r>
              <a:rPr lang="pt-BR" dirty="0" err="1"/>
              <a:t>getContentPane</a:t>
            </a:r>
            <a:r>
              <a:rPr lang="pt-BR" dirty="0"/>
              <a:t>().</a:t>
            </a:r>
            <a:r>
              <a:rPr lang="pt-BR" dirty="0" err="1"/>
              <a:t>setBackground</a:t>
            </a:r>
            <a:r>
              <a:rPr lang="pt-BR" dirty="0"/>
              <a:t>(</a:t>
            </a:r>
            <a:r>
              <a:rPr lang="pt-BR" dirty="0" err="1"/>
              <a:t>Color.green</a:t>
            </a:r>
            <a:r>
              <a:rPr lang="pt-BR" dirty="0"/>
              <a:t>);}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/>
              <a:t>if</a:t>
            </a:r>
            <a:r>
              <a:rPr lang="pt-BR" dirty="0"/>
              <a:t>(</a:t>
            </a:r>
            <a:r>
              <a:rPr lang="pt-BR" dirty="0" err="1"/>
              <a:t>e.getSource</a:t>
            </a:r>
            <a:r>
              <a:rPr lang="pt-BR" dirty="0"/>
              <a:t>()==</a:t>
            </a:r>
            <a:r>
              <a:rPr lang="pt-BR" dirty="0" err="1"/>
              <a:t>MenuItem_Cor_Vermelho</a:t>
            </a:r>
            <a:r>
              <a:rPr lang="pt-BR" dirty="0"/>
              <a:t>)</a:t>
            </a:r>
          </a:p>
          <a:p>
            <a:pPr marL="0" indent="0">
              <a:buNone/>
            </a:pPr>
            <a:r>
              <a:rPr lang="pt-BR" dirty="0"/>
              <a:t>    		{</a:t>
            </a:r>
            <a:r>
              <a:rPr lang="pt-BR" dirty="0" err="1"/>
              <a:t>getContentPane</a:t>
            </a:r>
            <a:r>
              <a:rPr lang="pt-BR" dirty="0"/>
              <a:t>().</a:t>
            </a:r>
            <a:r>
              <a:rPr lang="pt-BR" dirty="0" err="1"/>
              <a:t>setBackground</a:t>
            </a:r>
            <a:r>
              <a:rPr lang="pt-BR" dirty="0"/>
              <a:t>(</a:t>
            </a:r>
            <a:r>
              <a:rPr lang="pt-BR" dirty="0" err="1"/>
              <a:t>Color.red</a:t>
            </a:r>
            <a:r>
              <a:rPr lang="pt-BR" dirty="0" smtClean="0"/>
              <a:t>);}</a:t>
            </a:r>
          </a:p>
          <a:p>
            <a:pPr marL="0" indent="0">
              <a:buNone/>
            </a:pPr>
            <a:r>
              <a:rPr lang="pt-BR" dirty="0" smtClean="0"/>
              <a:t>}	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16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>
          <a:xfrm>
            <a:off x="611560" y="2276872"/>
            <a:ext cx="0" cy="3384376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1568453" y="2564904"/>
            <a:ext cx="0" cy="432048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1568453" y="3212976"/>
            <a:ext cx="0" cy="432048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1568453" y="3861048"/>
            <a:ext cx="0" cy="432048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1568453" y="4581128"/>
            <a:ext cx="0" cy="432048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1568453" y="5229200"/>
            <a:ext cx="0" cy="432048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99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Link para o arquivo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17</a:t>
            </a:fld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2915816" y="3240662"/>
            <a:ext cx="38276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dirty="0" smtClean="0">
                <a:hlinkClick r:id="rId2" action="ppaction://hlinkfile"/>
              </a:rPr>
              <a:t>InterfaceMenu.java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69493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8989"/>
            <a:ext cx="8229600" cy="1143000"/>
          </a:xfrm>
        </p:spPr>
        <p:txBody>
          <a:bodyPr/>
          <a:lstStyle/>
          <a:p>
            <a:r>
              <a:rPr lang="pt-BR" dirty="0" smtClean="0"/>
              <a:t>Cores no Java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2714749"/>
            <a:ext cx="8229600" cy="21888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 smtClean="0"/>
              <a:t>O </a:t>
            </a:r>
            <a:r>
              <a:rPr lang="pt-BR" dirty="0"/>
              <a:t>meio mais simples de utilizar uma cor em um programa Java é usar uma das variáveis constantes da classe </a:t>
            </a:r>
            <a:r>
              <a:rPr lang="pt-BR" i="1" dirty="0"/>
              <a:t>Color</a:t>
            </a:r>
            <a:r>
              <a:rPr lang="pt-BR" dirty="0"/>
              <a:t>. Você pode utilizar as seguintes constantes</a:t>
            </a:r>
            <a:r>
              <a:rPr lang="pt-BR" dirty="0" smtClean="0"/>
              <a:t>: </a:t>
            </a:r>
            <a:r>
              <a:rPr lang="pt-BR" dirty="0" err="1" smtClean="0"/>
              <a:t>white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7762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8989"/>
            <a:ext cx="8229600" cy="1143000"/>
          </a:xfrm>
        </p:spPr>
        <p:txBody>
          <a:bodyPr/>
          <a:lstStyle/>
          <a:p>
            <a:r>
              <a:rPr lang="pt-BR" dirty="0" smtClean="0"/>
              <a:t>Cores no Java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19</a:t>
            </a:fld>
            <a:endParaRPr lang="pt-BR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541968"/>
              </p:ext>
            </p:extLst>
          </p:nvPr>
        </p:nvGraphicFramePr>
        <p:xfrm>
          <a:off x="1691680" y="1700808"/>
          <a:ext cx="60960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442848">
                <a:tc gridSpan="2">
                  <a:txBody>
                    <a:bodyPr/>
                    <a:lstStyle/>
                    <a:p>
                      <a:pPr algn="ctr"/>
                      <a:r>
                        <a:rPr lang="pt-BR" sz="2800" dirty="0" smtClean="0"/>
                        <a:t>Opções de cores primárias no Java</a:t>
                      </a:r>
                      <a:endParaRPr lang="pt-BR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600" dirty="0" err="1" smtClean="0"/>
                        <a:t>Color.black</a:t>
                      </a:r>
                      <a:endParaRPr lang="pt-BR" sz="3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dirty="0" err="1" smtClean="0"/>
                        <a:t>Color.darkGray</a:t>
                      </a:r>
                      <a:endParaRPr lang="pt-BR" sz="3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600" dirty="0" err="1" smtClean="0"/>
                        <a:t>Color.blue</a:t>
                      </a:r>
                      <a:endParaRPr lang="pt-BR" sz="3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dirty="0" err="1" smtClean="0"/>
                        <a:t>Color.gray</a:t>
                      </a:r>
                      <a:endParaRPr lang="pt-BR" sz="3600" dirty="0" smtClean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3600" dirty="0" err="1" smtClean="0"/>
                        <a:t>Color.cyan</a:t>
                      </a:r>
                      <a:endParaRPr lang="pt-BR" sz="3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dirty="0" err="1" smtClean="0"/>
                        <a:t>Color.green</a:t>
                      </a:r>
                      <a:endParaRPr lang="pt-BR" sz="3600" dirty="0" smtClean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3600" dirty="0" err="1" smtClean="0"/>
                        <a:t>Color.lightGray</a:t>
                      </a:r>
                      <a:endParaRPr lang="pt-BR" sz="3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dirty="0" err="1" smtClean="0"/>
                        <a:t>Color.magenta</a:t>
                      </a:r>
                      <a:endParaRPr lang="pt-BR" sz="3600" dirty="0" smtClean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pt-BR" sz="3600" dirty="0" err="1" smtClean="0"/>
                        <a:t>Color.orange</a:t>
                      </a:r>
                      <a:endParaRPr lang="pt-BR" sz="3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dirty="0" err="1" smtClean="0"/>
                        <a:t>Color.red</a:t>
                      </a:r>
                      <a:endParaRPr lang="pt-BR" sz="3600" dirty="0" smtClean="0"/>
                    </a:p>
                  </a:txBody>
                  <a:tcPr/>
                </a:tc>
              </a:tr>
              <a:tr h="363220">
                <a:tc>
                  <a:txBody>
                    <a:bodyPr/>
                    <a:lstStyle/>
                    <a:p>
                      <a:pPr algn="ctr"/>
                      <a:r>
                        <a:rPr lang="pt-BR" sz="3600" dirty="0" err="1" smtClean="0"/>
                        <a:t>Color.pink</a:t>
                      </a:r>
                      <a:endParaRPr lang="pt-BR" sz="3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600" dirty="0" err="1" smtClean="0"/>
                        <a:t>Color.yellow</a:t>
                      </a:r>
                      <a:endParaRPr lang="pt-BR" sz="36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109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 do uso de cores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err="1" smtClean="0"/>
              <a:t>JPanel</a:t>
            </a:r>
            <a:r>
              <a:rPr lang="pt-BR" dirty="0" smtClean="0"/>
              <a:t> </a:t>
            </a:r>
            <a:r>
              <a:rPr lang="pt-BR" dirty="0" err="1" smtClean="0"/>
              <a:t>Painel_Central</a:t>
            </a:r>
            <a:r>
              <a:rPr lang="pt-BR" dirty="0" smtClean="0"/>
              <a:t> = new </a:t>
            </a:r>
            <a:r>
              <a:rPr lang="pt-BR" dirty="0" err="1" smtClean="0"/>
              <a:t>JPanel</a:t>
            </a:r>
            <a:r>
              <a:rPr lang="pt-BR" dirty="0" smtClean="0"/>
              <a:t>();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 smtClean="0"/>
              <a:t>Painel_Central.setBackground</a:t>
            </a:r>
            <a:r>
              <a:rPr lang="pt-BR" dirty="0" smtClean="0"/>
              <a:t>(</a:t>
            </a:r>
            <a:r>
              <a:rPr lang="pt-BR" dirty="0" err="1" smtClean="0"/>
              <a:t>Color.blue</a:t>
            </a:r>
            <a:r>
              <a:rPr lang="pt-BR" dirty="0" smtClean="0"/>
              <a:t>);</a:t>
            </a:r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585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pt-BR" dirty="0" smtClean="0"/>
              <a:t>Ainda sobre cores...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pt-BR" dirty="0"/>
              <a:t>Outro método de definir cores em Java é utilizando valores RGB (</a:t>
            </a:r>
            <a:r>
              <a:rPr lang="pt-BR" dirty="0" err="1"/>
              <a:t>Red</a:t>
            </a:r>
            <a:r>
              <a:rPr lang="pt-BR" dirty="0"/>
              <a:t> Green Blue), ou seja, você especifica valores de 0 a 255 para cada uma dessas cores, formando novas cores. </a:t>
            </a: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Se </a:t>
            </a:r>
            <a:r>
              <a:rPr lang="pt-BR" dirty="0"/>
              <a:t>você conhece os valores RGB de uma cor, pode usá-los para criar um objeto Color. </a:t>
            </a: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Por </a:t>
            </a:r>
            <a:r>
              <a:rPr lang="pt-BR" dirty="0"/>
              <a:t>exemplo, um valor RGB para vermelho-escuro é 235 vermelho, 50 verde e 50 azul. 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422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22</a:t>
            </a:fld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457200" y="2636912"/>
            <a:ext cx="857929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dirty="0" err="1" smtClean="0">
                <a:solidFill>
                  <a:srgbClr val="333333"/>
                </a:solidFill>
                <a:latin typeface="Helvetica Neue"/>
              </a:rPr>
              <a:t>JFrame</a:t>
            </a:r>
            <a:r>
              <a:rPr lang="pt-BR" sz="3000" dirty="0" smtClean="0">
                <a:solidFill>
                  <a:srgbClr val="333333"/>
                </a:solidFill>
                <a:latin typeface="Helvetica Neue"/>
              </a:rPr>
              <a:t> </a:t>
            </a:r>
            <a:r>
              <a:rPr lang="pt-BR" sz="3000" dirty="0" err="1" smtClean="0">
                <a:solidFill>
                  <a:srgbClr val="333333"/>
                </a:solidFill>
                <a:latin typeface="Helvetica Neue"/>
              </a:rPr>
              <a:t>Tela_Principal</a:t>
            </a:r>
            <a:r>
              <a:rPr lang="pt-BR" sz="3000" dirty="0" smtClean="0">
                <a:solidFill>
                  <a:srgbClr val="333333"/>
                </a:solidFill>
                <a:latin typeface="Helvetica Neue"/>
              </a:rPr>
              <a:t> = new  </a:t>
            </a:r>
            <a:r>
              <a:rPr lang="pt-BR" sz="3000" dirty="0" err="1" smtClean="0">
                <a:solidFill>
                  <a:srgbClr val="333333"/>
                </a:solidFill>
                <a:latin typeface="Helvetica Neue"/>
              </a:rPr>
              <a:t>JFrame</a:t>
            </a:r>
            <a:r>
              <a:rPr lang="pt-BR" sz="3000" dirty="0" smtClean="0">
                <a:solidFill>
                  <a:srgbClr val="333333"/>
                </a:solidFill>
                <a:latin typeface="Helvetica Neue"/>
              </a:rPr>
              <a:t>(); </a:t>
            </a:r>
          </a:p>
          <a:p>
            <a:r>
              <a:rPr lang="pt-BR" sz="3000" dirty="0" smtClean="0">
                <a:solidFill>
                  <a:srgbClr val="333333"/>
                </a:solidFill>
                <a:latin typeface="Helvetica Neue"/>
              </a:rPr>
              <a:t>Color </a:t>
            </a:r>
            <a:r>
              <a:rPr lang="pt-BR" sz="3000" dirty="0" err="1">
                <a:solidFill>
                  <a:srgbClr val="333333"/>
                </a:solidFill>
                <a:latin typeface="Helvetica Neue"/>
              </a:rPr>
              <a:t>vermelhoEscuro</a:t>
            </a:r>
            <a:r>
              <a:rPr lang="pt-BR" sz="3000" dirty="0">
                <a:solidFill>
                  <a:srgbClr val="333333"/>
                </a:solidFill>
                <a:latin typeface="Helvetica Neue"/>
              </a:rPr>
              <a:t> = </a:t>
            </a:r>
            <a:r>
              <a:rPr lang="pt-BR" sz="3000" dirty="0" err="1" smtClean="0">
                <a:solidFill>
                  <a:srgbClr val="333333"/>
                </a:solidFill>
                <a:latin typeface="Helvetica Neue"/>
              </a:rPr>
              <a:t>newColor</a:t>
            </a:r>
            <a:r>
              <a:rPr lang="pt-BR" sz="3000" dirty="0" smtClean="0">
                <a:solidFill>
                  <a:srgbClr val="333333"/>
                </a:solidFill>
                <a:latin typeface="Helvetica Neue"/>
              </a:rPr>
              <a:t>(235,50,50</a:t>
            </a:r>
            <a:r>
              <a:rPr lang="pt-BR" sz="3000" dirty="0">
                <a:solidFill>
                  <a:srgbClr val="333333"/>
                </a:solidFill>
                <a:latin typeface="Helvetica Neue"/>
              </a:rPr>
              <a:t>); </a:t>
            </a:r>
            <a:r>
              <a:rPr lang="pt-BR" sz="3000" dirty="0"/>
              <a:t/>
            </a:r>
            <a:br>
              <a:rPr lang="pt-BR" sz="3000" dirty="0"/>
            </a:br>
            <a:r>
              <a:rPr lang="pt-BR" sz="3000" dirty="0" err="1" smtClean="0">
                <a:solidFill>
                  <a:srgbClr val="333333"/>
                </a:solidFill>
                <a:latin typeface="Helvetica Neue"/>
              </a:rPr>
              <a:t>Tela_Principal.setColor</a:t>
            </a:r>
            <a:r>
              <a:rPr lang="pt-BR" sz="3000" dirty="0" smtClean="0">
                <a:solidFill>
                  <a:srgbClr val="333333"/>
                </a:solidFill>
                <a:latin typeface="Helvetica Neue"/>
              </a:rPr>
              <a:t>(</a:t>
            </a:r>
            <a:r>
              <a:rPr lang="pt-BR" sz="3000" dirty="0" err="1" smtClean="0">
                <a:solidFill>
                  <a:srgbClr val="333333"/>
                </a:solidFill>
                <a:latin typeface="Helvetica Neue"/>
              </a:rPr>
              <a:t>vermelhoEscuro</a:t>
            </a:r>
            <a:r>
              <a:rPr lang="pt-BR" sz="3000" dirty="0" smtClean="0">
                <a:solidFill>
                  <a:srgbClr val="333333"/>
                </a:solidFill>
                <a:latin typeface="Helvetica Neue"/>
              </a:rPr>
              <a:t>);</a:t>
            </a:r>
          </a:p>
          <a:p>
            <a:r>
              <a:rPr lang="pt-BR" sz="3000" dirty="0" err="1" smtClean="0">
                <a:solidFill>
                  <a:srgbClr val="333333"/>
                </a:solidFill>
                <a:latin typeface="Helvetica Neue"/>
              </a:rPr>
              <a:t>Tela_Principal.setSize</a:t>
            </a:r>
            <a:r>
              <a:rPr lang="pt-BR" sz="3000" dirty="0" smtClean="0">
                <a:solidFill>
                  <a:srgbClr val="333333"/>
                </a:solidFill>
                <a:latin typeface="Helvetica Neue"/>
              </a:rPr>
              <a:t>(400, 579);</a:t>
            </a:r>
          </a:p>
          <a:p>
            <a:r>
              <a:rPr lang="pt-BR" sz="3000" dirty="0" err="1" smtClean="0">
                <a:solidFill>
                  <a:srgbClr val="333333"/>
                </a:solidFill>
                <a:latin typeface="Helvetica Neue"/>
              </a:rPr>
              <a:t>Tela_Principal.setVisible</a:t>
            </a:r>
            <a:r>
              <a:rPr lang="pt-BR" sz="3000" dirty="0" smtClean="0">
                <a:solidFill>
                  <a:srgbClr val="333333"/>
                </a:solidFill>
                <a:latin typeface="Helvetica Neue"/>
              </a:rPr>
              <a:t>(</a:t>
            </a:r>
            <a:r>
              <a:rPr lang="pt-BR" sz="3000" dirty="0" err="1" smtClean="0">
                <a:solidFill>
                  <a:srgbClr val="333333"/>
                </a:solidFill>
                <a:latin typeface="Helvetica Neue"/>
              </a:rPr>
              <a:t>true</a:t>
            </a:r>
            <a:r>
              <a:rPr lang="pt-BR" sz="3000" dirty="0" smtClean="0">
                <a:solidFill>
                  <a:srgbClr val="333333"/>
                </a:solidFill>
                <a:latin typeface="Helvetica Neue"/>
              </a:rPr>
              <a:t>);</a:t>
            </a:r>
            <a:endParaRPr lang="pt-BR" sz="3000" dirty="0"/>
          </a:p>
        </p:txBody>
      </p:sp>
    </p:spTree>
    <p:extLst>
      <p:ext uri="{BB962C8B-B14F-4D97-AF65-F5344CB8AC3E}">
        <p14:creationId xmlns:p14="http://schemas.microsoft.com/office/powerpoint/2010/main" val="302819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024"/>
            <a:ext cx="8229600" cy="1143000"/>
          </a:xfrm>
        </p:spPr>
        <p:txBody>
          <a:bodyPr/>
          <a:lstStyle/>
          <a:p>
            <a:r>
              <a:rPr lang="pt-BR" dirty="0" smtClean="0"/>
              <a:t>Código completo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976664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1800" dirty="0" err="1"/>
              <a:t>import</a:t>
            </a:r>
            <a:r>
              <a:rPr lang="pt-BR" sz="1800" dirty="0"/>
              <a:t> </a:t>
            </a:r>
            <a:r>
              <a:rPr lang="pt-BR" sz="1800" dirty="0" err="1"/>
              <a:t>java.awt</a:t>
            </a:r>
            <a:r>
              <a:rPr lang="pt-BR" sz="1800" dirty="0"/>
              <a:t>.*;</a:t>
            </a:r>
          </a:p>
          <a:p>
            <a:pPr marL="0" indent="0">
              <a:buNone/>
            </a:pPr>
            <a:r>
              <a:rPr lang="pt-BR" sz="1800" dirty="0" err="1"/>
              <a:t>import</a:t>
            </a:r>
            <a:r>
              <a:rPr lang="pt-BR" sz="1800" dirty="0"/>
              <a:t> </a:t>
            </a:r>
            <a:r>
              <a:rPr lang="pt-BR" sz="1800" dirty="0" err="1"/>
              <a:t>javax.swing</a:t>
            </a:r>
            <a:r>
              <a:rPr lang="pt-BR" sz="1800" dirty="0"/>
              <a:t>.*;</a:t>
            </a:r>
          </a:p>
          <a:p>
            <a:pPr marL="0" indent="0">
              <a:buNone/>
            </a:pPr>
            <a:endParaRPr lang="pt-BR" sz="1800" dirty="0"/>
          </a:p>
          <a:p>
            <a:pPr marL="0" indent="0">
              <a:buNone/>
            </a:pPr>
            <a:r>
              <a:rPr lang="pt-BR" sz="1800" dirty="0" err="1"/>
              <a:t>public</a:t>
            </a:r>
            <a:r>
              <a:rPr lang="pt-BR" sz="1800" dirty="0"/>
              <a:t> </a:t>
            </a:r>
            <a:r>
              <a:rPr lang="pt-BR" sz="1800" dirty="0" err="1"/>
              <a:t>class</a:t>
            </a:r>
            <a:r>
              <a:rPr lang="pt-BR" sz="1800" dirty="0"/>
              <a:t> Tela07</a:t>
            </a:r>
          </a:p>
          <a:p>
            <a:pPr marL="0" indent="0">
              <a:buNone/>
            </a:pPr>
            <a:r>
              <a:rPr lang="pt-BR" sz="1800" dirty="0"/>
              <a:t>{</a:t>
            </a:r>
          </a:p>
          <a:p>
            <a:pPr marL="0" indent="0">
              <a:buNone/>
            </a:pPr>
            <a:r>
              <a:rPr lang="pt-BR" sz="1800" dirty="0" smtClean="0"/>
              <a:t>	</a:t>
            </a:r>
            <a:r>
              <a:rPr lang="pt-BR" sz="1800" dirty="0" err="1" smtClean="0"/>
              <a:t>JPanel</a:t>
            </a:r>
            <a:r>
              <a:rPr lang="pt-BR" sz="1800" dirty="0" smtClean="0"/>
              <a:t> </a:t>
            </a:r>
            <a:r>
              <a:rPr lang="pt-BR" sz="1800" dirty="0" err="1"/>
              <a:t>Painel_Central</a:t>
            </a:r>
            <a:r>
              <a:rPr lang="pt-BR" sz="1800" dirty="0"/>
              <a:t> = new </a:t>
            </a:r>
            <a:r>
              <a:rPr lang="pt-BR" sz="1800" dirty="0" err="1"/>
              <a:t>JPanel</a:t>
            </a:r>
            <a:r>
              <a:rPr lang="pt-BR" sz="1800" dirty="0"/>
              <a:t>();</a:t>
            </a:r>
          </a:p>
          <a:p>
            <a:pPr marL="0" indent="0">
              <a:buNone/>
            </a:pPr>
            <a:r>
              <a:rPr lang="pt-BR" sz="1800" dirty="0"/>
              <a:t>    	</a:t>
            </a:r>
            <a:r>
              <a:rPr lang="pt-BR" sz="1800" dirty="0" err="1"/>
              <a:t>public</a:t>
            </a:r>
            <a:r>
              <a:rPr lang="pt-BR" sz="1800" dirty="0"/>
              <a:t> Tela07() </a:t>
            </a:r>
          </a:p>
          <a:p>
            <a:pPr marL="0" indent="0">
              <a:buNone/>
            </a:pPr>
            <a:r>
              <a:rPr lang="pt-BR" sz="1800" dirty="0"/>
              <a:t>    	{</a:t>
            </a:r>
          </a:p>
          <a:p>
            <a:pPr marL="0" indent="0">
              <a:buNone/>
            </a:pPr>
            <a:r>
              <a:rPr lang="pt-BR" sz="1800" dirty="0"/>
              <a:t>    	</a:t>
            </a:r>
            <a:r>
              <a:rPr lang="pt-BR" sz="1800" dirty="0" smtClean="0"/>
              <a:t>	</a:t>
            </a:r>
            <a:r>
              <a:rPr lang="pt-BR" sz="1800" dirty="0" err="1" smtClean="0"/>
              <a:t>JFrame</a:t>
            </a:r>
            <a:r>
              <a:rPr lang="pt-BR" sz="1800" dirty="0" smtClean="0"/>
              <a:t> </a:t>
            </a:r>
            <a:r>
              <a:rPr lang="pt-BR" sz="1800" dirty="0" err="1"/>
              <a:t>Tela_Principal</a:t>
            </a:r>
            <a:r>
              <a:rPr lang="pt-BR" sz="1800" dirty="0"/>
              <a:t> = new  </a:t>
            </a:r>
            <a:r>
              <a:rPr lang="pt-BR" sz="1800" dirty="0" err="1"/>
              <a:t>JFrame</a:t>
            </a:r>
            <a:r>
              <a:rPr lang="pt-BR" sz="1800" dirty="0"/>
              <a:t>(); </a:t>
            </a:r>
          </a:p>
          <a:p>
            <a:pPr marL="0" indent="0">
              <a:buNone/>
            </a:pPr>
            <a:r>
              <a:rPr lang="pt-BR" sz="1800" dirty="0"/>
              <a:t>		</a:t>
            </a:r>
            <a:r>
              <a:rPr lang="pt-BR" sz="1800" dirty="0" smtClean="0"/>
              <a:t>Color </a:t>
            </a:r>
            <a:r>
              <a:rPr lang="pt-BR" sz="1800" dirty="0" err="1"/>
              <a:t>vermelhoEscuro</a:t>
            </a:r>
            <a:r>
              <a:rPr lang="pt-BR" sz="1800" dirty="0"/>
              <a:t> = new Color(235, 10, 10);</a:t>
            </a:r>
          </a:p>
          <a:p>
            <a:pPr marL="0" indent="0">
              <a:buNone/>
            </a:pPr>
            <a:r>
              <a:rPr lang="pt-BR" sz="1800" dirty="0"/>
              <a:t>		</a:t>
            </a:r>
            <a:r>
              <a:rPr lang="pt-BR" sz="1800" dirty="0" err="1" smtClean="0"/>
              <a:t>Tela_Principal.getContentPane</a:t>
            </a:r>
            <a:r>
              <a:rPr lang="pt-BR" sz="1800" dirty="0"/>
              <a:t>().</a:t>
            </a:r>
            <a:r>
              <a:rPr lang="pt-BR" sz="1800" dirty="0" err="1"/>
              <a:t>add</a:t>
            </a:r>
            <a:r>
              <a:rPr lang="pt-BR" sz="1800" dirty="0"/>
              <a:t>(</a:t>
            </a:r>
            <a:r>
              <a:rPr lang="pt-BR" sz="1800" dirty="0" err="1"/>
              <a:t>Painel_Central</a:t>
            </a:r>
            <a:r>
              <a:rPr lang="pt-BR" sz="1800" dirty="0"/>
              <a:t>);</a:t>
            </a:r>
          </a:p>
          <a:p>
            <a:pPr marL="0" indent="0">
              <a:buNone/>
            </a:pPr>
            <a:r>
              <a:rPr lang="pt-BR" sz="1800" dirty="0"/>
              <a:t>		</a:t>
            </a:r>
            <a:r>
              <a:rPr lang="pt-BR" sz="1800" dirty="0" err="1" smtClean="0"/>
              <a:t>Painel_Central.setBackground</a:t>
            </a:r>
            <a:r>
              <a:rPr lang="pt-BR" sz="1800" dirty="0" smtClean="0"/>
              <a:t>(</a:t>
            </a:r>
            <a:r>
              <a:rPr lang="pt-BR" sz="1800" dirty="0" err="1" smtClean="0"/>
              <a:t>vermelhoEscuro</a:t>
            </a:r>
            <a:r>
              <a:rPr lang="pt-BR" sz="1800" dirty="0"/>
              <a:t>);</a:t>
            </a:r>
          </a:p>
          <a:p>
            <a:pPr marL="0" indent="0">
              <a:buNone/>
            </a:pPr>
            <a:r>
              <a:rPr lang="pt-BR" sz="1800" dirty="0"/>
              <a:t>		</a:t>
            </a:r>
            <a:r>
              <a:rPr lang="pt-BR" sz="1800" dirty="0" err="1" smtClean="0"/>
              <a:t>Tela_Principal.setSize</a:t>
            </a:r>
            <a:r>
              <a:rPr lang="pt-BR" sz="1800" dirty="0" smtClean="0"/>
              <a:t>(400</a:t>
            </a:r>
            <a:r>
              <a:rPr lang="pt-BR" sz="1800" dirty="0"/>
              <a:t>, 579);</a:t>
            </a:r>
          </a:p>
          <a:p>
            <a:pPr marL="0" indent="0">
              <a:buNone/>
            </a:pPr>
            <a:r>
              <a:rPr lang="pt-BR" sz="1800" dirty="0"/>
              <a:t>		</a:t>
            </a:r>
            <a:r>
              <a:rPr lang="pt-BR" sz="1800" dirty="0" err="1" smtClean="0"/>
              <a:t>Tela_Principal.setVisible</a:t>
            </a:r>
            <a:r>
              <a:rPr lang="pt-BR" sz="1800" dirty="0" smtClean="0"/>
              <a:t>(</a:t>
            </a:r>
            <a:r>
              <a:rPr lang="pt-BR" sz="1800" dirty="0" err="1" smtClean="0"/>
              <a:t>true</a:t>
            </a:r>
            <a:r>
              <a:rPr lang="pt-BR" sz="1800" dirty="0"/>
              <a:t>);</a:t>
            </a:r>
          </a:p>
          <a:p>
            <a:pPr marL="0" indent="0">
              <a:buNone/>
            </a:pPr>
            <a:r>
              <a:rPr lang="pt-BR" sz="1800" dirty="0"/>
              <a:t>	    }</a:t>
            </a:r>
          </a:p>
          <a:p>
            <a:pPr marL="0" indent="0">
              <a:buNone/>
            </a:pPr>
            <a:r>
              <a:rPr lang="pt-BR" sz="1800" dirty="0"/>
              <a:t>    	</a:t>
            </a:r>
            <a:r>
              <a:rPr lang="pt-BR" sz="1800" dirty="0" err="1"/>
              <a:t>public</a:t>
            </a:r>
            <a:r>
              <a:rPr lang="pt-BR" sz="1800" dirty="0"/>
              <a:t> </a:t>
            </a:r>
            <a:r>
              <a:rPr lang="pt-BR" sz="1800" dirty="0" err="1"/>
              <a:t>static</a:t>
            </a:r>
            <a:r>
              <a:rPr lang="pt-BR" sz="1800" dirty="0"/>
              <a:t> </a:t>
            </a:r>
            <a:r>
              <a:rPr lang="pt-BR" sz="1800" dirty="0" err="1"/>
              <a:t>void</a:t>
            </a:r>
            <a:r>
              <a:rPr lang="pt-BR" sz="1800" dirty="0"/>
              <a:t> </a:t>
            </a:r>
            <a:r>
              <a:rPr lang="pt-BR" sz="1800" dirty="0" err="1"/>
              <a:t>main</a:t>
            </a:r>
            <a:r>
              <a:rPr lang="pt-BR" sz="1800" dirty="0"/>
              <a:t> (</a:t>
            </a:r>
            <a:r>
              <a:rPr lang="pt-BR" sz="1800" dirty="0" err="1"/>
              <a:t>String</a:t>
            </a:r>
            <a:r>
              <a:rPr lang="pt-BR" sz="1800" dirty="0"/>
              <a:t> </a:t>
            </a:r>
            <a:r>
              <a:rPr lang="pt-BR" sz="1800" dirty="0" err="1"/>
              <a:t>args</a:t>
            </a:r>
            <a:r>
              <a:rPr lang="pt-BR" sz="1800" dirty="0"/>
              <a:t> [])</a:t>
            </a:r>
          </a:p>
          <a:p>
            <a:pPr marL="0" indent="0">
              <a:buNone/>
            </a:pPr>
            <a:r>
              <a:rPr lang="pt-BR" sz="1800" dirty="0"/>
              <a:t>    	</a:t>
            </a:r>
            <a:r>
              <a:rPr lang="pt-BR" sz="1800" dirty="0" smtClean="0"/>
              <a:t>	{new </a:t>
            </a:r>
            <a:r>
              <a:rPr lang="pt-BR" sz="1800" dirty="0"/>
              <a:t>Tela07</a:t>
            </a:r>
            <a:r>
              <a:rPr lang="pt-BR" sz="1800" dirty="0" smtClean="0"/>
              <a:t>();}</a:t>
            </a:r>
            <a:endParaRPr lang="pt-BR" sz="1800" dirty="0"/>
          </a:p>
          <a:p>
            <a:pPr marL="0" indent="0">
              <a:buNone/>
            </a:pPr>
            <a:r>
              <a:rPr lang="pt-BR" sz="1800" dirty="0"/>
              <a:t>}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4645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 assim ficou nosso programa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550" y="1273175"/>
            <a:ext cx="367665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77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Lembramos que ao alterar apenas um dos números da cor resultará em algo bem diferente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25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276871"/>
            <a:ext cx="7488832" cy="4362051"/>
          </a:xfrm>
          <a:prstGeom prst="rect">
            <a:avLst/>
          </a:prstGeom>
        </p:spPr>
      </p:pic>
      <p:cxnSp>
        <p:nvCxnSpPr>
          <p:cNvPr id="9" name="Conector reto 8"/>
          <p:cNvCxnSpPr/>
          <p:nvPr/>
        </p:nvCxnSpPr>
        <p:spPr>
          <a:xfrm>
            <a:off x="4753000" y="4437112"/>
            <a:ext cx="2987352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4753000" y="4149080"/>
            <a:ext cx="2987352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 flipV="1">
            <a:off x="4753000" y="4149080"/>
            <a:ext cx="0" cy="28803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V="1">
            <a:off x="7754575" y="4149080"/>
            <a:ext cx="0" cy="28803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85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Alterando a cor  teremos: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36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Color </a:t>
            </a:r>
            <a:r>
              <a:rPr lang="pt-BR" dirty="0" err="1"/>
              <a:t>vermelhoEscuro</a:t>
            </a:r>
            <a:r>
              <a:rPr lang="pt-BR" dirty="0"/>
              <a:t> = new Color(80, 10, 255);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2204864"/>
            <a:ext cx="2749741" cy="4074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12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JToolBar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85436" y="1124744"/>
            <a:ext cx="8229600" cy="5121275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Agrupa </a:t>
            </a:r>
            <a:r>
              <a:rPr lang="pt-BR" dirty="0"/>
              <a:t>vários componentes em linha ou </a:t>
            </a:r>
            <a:r>
              <a:rPr lang="pt-BR" dirty="0" smtClean="0"/>
              <a:t>coluna.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Geralmente </a:t>
            </a:r>
            <a:r>
              <a:rPr lang="pt-BR" dirty="0"/>
              <a:t>botões com </a:t>
            </a:r>
            <a:r>
              <a:rPr lang="pt-BR" dirty="0" smtClean="0"/>
              <a:t>ícones.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Funcionalidade </a:t>
            </a:r>
            <a:r>
              <a:rPr lang="pt-BR" dirty="0"/>
              <a:t>de </a:t>
            </a:r>
            <a:r>
              <a:rPr lang="pt-BR" dirty="0" smtClean="0"/>
              <a:t>menus.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Possibilidade </a:t>
            </a:r>
            <a:r>
              <a:rPr lang="pt-BR" dirty="0"/>
              <a:t>de arrastar a barra para qualquer borda ou para fora da </a:t>
            </a:r>
            <a:r>
              <a:rPr lang="pt-BR" dirty="0" smtClean="0"/>
              <a:t>janela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>
                <a:solidFill>
                  <a:srgbClr val="FF0000"/>
                </a:solidFill>
              </a:rPr>
              <a:t>Necessário </a:t>
            </a:r>
            <a:r>
              <a:rPr lang="pt-BR" dirty="0">
                <a:solidFill>
                  <a:srgbClr val="FF0000"/>
                </a:solidFill>
              </a:rPr>
              <a:t>uso de </a:t>
            </a:r>
            <a:r>
              <a:rPr lang="pt-BR" dirty="0" err="1">
                <a:solidFill>
                  <a:srgbClr val="FF0000"/>
                </a:solidFill>
              </a:rPr>
              <a:t>BorderLayout</a:t>
            </a:r>
            <a:endParaRPr lang="pt-BR" dirty="0" smtClean="0">
              <a:solidFill>
                <a:srgbClr val="FF0000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0221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JToolBar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76872"/>
          </a:xfrm>
        </p:spPr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b="1" dirty="0" smtClean="0">
                <a:solidFill>
                  <a:srgbClr val="FF0000"/>
                </a:solidFill>
              </a:rPr>
              <a:t>CONSTRUTOR:</a:t>
            </a:r>
            <a:endParaRPr lang="pt-BR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t-BR" dirty="0" smtClean="0"/>
          </a:p>
          <a:p>
            <a:pPr marL="0" indent="0" algn="ctr">
              <a:buNone/>
            </a:pPr>
            <a:r>
              <a:rPr lang="pt-BR" sz="3000" dirty="0" err="1"/>
              <a:t>JToolBar</a:t>
            </a:r>
            <a:r>
              <a:rPr lang="pt-BR" sz="3000" dirty="0"/>
              <a:t> </a:t>
            </a:r>
            <a:r>
              <a:rPr lang="pt-BR" sz="3000" dirty="0" err="1"/>
              <a:t>Barra_de_Ferramentas</a:t>
            </a:r>
            <a:r>
              <a:rPr lang="pt-BR" sz="3000" dirty="0"/>
              <a:t> = new </a:t>
            </a:r>
            <a:r>
              <a:rPr lang="pt-BR" sz="3000" dirty="0" err="1"/>
              <a:t>JToolBar</a:t>
            </a:r>
            <a:r>
              <a:rPr lang="pt-BR" sz="3000" dirty="0"/>
              <a:t>();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28</a:t>
            </a:fld>
            <a:endParaRPr lang="pt-BR" dirty="0"/>
          </a:p>
        </p:txBody>
      </p:sp>
      <p:pic>
        <p:nvPicPr>
          <p:cNvPr id="1026" name="Picture 2" descr="Resultado de imagem para jtOOlb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19" y="4061500"/>
            <a:ext cx="4068783" cy="174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34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Meu Exemplo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29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5960" y="1417638"/>
            <a:ext cx="5702424" cy="507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10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6313"/>
            <a:ext cx="8229600" cy="1143000"/>
          </a:xfrm>
        </p:spPr>
        <p:txBody>
          <a:bodyPr/>
          <a:lstStyle/>
          <a:p>
            <a:r>
              <a:rPr lang="pt-BR" dirty="0" smtClean="0"/>
              <a:t>Meu código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30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212078"/>
            <a:ext cx="8075240" cy="4509397"/>
          </a:xfrm>
          <a:prstGeom prst="rect">
            <a:avLst/>
          </a:prstGeom>
        </p:spPr>
      </p:pic>
      <p:cxnSp>
        <p:nvCxnSpPr>
          <p:cNvPr id="9" name="Conector reto 8"/>
          <p:cNvCxnSpPr/>
          <p:nvPr/>
        </p:nvCxnSpPr>
        <p:spPr>
          <a:xfrm>
            <a:off x="899592" y="3645024"/>
            <a:ext cx="4104456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899592" y="3284984"/>
            <a:ext cx="4104456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899592" y="3284984"/>
            <a:ext cx="0" cy="36004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5004048" y="3284984"/>
            <a:ext cx="0" cy="36004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angulado 16"/>
          <p:cNvCxnSpPr/>
          <p:nvPr/>
        </p:nvCxnSpPr>
        <p:spPr>
          <a:xfrm rot="5400000" flipH="1" flipV="1">
            <a:off x="3276595" y="2366667"/>
            <a:ext cx="1222659" cy="648072"/>
          </a:xfrm>
          <a:prstGeom prst="bentConnector3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/>
          <p:cNvSpPr txBox="1"/>
          <p:nvPr/>
        </p:nvSpPr>
        <p:spPr>
          <a:xfrm>
            <a:off x="2524944" y="1144266"/>
            <a:ext cx="3672408" cy="95410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/>
              <a:t>Declaração da Barra de Ferramentas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47340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Fazendo a instancia dos botões e adicionando na Barra de ferramentas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97745"/>
            <a:ext cx="8229600" cy="49411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000" dirty="0" err="1" smtClean="0"/>
              <a:t>Barra_de_Ferramentas.add</a:t>
            </a:r>
            <a:r>
              <a:rPr lang="pt-BR" sz="2000" dirty="0" smtClean="0"/>
              <a:t>(</a:t>
            </a:r>
            <a:r>
              <a:rPr lang="pt-BR" sz="2000" dirty="0" err="1" smtClean="0"/>
              <a:t>bt_Novo</a:t>
            </a:r>
            <a:r>
              <a:rPr lang="pt-BR" sz="2000" dirty="0" smtClean="0"/>
              <a:t>     = </a:t>
            </a:r>
          </a:p>
          <a:p>
            <a:pPr marL="0" indent="0">
              <a:buNone/>
            </a:pPr>
            <a:r>
              <a:rPr lang="pt-BR" sz="2000" dirty="0"/>
              <a:t> </a:t>
            </a:r>
            <a:r>
              <a:rPr lang="pt-BR" sz="2000" dirty="0" smtClean="0"/>
              <a:t>                        new </a:t>
            </a:r>
            <a:r>
              <a:rPr lang="pt-BR" sz="2000" dirty="0" err="1" smtClean="0"/>
              <a:t>JButton</a:t>
            </a:r>
            <a:r>
              <a:rPr lang="pt-BR" sz="2000" dirty="0" smtClean="0"/>
              <a:t>(new </a:t>
            </a:r>
            <a:r>
              <a:rPr lang="pt-BR" sz="2000" dirty="0" err="1" smtClean="0"/>
              <a:t>ImageIcon</a:t>
            </a:r>
            <a:r>
              <a:rPr lang="pt-BR" sz="2000" dirty="0" smtClean="0"/>
              <a:t>("novo.png")));</a:t>
            </a:r>
          </a:p>
          <a:p>
            <a:pPr marL="0" indent="0">
              <a:buNone/>
            </a:pPr>
            <a:r>
              <a:rPr lang="pt-BR" sz="2000" dirty="0" err="1" smtClean="0"/>
              <a:t>Barra_de_Ferramentas.add</a:t>
            </a:r>
            <a:r>
              <a:rPr lang="pt-BR" sz="2000" dirty="0" smtClean="0"/>
              <a:t>(</a:t>
            </a:r>
            <a:r>
              <a:rPr lang="pt-BR" sz="2000" dirty="0" err="1" smtClean="0"/>
              <a:t>bt_Abrir</a:t>
            </a:r>
            <a:r>
              <a:rPr lang="pt-BR" sz="2000" dirty="0" smtClean="0"/>
              <a:t>      = </a:t>
            </a:r>
          </a:p>
          <a:p>
            <a:pPr marL="0" indent="0">
              <a:buNone/>
            </a:pPr>
            <a:r>
              <a:rPr lang="pt-BR" sz="2000" dirty="0"/>
              <a:t> </a:t>
            </a:r>
            <a:r>
              <a:rPr lang="pt-BR" sz="2000" dirty="0" smtClean="0"/>
              <a:t>                                                   new </a:t>
            </a:r>
            <a:r>
              <a:rPr lang="pt-BR" sz="2000" dirty="0" err="1"/>
              <a:t>JButton</a:t>
            </a:r>
            <a:r>
              <a:rPr lang="pt-BR" sz="2000" dirty="0"/>
              <a:t>(new </a:t>
            </a:r>
            <a:r>
              <a:rPr lang="pt-BR" sz="2000" dirty="0" err="1" smtClean="0"/>
              <a:t>ImageIcon</a:t>
            </a:r>
            <a:r>
              <a:rPr lang="pt-BR" sz="2000" dirty="0" smtClean="0"/>
              <a:t> ("</a:t>
            </a:r>
            <a:r>
              <a:rPr lang="pt-BR" sz="2000" dirty="0"/>
              <a:t>abrir.png</a:t>
            </a:r>
            <a:r>
              <a:rPr lang="pt-BR" sz="2000" dirty="0" smtClean="0"/>
              <a:t>"));</a:t>
            </a:r>
          </a:p>
          <a:p>
            <a:pPr marL="0" indent="0">
              <a:buNone/>
            </a:pPr>
            <a:r>
              <a:rPr lang="pt-BR" sz="2000" dirty="0" err="1" smtClean="0"/>
              <a:t>Barra_de_Ferramentas.add</a:t>
            </a:r>
            <a:r>
              <a:rPr lang="pt-BR" sz="2000" dirty="0" smtClean="0"/>
              <a:t>(</a:t>
            </a:r>
            <a:r>
              <a:rPr lang="pt-BR" sz="2000" dirty="0" err="1" smtClean="0"/>
              <a:t>bt_Salvar</a:t>
            </a:r>
            <a:r>
              <a:rPr lang="pt-BR" sz="2000" dirty="0" smtClean="0"/>
              <a:t>     = </a:t>
            </a:r>
          </a:p>
          <a:p>
            <a:pPr marL="0" indent="0">
              <a:buNone/>
            </a:pPr>
            <a:r>
              <a:rPr lang="pt-BR" sz="2000" dirty="0"/>
              <a:t> </a:t>
            </a:r>
            <a:r>
              <a:rPr lang="pt-BR" sz="2000" dirty="0" smtClean="0"/>
              <a:t>                                                   new </a:t>
            </a:r>
            <a:r>
              <a:rPr lang="pt-BR" sz="2000" dirty="0" err="1"/>
              <a:t>JButton</a:t>
            </a:r>
            <a:r>
              <a:rPr lang="pt-BR" sz="2000" dirty="0"/>
              <a:t>(new </a:t>
            </a:r>
            <a:r>
              <a:rPr lang="pt-BR" sz="2000" dirty="0" err="1" smtClean="0"/>
              <a:t>ImageIcon</a:t>
            </a:r>
            <a:r>
              <a:rPr lang="pt-BR" sz="2000" dirty="0" smtClean="0"/>
              <a:t> ("</a:t>
            </a:r>
            <a:r>
              <a:rPr lang="pt-BR" sz="2000" dirty="0"/>
              <a:t>salvar.png</a:t>
            </a:r>
            <a:r>
              <a:rPr lang="pt-BR" sz="2000" dirty="0" smtClean="0"/>
              <a:t>")));</a:t>
            </a:r>
          </a:p>
          <a:p>
            <a:pPr marL="0" indent="0">
              <a:buNone/>
            </a:pPr>
            <a:r>
              <a:rPr lang="pt-BR" sz="2000" dirty="0" err="1" smtClean="0"/>
              <a:t>Barra_de_Ferramentas.add</a:t>
            </a:r>
            <a:r>
              <a:rPr lang="pt-BR" sz="2000" dirty="0" smtClean="0"/>
              <a:t>(</a:t>
            </a:r>
            <a:r>
              <a:rPr lang="pt-BR" sz="2000" dirty="0" err="1" smtClean="0"/>
              <a:t>bt_Copiar</a:t>
            </a:r>
            <a:r>
              <a:rPr lang="pt-BR" sz="2000" dirty="0" smtClean="0"/>
              <a:t>     = </a:t>
            </a:r>
          </a:p>
          <a:p>
            <a:pPr marL="0" indent="0">
              <a:buNone/>
            </a:pPr>
            <a:r>
              <a:rPr lang="pt-BR" sz="2000" dirty="0"/>
              <a:t> </a:t>
            </a:r>
            <a:r>
              <a:rPr lang="pt-BR" sz="2000" dirty="0" smtClean="0"/>
              <a:t>                                                  new </a:t>
            </a:r>
            <a:r>
              <a:rPr lang="pt-BR" sz="2000" dirty="0" err="1"/>
              <a:t>JButton</a:t>
            </a:r>
            <a:r>
              <a:rPr lang="pt-BR" sz="2000" dirty="0"/>
              <a:t>(new </a:t>
            </a:r>
            <a:r>
              <a:rPr lang="pt-BR" sz="2000" dirty="0" err="1" smtClean="0"/>
              <a:t>ImageIcon</a:t>
            </a:r>
            <a:r>
              <a:rPr lang="pt-BR" sz="2000" dirty="0" smtClean="0"/>
              <a:t> ("copiar.png")));</a:t>
            </a:r>
          </a:p>
          <a:p>
            <a:pPr marL="0" indent="0">
              <a:buNone/>
            </a:pPr>
            <a:r>
              <a:rPr lang="pt-BR" sz="2000" dirty="0" err="1" smtClean="0"/>
              <a:t>Barra_de_Ferramentas.add</a:t>
            </a:r>
            <a:r>
              <a:rPr lang="pt-BR" sz="2000" dirty="0" smtClean="0"/>
              <a:t>(</a:t>
            </a:r>
            <a:r>
              <a:rPr lang="pt-BR" sz="2000" dirty="0" err="1" smtClean="0"/>
              <a:t>bt_Colar</a:t>
            </a:r>
            <a:r>
              <a:rPr lang="pt-BR" sz="2000" dirty="0" smtClean="0"/>
              <a:t>       = </a:t>
            </a:r>
          </a:p>
          <a:p>
            <a:pPr marL="0" indent="0">
              <a:buNone/>
            </a:pPr>
            <a:r>
              <a:rPr lang="pt-BR" sz="2000" dirty="0"/>
              <a:t> </a:t>
            </a:r>
            <a:r>
              <a:rPr lang="pt-BR" sz="2000" dirty="0" smtClean="0"/>
              <a:t>                                                     new </a:t>
            </a:r>
            <a:r>
              <a:rPr lang="pt-BR" sz="2000" dirty="0" err="1" smtClean="0"/>
              <a:t>JButton</a:t>
            </a:r>
            <a:r>
              <a:rPr lang="pt-BR" sz="2000" dirty="0" smtClean="0"/>
              <a:t>(new </a:t>
            </a:r>
            <a:r>
              <a:rPr lang="pt-BR" sz="2000" dirty="0" err="1" smtClean="0"/>
              <a:t>ImageIcon</a:t>
            </a:r>
            <a:r>
              <a:rPr lang="pt-BR" sz="2000" dirty="0" smtClean="0"/>
              <a:t> ("colar.png")));</a:t>
            </a:r>
          </a:p>
          <a:p>
            <a:pPr marL="0" indent="0">
              <a:buNone/>
            </a:pPr>
            <a:r>
              <a:rPr lang="pt-BR" sz="2000" dirty="0" err="1" smtClean="0"/>
              <a:t>Barra_de_Ferramentas.addSeparator</a:t>
            </a:r>
            <a:r>
              <a:rPr lang="pt-BR" sz="2000" dirty="0" smtClean="0"/>
              <a:t>();</a:t>
            </a:r>
          </a:p>
          <a:p>
            <a:pPr marL="0" indent="0">
              <a:buNone/>
            </a:pPr>
            <a:r>
              <a:rPr lang="pt-BR" sz="2000" dirty="0" err="1" smtClean="0"/>
              <a:t>Barra_de_Ferramentas.add</a:t>
            </a:r>
            <a:r>
              <a:rPr lang="pt-BR" sz="2000" dirty="0" smtClean="0"/>
              <a:t>(</a:t>
            </a:r>
            <a:r>
              <a:rPr lang="pt-BR" sz="2000" dirty="0" err="1" smtClean="0"/>
              <a:t>bt_Imprimir</a:t>
            </a:r>
            <a:r>
              <a:rPr lang="pt-BR" sz="2000" dirty="0" smtClean="0"/>
              <a:t>           = new </a:t>
            </a:r>
            <a:r>
              <a:rPr lang="pt-BR" sz="2000" dirty="0" err="1" smtClean="0"/>
              <a:t>JButton</a:t>
            </a:r>
            <a:r>
              <a:rPr lang="pt-BR" sz="2000" dirty="0" smtClean="0"/>
              <a:t>(new </a:t>
            </a:r>
            <a:r>
              <a:rPr lang="pt-BR" sz="2000" dirty="0" err="1" smtClean="0"/>
              <a:t>ImageIcon</a:t>
            </a:r>
            <a:r>
              <a:rPr lang="pt-BR" sz="2000" dirty="0" smtClean="0"/>
              <a:t> ("imprimir.png"))); </a:t>
            </a:r>
          </a:p>
          <a:p>
            <a:pPr marL="0" indent="0">
              <a:buNone/>
            </a:pPr>
            <a:endParaRPr lang="pt-BR" sz="2000" dirty="0" smtClean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6480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Fazendo a instancia dos botões e adicionando na Barra de ferramentas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1544" y="1916833"/>
            <a:ext cx="8564952" cy="40324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000" dirty="0" err="1" smtClean="0"/>
              <a:t>Barra_de_Ferramentas.add</a:t>
            </a:r>
            <a:r>
              <a:rPr lang="pt-BR" sz="2000" dirty="0" smtClean="0"/>
              <a:t>(</a:t>
            </a:r>
            <a:r>
              <a:rPr lang="pt-BR" sz="2000" dirty="0" err="1" smtClean="0"/>
              <a:t>bt_Imprimir</a:t>
            </a:r>
            <a:r>
              <a:rPr lang="pt-BR" sz="2000" dirty="0" smtClean="0"/>
              <a:t>           </a:t>
            </a:r>
          </a:p>
          <a:p>
            <a:pPr marL="0" indent="0">
              <a:buNone/>
            </a:pPr>
            <a:r>
              <a:rPr lang="pt-BR" sz="2000" dirty="0"/>
              <a:t> </a:t>
            </a:r>
            <a:r>
              <a:rPr lang="pt-BR" sz="2000" dirty="0" smtClean="0"/>
              <a:t>                      = </a:t>
            </a:r>
            <a:r>
              <a:rPr lang="pt-BR" sz="2000" dirty="0"/>
              <a:t>new </a:t>
            </a:r>
            <a:r>
              <a:rPr lang="pt-BR" sz="2000" dirty="0" err="1"/>
              <a:t>JButton</a:t>
            </a:r>
            <a:r>
              <a:rPr lang="pt-BR" sz="2000" dirty="0"/>
              <a:t>(new </a:t>
            </a:r>
            <a:r>
              <a:rPr lang="pt-BR" sz="2000" dirty="0" err="1"/>
              <a:t>ImageIcon</a:t>
            </a:r>
            <a:r>
              <a:rPr lang="pt-BR" sz="2000" dirty="0"/>
              <a:t>("imprimir.png"))); </a:t>
            </a:r>
          </a:p>
          <a:p>
            <a:pPr marL="0" indent="0">
              <a:buNone/>
            </a:pPr>
            <a:r>
              <a:rPr lang="pt-BR" sz="2000" dirty="0" err="1"/>
              <a:t>Barra_de_Ferramentas.add</a:t>
            </a:r>
            <a:r>
              <a:rPr lang="pt-BR" sz="2000" dirty="0"/>
              <a:t>(</a:t>
            </a:r>
            <a:r>
              <a:rPr lang="pt-BR" sz="2000" dirty="0" err="1"/>
              <a:t>bt_Alinhamento_Esquerda</a:t>
            </a:r>
            <a:r>
              <a:rPr lang="pt-BR" sz="2000" dirty="0"/>
              <a:t>     </a:t>
            </a:r>
          </a:p>
          <a:p>
            <a:pPr marL="0" indent="0">
              <a:buNone/>
            </a:pPr>
            <a:r>
              <a:rPr lang="pt-BR" sz="2000" dirty="0" smtClean="0"/>
              <a:t>                       = new </a:t>
            </a:r>
            <a:r>
              <a:rPr lang="pt-BR" sz="2000" dirty="0" err="1"/>
              <a:t>JButton</a:t>
            </a:r>
            <a:r>
              <a:rPr lang="pt-BR" sz="2000" dirty="0"/>
              <a:t>(new </a:t>
            </a:r>
            <a:r>
              <a:rPr lang="pt-BR" sz="2000" dirty="0" err="1" smtClean="0"/>
              <a:t>ImageIcon</a:t>
            </a:r>
            <a:r>
              <a:rPr lang="pt-BR" sz="2000" dirty="0" smtClean="0"/>
              <a:t> ("alinhamento_esquerdo.png" )));</a:t>
            </a:r>
            <a:endParaRPr lang="pt-BR" sz="2000" dirty="0"/>
          </a:p>
          <a:p>
            <a:pPr marL="0" indent="0">
              <a:buNone/>
            </a:pPr>
            <a:r>
              <a:rPr lang="pt-BR" sz="2000" dirty="0" err="1"/>
              <a:t>Barra_de_Ferramentas.add</a:t>
            </a:r>
            <a:r>
              <a:rPr lang="pt-BR" sz="2000" dirty="0"/>
              <a:t>(</a:t>
            </a:r>
            <a:r>
              <a:rPr lang="pt-BR" sz="2000" dirty="0" err="1"/>
              <a:t>bt_Alinhamento_Direita</a:t>
            </a:r>
            <a:r>
              <a:rPr lang="pt-BR" sz="2000" dirty="0"/>
              <a:t>      </a:t>
            </a:r>
          </a:p>
          <a:p>
            <a:pPr marL="0" indent="0">
              <a:buNone/>
            </a:pPr>
            <a:r>
              <a:rPr lang="pt-BR" sz="2000" dirty="0"/>
              <a:t>                       </a:t>
            </a:r>
            <a:r>
              <a:rPr lang="pt-BR" sz="2000" dirty="0" smtClean="0"/>
              <a:t>= </a:t>
            </a:r>
            <a:r>
              <a:rPr lang="pt-BR" sz="2000" dirty="0"/>
              <a:t>new </a:t>
            </a:r>
            <a:r>
              <a:rPr lang="pt-BR" sz="2000" dirty="0" err="1"/>
              <a:t>JButton</a:t>
            </a:r>
            <a:r>
              <a:rPr lang="pt-BR" sz="2000" dirty="0"/>
              <a:t>(new </a:t>
            </a:r>
            <a:r>
              <a:rPr lang="pt-BR" sz="2000" dirty="0" err="1"/>
              <a:t>ImageIcon</a:t>
            </a:r>
            <a:r>
              <a:rPr lang="pt-BR" sz="2000" dirty="0"/>
              <a:t>("alinhamento_direito.png")));</a:t>
            </a:r>
          </a:p>
          <a:p>
            <a:pPr marL="0" indent="0">
              <a:buNone/>
            </a:pPr>
            <a:r>
              <a:rPr lang="pt-BR" sz="2000" dirty="0" err="1"/>
              <a:t>Barra_de_Ferramentas.add</a:t>
            </a:r>
            <a:r>
              <a:rPr lang="pt-BR" sz="2000" dirty="0"/>
              <a:t>(</a:t>
            </a:r>
            <a:r>
              <a:rPr lang="pt-BR" sz="2000" dirty="0" err="1"/>
              <a:t>bt_Alinhamento_Justificado</a:t>
            </a:r>
            <a:r>
              <a:rPr lang="pt-BR" sz="2000" dirty="0"/>
              <a:t>  </a:t>
            </a:r>
          </a:p>
          <a:p>
            <a:pPr marL="0" indent="0">
              <a:buNone/>
            </a:pPr>
            <a:r>
              <a:rPr lang="pt-BR" sz="2000" dirty="0"/>
              <a:t>                       </a:t>
            </a:r>
            <a:r>
              <a:rPr lang="pt-BR" sz="2000" dirty="0" smtClean="0"/>
              <a:t>= </a:t>
            </a:r>
            <a:r>
              <a:rPr lang="pt-BR" sz="2000" dirty="0"/>
              <a:t>new </a:t>
            </a:r>
            <a:r>
              <a:rPr lang="pt-BR" sz="2000" dirty="0" err="1"/>
              <a:t>JButton</a:t>
            </a:r>
            <a:r>
              <a:rPr lang="pt-BR" sz="2000" dirty="0"/>
              <a:t>(new </a:t>
            </a:r>
            <a:r>
              <a:rPr lang="pt-BR" sz="2000" dirty="0" err="1"/>
              <a:t>ImageIcon</a:t>
            </a:r>
            <a:r>
              <a:rPr lang="pt-BR" sz="2000" dirty="0"/>
              <a:t>("alinhamento_justificado.png")));</a:t>
            </a:r>
          </a:p>
          <a:p>
            <a:pPr marL="0" indent="0">
              <a:buNone/>
            </a:pPr>
            <a:r>
              <a:rPr lang="pt-BR" sz="2000" dirty="0" err="1"/>
              <a:t>Barra_de_Ferramentas.add</a:t>
            </a:r>
            <a:r>
              <a:rPr lang="pt-BR" sz="2000" dirty="0"/>
              <a:t>(</a:t>
            </a:r>
            <a:r>
              <a:rPr lang="pt-BR" sz="2000" dirty="0" err="1"/>
              <a:t>bt_Alinhamento_Centralizado</a:t>
            </a:r>
            <a:r>
              <a:rPr lang="pt-BR" sz="2000" dirty="0"/>
              <a:t> </a:t>
            </a:r>
          </a:p>
          <a:p>
            <a:pPr marL="0" indent="0">
              <a:buNone/>
            </a:pPr>
            <a:r>
              <a:rPr lang="pt-BR" sz="2000" dirty="0"/>
              <a:t>                       </a:t>
            </a:r>
            <a:r>
              <a:rPr lang="pt-BR" sz="2000" dirty="0" smtClean="0"/>
              <a:t>= </a:t>
            </a:r>
            <a:r>
              <a:rPr lang="pt-BR" sz="2000" dirty="0"/>
              <a:t>new </a:t>
            </a:r>
            <a:r>
              <a:rPr lang="pt-BR" sz="2000" dirty="0" err="1" smtClean="0"/>
              <a:t>JButton</a:t>
            </a:r>
            <a:r>
              <a:rPr lang="pt-BR" sz="2000" dirty="0" smtClean="0"/>
              <a:t>(new </a:t>
            </a:r>
            <a:r>
              <a:rPr lang="pt-BR" sz="2000" dirty="0" err="1" smtClean="0"/>
              <a:t>ImageIcon</a:t>
            </a:r>
            <a:r>
              <a:rPr lang="pt-BR" sz="2000" dirty="0" smtClean="0"/>
              <a:t> ("</a:t>
            </a:r>
            <a:r>
              <a:rPr lang="pt-BR" sz="2000" dirty="0"/>
              <a:t>alinhamento_centralizado.png</a:t>
            </a:r>
            <a:r>
              <a:rPr lang="pt-BR" sz="2000" dirty="0" smtClean="0"/>
              <a:t>"))) ;  </a:t>
            </a:r>
            <a:endParaRPr lang="pt-BR" sz="2000" dirty="0"/>
          </a:p>
          <a:p>
            <a:pPr marL="0" indent="0">
              <a:buNone/>
            </a:pPr>
            <a:r>
              <a:rPr lang="pt-BR" sz="2000" dirty="0" err="1"/>
              <a:t>Barra_de_Ferramentas.add</a:t>
            </a:r>
            <a:r>
              <a:rPr lang="pt-BR" sz="2000" dirty="0"/>
              <a:t>(</a:t>
            </a:r>
            <a:r>
              <a:rPr lang="pt-BR" sz="2000" dirty="0" err="1"/>
              <a:t>bt_Sair</a:t>
            </a:r>
            <a:r>
              <a:rPr lang="pt-BR" sz="2000" dirty="0"/>
              <a:t> = new </a:t>
            </a:r>
            <a:r>
              <a:rPr lang="pt-BR" sz="2000" dirty="0" err="1"/>
              <a:t>JButton</a:t>
            </a:r>
            <a:r>
              <a:rPr lang="pt-BR" sz="2000" dirty="0"/>
              <a:t>(new </a:t>
            </a:r>
            <a:r>
              <a:rPr lang="pt-BR" sz="2000" dirty="0" err="1"/>
              <a:t>ImageIcon</a:t>
            </a:r>
            <a:r>
              <a:rPr lang="pt-BR" sz="2000" dirty="0"/>
              <a:t>("sair.png")));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245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Tornando estes botões sensíveis ao click do mouse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err="1" smtClean="0"/>
              <a:t>bt_Novo.addActionListener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 smtClean="0"/>
              <a:t>);                </a:t>
            </a:r>
          </a:p>
          <a:p>
            <a:pPr marL="0" indent="0">
              <a:buNone/>
            </a:pPr>
            <a:r>
              <a:rPr lang="pt-BR" dirty="0" err="1" smtClean="0"/>
              <a:t>bt_Abrir.addActionListener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 smtClean="0"/>
              <a:t>);</a:t>
            </a:r>
          </a:p>
          <a:p>
            <a:pPr marL="0" indent="0">
              <a:buNone/>
            </a:pPr>
            <a:r>
              <a:rPr lang="pt-BR" dirty="0" err="1" smtClean="0"/>
              <a:t>bt_Salvar.addActionListener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 err="1" smtClean="0"/>
              <a:t>bt_Salvar_Como.addActionListener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 smtClean="0"/>
              <a:t>);</a:t>
            </a:r>
          </a:p>
          <a:p>
            <a:pPr marL="0" indent="0">
              <a:buNone/>
            </a:pPr>
            <a:r>
              <a:rPr lang="pt-BR" dirty="0" smtClean="0"/>
              <a:t>.</a:t>
            </a:r>
          </a:p>
          <a:p>
            <a:pPr marL="0" indent="0">
              <a:buNone/>
            </a:pPr>
            <a:r>
              <a:rPr lang="pt-BR" dirty="0" smtClean="0"/>
              <a:t>.</a:t>
            </a:r>
          </a:p>
          <a:p>
            <a:pPr marL="0" indent="0">
              <a:buNone/>
            </a:pPr>
            <a:r>
              <a:rPr lang="pt-BR" dirty="0"/>
              <a:t>.</a:t>
            </a:r>
            <a:r>
              <a:rPr lang="pt-BR" dirty="0" smtClean="0"/>
              <a:t> </a:t>
            </a:r>
            <a:r>
              <a:rPr lang="pt-BR" dirty="0"/>
              <a:t>	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233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O tratamento dos eventos também é feito através do </a:t>
            </a:r>
            <a:r>
              <a:rPr lang="pt-BR" dirty="0" err="1" smtClean="0"/>
              <a:t>ActionListener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556792"/>
            <a:ext cx="8640960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dirty="0" err="1" smtClean="0"/>
              <a:t>bt_Sair.addActionListener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 err="1" smtClean="0"/>
              <a:t>bt_Alinhamento_Esquerda.addActionListener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 smtClean="0"/>
              <a:t>);</a:t>
            </a:r>
          </a:p>
          <a:p>
            <a:pPr marL="0" indent="0">
              <a:buNone/>
            </a:pPr>
            <a:r>
              <a:rPr lang="pt-BR" dirty="0" err="1" smtClean="0"/>
              <a:t>bt_Alinhamento_Direita.addActionListener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 err="1" smtClean="0"/>
              <a:t>bt_Alinhamento_Justificado.addActionListener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 err="1" smtClean="0"/>
              <a:t>bt_Alinhamento_Centralizado.addActionListener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 smtClean="0"/>
              <a:t>);</a:t>
            </a:r>
            <a:endParaRPr lang="pt-BR" dirty="0"/>
          </a:p>
          <a:p>
            <a:pPr marL="0" indent="0">
              <a:buNone/>
            </a:pPr>
            <a:r>
              <a:rPr lang="pt-BR" dirty="0" err="1" smtClean="0"/>
              <a:t>bt_Imprimir.addActionListener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	</a:t>
            </a:r>
          </a:p>
          <a:p>
            <a:pPr marL="0" indent="0">
              <a:buNone/>
            </a:pPr>
            <a:r>
              <a:rPr lang="pt-BR" dirty="0" err="1" smtClean="0"/>
              <a:t>bt_Copiar.addActionListener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 err="1" smtClean="0"/>
              <a:t>bt_Colar.addActionListener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	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0266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125141"/>
            <a:ext cx="8032943" cy="459633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6313"/>
            <a:ext cx="8229600" cy="1143000"/>
          </a:xfrm>
        </p:spPr>
        <p:txBody>
          <a:bodyPr>
            <a:normAutofit/>
          </a:bodyPr>
          <a:lstStyle/>
          <a:p>
            <a:r>
              <a:rPr lang="pt-BR" sz="3200" dirty="0" smtClean="0"/>
              <a:t>No </a:t>
            </a:r>
            <a:r>
              <a:rPr lang="pt-BR" sz="3200" dirty="0" err="1"/>
              <a:t>public</a:t>
            </a:r>
            <a:r>
              <a:rPr lang="pt-BR" sz="3200" dirty="0"/>
              <a:t> </a:t>
            </a:r>
            <a:r>
              <a:rPr lang="pt-BR" sz="3200" dirty="0" err="1"/>
              <a:t>void</a:t>
            </a:r>
            <a:r>
              <a:rPr lang="pt-BR" sz="3200" dirty="0"/>
              <a:t> </a:t>
            </a:r>
            <a:r>
              <a:rPr lang="pt-BR" sz="3200" dirty="0" err="1"/>
              <a:t>actionPerformed</a:t>
            </a:r>
            <a:r>
              <a:rPr lang="pt-BR" sz="3200" dirty="0"/>
              <a:t>(</a:t>
            </a:r>
            <a:r>
              <a:rPr lang="pt-BR" sz="3200" dirty="0" err="1"/>
              <a:t>ActionEvent</a:t>
            </a:r>
            <a:r>
              <a:rPr lang="pt-BR" sz="3200" dirty="0"/>
              <a:t> e)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35</a:t>
            </a:fld>
            <a:endParaRPr lang="pt-BR" dirty="0"/>
          </a:p>
        </p:txBody>
      </p:sp>
      <p:cxnSp>
        <p:nvCxnSpPr>
          <p:cNvPr id="9" name="Conector reto 8"/>
          <p:cNvCxnSpPr/>
          <p:nvPr/>
        </p:nvCxnSpPr>
        <p:spPr>
          <a:xfrm>
            <a:off x="575557" y="5517232"/>
            <a:ext cx="7272808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575557" y="4149080"/>
            <a:ext cx="7272808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 flipH="1">
            <a:off x="575557" y="4149080"/>
            <a:ext cx="6214" cy="136815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7848365" y="4149080"/>
            <a:ext cx="0" cy="136815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angulado 16"/>
          <p:cNvCxnSpPr/>
          <p:nvPr/>
        </p:nvCxnSpPr>
        <p:spPr>
          <a:xfrm rot="5400000" flipH="1" flipV="1">
            <a:off x="2745743" y="2682863"/>
            <a:ext cx="2140348" cy="792086"/>
          </a:xfrm>
          <a:prstGeom prst="bentConnector3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/>
          <p:cNvSpPr txBox="1"/>
          <p:nvPr/>
        </p:nvSpPr>
        <p:spPr>
          <a:xfrm>
            <a:off x="1804863" y="1054627"/>
            <a:ext cx="5112569" cy="95410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/>
              <a:t>Estes botões aqui serão tratados como botões ou menu normais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86106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 barra poderá ser deslocada com o mouse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8955"/>
            <a:ext cx="4345465" cy="3870179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7147" y="3260058"/>
            <a:ext cx="4039795" cy="3597942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5796136" y="1527246"/>
            <a:ext cx="2376264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Barra no rodapé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1370520" y="6356350"/>
            <a:ext cx="2376264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Barra a Esquerda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774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 barra poderá ser deslocada com o mouse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37</a:t>
            </a:fld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1417639"/>
            <a:ext cx="4522202" cy="402758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044" y="2723448"/>
            <a:ext cx="4058956" cy="4140771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4257022" y="1628800"/>
            <a:ext cx="371754" cy="38164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7740352" y="2723448"/>
            <a:ext cx="720080" cy="41407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3" name="Conector angulado 12"/>
          <p:cNvCxnSpPr/>
          <p:nvPr/>
        </p:nvCxnSpPr>
        <p:spPr>
          <a:xfrm rot="16200000" flipV="1">
            <a:off x="6307508" y="2557588"/>
            <a:ext cx="1857576" cy="100811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/>
          <p:cNvSpPr txBox="1"/>
          <p:nvPr/>
        </p:nvSpPr>
        <p:spPr>
          <a:xfrm>
            <a:off x="5868144" y="1700808"/>
            <a:ext cx="2376264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Barra Flutuante</a:t>
            </a:r>
            <a:endParaRPr lang="pt-BR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827584" y="6352143"/>
            <a:ext cx="2376264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Barra a direita</a:t>
            </a:r>
            <a:endParaRPr lang="pt-BR" dirty="0"/>
          </a:p>
        </p:txBody>
      </p:sp>
      <p:cxnSp>
        <p:nvCxnSpPr>
          <p:cNvPr id="18" name="Conector angulado 17"/>
          <p:cNvCxnSpPr>
            <a:endCxn id="16" idx="0"/>
          </p:cNvCxnSpPr>
          <p:nvPr/>
        </p:nvCxnSpPr>
        <p:spPr>
          <a:xfrm rot="5400000">
            <a:off x="1890822" y="3985942"/>
            <a:ext cx="2491095" cy="224130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565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Mas por padrão ela é na parte superior da tela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38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320" y="1480081"/>
            <a:ext cx="5707360" cy="508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00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</a:t>
            </a:r>
            <a:r>
              <a:rPr lang="pt-BR" dirty="0" err="1" smtClean="0"/>
              <a:t>JTextArea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É um componente do tipo Caixa de texto, só que, diferentemente do </a:t>
            </a:r>
            <a:r>
              <a:rPr lang="pt-BR" dirty="0" err="1" smtClean="0"/>
              <a:t>JTextField</a:t>
            </a:r>
            <a:r>
              <a:rPr lang="pt-BR" dirty="0" smtClean="0"/>
              <a:t>, no </a:t>
            </a:r>
            <a:r>
              <a:rPr lang="pt-BR" dirty="0" err="1" smtClean="0"/>
              <a:t>JTextArea</a:t>
            </a:r>
            <a:r>
              <a:rPr lang="pt-BR" dirty="0" smtClean="0"/>
              <a:t> teremos linhas e colunas.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554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CONSTRUTOR DO JTEXTAREA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556792"/>
            <a:ext cx="8229600" cy="4525963"/>
          </a:xfrm>
        </p:spPr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algn="ctr"/>
            <a:endParaRPr lang="pt-BR" sz="2600" dirty="0" smtClean="0"/>
          </a:p>
          <a:p>
            <a:pPr marL="0" indent="0" algn="ctr">
              <a:buNone/>
            </a:pPr>
            <a:r>
              <a:rPr lang="pt-BR" sz="2600" dirty="0" err="1" smtClean="0"/>
              <a:t>JTextArea</a:t>
            </a:r>
            <a:r>
              <a:rPr lang="pt-BR" sz="2600" dirty="0" smtClean="0"/>
              <a:t> </a:t>
            </a:r>
            <a:r>
              <a:rPr lang="pt-BR" sz="2600" dirty="0" err="1" smtClean="0"/>
              <a:t>ta_MeuTexto</a:t>
            </a:r>
            <a:r>
              <a:rPr lang="pt-BR" sz="2600" dirty="0" smtClean="0"/>
              <a:t> = new </a:t>
            </a:r>
            <a:r>
              <a:rPr lang="pt-BR" sz="2600" dirty="0" err="1" smtClean="0"/>
              <a:t>JTextArea</a:t>
            </a:r>
            <a:r>
              <a:rPr lang="pt-BR" sz="2600" dirty="0" smtClean="0"/>
              <a:t>(Linhas, Colunas);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40</a:t>
            </a:fld>
            <a:endParaRPr lang="pt-BR" dirty="0"/>
          </a:p>
        </p:txBody>
      </p:sp>
      <p:sp>
        <p:nvSpPr>
          <p:cNvPr id="6" name="Chave esquerda 5"/>
          <p:cNvSpPr/>
          <p:nvPr/>
        </p:nvSpPr>
        <p:spPr>
          <a:xfrm rot="16200000">
            <a:off x="2861810" y="2762926"/>
            <a:ext cx="324036" cy="1944216"/>
          </a:xfrm>
          <a:prstGeom prst="leftBrac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Conector angulado 7"/>
          <p:cNvCxnSpPr/>
          <p:nvPr/>
        </p:nvCxnSpPr>
        <p:spPr>
          <a:xfrm>
            <a:off x="2231740" y="3735033"/>
            <a:ext cx="1584176" cy="936104"/>
          </a:xfrm>
          <a:prstGeom prst="bentConnector3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3995936" y="4437112"/>
            <a:ext cx="20238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NOME DO OBJETO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724128" y="1449009"/>
            <a:ext cx="328208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QUANTIDADE DE LINHAS E COLUNAS QUE ESTA CAIXA TERÁ.</a:t>
            </a:r>
            <a:endParaRPr lang="pt-BR" b="1" dirty="0">
              <a:solidFill>
                <a:srgbClr val="FF0000"/>
              </a:solidFill>
            </a:endParaRPr>
          </a:p>
        </p:txBody>
      </p:sp>
      <p:cxnSp>
        <p:nvCxnSpPr>
          <p:cNvPr id="12" name="Conector de seta reta 11"/>
          <p:cNvCxnSpPr/>
          <p:nvPr/>
        </p:nvCxnSpPr>
        <p:spPr>
          <a:xfrm>
            <a:off x="7812360" y="2372339"/>
            <a:ext cx="0" cy="984653"/>
          </a:xfrm>
          <a:prstGeom prst="straightConnector1">
            <a:avLst/>
          </a:prstGeom>
          <a:ln w="31750">
            <a:solidFill>
              <a:srgbClr val="C00000">
                <a:alpha val="98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>
            <a:off x="6581658" y="2516355"/>
            <a:ext cx="0" cy="984653"/>
          </a:xfrm>
          <a:prstGeom prst="straightConnector1">
            <a:avLst/>
          </a:prstGeom>
          <a:ln w="31750">
            <a:solidFill>
              <a:srgbClr val="C00000">
                <a:alpha val="98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1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Construtor do </a:t>
            </a:r>
            <a:r>
              <a:rPr lang="pt-BR" dirty="0" err="1" smtClean="0"/>
              <a:t>JScrollPane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41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81" y="1196752"/>
            <a:ext cx="8954201" cy="5117430"/>
          </a:xfrm>
          <a:prstGeom prst="rect">
            <a:avLst/>
          </a:prstGeom>
        </p:spPr>
      </p:pic>
      <p:sp>
        <p:nvSpPr>
          <p:cNvPr id="7" name="Retângulo de cantos arredondados 6"/>
          <p:cNvSpPr/>
          <p:nvPr/>
        </p:nvSpPr>
        <p:spPr>
          <a:xfrm>
            <a:off x="457200" y="2060848"/>
            <a:ext cx="2170584" cy="21602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de cantos arredondados 7"/>
          <p:cNvSpPr/>
          <p:nvPr/>
        </p:nvSpPr>
        <p:spPr>
          <a:xfrm>
            <a:off x="1035170" y="3412877"/>
            <a:ext cx="8103012" cy="30202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757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Ver arquivos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42</a:t>
            </a:fld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2339752" y="2492896"/>
            <a:ext cx="50405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/>
              <a:t>FrameCollatz.java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dirty="0" smtClean="0"/>
              <a:t>FrameCollatz2.java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2192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DE HOJE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t-BR" dirty="0" smtClean="0"/>
              <a:t>ELABORE UMA TE COM OS SEGUINTES COMPONENTES: 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UMA BARRA DE MENU (ARQUIVO, CONFIGURAÇÕES E AJUDA)</a:t>
            </a:r>
          </a:p>
          <a:p>
            <a:r>
              <a:rPr lang="pt-BR" dirty="0" smtClean="0"/>
              <a:t>UMA BARRA DE FERRAMENTAS COM OS BOTÕES (NOVO, GRAVAR, AJUDA, LIMPAR E SAIR)</a:t>
            </a:r>
          </a:p>
          <a:p>
            <a:r>
              <a:rPr lang="pt-BR" dirty="0" smtClean="0"/>
              <a:t>UMA CAIXA DE TEXTOS (</a:t>
            </a:r>
            <a:r>
              <a:rPr lang="pt-BR" dirty="0" err="1" smtClean="0"/>
              <a:t>JTextArea</a:t>
            </a:r>
            <a:r>
              <a:rPr lang="pt-BR" dirty="0" smtClean="0"/>
              <a:t>) com 10 linhas e 50 colunas</a:t>
            </a:r>
          </a:p>
          <a:p>
            <a:r>
              <a:rPr lang="pt-BR" dirty="0" smtClean="0"/>
              <a:t>Um botão Novo, um botão Limpar, e um botão sair abaixo da caixa de textos.</a:t>
            </a:r>
          </a:p>
          <a:p>
            <a:r>
              <a:rPr lang="pt-BR" dirty="0" smtClean="0"/>
              <a:t>Verifique se aqui será melhor usar pack() ou o método </a:t>
            </a:r>
            <a:r>
              <a:rPr lang="pt-BR" dirty="0" err="1" smtClean="0"/>
              <a:t>setSize</a:t>
            </a:r>
            <a:r>
              <a:rPr lang="pt-BR" dirty="0" smtClean="0"/>
              <a:t> para definir o tamanho da sua tela.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0506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DE HOJE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>
            <a:normAutofit/>
          </a:bodyPr>
          <a:lstStyle/>
          <a:p>
            <a:r>
              <a:rPr lang="pt-BR" dirty="0" smtClean="0"/>
              <a:t>Verifique se aqui será melhor usar pack() ou o método </a:t>
            </a:r>
            <a:r>
              <a:rPr lang="pt-BR" dirty="0" err="1" smtClean="0"/>
              <a:t>setSize</a:t>
            </a:r>
            <a:r>
              <a:rPr lang="pt-BR" dirty="0" smtClean="0"/>
              <a:t>(Largura, Altura) para definir o tamanho da sua tela. </a:t>
            </a:r>
          </a:p>
          <a:p>
            <a:r>
              <a:rPr lang="pt-BR" dirty="0" smtClean="0"/>
              <a:t>Faça o tratamento de eventos para os principais  botões e menus (Limpar e Sair são essenciais).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183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11733</TotalTime>
  <Words>1018</Words>
  <Application>Microsoft Office PowerPoint</Application>
  <PresentationFormat>Apresentação na tela (4:3)</PresentationFormat>
  <Paragraphs>297</Paragraphs>
  <Slides>44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44</vt:i4>
      </vt:variant>
    </vt:vector>
  </HeadingPairs>
  <TitlesOfParts>
    <vt:vector size="49" baseType="lpstr">
      <vt:lpstr>Arial</vt:lpstr>
      <vt:lpstr>Calibri</vt:lpstr>
      <vt:lpstr>Helvetica Neue</vt:lpstr>
      <vt:lpstr>Wingdings</vt:lpstr>
      <vt:lpstr>Tema do Office</vt:lpstr>
      <vt:lpstr>Elaborando as Interfaces  dos trabalhos das aulas 28, 29 e 30. </vt:lpstr>
      <vt:lpstr>Exercício</vt:lpstr>
      <vt:lpstr>NA MINHA IMPLEMENTAÇÃO FICOU ASSIM</vt:lpstr>
      <vt:lpstr>Apresentação do PowerPoint</vt:lpstr>
      <vt:lpstr>IMPORTANDO AS BIBLIOTECAS E DECLARANDO OS COMPONENTES</vt:lpstr>
      <vt:lpstr>O método construtor desta classe</vt:lpstr>
      <vt:lpstr>Detalhe... </vt:lpstr>
      <vt:lpstr>Itens do Menu Arquivo</vt:lpstr>
      <vt:lpstr>O Menu Arquivo ficou assim...</vt:lpstr>
      <vt:lpstr>Menu_Arquivo.addSeparator();</vt:lpstr>
      <vt:lpstr>O método construtor desta classe</vt:lpstr>
      <vt:lpstr>O Menu Opções ficou assim...</vt:lpstr>
      <vt:lpstr>Os SubMenus do Menu Cores</vt:lpstr>
      <vt:lpstr>A tela ficou assim... </vt:lpstr>
      <vt:lpstr>O Tratamento de eventos</vt:lpstr>
      <vt:lpstr>Tratando os eventos</vt:lpstr>
      <vt:lpstr>Link para o arquivo</vt:lpstr>
      <vt:lpstr>Cores no Java</vt:lpstr>
      <vt:lpstr>Cores no Java</vt:lpstr>
      <vt:lpstr>Exemplo do uso de cores</vt:lpstr>
      <vt:lpstr>Ainda sobre cores...</vt:lpstr>
      <vt:lpstr>Apresentação do PowerPoint</vt:lpstr>
      <vt:lpstr>Código completo</vt:lpstr>
      <vt:lpstr>E assim ficou nosso programa</vt:lpstr>
      <vt:lpstr>Lembramos que ao alterar apenas um dos números da cor resultará em algo bem diferente</vt:lpstr>
      <vt:lpstr>Alterando a cor  teremos:</vt:lpstr>
      <vt:lpstr>JToolBar</vt:lpstr>
      <vt:lpstr>JToolBar</vt:lpstr>
      <vt:lpstr>Meu Exemplo</vt:lpstr>
      <vt:lpstr>Meu código</vt:lpstr>
      <vt:lpstr>Fazendo a instancia dos botões e adicionando na Barra de ferramentas</vt:lpstr>
      <vt:lpstr>Fazendo a instancia dos botões e adicionando na Barra de ferramentas</vt:lpstr>
      <vt:lpstr>Tornando estes botões sensíveis ao click do mouse</vt:lpstr>
      <vt:lpstr>O tratamento dos eventos também é feito através do ActionListener</vt:lpstr>
      <vt:lpstr>No public void actionPerformed(ActionEvent e)</vt:lpstr>
      <vt:lpstr>A barra poderá ser deslocada com o mouse</vt:lpstr>
      <vt:lpstr>A barra poderá ser deslocada com o mouse</vt:lpstr>
      <vt:lpstr>Mas por padrão ela é na parte superior da tela</vt:lpstr>
      <vt:lpstr>O JTextArea</vt:lpstr>
      <vt:lpstr>CONSTRUTOR DO JTEXTAREA</vt:lpstr>
      <vt:lpstr>Construtor do JScrollPane</vt:lpstr>
      <vt:lpstr>Ver arquivos</vt:lpstr>
      <vt:lpstr>ATIVIDADE DE HOJE </vt:lpstr>
      <vt:lpstr>ATIVIDADE DE HOJE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Usuário do Windows</cp:lastModifiedBy>
  <cp:revision>213</cp:revision>
  <dcterms:created xsi:type="dcterms:W3CDTF">2015-09-21T11:15:04Z</dcterms:created>
  <dcterms:modified xsi:type="dcterms:W3CDTF">2017-05-02T20:50:20Z</dcterms:modified>
</cp:coreProperties>
</file>