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8" r:id="rId2"/>
    <p:sldId id="372" r:id="rId3"/>
    <p:sldId id="364" r:id="rId4"/>
    <p:sldId id="366" r:id="rId5"/>
    <p:sldId id="367" r:id="rId6"/>
    <p:sldId id="368" r:id="rId7"/>
    <p:sldId id="369" r:id="rId8"/>
    <p:sldId id="370" r:id="rId9"/>
    <p:sldId id="371" r:id="rId10"/>
    <p:sldId id="373" r:id="rId11"/>
    <p:sldId id="374" r:id="rId12"/>
    <p:sldId id="375" r:id="rId13"/>
    <p:sldId id="376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7" r:id="rId31"/>
    <p:sldId id="394" r:id="rId32"/>
    <p:sldId id="395" r:id="rId33"/>
    <p:sldId id="401" r:id="rId34"/>
    <p:sldId id="400" r:id="rId35"/>
    <p:sldId id="399" r:id="rId36"/>
    <p:sldId id="398" r:id="rId37"/>
    <p:sldId id="402" r:id="rId38"/>
    <p:sldId id="403" r:id="rId39"/>
    <p:sldId id="404" r:id="rId40"/>
    <p:sldId id="405" r:id="rId41"/>
    <p:sldId id="406" r:id="rId42"/>
    <p:sldId id="407" r:id="rId43"/>
    <p:sldId id="408" r:id="rId44"/>
    <p:sldId id="409" r:id="rId45"/>
    <p:sldId id="410" r:id="rId46"/>
    <p:sldId id="411" r:id="rId47"/>
    <p:sldId id="412" r:id="rId48"/>
    <p:sldId id="413" r:id="rId49"/>
    <p:sldId id="414" r:id="rId50"/>
    <p:sldId id="416" r:id="rId51"/>
    <p:sldId id="417" r:id="rId52"/>
    <p:sldId id="418" r:id="rId53"/>
    <p:sldId id="419" r:id="rId54"/>
    <p:sldId id="415" r:id="rId55"/>
    <p:sldId id="421" r:id="rId56"/>
    <p:sldId id="422" r:id="rId57"/>
    <p:sldId id="423" r:id="rId58"/>
    <p:sldId id="425" r:id="rId59"/>
    <p:sldId id="420" r:id="rId60"/>
    <p:sldId id="424" r:id="rId6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25/04/2017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8EEBC-24D2-4904-A460-FA7523AE98E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2627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25/04/2017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OperacoesMatematicas.java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dos trabalhos das aulas </a:t>
            </a:r>
            <a:r>
              <a:rPr lang="pt-BR" dirty="0" smtClean="0"/>
              <a:t>25, 26 e 27.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</a:t>
            </a:r>
            <a:r>
              <a:rPr lang="pt-BR" sz="1600" dirty="0" smtClean="0">
                <a:solidFill>
                  <a:schemeClr val="tx1"/>
                </a:solidFill>
              </a:rPr>
              <a:t>25, 26 e 27.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863080"/>
          </a:xfrm>
        </p:spPr>
        <p:txBody>
          <a:bodyPr>
            <a:normAutofit fontScale="90000"/>
          </a:bodyPr>
          <a:lstStyle/>
          <a:p>
            <a:r>
              <a:rPr lang="pt-BR" dirty="0"/>
              <a:t>Na aula da semana passada ficaram para ser implementadas as seguintes </a:t>
            </a:r>
            <a:r>
              <a:rPr lang="pt-BR" dirty="0" smtClean="0"/>
              <a:t>classes....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57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0" y="1412776"/>
            <a:ext cx="3238500" cy="4524375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84621" y="125760"/>
            <a:ext cx="8229600" cy="1143000"/>
          </a:xfrm>
        </p:spPr>
        <p:txBody>
          <a:bodyPr/>
          <a:lstStyle/>
          <a:p>
            <a:r>
              <a:rPr lang="pt-BR" dirty="0" smtClean="0"/>
              <a:t>Opção 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203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24744"/>
            <a:ext cx="6705600" cy="46101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403648" y="5805264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NÃO SERÁ NECESSÁRIO COLOCAR O MENU NEM IMPLEMENTAR A FUNCIONALIDADE DOS BOTÕES.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Coloque também um botão para sair do sistema.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809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03648" y="296366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Dica:</a:t>
            </a:r>
          </a:p>
          <a:p>
            <a:endParaRPr lang="pt-BR" dirty="0"/>
          </a:p>
          <a:p>
            <a:r>
              <a:rPr lang="pt-BR" dirty="0" smtClean="0"/>
              <a:t>* Use o método </a:t>
            </a:r>
            <a:r>
              <a:rPr lang="pt-BR" dirty="0" err="1" smtClean="0"/>
              <a:t>setSize</a:t>
            </a:r>
            <a:r>
              <a:rPr lang="pt-BR" dirty="0" smtClean="0"/>
              <a:t>(Largura, Altura); para definir o tamanho da tela e não o método pack();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66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03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2050" name="Picture 2" descr="Resultado de imagem para telas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6010275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700809"/>
            <a:ext cx="6010275" cy="303847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07703" y="5013176"/>
            <a:ext cx="615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 Não é necessário colocar os  menus. </a:t>
            </a:r>
          </a:p>
          <a:p>
            <a:r>
              <a:rPr lang="pt-BR" dirty="0" smtClean="0"/>
              <a:t>* Só implemente as funcionalidade de limpar (cancelar)campos e sair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572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4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556792"/>
            <a:ext cx="2784309" cy="27363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881312"/>
            <a:ext cx="762000" cy="10953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751" y="1529531"/>
            <a:ext cx="2800350" cy="279082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971600" y="4509120"/>
            <a:ext cx="771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Criar a interface para este Jogo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Não será necessário que os botões se movam ao clicar, mais para frente mostrarei como fazer isto.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Implemente só o botão fechar que finaliza o jogo e o botão Reiniciar que executará estes dois comando </a:t>
            </a:r>
            <a:r>
              <a:rPr lang="pt-BR" dirty="0" err="1" smtClean="0"/>
              <a:t>dispose</a:t>
            </a:r>
            <a:r>
              <a:rPr lang="pt-BR" dirty="0" smtClean="0"/>
              <a:t>(); e </a:t>
            </a:r>
            <a:r>
              <a:rPr lang="pt-BR" dirty="0" err="1" smtClean="0"/>
              <a:t>setVisible</a:t>
            </a:r>
            <a:r>
              <a:rPr lang="pt-BR" dirty="0" smtClean="0"/>
              <a:t>(</a:t>
            </a:r>
            <a:r>
              <a:rPr lang="pt-BR" dirty="0" err="1" smtClean="0"/>
              <a:t>true</a:t>
            </a:r>
            <a:r>
              <a:rPr lang="pt-BR" dirty="0" smtClean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355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3501008"/>
            <a:ext cx="8229600" cy="273630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Construir esta tela com os </a:t>
            </a:r>
            <a:r>
              <a:rPr lang="pt-BR" dirty="0" err="1" smtClean="0"/>
              <a:t>label</a:t>
            </a:r>
            <a:r>
              <a:rPr lang="pt-BR" dirty="0" smtClean="0"/>
              <a:t> em português </a:t>
            </a:r>
          </a:p>
          <a:p>
            <a:r>
              <a:rPr lang="pt-BR" dirty="0" smtClean="0"/>
              <a:t>Clinicando no botão adicionar (</a:t>
            </a:r>
            <a:r>
              <a:rPr lang="pt-BR" dirty="0" err="1" smtClean="0"/>
              <a:t>add</a:t>
            </a:r>
            <a:r>
              <a:rPr lang="pt-BR" dirty="0" smtClean="0"/>
              <a:t>) deve-se somar os valores que constam nas duas caixas de textos anteriores</a:t>
            </a:r>
          </a:p>
          <a:p>
            <a:r>
              <a:rPr lang="pt-BR" dirty="0" smtClean="0"/>
              <a:t> Clicando no botão Limpar (</a:t>
            </a:r>
            <a:r>
              <a:rPr lang="pt-BR" dirty="0" err="1" smtClean="0"/>
              <a:t>Clear</a:t>
            </a:r>
            <a:r>
              <a:rPr lang="pt-BR" dirty="0" smtClean="0"/>
              <a:t>), deixar as caixas de textos vazias </a:t>
            </a:r>
          </a:p>
          <a:p>
            <a:r>
              <a:rPr lang="pt-BR" dirty="0" smtClean="0"/>
              <a:t>Clicando no botão Sair (</a:t>
            </a:r>
            <a:r>
              <a:rPr lang="pt-BR" dirty="0" err="1" smtClean="0"/>
              <a:t>Exit</a:t>
            </a:r>
            <a:r>
              <a:rPr lang="pt-BR" dirty="0" smtClean="0"/>
              <a:t>), fechar a tela do sistema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463" y="1196752"/>
            <a:ext cx="29432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9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099" y="1196752"/>
            <a:ext cx="8229600" cy="2160240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O método para extrair raízes quadradas é </a:t>
            </a:r>
            <a:r>
              <a:rPr lang="pt-BR" dirty="0" err="1" smtClean="0"/>
              <a:t>Math.sqrt</a:t>
            </a:r>
            <a:r>
              <a:rPr lang="pt-BR" dirty="0" smtClean="0"/>
              <a:t>(...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Ao clicar no botão calcular será extraída a raiz quadra do numero  e exibido o resultado na caixa de textos Raiz Quadrada. 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481387"/>
            <a:ext cx="706755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0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Comecei implementando a opção 06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01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492896"/>
            <a:ext cx="5036247" cy="216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código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56792"/>
            <a:ext cx="909750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0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Explicando melhor...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573016"/>
            <a:ext cx="5036247" cy="216209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V="1">
            <a:off x="5215759" y="3140968"/>
            <a:ext cx="1732505" cy="17281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V="1">
            <a:off x="5215758" y="4509120"/>
            <a:ext cx="1948530" cy="68527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5195862" y="5628754"/>
            <a:ext cx="1343160" cy="14661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7092280" y="2870716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bt_Calcular</a:t>
            </a:r>
            <a:endParaRPr lang="pt-BR" sz="32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7092280" y="4214669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bt_Limpar</a:t>
            </a:r>
            <a:endParaRPr lang="pt-BR" sz="32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503502" y="547034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bt_Sair</a:t>
            </a:r>
            <a:endParaRPr lang="pt-BR" sz="3200" dirty="0"/>
          </a:p>
        </p:txBody>
      </p:sp>
      <p:cxnSp>
        <p:nvCxnSpPr>
          <p:cNvPr id="17" name="Conector de seta reta 16"/>
          <p:cNvCxnSpPr/>
          <p:nvPr/>
        </p:nvCxnSpPr>
        <p:spPr>
          <a:xfrm flipV="1">
            <a:off x="2915816" y="2636912"/>
            <a:ext cx="3103984" cy="216253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1828056" y="2181128"/>
            <a:ext cx="1591816" cy="312263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5423382" y="2066755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/>
              <a:t>t</a:t>
            </a:r>
            <a:r>
              <a:rPr lang="pt-BR" sz="3200" dirty="0" err="1" smtClean="0"/>
              <a:t>f_Numero</a:t>
            </a:r>
            <a:endParaRPr lang="pt-BR" sz="32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2411760" y="161567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tf_Raiz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66671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184" y="54721"/>
            <a:ext cx="8229600" cy="1143000"/>
          </a:xfrm>
        </p:spPr>
        <p:txBody>
          <a:bodyPr/>
          <a:lstStyle/>
          <a:p>
            <a:r>
              <a:rPr lang="pt-BR" dirty="0" smtClean="0"/>
              <a:t>E faltou falar sobre os </a:t>
            </a:r>
            <a:r>
              <a:rPr lang="pt-BR" dirty="0" err="1" smtClean="0"/>
              <a:t>labels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5636270"/>
            <a:ext cx="2133600" cy="365125"/>
          </a:xfrm>
        </p:spPr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124744"/>
            <a:ext cx="5036247" cy="21620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658495" y="1484784"/>
            <a:ext cx="230425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259631" y="2305633"/>
            <a:ext cx="1542879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259630" y="2796233"/>
            <a:ext cx="1542879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1547664" y="3190599"/>
            <a:ext cx="3240360" cy="1181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>
            <a:off x="2031069" y="2672743"/>
            <a:ext cx="2756955" cy="1692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3777755" y="1851894"/>
            <a:ext cx="1010269" cy="2558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4810819" y="3605264"/>
            <a:ext cx="396044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Novamente os </a:t>
            </a:r>
            <a:r>
              <a:rPr lang="pt-BR" sz="2800" dirty="0" err="1" smtClean="0"/>
              <a:t>JLabel</a:t>
            </a:r>
            <a:r>
              <a:rPr lang="pt-BR" sz="2800" dirty="0" smtClean="0"/>
              <a:t> não tem um “nome” ou objetos associados a eles. </a:t>
            </a:r>
            <a:r>
              <a:rPr lang="pt-BR" sz="2800" dirty="0" err="1" smtClean="0"/>
              <a:t>Alguem</a:t>
            </a:r>
            <a:r>
              <a:rPr lang="pt-BR" sz="2800" dirty="0" smtClean="0"/>
              <a:t> sabe porque disso?</a:t>
            </a:r>
            <a:endParaRPr lang="pt-BR" sz="2800" dirty="0"/>
          </a:p>
        </p:txBody>
      </p:sp>
      <p:sp>
        <p:nvSpPr>
          <p:cNvPr id="21" name="Retângulo 20"/>
          <p:cNvSpPr/>
          <p:nvPr/>
        </p:nvSpPr>
        <p:spPr>
          <a:xfrm>
            <a:off x="347483" y="5708798"/>
            <a:ext cx="7297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Painel_Norte.add</a:t>
            </a:r>
            <a:r>
              <a:rPr lang="pt-BR" dirty="0"/>
              <a:t>(new </a:t>
            </a:r>
            <a:r>
              <a:rPr lang="pt-BR" dirty="0" err="1"/>
              <a:t>JLabel</a:t>
            </a:r>
            <a:r>
              <a:rPr lang="pt-BR" dirty="0"/>
              <a:t>("EXTRAIR RAIZ QUADRADA</a:t>
            </a:r>
            <a:r>
              <a:rPr lang="pt-BR" dirty="0" smtClean="0"/>
              <a:t>"));</a:t>
            </a:r>
          </a:p>
          <a:p>
            <a:r>
              <a:rPr lang="pt-BR" dirty="0"/>
              <a:t>Painel_Centro1.add(new </a:t>
            </a:r>
            <a:r>
              <a:rPr lang="pt-BR" dirty="0" err="1"/>
              <a:t>JLabel</a:t>
            </a:r>
            <a:r>
              <a:rPr lang="pt-BR" dirty="0"/>
              <a:t>("NÚMERO</a:t>
            </a:r>
            <a:r>
              <a:rPr lang="pt-BR" dirty="0" smtClean="0"/>
              <a:t>:"));</a:t>
            </a:r>
          </a:p>
          <a:p>
            <a:r>
              <a:rPr lang="it-IT" dirty="0"/>
              <a:t>Painel_Centro2.add( new JLabel ("RAIZ QUADRADA</a:t>
            </a:r>
            <a:r>
              <a:rPr lang="it-IT" dirty="0" smtClean="0"/>
              <a:t>:"));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168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55073"/>
            <a:ext cx="835292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4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49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Isto também acontece na chamada do método construtor da própria classe.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en-US" dirty="0"/>
              <a:t>	public static void main (String </a:t>
            </a:r>
            <a:r>
              <a:rPr lang="en-US" dirty="0" err="1"/>
              <a:t>args</a:t>
            </a:r>
            <a:r>
              <a:rPr lang="en-US" dirty="0"/>
              <a:t> [])</a:t>
            </a:r>
          </a:p>
          <a:p>
            <a:pPr marL="0" indent="0">
              <a:buNone/>
            </a:pPr>
            <a:r>
              <a:rPr lang="en-US" dirty="0"/>
              <a:t>	{</a:t>
            </a:r>
          </a:p>
          <a:p>
            <a:pPr marL="0" indent="0">
              <a:buNone/>
            </a:pPr>
            <a:r>
              <a:rPr lang="en-US" dirty="0"/>
              <a:t>		new </a:t>
            </a:r>
            <a:r>
              <a:rPr lang="en-US" dirty="0" err="1"/>
              <a:t>RaizQuadrada</a:t>
            </a:r>
            <a:r>
              <a:rPr lang="en-US" dirty="0"/>
              <a:t>();</a:t>
            </a:r>
          </a:p>
          <a:p>
            <a:pPr marL="0" indent="0">
              <a:buNone/>
            </a:pPr>
            <a:r>
              <a:rPr lang="en-US" dirty="0"/>
              <a:t>	}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63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0" y="142632"/>
            <a:ext cx="9010650" cy="670560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203848" y="5949280"/>
            <a:ext cx="4040088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 flipV="1">
            <a:off x="7164288" y="1412776"/>
            <a:ext cx="79648" cy="4536504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>
            <a:off x="2980184" y="1410820"/>
            <a:ext cx="418410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5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layouts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2636912"/>
            <a:ext cx="8229600" cy="1036712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Como você já deve ter percebido eu sou meio fã do </a:t>
            </a:r>
            <a:r>
              <a:rPr lang="pt-BR" dirty="0" err="1" smtClean="0"/>
              <a:t>BorderLayout</a:t>
            </a:r>
            <a:r>
              <a:rPr lang="pt-BR" dirty="0" smtClean="0"/>
              <a:t> para criação das minhas classes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479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76200"/>
            <a:ext cx="901065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68760"/>
            <a:ext cx="4562475" cy="220980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5678091" y="3331945"/>
            <a:ext cx="1343160" cy="14661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6876256" y="3173534"/>
            <a:ext cx="2269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Painel_Leste</a:t>
            </a:r>
            <a:endParaRPr lang="pt-BR" sz="3200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5253702" y="2007965"/>
            <a:ext cx="1343160" cy="14661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6451867" y="1849554"/>
            <a:ext cx="2656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Painel_Norte</a:t>
            </a:r>
            <a:endParaRPr lang="pt-BR" sz="3200" dirty="0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1691680" y="3331945"/>
            <a:ext cx="360040" cy="426364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755576" y="3794087"/>
            <a:ext cx="6696744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200" dirty="0" err="1" smtClean="0"/>
              <a:t>Painel_Centro</a:t>
            </a:r>
            <a:endParaRPr lang="pt-BR" sz="3200" dirty="0" smtClean="0"/>
          </a:p>
          <a:p>
            <a:r>
              <a:rPr lang="pt-BR" sz="3200" dirty="0" smtClean="0"/>
              <a:t>Neste painel ao centro foi usado </a:t>
            </a:r>
            <a:r>
              <a:rPr lang="pt-BR" sz="3200" dirty="0" err="1" smtClean="0"/>
              <a:t>GridLayout</a:t>
            </a:r>
            <a:r>
              <a:rPr lang="pt-BR" sz="3200" dirty="0" smtClean="0"/>
              <a:t> e adicionados dois novos </a:t>
            </a:r>
            <a:r>
              <a:rPr lang="pt-BR" sz="3200" dirty="0" err="1" smtClean="0"/>
              <a:t>Paineis</a:t>
            </a:r>
            <a:r>
              <a:rPr lang="pt-BR" sz="3200" dirty="0" smtClean="0"/>
              <a:t>. </a:t>
            </a:r>
          </a:p>
          <a:p>
            <a:r>
              <a:rPr lang="pt-BR" sz="3200" dirty="0" smtClean="0"/>
              <a:t>* Neste dois novos painéis foram usados  layout </a:t>
            </a:r>
            <a:r>
              <a:rPr lang="pt-BR" sz="3200" dirty="0" err="1" smtClean="0"/>
              <a:t>FlowLayout.RIGHT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1051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Configurações de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1052736"/>
            <a:ext cx="9010650" cy="42672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691680" y="4005064"/>
            <a:ext cx="2376264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botões sensíveis aos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30" y="1844824"/>
            <a:ext cx="9153630" cy="42672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75656" y="4221088"/>
            <a:ext cx="388843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655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Implementando o tratamento de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01" y="1340078"/>
            <a:ext cx="8726115" cy="532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8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 classe implementada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87" y="1417638"/>
            <a:ext cx="4143549" cy="309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59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minha implementação ficou assim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24200" y="5373216"/>
            <a:ext cx="5768280" cy="7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Não ficou muito parecido...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916832"/>
            <a:ext cx="3456384" cy="2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09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código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1063487"/>
            <a:ext cx="8846655" cy="579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5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 dos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87" y="1772816"/>
            <a:ext cx="8906097" cy="280831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635896" y="3068960"/>
            <a:ext cx="720080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11560" y="3501008"/>
            <a:ext cx="3888432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593304" y="3861048"/>
            <a:ext cx="8371184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593304" y="4293096"/>
            <a:ext cx="5869632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58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Método construtor e criação da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8712968" cy="55172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1700808"/>
            <a:ext cx="417646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207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Itens colocados ao norte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8712968" cy="55172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1916832"/>
            <a:ext cx="7920880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803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código anterior criou a parte em destaque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132856"/>
            <a:ext cx="4104456" cy="335819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33671" y="2492895"/>
            <a:ext cx="4104456" cy="4308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99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Itens colocados no centro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8712968" cy="55172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2348880"/>
            <a:ext cx="7920880" cy="27363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659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código anterior criou a parte em destaque – </a:t>
            </a:r>
            <a:r>
              <a:rPr lang="pt-BR" dirty="0" err="1" smtClean="0"/>
              <a:t>Painel_Centro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132856"/>
            <a:ext cx="4104456" cy="335819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39752" y="2852937"/>
            <a:ext cx="4104456" cy="20882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3631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Itens colocados no Sul, tratamento de eventos e configurações da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39651"/>
            <a:ext cx="8712968" cy="530120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57200" y="5013176"/>
            <a:ext cx="7920880" cy="16561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615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código anterior criou a parte em destaque – </a:t>
            </a:r>
            <a:r>
              <a:rPr lang="pt-BR" dirty="0" err="1" smtClean="0"/>
              <a:t>Painel_Sul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16832"/>
            <a:ext cx="4104456" cy="335819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95868" y="4721288"/>
            <a:ext cx="4104456" cy="59356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have dupla 5"/>
          <p:cNvSpPr/>
          <p:nvPr/>
        </p:nvSpPr>
        <p:spPr>
          <a:xfrm>
            <a:off x="251553" y="1772816"/>
            <a:ext cx="5745294" cy="3888432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228184" y="3212976"/>
            <a:ext cx="2458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Método pack();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7779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88146"/>
            <a:ext cx="8507288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600" dirty="0" err="1" smtClean="0"/>
              <a:t>public</a:t>
            </a:r>
            <a:r>
              <a:rPr lang="pt-BR" sz="1600" dirty="0" smtClean="0"/>
              <a:t> </a:t>
            </a:r>
            <a:r>
              <a:rPr lang="pt-BR" sz="1600" dirty="0" err="1"/>
              <a:t>void</a:t>
            </a:r>
            <a:r>
              <a:rPr lang="pt-BR" sz="1600" dirty="0"/>
              <a:t> </a:t>
            </a:r>
            <a:r>
              <a:rPr lang="pt-BR" sz="1600" dirty="0" err="1"/>
              <a:t>actionPerformed</a:t>
            </a:r>
            <a:r>
              <a:rPr lang="pt-BR" sz="1600" dirty="0"/>
              <a:t> (</a:t>
            </a:r>
            <a:r>
              <a:rPr lang="pt-BR" sz="1600" dirty="0" err="1"/>
              <a:t>ActionEvent</a:t>
            </a:r>
            <a:r>
              <a:rPr lang="pt-BR" sz="1600" dirty="0"/>
              <a:t> e)</a:t>
            </a:r>
          </a:p>
          <a:p>
            <a:pPr marL="0" indent="0">
              <a:buNone/>
            </a:pPr>
            <a:r>
              <a:rPr lang="pt-BR" sz="1600" dirty="0" smtClean="0"/>
              <a:t>{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err="1"/>
              <a:t>if</a:t>
            </a:r>
            <a:r>
              <a:rPr lang="pt-BR" sz="1600" dirty="0"/>
              <a:t>(</a:t>
            </a:r>
            <a:r>
              <a:rPr lang="pt-BR" sz="1600" dirty="0" err="1"/>
              <a:t>e.getSource</a:t>
            </a:r>
            <a:r>
              <a:rPr lang="pt-BR" sz="1600" dirty="0"/>
              <a:t>()==</a:t>
            </a:r>
            <a:r>
              <a:rPr lang="pt-BR" sz="1600" dirty="0" err="1"/>
              <a:t>bt_Sair</a:t>
            </a:r>
            <a:r>
              <a:rPr lang="pt-BR" sz="1600" dirty="0"/>
              <a:t>)</a:t>
            </a:r>
          </a:p>
          <a:p>
            <a:pPr marL="0" indent="0">
              <a:buNone/>
            </a:pPr>
            <a:r>
              <a:rPr lang="pt-BR" sz="1600" dirty="0" smtClean="0"/>
              <a:t>	</a:t>
            </a:r>
            <a:r>
              <a:rPr lang="pt-BR" sz="1600" dirty="0"/>
              <a:t>	</a:t>
            </a:r>
            <a:r>
              <a:rPr lang="pt-BR" sz="1600" dirty="0" smtClean="0"/>
              <a:t>{</a:t>
            </a:r>
            <a:r>
              <a:rPr lang="pt-BR" sz="1600" dirty="0" err="1" smtClean="0"/>
              <a:t>System.exit</a:t>
            </a:r>
            <a:r>
              <a:rPr lang="pt-BR" sz="1600" dirty="0" smtClean="0"/>
              <a:t>(0);}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err="1" smtClean="0"/>
              <a:t>if</a:t>
            </a:r>
            <a:r>
              <a:rPr lang="pt-BR" sz="1600" dirty="0" smtClean="0"/>
              <a:t>(</a:t>
            </a:r>
            <a:r>
              <a:rPr lang="pt-BR" sz="1600" dirty="0" err="1" smtClean="0"/>
              <a:t>e.getSource</a:t>
            </a:r>
            <a:r>
              <a:rPr lang="pt-BR" sz="1600" dirty="0"/>
              <a:t>()==</a:t>
            </a:r>
            <a:r>
              <a:rPr lang="pt-BR" sz="1600" dirty="0" err="1"/>
              <a:t>bt_Adicionar</a:t>
            </a:r>
            <a:r>
              <a:rPr lang="pt-BR" sz="1600" dirty="0"/>
              <a:t>)</a:t>
            </a:r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{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 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</a:t>
            </a:r>
            <a:r>
              <a:rPr lang="pt-BR" sz="1600" dirty="0" err="1"/>
              <a:t>Primeiro_Numero</a:t>
            </a:r>
            <a:r>
              <a:rPr lang="pt-BR" sz="1600" dirty="0"/>
              <a:t> = </a:t>
            </a:r>
            <a:r>
              <a:rPr lang="pt-BR" sz="1600" dirty="0" err="1"/>
              <a:t>Double.parseDouble</a:t>
            </a:r>
            <a:r>
              <a:rPr lang="pt-BR" sz="1600" dirty="0"/>
              <a:t>(</a:t>
            </a:r>
            <a:r>
              <a:rPr lang="pt-BR" sz="1600" dirty="0" err="1"/>
              <a:t>tf_Primeiro_Numero.getText</a:t>
            </a:r>
            <a:r>
              <a:rPr lang="pt-BR" sz="1600" dirty="0"/>
              <a:t>());</a:t>
            </a:r>
          </a:p>
          <a:p>
            <a:pPr marL="0" indent="0">
              <a:buNone/>
            </a:pPr>
            <a:r>
              <a:rPr lang="pt-BR" sz="1600" dirty="0"/>
              <a:t>	 </a:t>
            </a:r>
            <a:r>
              <a:rPr lang="pt-BR" sz="1600" dirty="0" smtClean="0"/>
              <a:t>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</a:t>
            </a:r>
            <a:r>
              <a:rPr lang="pt-BR" sz="1600" dirty="0" err="1"/>
              <a:t>Segundo_Numero</a:t>
            </a:r>
            <a:r>
              <a:rPr lang="pt-BR" sz="1600" dirty="0"/>
              <a:t> = </a:t>
            </a:r>
            <a:r>
              <a:rPr lang="pt-BR" sz="1600" dirty="0" err="1"/>
              <a:t>Double.parseDouble</a:t>
            </a:r>
            <a:r>
              <a:rPr lang="pt-BR" sz="1600" dirty="0"/>
              <a:t>(</a:t>
            </a:r>
            <a:r>
              <a:rPr lang="pt-BR" sz="1600" dirty="0" err="1"/>
              <a:t>tf_Segundo_Numero.getText</a:t>
            </a:r>
            <a:r>
              <a:rPr lang="pt-BR" sz="1600" dirty="0"/>
              <a:t>()); </a:t>
            </a:r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 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</a:t>
            </a:r>
            <a:r>
              <a:rPr lang="pt-BR" sz="1600" dirty="0"/>
              <a:t>Resultado = </a:t>
            </a:r>
            <a:r>
              <a:rPr lang="pt-BR" sz="1600" dirty="0" err="1"/>
              <a:t>Primeiro_Numero</a:t>
            </a:r>
            <a:r>
              <a:rPr lang="pt-BR" sz="1600" dirty="0"/>
              <a:t> + </a:t>
            </a:r>
            <a:r>
              <a:rPr lang="pt-BR" sz="1600" dirty="0" err="1"/>
              <a:t>Segundo_Numero</a:t>
            </a:r>
            <a:r>
              <a:rPr lang="pt-BR" sz="1600" dirty="0"/>
              <a:t>; </a:t>
            </a:r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               </a:t>
            </a:r>
            <a:r>
              <a:rPr lang="pt-BR" sz="1600" dirty="0" err="1" smtClean="0"/>
              <a:t>tf_Resultado.setText</a:t>
            </a:r>
            <a:r>
              <a:rPr lang="pt-BR" sz="1600" dirty="0"/>
              <a:t>(""+Resultado);	 	</a:t>
            </a:r>
          </a:p>
          <a:p>
            <a:pPr marL="0" indent="0">
              <a:buNone/>
            </a:pPr>
            <a:r>
              <a:rPr lang="pt-BR" sz="1600" dirty="0"/>
              <a:t>	</a:t>
            </a:r>
            <a:r>
              <a:rPr lang="pt-BR" sz="1600" dirty="0" smtClean="0"/>
              <a:t> }</a:t>
            </a: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	</a:t>
            </a:r>
            <a:r>
              <a:rPr lang="pt-BR" sz="1600" dirty="0" err="1" smtClean="0"/>
              <a:t>if</a:t>
            </a:r>
            <a:r>
              <a:rPr lang="pt-BR" sz="1600" dirty="0" smtClean="0"/>
              <a:t>(</a:t>
            </a:r>
            <a:r>
              <a:rPr lang="pt-BR" sz="1600" dirty="0" err="1" smtClean="0"/>
              <a:t>e.getSource</a:t>
            </a:r>
            <a:r>
              <a:rPr lang="pt-BR" sz="1600" dirty="0"/>
              <a:t>()==</a:t>
            </a:r>
            <a:r>
              <a:rPr lang="pt-BR" sz="1600" dirty="0" err="1"/>
              <a:t>bt_Limpar</a:t>
            </a:r>
            <a:r>
              <a:rPr lang="pt-BR" sz="1600" dirty="0"/>
              <a:t>)</a:t>
            </a:r>
          </a:p>
          <a:p>
            <a:pPr marL="0" indent="0">
              <a:buNone/>
            </a:pPr>
            <a:r>
              <a:rPr lang="pt-BR" sz="1600" dirty="0" smtClean="0"/>
              <a:t>	{</a:t>
            </a:r>
            <a:endParaRPr lang="pt-BR" sz="1600" dirty="0"/>
          </a:p>
          <a:p>
            <a:pPr marL="0" indent="0">
              <a:buNone/>
            </a:pPr>
            <a:r>
              <a:rPr lang="pt-BR" sz="1600" dirty="0"/>
              <a:t>	 </a:t>
            </a:r>
            <a:r>
              <a:rPr lang="pt-BR" sz="1600" dirty="0" smtClean="0"/>
              <a:t>              </a:t>
            </a:r>
            <a:r>
              <a:rPr lang="pt-BR" sz="1600" dirty="0" err="1" smtClean="0"/>
              <a:t>tf_Primeiro_Numero.setText</a:t>
            </a:r>
            <a:r>
              <a:rPr lang="pt-BR" sz="1600" dirty="0"/>
              <a:t>("");</a:t>
            </a:r>
          </a:p>
          <a:p>
            <a:pPr marL="0" indent="0">
              <a:buNone/>
            </a:pPr>
            <a:r>
              <a:rPr lang="pt-BR" sz="1600" dirty="0" smtClean="0"/>
              <a:t>	               </a:t>
            </a:r>
            <a:r>
              <a:rPr lang="pt-BR" sz="1600" dirty="0" err="1" smtClean="0"/>
              <a:t>tf_Segundo_Numero.setText</a:t>
            </a:r>
            <a:r>
              <a:rPr lang="pt-BR" sz="1600" dirty="0" smtClean="0"/>
              <a:t>("");				</a:t>
            </a:r>
            <a:r>
              <a:rPr lang="pt-BR" sz="1600" dirty="0"/>
              <a:t>		 </a:t>
            </a:r>
            <a:r>
              <a:rPr lang="pt-BR" sz="1600" dirty="0" smtClean="0"/>
              <a:t>              </a:t>
            </a:r>
            <a:r>
              <a:rPr lang="pt-BR" sz="1600" dirty="0" err="1" smtClean="0"/>
              <a:t>tf_Resultado.setText</a:t>
            </a:r>
            <a:r>
              <a:rPr lang="pt-BR" sz="1600" dirty="0"/>
              <a:t>("");		</a:t>
            </a:r>
          </a:p>
          <a:p>
            <a:pPr marL="0" indent="0">
              <a:buNone/>
            </a:pPr>
            <a:r>
              <a:rPr lang="pt-BR" sz="1600" dirty="0"/>
              <a:t>	}						</a:t>
            </a:r>
          </a:p>
          <a:p>
            <a:pPr marL="0" indent="0">
              <a:buNone/>
            </a:pPr>
            <a:r>
              <a:rPr lang="pt-BR" sz="1600" dirty="0" smtClean="0"/>
              <a:t>}</a:t>
            </a:r>
            <a:r>
              <a:rPr lang="pt-BR" sz="1600" dirty="0"/>
              <a:t>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611560" y="1916832"/>
            <a:ext cx="0" cy="4392488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475656" y="5085184"/>
            <a:ext cx="0" cy="921686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515495" y="2996952"/>
            <a:ext cx="0" cy="1224136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773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assim ficou 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797" y="2132857"/>
            <a:ext cx="4104456" cy="335819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389797" y="4365104"/>
            <a:ext cx="4104456" cy="11114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052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684784"/>
          </a:xfrm>
        </p:spPr>
        <p:txBody>
          <a:bodyPr/>
          <a:lstStyle/>
          <a:p>
            <a:pPr algn="just"/>
            <a:r>
              <a:rPr lang="pt-BR" dirty="0" smtClean="0"/>
              <a:t>A regra do negocio estará associada ao botão </a:t>
            </a:r>
            <a:r>
              <a:rPr lang="pt-BR" dirty="0" err="1" smtClean="0"/>
              <a:t>bt_Adicionar</a:t>
            </a:r>
            <a:r>
              <a:rPr lang="pt-BR" dirty="0" smtClean="0"/>
              <a:t>, todos os outros já foram implementados em outras aulas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39552" y="2916925"/>
            <a:ext cx="8363272" cy="3404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600" dirty="0" err="1" smtClean="0"/>
              <a:t>if</a:t>
            </a:r>
            <a:r>
              <a:rPr lang="pt-BR" sz="1600" dirty="0" smtClean="0"/>
              <a:t>(</a:t>
            </a:r>
            <a:r>
              <a:rPr lang="pt-BR" sz="1600" dirty="0" err="1" smtClean="0"/>
              <a:t>e.getSource</a:t>
            </a:r>
            <a:r>
              <a:rPr lang="pt-BR" sz="1600" dirty="0" smtClean="0"/>
              <a:t>()==</a:t>
            </a:r>
            <a:r>
              <a:rPr lang="pt-BR" sz="1600" dirty="0" err="1" smtClean="0"/>
              <a:t>bt_Adicionar</a:t>
            </a:r>
            <a:r>
              <a:rPr lang="pt-BR" sz="1600" dirty="0" smtClean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 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</a:t>
            </a:r>
            <a:r>
              <a:rPr lang="pt-BR" sz="1600" dirty="0" err="1" smtClean="0"/>
              <a:t>Primeiro_Numero</a:t>
            </a:r>
            <a:r>
              <a:rPr lang="pt-BR" sz="1600" dirty="0" smtClean="0"/>
              <a:t> = </a:t>
            </a:r>
            <a:r>
              <a:rPr lang="pt-BR" sz="1600" dirty="0" err="1" smtClean="0"/>
              <a:t>Double.parseDouble</a:t>
            </a:r>
            <a:r>
              <a:rPr lang="pt-BR" sz="1600" dirty="0" smtClean="0"/>
              <a:t>(</a:t>
            </a:r>
            <a:r>
              <a:rPr lang="pt-BR" sz="1600" dirty="0" err="1" smtClean="0"/>
              <a:t>tf_Primeiro_Numero.getText</a:t>
            </a:r>
            <a:r>
              <a:rPr lang="pt-BR" sz="1600" dirty="0" smtClean="0"/>
              <a:t>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 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</a:t>
            </a:r>
            <a:r>
              <a:rPr lang="pt-BR" sz="1600" dirty="0" err="1" smtClean="0"/>
              <a:t>Segundo_Numero</a:t>
            </a:r>
            <a:r>
              <a:rPr lang="pt-BR" sz="1600" dirty="0" smtClean="0"/>
              <a:t> = </a:t>
            </a:r>
            <a:r>
              <a:rPr lang="pt-BR" sz="1600" dirty="0" err="1" smtClean="0"/>
              <a:t>Double.parseDouble</a:t>
            </a:r>
            <a:r>
              <a:rPr lang="pt-BR" sz="1600" dirty="0" smtClean="0"/>
              <a:t>(</a:t>
            </a:r>
            <a:r>
              <a:rPr lang="pt-BR" sz="1600" dirty="0" err="1" smtClean="0"/>
              <a:t>tf_Segundo_Numero.getText</a:t>
            </a:r>
            <a:r>
              <a:rPr lang="pt-BR" sz="1600" dirty="0" smtClean="0"/>
              <a:t>());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               </a:t>
            </a:r>
            <a:r>
              <a:rPr lang="pt-BR" sz="1600" dirty="0" err="1" smtClean="0"/>
              <a:t>double</a:t>
            </a:r>
            <a:r>
              <a:rPr lang="pt-BR" sz="1600" dirty="0" smtClean="0"/>
              <a:t> Resultado = </a:t>
            </a:r>
            <a:r>
              <a:rPr lang="pt-BR" sz="1600" dirty="0" err="1" smtClean="0"/>
              <a:t>Primeiro_Numero</a:t>
            </a:r>
            <a:r>
              <a:rPr lang="pt-BR" sz="1600" dirty="0" smtClean="0"/>
              <a:t> + </a:t>
            </a:r>
            <a:r>
              <a:rPr lang="pt-BR" sz="1600" dirty="0" err="1" smtClean="0"/>
              <a:t>Segundo_Numero</a:t>
            </a:r>
            <a:r>
              <a:rPr lang="pt-BR" sz="1600" dirty="0" smtClean="0"/>
              <a:t>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               </a:t>
            </a:r>
            <a:r>
              <a:rPr lang="pt-BR" sz="1600" dirty="0" err="1" smtClean="0"/>
              <a:t>tf_Resultado.setText</a:t>
            </a:r>
            <a:r>
              <a:rPr lang="pt-BR" sz="1600" dirty="0" smtClean="0"/>
              <a:t>(""+Resultado);	 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600" dirty="0" smtClean="0"/>
              <a:t> }</a:t>
            </a:r>
            <a:endParaRPr lang="pt-BR" sz="1600" dirty="0"/>
          </a:p>
        </p:txBody>
      </p:sp>
      <p:sp>
        <p:nvSpPr>
          <p:cNvPr id="7" name="Retângulo 6"/>
          <p:cNvSpPr/>
          <p:nvPr/>
        </p:nvSpPr>
        <p:spPr>
          <a:xfrm>
            <a:off x="3851920" y="5517232"/>
            <a:ext cx="3559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Ver arquivo: AdicaoDeNumeros.java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0831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 PARA IMPLEMENTAR AS OUTRAS OPERAÇÕES...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7358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Eu pensei na tela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916832"/>
            <a:ext cx="3168352" cy="259228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7" name="Retângulo 6"/>
          <p:cNvSpPr/>
          <p:nvPr/>
        </p:nvSpPr>
        <p:spPr>
          <a:xfrm>
            <a:off x="1835696" y="3706974"/>
            <a:ext cx="2232248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483768" y="4132158"/>
            <a:ext cx="93610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>
            <a:stCxn id="7" idx="3"/>
          </p:cNvCxnSpPr>
          <p:nvPr/>
        </p:nvCxnSpPr>
        <p:spPr>
          <a:xfrm flipV="1">
            <a:off x="4067944" y="2636912"/>
            <a:ext cx="2376264" cy="1250082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2915816" y="4492198"/>
            <a:ext cx="1800200" cy="95302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6444208" y="2328764"/>
            <a:ext cx="2242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Adicionados</a:t>
            </a:r>
            <a:endParaRPr lang="pt-BR" sz="28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684419" y="5167452"/>
            <a:ext cx="442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Só mudei de lugar, mas já existia antes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104922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para adição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/>
              <a:t>bt_Sair</a:t>
            </a:r>
            <a:r>
              <a:rPr lang="pt-BR" dirty="0"/>
              <a:t>, </a:t>
            </a:r>
            <a:r>
              <a:rPr lang="pt-BR" dirty="0" err="1"/>
              <a:t>bt_Potencia</a:t>
            </a:r>
            <a:r>
              <a:rPr lang="pt-BR" dirty="0"/>
              <a:t>, </a:t>
            </a:r>
            <a:r>
              <a:rPr lang="pt-BR" dirty="0" err="1"/>
              <a:t>bt_Multiplicar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bt_Subtrair</a:t>
            </a:r>
            <a:r>
              <a:rPr lang="pt-BR" dirty="0"/>
              <a:t>, </a:t>
            </a:r>
            <a:r>
              <a:rPr lang="pt-BR" dirty="0" err="1"/>
              <a:t>bt_Adicionar</a:t>
            </a:r>
            <a:r>
              <a:rPr lang="pt-BR" dirty="0"/>
              <a:t>, </a:t>
            </a:r>
            <a:r>
              <a:rPr lang="pt-BR" dirty="0" err="1"/>
              <a:t>bt_Limpar</a:t>
            </a:r>
            <a:r>
              <a:rPr lang="pt-BR" dirty="0" smtClean="0"/>
              <a:t>;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664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 smtClean="0"/>
              <a:t>Também foi alterado o conteúdo da </a:t>
            </a:r>
            <a:r>
              <a:rPr lang="pt-BR" dirty="0" err="1" smtClean="0"/>
              <a:t>JLabel</a:t>
            </a:r>
            <a:r>
              <a:rPr lang="pt-BR" dirty="0" smtClean="0"/>
              <a:t> na posição norte.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2714325"/>
            <a:ext cx="785812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07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Adicionando os novos botões ao Layout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1628800"/>
            <a:ext cx="8951509" cy="3384376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3059832" y="4437112"/>
            <a:ext cx="2592288" cy="1296144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5543249" y="5423153"/>
            <a:ext cx="3635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Este só mudou de lugar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48542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Será necessário torna-los sensíveis ao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6" y="2132856"/>
            <a:ext cx="8988728" cy="287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919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Mudei as variáveis de lugar para que as mesma fiquem visíveis a todos os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99" y="2348880"/>
            <a:ext cx="887060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849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tratamento de eventos para os novos botões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bt_Multiplicar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Resultado = </a:t>
            </a:r>
            <a:r>
              <a:rPr lang="pt-BR" dirty="0" err="1"/>
              <a:t>Primeiro_Numero</a:t>
            </a:r>
            <a:r>
              <a:rPr lang="pt-BR" dirty="0"/>
              <a:t> * </a:t>
            </a:r>
            <a:r>
              <a:rPr lang="pt-BR" dirty="0" err="1"/>
              <a:t>Segundo_Numero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tf_Resultado.setText</a:t>
            </a:r>
            <a:r>
              <a:rPr lang="pt-BR" dirty="0"/>
              <a:t>(""+Resultado);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bt_Dividir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Resultado = </a:t>
            </a:r>
            <a:r>
              <a:rPr lang="pt-BR" dirty="0" err="1"/>
              <a:t>Primeiro_Numero</a:t>
            </a:r>
            <a:r>
              <a:rPr lang="pt-BR" dirty="0"/>
              <a:t> / </a:t>
            </a:r>
            <a:r>
              <a:rPr lang="pt-BR" dirty="0" err="1"/>
              <a:t>Segundo_Numero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tf_Resultado.setText</a:t>
            </a:r>
            <a:r>
              <a:rPr lang="pt-BR" dirty="0"/>
              <a:t>(""+Resultado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r>
              <a:rPr lang="pt-BR" dirty="0" smtClean="0"/>
              <a:t>}	</a:t>
            </a:r>
          </a:p>
          <a:p>
            <a:pPr marL="0" indent="0">
              <a:buNone/>
            </a:pP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bt_Subtrair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Resultado = </a:t>
            </a:r>
            <a:r>
              <a:rPr lang="pt-BR" dirty="0" err="1"/>
              <a:t>Primeiro_Numero</a:t>
            </a:r>
            <a:r>
              <a:rPr lang="pt-BR" dirty="0"/>
              <a:t> - </a:t>
            </a:r>
            <a:r>
              <a:rPr lang="pt-BR" dirty="0" err="1"/>
              <a:t>Segundo_Numero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tf_Resultado.setText</a:t>
            </a:r>
            <a:r>
              <a:rPr lang="pt-BR" dirty="0"/>
              <a:t>(""+Resultado);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bt_Potencia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	Resultado </a:t>
            </a:r>
            <a:r>
              <a:rPr lang="pt-BR" dirty="0"/>
              <a:t>= </a:t>
            </a:r>
            <a:r>
              <a:rPr lang="pt-BR" dirty="0" err="1"/>
              <a:t>Math.pow</a:t>
            </a:r>
            <a:r>
              <a:rPr lang="pt-BR" dirty="0"/>
              <a:t>(</a:t>
            </a:r>
            <a:r>
              <a:rPr lang="pt-BR" dirty="0" err="1"/>
              <a:t>Primeiro_Numero</a:t>
            </a:r>
            <a:r>
              <a:rPr lang="pt-BR" dirty="0"/>
              <a:t>, </a:t>
            </a:r>
            <a:r>
              <a:rPr lang="pt-BR" dirty="0" err="1"/>
              <a:t>Segundo_Numero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tf_Resultado.setText</a:t>
            </a:r>
            <a:r>
              <a:rPr lang="pt-BR" dirty="0"/>
              <a:t>(""+Resultado);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08969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4509120"/>
            <a:ext cx="8229600" cy="648072"/>
          </a:xfrm>
        </p:spPr>
        <p:txBody>
          <a:bodyPr/>
          <a:lstStyle/>
          <a:p>
            <a:r>
              <a:rPr lang="pt-BR" dirty="0" smtClean="0"/>
              <a:t>Ver o arquivo OperacoesMatematicas.java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  <p:pic>
        <p:nvPicPr>
          <p:cNvPr id="6" name="Imagem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836712"/>
            <a:ext cx="282892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514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Nossas classes tem até agora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 smtClean="0"/>
              <a:t>JFrame</a:t>
            </a:r>
            <a:endParaRPr lang="pt-BR" dirty="0" smtClean="0"/>
          </a:p>
          <a:p>
            <a:r>
              <a:rPr lang="pt-BR" dirty="0" err="1" smtClean="0"/>
              <a:t>JPanel</a:t>
            </a:r>
            <a:endParaRPr lang="pt-BR" dirty="0" smtClean="0"/>
          </a:p>
          <a:p>
            <a:r>
              <a:rPr lang="pt-BR" dirty="0" err="1" smtClean="0"/>
              <a:t>JLabel</a:t>
            </a:r>
            <a:endParaRPr lang="pt-BR" dirty="0" smtClean="0"/>
          </a:p>
          <a:p>
            <a:r>
              <a:rPr lang="pt-BR" dirty="0" err="1" smtClean="0"/>
              <a:t>JTexField</a:t>
            </a:r>
            <a:endParaRPr lang="pt-BR" dirty="0" smtClean="0"/>
          </a:p>
          <a:p>
            <a:r>
              <a:rPr lang="pt-BR" dirty="0" err="1" smtClean="0"/>
              <a:t>JPasswordField</a:t>
            </a:r>
            <a:endParaRPr lang="pt-BR" dirty="0" smtClean="0"/>
          </a:p>
          <a:p>
            <a:r>
              <a:rPr lang="pt-BR" dirty="0" err="1" smtClean="0"/>
              <a:t>JButton</a:t>
            </a: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Mas também usaremos outros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1613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Conheceremos os Menus em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Construtor da Barra de Menu: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JMenuBar</a:t>
            </a:r>
            <a:r>
              <a:rPr lang="pt-BR" dirty="0"/>
              <a:t> </a:t>
            </a:r>
            <a:r>
              <a:rPr lang="pt-BR" dirty="0" err="1"/>
              <a:t>Barra_De_Menu</a:t>
            </a:r>
            <a:r>
              <a:rPr lang="pt-BR" dirty="0"/>
              <a:t> = new </a:t>
            </a:r>
            <a:r>
              <a:rPr lang="pt-BR" dirty="0" err="1"/>
              <a:t>JMenuBar</a:t>
            </a:r>
            <a:r>
              <a:rPr lang="pt-BR" dirty="0"/>
              <a:t>();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13834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Conheceremos os Menus em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9806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Construtor de Menu: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3000" dirty="0" err="1" smtClean="0"/>
              <a:t>JMenu</a:t>
            </a:r>
            <a:r>
              <a:rPr lang="pt-BR" sz="3000" dirty="0" smtClean="0"/>
              <a:t> </a:t>
            </a:r>
            <a:r>
              <a:rPr lang="pt-BR" sz="3000" dirty="0" err="1" smtClean="0"/>
              <a:t>Menu_Arquivo</a:t>
            </a:r>
            <a:r>
              <a:rPr lang="pt-BR" sz="3000" dirty="0" smtClean="0"/>
              <a:t> </a:t>
            </a:r>
            <a:r>
              <a:rPr lang="pt-BR" sz="3000" dirty="0"/>
              <a:t>= new </a:t>
            </a:r>
            <a:r>
              <a:rPr lang="pt-BR" sz="3000" dirty="0" err="1" smtClean="0"/>
              <a:t>JMenu</a:t>
            </a:r>
            <a:r>
              <a:rPr lang="pt-BR" sz="3000" dirty="0" smtClean="0"/>
              <a:t>(“Arquivo”);</a:t>
            </a:r>
          </a:p>
          <a:p>
            <a:pPr marL="0" indent="0">
              <a:buNone/>
            </a:pP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err="1" smtClean="0"/>
              <a:t>Menu_Operacoes</a:t>
            </a:r>
            <a:r>
              <a:rPr lang="pt-BR" sz="3000" dirty="0" smtClean="0"/>
              <a:t> </a:t>
            </a:r>
            <a:r>
              <a:rPr lang="pt-BR" sz="3000" dirty="0"/>
              <a:t>= new </a:t>
            </a:r>
            <a:r>
              <a:rPr lang="pt-BR" sz="3000" dirty="0" err="1" smtClean="0"/>
              <a:t>JMenu</a:t>
            </a:r>
            <a:r>
              <a:rPr lang="pt-BR" sz="3000" dirty="0" smtClean="0"/>
              <a:t> (“Operações”);</a:t>
            </a:r>
          </a:p>
          <a:p>
            <a:pPr marL="0" indent="0">
              <a:buNone/>
            </a:pP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err="1" smtClean="0"/>
              <a:t>Menu_Ajuda</a:t>
            </a:r>
            <a:r>
              <a:rPr lang="pt-BR" sz="3000" dirty="0" smtClean="0"/>
              <a:t> </a:t>
            </a:r>
            <a:r>
              <a:rPr lang="pt-BR" sz="3000" dirty="0"/>
              <a:t>= new </a:t>
            </a:r>
            <a:r>
              <a:rPr lang="pt-BR" sz="3000" dirty="0" err="1"/>
              <a:t>JMenu</a:t>
            </a:r>
            <a:r>
              <a:rPr lang="pt-BR" sz="3000" dirty="0"/>
              <a:t> </a:t>
            </a:r>
            <a:r>
              <a:rPr lang="pt-BR" sz="3000" dirty="0" smtClean="0"/>
              <a:t>(“Ajuda”);</a:t>
            </a:r>
            <a:endParaRPr lang="pt-BR" sz="3000" dirty="0"/>
          </a:p>
          <a:p>
            <a:pPr marL="0" indent="0">
              <a:buNone/>
            </a:pPr>
            <a:endParaRPr lang="pt-BR" sz="3000" dirty="0" smtClean="0"/>
          </a:p>
          <a:p>
            <a:pPr marL="0" indent="0">
              <a:buNone/>
            </a:pPr>
            <a:endParaRPr lang="pt-BR" sz="3000" dirty="0" smtClean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 smtClean="0"/>
          </a:p>
          <a:p>
            <a:pPr marL="0" indent="0">
              <a:buNone/>
            </a:pPr>
            <a:endParaRPr lang="pt-BR" sz="3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9204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Conheceremos os Menus em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9806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Construtor de </a:t>
            </a:r>
            <a:r>
              <a:rPr lang="pt-BR" dirty="0" err="1" smtClean="0"/>
              <a:t>MenuItem</a:t>
            </a:r>
            <a:r>
              <a:rPr lang="pt-BR" dirty="0" smtClean="0"/>
              <a:t>: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r>
              <a:rPr lang="pt-BR" sz="2800" dirty="0" err="1" smtClean="0"/>
              <a:t>JMenuItem</a:t>
            </a:r>
            <a:r>
              <a:rPr lang="pt-BR" sz="2800" dirty="0" smtClean="0"/>
              <a:t> </a:t>
            </a:r>
            <a:r>
              <a:rPr lang="pt-BR" sz="2800" dirty="0" err="1" smtClean="0"/>
              <a:t>Nome_MenuItem</a:t>
            </a:r>
            <a:r>
              <a:rPr lang="pt-BR" sz="2800" dirty="0" smtClean="0"/>
              <a:t> = new </a:t>
            </a:r>
            <a:r>
              <a:rPr lang="pt-BR" sz="2800" dirty="0" err="1" smtClean="0"/>
              <a:t>JMenuItem</a:t>
            </a:r>
            <a:r>
              <a:rPr lang="pt-BR" sz="2800" dirty="0" smtClean="0"/>
              <a:t>(“Novo”); </a:t>
            </a:r>
            <a:endParaRPr lang="pt-BR" sz="2800" dirty="0"/>
          </a:p>
          <a:p>
            <a:pPr marL="0" indent="0">
              <a:buNone/>
            </a:pPr>
            <a:endParaRPr lang="pt-BR" sz="3000" dirty="0" smtClean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/>
          </a:p>
          <a:p>
            <a:pPr marL="0" indent="0">
              <a:buNone/>
            </a:pPr>
            <a:endParaRPr lang="pt-BR" sz="3000" dirty="0" smtClean="0"/>
          </a:p>
          <a:p>
            <a:pPr marL="0" indent="0">
              <a:buNone/>
            </a:pPr>
            <a:endParaRPr lang="pt-BR" sz="30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35875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Em nosso programa – Barra de Menu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5576" y="3933056"/>
            <a:ext cx="3312368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481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Em nosso programa – Menus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55576" y="4221088"/>
            <a:ext cx="3960440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595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Em nosso programa – Itens de Menus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67" y="1651000"/>
            <a:ext cx="9334500" cy="47053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95638" y="4797152"/>
            <a:ext cx="8340858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7829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Agora dentro do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05037"/>
            <a:ext cx="738187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573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Será necessário Tornar os menus sensíveis aos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00808"/>
            <a:ext cx="9036496" cy="403949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3356992"/>
            <a:ext cx="6120680" cy="2232248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972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0"/>
            <a:ext cx="6624736" cy="689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546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Explicando melhor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91" y="3212976"/>
            <a:ext cx="8847509" cy="2088232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4221088"/>
            <a:ext cx="28803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4716016" y="2541390"/>
            <a:ext cx="4229" cy="171570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2699792" y="2089224"/>
            <a:ext cx="4567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Operador OU do </a:t>
            </a:r>
            <a:r>
              <a:rPr lang="pt-BR" sz="3200" dirty="0" err="1" smtClean="0"/>
              <a:t>java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987663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Explicando Melhor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98" y="1484783"/>
            <a:ext cx="8263102" cy="37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122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3055197" cy="27363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714408"/>
            <a:ext cx="3525341" cy="315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835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Crie uma tela com os menus</a:t>
            </a:r>
          </a:p>
          <a:p>
            <a:pPr marL="0" indent="0">
              <a:buNone/>
            </a:pPr>
            <a:r>
              <a:rPr lang="pt-BR" dirty="0" smtClean="0"/>
              <a:t>Menu Arquivo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>
                <a:sym typeface="Wingdings" panose="05000000000000000000" pitchFamily="2" charset="2"/>
              </a:rPr>
              <a:t> Novo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(Separador de menu)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Sair do Sistema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 smtClean="0"/>
              <a:t>Menu Cores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Colocar diversas opções de cores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Menu </a:t>
            </a:r>
            <a:r>
              <a:rPr lang="pt-BR" dirty="0" smtClean="0"/>
              <a:t>Ajuda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(Sem opções)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/>
              <a:t>	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13723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8769</TotalTime>
  <Words>820</Words>
  <Application>Microsoft Office PowerPoint</Application>
  <PresentationFormat>Apresentação na tela (4:3)</PresentationFormat>
  <Paragraphs>252</Paragraphs>
  <Slides>60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60</vt:i4>
      </vt:variant>
    </vt:vector>
  </HeadingPairs>
  <TitlesOfParts>
    <vt:vector size="64" baseType="lpstr">
      <vt:lpstr>Arial</vt:lpstr>
      <vt:lpstr>Calibri</vt:lpstr>
      <vt:lpstr>Wingdings</vt:lpstr>
      <vt:lpstr>Tema do Office</vt:lpstr>
      <vt:lpstr>Elaborando as Interfaces  dos trabalhos das aulas 25, 26 e 27. </vt:lpstr>
      <vt:lpstr>Na aula da semana passada ficaram para ser implementadas as seguintes classes....</vt:lpstr>
      <vt:lpstr>Opção 01</vt:lpstr>
      <vt:lpstr>Opção 02</vt:lpstr>
      <vt:lpstr>Opção 02</vt:lpstr>
      <vt:lpstr>Opção 03</vt:lpstr>
      <vt:lpstr>Opção 4</vt:lpstr>
      <vt:lpstr>Opção 05</vt:lpstr>
      <vt:lpstr>Opção 06</vt:lpstr>
      <vt:lpstr>Comecei implementando a opção 06</vt:lpstr>
      <vt:lpstr>E ficou assim</vt:lpstr>
      <vt:lpstr>Meu código</vt:lpstr>
      <vt:lpstr>Explicando melhor...</vt:lpstr>
      <vt:lpstr>E faltou falar sobre os labels</vt:lpstr>
      <vt:lpstr>Apresentação do PowerPoint</vt:lpstr>
      <vt:lpstr>Apresentação do PowerPoint</vt:lpstr>
      <vt:lpstr>Apresentação do PowerPoint</vt:lpstr>
      <vt:lpstr>Os layouts</vt:lpstr>
      <vt:lpstr>Apresentação do PowerPoint</vt:lpstr>
      <vt:lpstr>Apresentação do PowerPoint</vt:lpstr>
      <vt:lpstr>Configurações de tela</vt:lpstr>
      <vt:lpstr>Tornando os botões sensíveis aos eventos</vt:lpstr>
      <vt:lpstr>Implementando o tratamento de eventos</vt:lpstr>
      <vt:lpstr>Outra classe implementada</vt:lpstr>
      <vt:lpstr>A minha implementação ficou assim</vt:lpstr>
      <vt:lpstr>Meu código</vt:lpstr>
      <vt:lpstr>Definição dos componentes</vt:lpstr>
      <vt:lpstr>Método construtor e criação da tela</vt:lpstr>
      <vt:lpstr>Itens colocados ao norte</vt:lpstr>
      <vt:lpstr>O código anterior criou a parte em destaque</vt:lpstr>
      <vt:lpstr>Itens colocados no centro</vt:lpstr>
      <vt:lpstr>O código anterior criou a parte em destaque – Painel_Centro</vt:lpstr>
      <vt:lpstr>Itens colocados no Sul, tratamento de eventos e configurações da tela</vt:lpstr>
      <vt:lpstr>O código anterior criou a parte em destaque – Painel_Sul</vt:lpstr>
      <vt:lpstr>O Tratamento de eventos</vt:lpstr>
      <vt:lpstr>E assim ficou a tela</vt:lpstr>
      <vt:lpstr>Apresentação do PowerPoint</vt:lpstr>
      <vt:lpstr>E PARA IMPLEMENTAR AS OUTRAS OPERAÇÕES...</vt:lpstr>
      <vt:lpstr>Eu pensei na tela assim</vt:lpstr>
      <vt:lpstr>Código para adição</vt:lpstr>
      <vt:lpstr>Apresentação do PowerPoint</vt:lpstr>
      <vt:lpstr>Adicionando os novos botões ao Layout</vt:lpstr>
      <vt:lpstr>Será necessário torna-los sensíveis ao eventos</vt:lpstr>
      <vt:lpstr>Mudei as variáveis de lugar para que as mesma fiquem visíveis a todos os eventos</vt:lpstr>
      <vt:lpstr>O tratamento de eventos para os novos botões</vt:lpstr>
      <vt:lpstr>Apresentação do PowerPoint</vt:lpstr>
      <vt:lpstr>Nossas classes tem até agora</vt:lpstr>
      <vt:lpstr>Conheceremos os Menus em Java</vt:lpstr>
      <vt:lpstr>Conheceremos os Menus em Java</vt:lpstr>
      <vt:lpstr>Conheceremos os Menus em Java</vt:lpstr>
      <vt:lpstr>Em nosso programa – Barra de Menu</vt:lpstr>
      <vt:lpstr>Em nosso programa – Menus</vt:lpstr>
      <vt:lpstr>Em nosso programa – Itens de Menus</vt:lpstr>
      <vt:lpstr>Agora dentro do método construtor</vt:lpstr>
      <vt:lpstr>Será necessário Tornar os menus sensíveis aos eventos</vt:lpstr>
      <vt:lpstr>Apresentação do PowerPoint</vt:lpstr>
      <vt:lpstr>Explicando melhor</vt:lpstr>
      <vt:lpstr>Explicando Melhor</vt:lpstr>
      <vt:lpstr>Ficou assim</vt:lpstr>
      <vt:lpstr>Exercício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172</cp:revision>
  <dcterms:created xsi:type="dcterms:W3CDTF">2015-09-21T11:15:04Z</dcterms:created>
  <dcterms:modified xsi:type="dcterms:W3CDTF">2017-04-25T21:17:23Z</dcterms:modified>
</cp:coreProperties>
</file>