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8" r:id="rId2"/>
    <p:sldId id="332" r:id="rId3"/>
    <p:sldId id="327" r:id="rId4"/>
    <p:sldId id="328" r:id="rId5"/>
    <p:sldId id="329" r:id="rId6"/>
    <p:sldId id="330" r:id="rId7"/>
    <p:sldId id="336" r:id="rId8"/>
    <p:sldId id="331" r:id="rId9"/>
    <p:sldId id="333" r:id="rId10"/>
    <p:sldId id="334" r:id="rId11"/>
    <p:sldId id="335" r:id="rId12"/>
    <p:sldId id="337" r:id="rId13"/>
    <p:sldId id="339" r:id="rId14"/>
    <p:sldId id="338" r:id="rId15"/>
    <p:sldId id="340" r:id="rId16"/>
    <p:sldId id="341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349" r:id="rId25"/>
    <p:sldId id="350" r:id="rId26"/>
    <p:sldId id="351" r:id="rId27"/>
    <p:sldId id="352" r:id="rId28"/>
    <p:sldId id="353" r:id="rId29"/>
    <p:sldId id="354" r:id="rId30"/>
    <p:sldId id="355" r:id="rId31"/>
    <p:sldId id="356" r:id="rId32"/>
    <p:sldId id="357" r:id="rId33"/>
    <p:sldId id="358" r:id="rId34"/>
    <p:sldId id="359" r:id="rId35"/>
    <p:sldId id="360" r:id="rId36"/>
    <p:sldId id="361" r:id="rId37"/>
    <p:sldId id="362" r:id="rId38"/>
    <p:sldId id="372" r:id="rId39"/>
    <p:sldId id="373" r:id="rId40"/>
    <p:sldId id="374" r:id="rId41"/>
    <p:sldId id="375" r:id="rId42"/>
    <p:sldId id="377" r:id="rId43"/>
    <p:sldId id="378" r:id="rId44"/>
    <p:sldId id="379" r:id="rId45"/>
    <p:sldId id="376" r:id="rId46"/>
    <p:sldId id="380" r:id="rId47"/>
    <p:sldId id="365" r:id="rId48"/>
    <p:sldId id="364" r:id="rId49"/>
    <p:sldId id="366" r:id="rId50"/>
    <p:sldId id="367" r:id="rId51"/>
    <p:sldId id="368" r:id="rId52"/>
    <p:sldId id="369" r:id="rId53"/>
    <p:sldId id="370" r:id="rId54"/>
    <p:sldId id="371" r:id="rId5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8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18/04/2017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18/04/2017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18/04/2017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2" descr="Resultado de imagem para logo colegio estadual do paran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37" y="145156"/>
            <a:ext cx="805726" cy="70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18/04/2017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18/04/2017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18/04/2017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18/04/2017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18/04/2017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18/04/2017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18/04/2017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18/04/2017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18/04/2017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18/04/2017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2017/1at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mailto:andre@oxnar.com.br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3608" y="21328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Elaborando as Interfaces </a:t>
            </a:r>
            <a:br>
              <a:rPr lang="pt-BR" dirty="0" smtClean="0"/>
            </a:br>
            <a:r>
              <a:rPr lang="pt-BR" dirty="0" smtClean="0"/>
              <a:t>dos trabalhos das aulas </a:t>
            </a:r>
            <a:r>
              <a:rPr lang="pt-BR" dirty="0" smtClean="0"/>
              <a:t>22, 23 e 24.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http://www.oxnar.com.br/2017/3ati</a:t>
            </a:r>
            <a:r>
              <a:rPr lang="pt-BR" sz="1600" dirty="0" smtClean="0">
                <a:solidFill>
                  <a:schemeClr val="tx1"/>
                </a:solidFill>
              </a:rPr>
              <a:t>   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Aulas 22, 23 e 24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92" y="1943"/>
            <a:ext cx="714375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TRABALHO EM </a:t>
            </a:r>
            <a:r>
              <a:rPr lang="pt-BR" dirty="0" smtClean="0"/>
              <a:t>DUPLAS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pt-BR" dirty="0"/>
          </a:p>
          <a:p>
            <a:r>
              <a:rPr lang="pt-BR" dirty="0" smtClean="0"/>
              <a:t>Valor 2,0 pontos</a:t>
            </a:r>
          </a:p>
          <a:p>
            <a:r>
              <a:rPr lang="pt-BR" dirty="0" smtClean="0"/>
              <a:t>Elabore uma das telas a seguir.</a:t>
            </a:r>
          </a:p>
          <a:p>
            <a:r>
              <a:rPr lang="pt-BR" dirty="0" smtClean="0"/>
              <a:t>Em duplas, escolha seu parceiro nesta atividade e a interface que será criada e avise ao professor.</a:t>
            </a:r>
          </a:p>
          <a:p>
            <a:r>
              <a:rPr lang="pt-BR" dirty="0" smtClean="0"/>
              <a:t>Se eventualmente a lógica das operação não funcionar o professor ajudará, mas a interface você deverá desenvolver.</a:t>
            </a:r>
          </a:p>
          <a:p>
            <a:r>
              <a:rPr lang="pt-BR" dirty="0" smtClean="0"/>
              <a:t>Entregar até 18/04/17, pois preciso entregar as notas  desta primeira parte.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8637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Telas para criação no Java - Opção 01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  <p:pic>
        <p:nvPicPr>
          <p:cNvPr id="2050" name="Picture 2" descr="Resultado de imagem para CRIAÇÃO DE TELAS NO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1268760"/>
            <a:ext cx="3876675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323528" y="4775949"/>
            <a:ext cx="828092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rgbClr val="FF0000"/>
                </a:solidFill>
              </a:rPr>
              <a:t>CONSTRUTOR PARA </a:t>
            </a:r>
            <a:r>
              <a:rPr lang="pt-BR" sz="2800" dirty="0" err="1" smtClean="0">
                <a:solidFill>
                  <a:srgbClr val="FF0000"/>
                </a:solidFill>
              </a:rPr>
              <a:t>JPasswordField</a:t>
            </a:r>
            <a:r>
              <a:rPr lang="pt-BR" sz="2800" dirty="0" smtClean="0">
                <a:solidFill>
                  <a:srgbClr val="FF0000"/>
                </a:solidFill>
              </a:rPr>
              <a:t>:</a:t>
            </a:r>
          </a:p>
          <a:p>
            <a:r>
              <a:rPr lang="pt-BR" sz="2800" dirty="0" err="1" smtClean="0"/>
              <a:t>JPasswordField</a:t>
            </a:r>
            <a:r>
              <a:rPr lang="pt-BR" sz="2800" dirty="0" smtClean="0"/>
              <a:t> </a:t>
            </a:r>
            <a:r>
              <a:rPr lang="pt-BR" sz="2800" dirty="0" err="1" smtClean="0"/>
              <a:t>Tf_Senha</a:t>
            </a:r>
            <a:r>
              <a:rPr lang="pt-BR" sz="2800" dirty="0" smtClean="0"/>
              <a:t> = new </a:t>
            </a:r>
            <a:r>
              <a:rPr lang="pt-BR" sz="2800" dirty="0" err="1"/>
              <a:t>JPasswordField</a:t>
            </a:r>
            <a:r>
              <a:rPr lang="pt-BR" sz="2800" dirty="0"/>
              <a:t>(15)</a:t>
            </a:r>
          </a:p>
        </p:txBody>
      </p:sp>
      <p:cxnSp>
        <p:nvCxnSpPr>
          <p:cNvPr id="9" name="Conector de seta reta 8"/>
          <p:cNvCxnSpPr/>
          <p:nvPr/>
        </p:nvCxnSpPr>
        <p:spPr>
          <a:xfrm flipV="1">
            <a:off x="5004048" y="5730056"/>
            <a:ext cx="2376264" cy="6262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547664" y="6178419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Tamanho do </a:t>
            </a:r>
            <a:r>
              <a:rPr lang="pt-BR" sz="2800" dirty="0" err="1" smtClean="0"/>
              <a:t>JTextField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985491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Telas para criação no Java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  <p:pic>
        <p:nvPicPr>
          <p:cNvPr id="2050" name="Picture 2" descr="Resultado de imagem para CRIAÇÃO DE TELAS NO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1268761"/>
            <a:ext cx="3479651" cy="288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539552" y="4365104"/>
            <a:ext cx="8280920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/>
              <a:t>A ideia para esta tela é que ao clicar no botão se a senha for igual a um valor que você determinar aparece uma janela modal. Com o seguinte construtor:</a:t>
            </a:r>
          </a:p>
          <a:p>
            <a:endParaRPr lang="pt-BR" sz="2800" dirty="0" smtClean="0"/>
          </a:p>
          <a:p>
            <a:r>
              <a:rPr lang="pt-BR" sz="2800" dirty="0" err="1">
                <a:solidFill>
                  <a:srgbClr val="FF0000"/>
                </a:solidFill>
              </a:rPr>
              <a:t>JOptionPane.showMessageDialog</a:t>
            </a:r>
            <a:r>
              <a:rPr lang="pt-BR" sz="2800" dirty="0">
                <a:solidFill>
                  <a:srgbClr val="FF0000"/>
                </a:solidFill>
              </a:rPr>
              <a:t>(</a:t>
            </a:r>
            <a:r>
              <a:rPr lang="pt-BR" sz="2800" dirty="0" err="1">
                <a:solidFill>
                  <a:srgbClr val="FF0000"/>
                </a:solidFill>
              </a:rPr>
              <a:t>null</a:t>
            </a:r>
            <a:r>
              <a:rPr lang="pt-BR" sz="2800" dirty="0">
                <a:solidFill>
                  <a:srgbClr val="FF0000"/>
                </a:solidFill>
              </a:rPr>
              <a:t>, </a:t>
            </a:r>
            <a:r>
              <a:rPr lang="pt-BR" sz="2800" dirty="0" smtClean="0">
                <a:solidFill>
                  <a:srgbClr val="FF0000"/>
                </a:solidFill>
              </a:rPr>
              <a:t>“MENSAGEM");</a:t>
            </a:r>
            <a:endParaRPr lang="pt-B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42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Telas para criação no Java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pic>
        <p:nvPicPr>
          <p:cNvPr id="2050" name="Picture 2" descr="Resultado de imagem para CRIAÇÃO DE TELAS NO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60" y="1055523"/>
            <a:ext cx="3121480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611560" y="3182045"/>
            <a:ext cx="8280920" cy="35394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/>
              <a:t>A senha será definida por </a:t>
            </a:r>
            <a:r>
              <a:rPr lang="pt-BR" sz="2800" dirty="0" err="1" smtClean="0"/>
              <a:t>vc</a:t>
            </a:r>
            <a:r>
              <a:rPr lang="pt-BR" sz="2800" dirty="0" smtClean="0"/>
              <a:t> e colocada no código fonte</a:t>
            </a:r>
          </a:p>
          <a:p>
            <a:r>
              <a:rPr lang="pt-BR" sz="2800" dirty="0" smtClean="0"/>
              <a:t>As mensagens serão:</a:t>
            </a:r>
          </a:p>
          <a:p>
            <a:r>
              <a:rPr lang="pt-BR" sz="2800" dirty="0" smtClean="0"/>
              <a:t>Se senha correta:</a:t>
            </a:r>
          </a:p>
          <a:p>
            <a:r>
              <a:rPr lang="pt-BR" sz="2800" dirty="0" err="1" smtClean="0">
                <a:solidFill>
                  <a:srgbClr val="FF0000"/>
                </a:solidFill>
              </a:rPr>
              <a:t>JOptionPane.showMessageDialog</a:t>
            </a:r>
            <a:r>
              <a:rPr lang="pt-BR" sz="2800" dirty="0" smtClean="0">
                <a:solidFill>
                  <a:srgbClr val="FF0000"/>
                </a:solidFill>
              </a:rPr>
              <a:t>(</a:t>
            </a:r>
            <a:r>
              <a:rPr lang="pt-BR" sz="2800" dirty="0" err="1" smtClean="0">
                <a:solidFill>
                  <a:srgbClr val="FF0000"/>
                </a:solidFill>
              </a:rPr>
              <a:t>null</a:t>
            </a:r>
            <a:r>
              <a:rPr lang="pt-BR" sz="2800" dirty="0">
                <a:solidFill>
                  <a:srgbClr val="FF0000"/>
                </a:solidFill>
              </a:rPr>
              <a:t>, </a:t>
            </a:r>
            <a:r>
              <a:rPr lang="pt-BR" sz="2800" dirty="0" smtClean="0">
                <a:solidFill>
                  <a:srgbClr val="FF0000"/>
                </a:solidFill>
              </a:rPr>
              <a:t>“Bem vindo ao sistema"); </a:t>
            </a:r>
          </a:p>
          <a:p>
            <a:r>
              <a:rPr lang="pt-BR" sz="2800" dirty="0" smtClean="0"/>
              <a:t>Se a senha estiver incorreta</a:t>
            </a:r>
            <a:r>
              <a:rPr lang="pt-BR" sz="2800" dirty="0"/>
              <a:t>:</a:t>
            </a:r>
          </a:p>
          <a:p>
            <a:r>
              <a:rPr lang="pt-BR" sz="2800" dirty="0" err="1">
                <a:solidFill>
                  <a:srgbClr val="FF0000"/>
                </a:solidFill>
              </a:rPr>
              <a:t>JOptionPane.showMessageDialog</a:t>
            </a:r>
            <a:r>
              <a:rPr lang="pt-BR" sz="2800" dirty="0">
                <a:solidFill>
                  <a:srgbClr val="FF0000"/>
                </a:solidFill>
              </a:rPr>
              <a:t>(</a:t>
            </a:r>
            <a:r>
              <a:rPr lang="pt-BR" sz="2800" dirty="0" err="1">
                <a:solidFill>
                  <a:srgbClr val="FF0000"/>
                </a:solidFill>
              </a:rPr>
              <a:t>null</a:t>
            </a:r>
            <a:r>
              <a:rPr lang="pt-BR" sz="2800" dirty="0">
                <a:solidFill>
                  <a:srgbClr val="FF0000"/>
                </a:solidFill>
              </a:rPr>
              <a:t>, </a:t>
            </a:r>
            <a:r>
              <a:rPr lang="pt-BR" sz="2800" dirty="0" smtClean="0">
                <a:solidFill>
                  <a:srgbClr val="FF0000"/>
                </a:solidFill>
              </a:rPr>
              <a:t>“Senha Invalida, tente novamente");</a:t>
            </a:r>
            <a:endParaRPr lang="pt-B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85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02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412" y="1424584"/>
            <a:ext cx="559117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955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Codificação para </a:t>
            </a:r>
            <a:r>
              <a:rPr lang="pt-BR" dirty="0" err="1" smtClean="0"/>
              <a:t>baskhara</a:t>
            </a:r>
            <a:r>
              <a:rPr lang="pt-BR" dirty="0" smtClean="0"/>
              <a:t> no Java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 smtClean="0"/>
              <a:t>int</a:t>
            </a:r>
            <a:r>
              <a:rPr lang="pt-BR" dirty="0" smtClean="0"/>
              <a:t> a, </a:t>
            </a:r>
            <a:r>
              <a:rPr lang="pt-BR" dirty="0" err="1" smtClean="0"/>
              <a:t>int</a:t>
            </a:r>
            <a:r>
              <a:rPr lang="pt-BR" dirty="0" smtClean="0"/>
              <a:t> b, </a:t>
            </a:r>
            <a:r>
              <a:rPr lang="pt-BR" dirty="0" err="1" smtClean="0"/>
              <a:t>int</a:t>
            </a:r>
            <a:r>
              <a:rPr lang="pt-BR" dirty="0" smtClean="0"/>
              <a:t> c;</a:t>
            </a:r>
          </a:p>
          <a:p>
            <a:pPr marL="0" indent="0">
              <a:buNone/>
            </a:pPr>
            <a:r>
              <a:rPr lang="pt-BR" dirty="0" err="1" smtClean="0"/>
              <a:t>double</a:t>
            </a:r>
            <a:r>
              <a:rPr lang="pt-BR" dirty="0" smtClean="0"/>
              <a:t> x1 = (-</a:t>
            </a:r>
            <a:r>
              <a:rPr lang="pt-BR" dirty="0" err="1" smtClean="0"/>
              <a:t>b+Math.sqrt</a:t>
            </a:r>
            <a:r>
              <a:rPr lang="pt-BR" dirty="0" smtClean="0"/>
              <a:t>((b*b)-4*a*c)/(2*a)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double</a:t>
            </a:r>
            <a:r>
              <a:rPr lang="pt-BR" dirty="0"/>
              <a:t> </a:t>
            </a:r>
            <a:r>
              <a:rPr lang="pt-BR" dirty="0" smtClean="0"/>
              <a:t>x2 </a:t>
            </a:r>
            <a:r>
              <a:rPr lang="pt-BR" dirty="0"/>
              <a:t>= (-</a:t>
            </a:r>
            <a:r>
              <a:rPr lang="pt-BR" dirty="0" smtClean="0"/>
              <a:t>b-</a:t>
            </a:r>
            <a:r>
              <a:rPr lang="pt-BR" dirty="0" err="1" smtClean="0"/>
              <a:t>Math.sqrt</a:t>
            </a:r>
            <a:r>
              <a:rPr lang="pt-BR" dirty="0"/>
              <a:t>((b*b)-4*a*c)/(2*a)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8754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03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417638"/>
            <a:ext cx="4536504" cy="282167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120" y="1450827"/>
            <a:ext cx="4515120" cy="280837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755576" y="4366649"/>
            <a:ext cx="79312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* Se todos os campos estiverem preenchidos mostrar a mensagem: “Cadastro efetuado com sucesso” e limpar os campos.</a:t>
            </a:r>
          </a:p>
          <a:p>
            <a:endParaRPr lang="pt-BR" dirty="0" smtClean="0"/>
          </a:p>
          <a:p>
            <a:r>
              <a:rPr lang="pt-BR" dirty="0" smtClean="0"/>
              <a:t>* Caso  contrario, mostrar a mensagem: “Erro ao efetuar o cadastro”</a:t>
            </a:r>
            <a:endParaRPr lang="pt-BR" dirty="0"/>
          </a:p>
          <a:p>
            <a:endParaRPr lang="pt-BR" dirty="0"/>
          </a:p>
          <a:p>
            <a:r>
              <a:rPr lang="pt-BR" dirty="0" err="1">
                <a:solidFill>
                  <a:srgbClr val="FF0000"/>
                </a:solidFill>
              </a:rPr>
              <a:t>JOptionPane.showMessageDialog</a:t>
            </a:r>
            <a:r>
              <a:rPr lang="pt-BR" dirty="0">
                <a:solidFill>
                  <a:srgbClr val="FF0000"/>
                </a:solidFill>
              </a:rPr>
              <a:t>(</a:t>
            </a:r>
            <a:r>
              <a:rPr lang="pt-BR" dirty="0" err="1">
                <a:solidFill>
                  <a:srgbClr val="FF0000"/>
                </a:solidFill>
              </a:rPr>
              <a:t>null</a:t>
            </a:r>
            <a:r>
              <a:rPr lang="pt-BR" dirty="0">
                <a:solidFill>
                  <a:srgbClr val="FF0000"/>
                </a:solidFill>
              </a:rPr>
              <a:t>, “MENSAGEM");</a:t>
            </a:r>
          </a:p>
        </p:txBody>
      </p:sp>
    </p:spTree>
    <p:extLst>
      <p:ext uri="{BB962C8B-B14F-4D97-AF65-F5344CB8AC3E}">
        <p14:creationId xmlns:p14="http://schemas.microsoft.com/office/powerpoint/2010/main" val="2997002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04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  <p:sp>
        <p:nvSpPr>
          <p:cNvPr id="6" name="AutoShape 2" descr="Resultado de imagem para tela calcula im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68" y="1179916"/>
            <a:ext cx="5976664" cy="2707077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827584" y="3967509"/>
            <a:ext cx="69847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* O TAMANHO DOS BOTÕES FICARAM DESPROPORCIONAIS</a:t>
            </a:r>
          </a:p>
          <a:p>
            <a:r>
              <a:rPr lang="pt-BR" dirty="0" smtClean="0"/>
              <a:t>FORMULA PARA CALCULO DO </a:t>
            </a:r>
            <a:r>
              <a:rPr lang="pt-BR" dirty="0" err="1" smtClean="0"/>
              <a:t>imc</a:t>
            </a:r>
            <a:r>
              <a:rPr lang="pt-BR" dirty="0" smtClean="0"/>
              <a:t> NO JAVA  PESO*(</a:t>
            </a:r>
            <a:r>
              <a:rPr lang="pt-BR" dirty="0" err="1" smtClean="0"/>
              <a:t>Math.pow</a:t>
            </a:r>
            <a:r>
              <a:rPr lang="pt-BR" dirty="0" smtClean="0"/>
              <a:t> (Altura, 2))</a:t>
            </a:r>
          </a:p>
          <a:p>
            <a:endParaRPr lang="pt-BR" dirty="0"/>
          </a:p>
          <a:p>
            <a:r>
              <a:rPr lang="pt-BR" dirty="0" smtClean="0"/>
              <a:t>Peso e altura serão variáveis retiradas dos valores das suas caixas de textos e convertidas para </a:t>
            </a:r>
            <a:r>
              <a:rPr lang="pt-BR" dirty="0" err="1" smtClean="0"/>
              <a:t>double</a:t>
            </a: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Se o IMC for menor de 19, aparecer  Resultado: abaixo do peso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Se o </a:t>
            </a:r>
            <a:r>
              <a:rPr lang="pt-BR" dirty="0" err="1" smtClean="0"/>
              <a:t>imc</a:t>
            </a:r>
            <a:r>
              <a:rPr lang="pt-BR" dirty="0" smtClean="0"/>
              <a:t> for menor que 25, aparecer Resultado: Peso Normal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Se o </a:t>
            </a:r>
            <a:r>
              <a:rPr lang="pt-BR" dirty="0" err="1" smtClean="0"/>
              <a:t>imc</a:t>
            </a:r>
            <a:r>
              <a:rPr lang="pt-BR" dirty="0" smtClean="0"/>
              <a:t> for menor que 30, aparecer Resultado: Sobrepeso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Se o </a:t>
            </a:r>
            <a:r>
              <a:rPr lang="pt-BR" dirty="0" err="1" smtClean="0"/>
              <a:t>imc</a:t>
            </a:r>
            <a:r>
              <a:rPr lang="pt-BR" dirty="0" smtClean="0"/>
              <a:t> for maior que 30, aparecer a mensagem: Obesidade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1526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05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417638"/>
            <a:ext cx="6840760" cy="3287118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323528" y="4775949"/>
            <a:ext cx="828092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>
                <a:solidFill>
                  <a:srgbClr val="FF0000"/>
                </a:solidFill>
              </a:rPr>
              <a:t>CONSTRUTOR PARA </a:t>
            </a:r>
            <a:r>
              <a:rPr lang="pt-BR" sz="2800" dirty="0" err="1" smtClean="0">
                <a:solidFill>
                  <a:srgbClr val="FF0000"/>
                </a:solidFill>
              </a:rPr>
              <a:t>JPasswordField</a:t>
            </a:r>
            <a:r>
              <a:rPr lang="pt-BR" sz="2800" dirty="0" smtClean="0">
                <a:solidFill>
                  <a:srgbClr val="FF0000"/>
                </a:solidFill>
              </a:rPr>
              <a:t>:</a:t>
            </a:r>
          </a:p>
          <a:p>
            <a:r>
              <a:rPr lang="pt-BR" sz="2800" dirty="0" err="1" smtClean="0"/>
              <a:t>JPasswordField</a:t>
            </a:r>
            <a:r>
              <a:rPr lang="pt-BR" sz="2800" dirty="0" smtClean="0"/>
              <a:t> </a:t>
            </a:r>
            <a:r>
              <a:rPr lang="pt-BR" sz="2800" dirty="0" err="1" smtClean="0"/>
              <a:t>Tf_Senha</a:t>
            </a:r>
            <a:r>
              <a:rPr lang="pt-BR" sz="2800" dirty="0" smtClean="0"/>
              <a:t> = new </a:t>
            </a:r>
            <a:r>
              <a:rPr lang="pt-BR" sz="2800" dirty="0" err="1"/>
              <a:t>JPasswordField</a:t>
            </a:r>
            <a:r>
              <a:rPr lang="pt-BR" sz="2800" dirty="0"/>
              <a:t>(15)</a:t>
            </a:r>
          </a:p>
        </p:txBody>
      </p:sp>
      <p:cxnSp>
        <p:nvCxnSpPr>
          <p:cNvPr id="8" name="Conector de seta reta 7"/>
          <p:cNvCxnSpPr/>
          <p:nvPr/>
        </p:nvCxnSpPr>
        <p:spPr>
          <a:xfrm flipV="1">
            <a:off x="5004048" y="5730056"/>
            <a:ext cx="2376264" cy="6262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1547664" y="6178419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Tamanho do </a:t>
            </a:r>
            <a:r>
              <a:rPr lang="pt-BR" sz="2800" dirty="0" err="1" smtClean="0"/>
              <a:t>JTextField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559202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05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224492"/>
            <a:ext cx="4945198" cy="2376264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11560" y="3606844"/>
            <a:ext cx="8280920" cy="31085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rgbClr val="FF0000"/>
                </a:solidFill>
              </a:rPr>
              <a:t>Se </a:t>
            </a:r>
            <a:r>
              <a:rPr lang="pt-BR" sz="2800" dirty="0">
                <a:solidFill>
                  <a:srgbClr val="FF0000"/>
                </a:solidFill>
              </a:rPr>
              <a:t>todos os campos estiverem preenchidos exibir a mensagem “Cadastro OK”.</a:t>
            </a:r>
            <a:endParaRPr lang="pt-BR" sz="2800" dirty="0" smtClean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rgbClr val="FF0000"/>
                </a:solidFill>
              </a:rPr>
              <a:t>Se faltar preencher algum campo mostre a mensagem “Preencha todos os campos”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 smtClean="0">
                <a:solidFill>
                  <a:srgbClr val="FF0000"/>
                </a:solidFill>
              </a:rPr>
              <a:t>Se as senhas não forem iguais mostre a mensagem:</a:t>
            </a:r>
          </a:p>
          <a:p>
            <a:r>
              <a:rPr lang="pt-BR" sz="2800" dirty="0" smtClean="0">
                <a:solidFill>
                  <a:srgbClr val="FF0000"/>
                </a:solidFill>
              </a:rPr>
              <a:t>“Os campos senha devem ter o mesmo conteúdo”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0352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06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pic>
        <p:nvPicPr>
          <p:cNvPr id="9218" name="Picture 2" descr="Resultado de imagem para programa para resolver equação do 1o gr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68760"/>
            <a:ext cx="6234063" cy="338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4766279"/>
            <a:ext cx="8229600" cy="15230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Outra interface para resolver equações do segundo grau. Somente com Layout diferente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5115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Codificação para </a:t>
            </a:r>
            <a:r>
              <a:rPr lang="pt-BR" dirty="0" err="1" smtClean="0"/>
              <a:t>baskhara</a:t>
            </a:r>
            <a:r>
              <a:rPr lang="pt-BR" dirty="0" smtClean="0"/>
              <a:t> no Java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 smtClean="0"/>
              <a:t>int</a:t>
            </a:r>
            <a:r>
              <a:rPr lang="pt-BR" dirty="0" smtClean="0"/>
              <a:t> a, </a:t>
            </a:r>
            <a:r>
              <a:rPr lang="pt-BR" dirty="0" err="1" smtClean="0"/>
              <a:t>int</a:t>
            </a:r>
            <a:r>
              <a:rPr lang="pt-BR" dirty="0" smtClean="0"/>
              <a:t> b, </a:t>
            </a:r>
            <a:r>
              <a:rPr lang="pt-BR" dirty="0" err="1" smtClean="0"/>
              <a:t>int</a:t>
            </a:r>
            <a:r>
              <a:rPr lang="pt-BR" dirty="0" smtClean="0"/>
              <a:t> c;</a:t>
            </a:r>
          </a:p>
          <a:p>
            <a:pPr marL="0" indent="0">
              <a:buNone/>
            </a:pPr>
            <a:r>
              <a:rPr lang="pt-BR" dirty="0" err="1" smtClean="0"/>
              <a:t>double</a:t>
            </a:r>
            <a:r>
              <a:rPr lang="pt-BR" dirty="0" smtClean="0"/>
              <a:t> x1 = (-</a:t>
            </a:r>
            <a:r>
              <a:rPr lang="pt-BR" dirty="0" err="1" smtClean="0"/>
              <a:t>b+Math.sqrt</a:t>
            </a:r>
            <a:r>
              <a:rPr lang="pt-BR" dirty="0" smtClean="0"/>
              <a:t>((b*b)-4*a*c)/(2*a)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double</a:t>
            </a:r>
            <a:r>
              <a:rPr lang="pt-BR" dirty="0"/>
              <a:t> </a:t>
            </a:r>
            <a:r>
              <a:rPr lang="pt-BR" dirty="0" smtClean="0"/>
              <a:t>x2 </a:t>
            </a:r>
            <a:r>
              <a:rPr lang="pt-BR" dirty="0"/>
              <a:t>= (-</a:t>
            </a:r>
            <a:r>
              <a:rPr lang="pt-BR" dirty="0" smtClean="0"/>
              <a:t>b-</a:t>
            </a:r>
            <a:r>
              <a:rPr lang="pt-BR" dirty="0" err="1" smtClean="0"/>
              <a:t>Math.sqrt</a:t>
            </a:r>
            <a:r>
              <a:rPr lang="pt-BR" dirty="0"/>
              <a:t>((b*b)-4*a*c)/(2*a)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3279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07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700808"/>
            <a:ext cx="7128792" cy="353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178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err="1" smtClean="0"/>
              <a:t>double</a:t>
            </a:r>
            <a:r>
              <a:rPr lang="pt-BR" dirty="0" smtClean="0"/>
              <a:t> seno = </a:t>
            </a:r>
            <a:r>
              <a:rPr lang="pt-BR" dirty="0" err="1"/>
              <a:t>Math.sin</a:t>
            </a:r>
            <a:r>
              <a:rPr lang="pt-BR" dirty="0"/>
              <a:t>( </a:t>
            </a:r>
            <a:r>
              <a:rPr lang="pt-BR" dirty="0" smtClean="0"/>
              <a:t>angulo);</a:t>
            </a:r>
          </a:p>
          <a:p>
            <a:pPr marL="0" indent="0">
              <a:buNone/>
            </a:pPr>
            <a:r>
              <a:rPr lang="pt-BR" dirty="0" err="1" smtClean="0"/>
              <a:t>double</a:t>
            </a:r>
            <a:r>
              <a:rPr lang="pt-BR" dirty="0" smtClean="0"/>
              <a:t> cosseno = </a:t>
            </a:r>
            <a:r>
              <a:rPr lang="pt-BR" dirty="0" err="1" smtClean="0"/>
              <a:t>Math.cos</a:t>
            </a:r>
            <a:r>
              <a:rPr lang="pt-BR" dirty="0" smtClean="0"/>
              <a:t>(ângulo);</a:t>
            </a:r>
          </a:p>
          <a:p>
            <a:pPr marL="0" indent="0">
              <a:buNone/>
            </a:pPr>
            <a:r>
              <a:rPr lang="pt-BR" dirty="0" err="1" smtClean="0"/>
              <a:t>double</a:t>
            </a:r>
            <a:r>
              <a:rPr lang="pt-BR" dirty="0" smtClean="0"/>
              <a:t> tangente = </a:t>
            </a:r>
            <a:r>
              <a:rPr lang="pt-BR" dirty="0" err="1" smtClean="0"/>
              <a:t>Math.tan</a:t>
            </a:r>
            <a:r>
              <a:rPr lang="pt-BR" dirty="0" smtClean="0"/>
              <a:t>(angulo);</a:t>
            </a: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Lembrando que ângulo será o número que pegaremos da</a:t>
            </a:r>
          </a:p>
          <a:p>
            <a:pPr marL="0" indent="0">
              <a:buNone/>
            </a:pPr>
            <a:r>
              <a:rPr lang="pt-BR" dirty="0" smtClean="0"/>
              <a:t>Caixa de textos. </a:t>
            </a:r>
            <a:endParaRPr lang="pt-BR" dirty="0"/>
          </a:p>
          <a:p>
            <a:pPr marL="0" indent="0">
              <a:buNone/>
            </a:pPr>
            <a:r>
              <a:rPr lang="pt-BR" dirty="0" err="1" smtClean="0"/>
              <a:t>Ex</a:t>
            </a:r>
            <a:r>
              <a:rPr lang="pt-BR" dirty="0"/>
              <a:t>:</a:t>
            </a:r>
            <a:br>
              <a:rPr lang="pt-BR" dirty="0"/>
            </a:br>
            <a:r>
              <a:rPr lang="pt-BR" dirty="0" err="1"/>
              <a:t>Math.sin</a:t>
            </a:r>
            <a:r>
              <a:rPr lang="pt-BR" dirty="0"/>
              <a:t>(90) </a:t>
            </a:r>
            <a:r>
              <a:rPr lang="pt-BR" dirty="0" err="1"/>
              <a:t>ta</a:t>
            </a:r>
            <a:r>
              <a:rPr lang="pt-BR" dirty="0"/>
              <a:t> retornando 0.89 quando devia retornar 1</a:t>
            </a:r>
            <a:br>
              <a:rPr lang="pt-BR" dirty="0"/>
            </a:br>
            <a:r>
              <a:rPr lang="pt-BR" dirty="0"/>
              <a:t>e </a:t>
            </a:r>
            <a:r>
              <a:rPr lang="pt-BR" dirty="0" err="1"/>
              <a:t>Math.cos</a:t>
            </a:r>
            <a:r>
              <a:rPr lang="pt-BR" dirty="0"/>
              <a:t>(90) </a:t>
            </a:r>
            <a:r>
              <a:rPr lang="pt-BR" dirty="0" err="1"/>
              <a:t>ta</a:t>
            </a:r>
            <a:r>
              <a:rPr lang="pt-BR" dirty="0"/>
              <a:t> retornando -0.44 quando deveria estar retornando 0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4103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Comecei implementando a interface 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8"/>
          </a:xfrm>
        </p:spPr>
        <p:txBody>
          <a:bodyPr/>
          <a:lstStyle/>
          <a:p>
            <a:r>
              <a:rPr lang="pt-BR" dirty="0" smtClean="0"/>
              <a:t>Na minha implementação ficou assim...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853074"/>
            <a:ext cx="6120680" cy="2513207"/>
          </a:xfrm>
          <a:prstGeom prst="rect">
            <a:avLst/>
          </a:prstGeom>
        </p:spPr>
      </p:pic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2746096" y="5661248"/>
            <a:ext cx="6408712" cy="532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mtClean="0"/>
              <a:t>Ver o arquivo Trigonometria2.java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1176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IMPLEMENTAÇÃO DA INTERFACE 07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700808"/>
            <a:ext cx="6120680" cy="2513207"/>
          </a:xfrm>
          <a:prstGeom prst="rect">
            <a:avLst/>
          </a:prstGeom>
          <a:solidFill>
            <a:srgbClr val="C00000"/>
          </a:solidFill>
        </p:spPr>
      </p:pic>
      <p:cxnSp>
        <p:nvCxnSpPr>
          <p:cNvPr id="9" name="Conector de seta reta 8"/>
          <p:cNvCxnSpPr/>
          <p:nvPr/>
        </p:nvCxnSpPr>
        <p:spPr>
          <a:xfrm flipV="1">
            <a:off x="3491880" y="2630390"/>
            <a:ext cx="1224136" cy="281483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827584" y="5445224"/>
            <a:ext cx="7859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/>
              <a:t>Lembrando também que este </a:t>
            </a:r>
            <a:r>
              <a:rPr lang="pt-BR" sz="2800" dirty="0" err="1" smtClean="0"/>
              <a:t>este</a:t>
            </a:r>
            <a:r>
              <a:rPr lang="pt-BR" sz="2800" dirty="0" smtClean="0"/>
              <a:t> botão não estava previsto na implementação original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584733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código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353708"/>
            <a:ext cx="8229600" cy="748680"/>
          </a:xfrm>
        </p:spPr>
        <p:txBody>
          <a:bodyPr/>
          <a:lstStyle/>
          <a:p>
            <a:r>
              <a:rPr lang="pt-BR" dirty="0" smtClean="0"/>
              <a:t>Declaração dos componentes – Os Botões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57" y="1996331"/>
            <a:ext cx="8727885" cy="4725144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0" y="5373216"/>
            <a:ext cx="74523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0" y="5085184"/>
            <a:ext cx="74523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0" y="5085184"/>
            <a:ext cx="0" cy="288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H="1">
            <a:off x="7452320" y="5085184"/>
            <a:ext cx="5751" cy="288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0935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código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8057" y="1353708"/>
            <a:ext cx="8935943" cy="748680"/>
          </a:xfrm>
        </p:spPr>
        <p:txBody>
          <a:bodyPr>
            <a:normAutofit/>
          </a:bodyPr>
          <a:lstStyle/>
          <a:p>
            <a:r>
              <a:rPr lang="pt-BR" dirty="0" smtClean="0"/>
              <a:t>Declaração dos componentes – As caixas de textos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57" y="1996331"/>
            <a:ext cx="8727885" cy="4725144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0" y="5913321"/>
            <a:ext cx="74523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0" y="5625289"/>
            <a:ext cx="74523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0" y="5625289"/>
            <a:ext cx="0" cy="288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H="1">
            <a:off x="7452320" y="5625289"/>
            <a:ext cx="5751" cy="288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481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código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8057" y="1353708"/>
            <a:ext cx="8935943" cy="748680"/>
          </a:xfrm>
        </p:spPr>
        <p:txBody>
          <a:bodyPr>
            <a:normAutofit/>
          </a:bodyPr>
          <a:lstStyle/>
          <a:p>
            <a:r>
              <a:rPr lang="pt-BR" dirty="0" smtClean="0"/>
              <a:t>Declaração dos componentes – Os painéis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57" y="1996331"/>
            <a:ext cx="8727885" cy="4725144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0" y="5805264"/>
            <a:ext cx="74523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0" y="5357012"/>
            <a:ext cx="74523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0" y="5357012"/>
            <a:ext cx="0" cy="44825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H="1">
            <a:off x="7449445" y="5357012"/>
            <a:ext cx="8627" cy="44825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V="1">
            <a:off x="3275856" y="4483004"/>
            <a:ext cx="2592288" cy="874007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5865269" y="4085864"/>
            <a:ext cx="3016696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Também foram criados outros painéis no meio do código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8561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Lembrando também...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r>
              <a:rPr lang="pt-BR" dirty="0" smtClean="0"/>
              <a:t>Será necessário importar as bibliotecas de interfaces e de eventos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41" y="2711450"/>
            <a:ext cx="8286750" cy="4010025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474541" y="4987931"/>
            <a:ext cx="6977779" cy="512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flipH="1">
            <a:off x="7449446" y="4221088"/>
            <a:ext cx="2874" cy="77197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H="1">
            <a:off x="474541" y="4215960"/>
            <a:ext cx="2874" cy="77197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480832" y="4221088"/>
            <a:ext cx="6977779" cy="512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3963430" y="5329993"/>
            <a:ext cx="2376264" cy="747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3963430" y="5023260"/>
            <a:ext cx="2376264" cy="747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 flipH="1">
            <a:off x="3963430" y="5023260"/>
            <a:ext cx="2874" cy="284296"/>
          </a:xfrm>
          <a:prstGeom prst="line">
            <a:avLst/>
          </a:prstGeom>
          <a:ln w="254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 flipH="1">
            <a:off x="6333184" y="5021562"/>
            <a:ext cx="2874" cy="284296"/>
          </a:xfrm>
          <a:prstGeom prst="line">
            <a:avLst/>
          </a:prstGeom>
          <a:ln w="254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>
            <a:off x="4139952" y="5337465"/>
            <a:ext cx="2304256" cy="549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6435770" y="5688794"/>
            <a:ext cx="270962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Implementação obrigatória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9024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método construtor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1196752"/>
            <a:ext cx="8286750" cy="4104456"/>
          </a:xfrm>
          <a:prstGeom prst="rect">
            <a:avLst/>
          </a:prstGeom>
        </p:spPr>
      </p:pic>
      <p:cxnSp>
        <p:nvCxnSpPr>
          <p:cNvPr id="9" name="Conector reto 8"/>
          <p:cNvCxnSpPr/>
          <p:nvPr/>
        </p:nvCxnSpPr>
        <p:spPr>
          <a:xfrm>
            <a:off x="1187624" y="3356859"/>
            <a:ext cx="7121795" cy="526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H="1">
            <a:off x="8306545" y="2590149"/>
            <a:ext cx="2874" cy="77197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1187624" y="2587585"/>
            <a:ext cx="7118921" cy="512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 flipH="1">
            <a:off x="1187624" y="2587585"/>
            <a:ext cx="2874" cy="77197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400050" y="5517232"/>
            <a:ext cx="8286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Defini </a:t>
            </a:r>
            <a:r>
              <a:rPr lang="pt-BR" dirty="0" err="1" smtClean="0"/>
              <a:t>BorderLayout</a:t>
            </a:r>
            <a:r>
              <a:rPr lang="pt-BR" dirty="0" smtClean="0"/>
              <a:t> como Layout do </a:t>
            </a:r>
            <a:r>
              <a:rPr lang="pt-BR" dirty="0" err="1" smtClean="0"/>
              <a:t>Jframe</a:t>
            </a:r>
            <a:r>
              <a:rPr lang="pt-BR" dirty="0" smtClean="0"/>
              <a:t> e na posição norte foi adicionado um painel com Layout </a:t>
            </a:r>
            <a:r>
              <a:rPr lang="pt-BR" dirty="0" err="1" smtClean="0"/>
              <a:t>FlowLayout.CENTER</a:t>
            </a:r>
            <a:r>
              <a:rPr lang="pt-BR" dirty="0" smtClean="0"/>
              <a:t>. Neste novo painel foi criada e instanciada uma </a:t>
            </a:r>
            <a:r>
              <a:rPr lang="pt-BR" dirty="0" err="1" smtClean="0"/>
              <a:t>JLabel</a:t>
            </a:r>
            <a:r>
              <a:rPr lang="pt-BR" dirty="0" smtClean="0"/>
              <a:t> com a frase calcula relações trigonométricas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9830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implementação ficou assim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14400" y="4077072"/>
            <a:ext cx="8229600" cy="792088"/>
          </a:xfrm>
        </p:spPr>
        <p:txBody>
          <a:bodyPr/>
          <a:lstStyle/>
          <a:p>
            <a:r>
              <a:rPr lang="pt-BR" dirty="0" smtClean="0"/>
              <a:t>Para efeitos didáticos mudei a cor.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975" y="1352995"/>
            <a:ext cx="484822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32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painel central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4664"/>
          </a:xfrm>
        </p:spPr>
        <p:txBody>
          <a:bodyPr/>
          <a:lstStyle/>
          <a:p>
            <a:r>
              <a:rPr lang="pt-BR" dirty="0" smtClean="0"/>
              <a:t>Foi subdividido e adicionados os componentes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16" y="2327507"/>
            <a:ext cx="5787167" cy="2376263"/>
          </a:xfrm>
          <a:prstGeom prst="rect">
            <a:avLst/>
          </a:prstGeom>
        </p:spPr>
      </p:pic>
      <p:cxnSp>
        <p:nvCxnSpPr>
          <p:cNvPr id="11" name="Conector reto 10"/>
          <p:cNvCxnSpPr/>
          <p:nvPr/>
        </p:nvCxnSpPr>
        <p:spPr>
          <a:xfrm>
            <a:off x="27855" y="2924944"/>
            <a:ext cx="720844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27855" y="3356992"/>
            <a:ext cx="720844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27855" y="3933056"/>
            <a:ext cx="720844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27855" y="4293096"/>
            <a:ext cx="720844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V="1">
            <a:off x="7236296" y="2924944"/>
            <a:ext cx="0" cy="136815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/>
          <p:cNvCxnSpPr/>
          <p:nvPr/>
        </p:nvCxnSpPr>
        <p:spPr>
          <a:xfrm flipV="1">
            <a:off x="31013" y="2924944"/>
            <a:ext cx="0" cy="136815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/>
          <p:cNvSpPr txBox="1"/>
          <p:nvPr/>
        </p:nvSpPr>
        <p:spPr>
          <a:xfrm>
            <a:off x="5653100" y="296645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Painel_Centro1</a:t>
            </a:r>
            <a:endParaRPr lang="pt-BR" dirty="0"/>
          </a:p>
        </p:txBody>
      </p:sp>
      <p:sp>
        <p:nvSpPr>
          <p:cNvPr id="54" name="CaixaDeTexto 53"/>
          <p:cNvSpPr txBox="1"/>
          <p:nvPr/>
        </p:nvSpPr>
        <p:spPr>
          <a:xfrm>
            <a:off x="5653100" y="344975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Painel_Centro2</a:t>
            </a:r>
            <a:endParaRPr lang="pt-BR" dirty="0"/>
          </a:p>
        </p:txBody>
      </p:sp>
      <p:sp>
        <p:nvSpPr>
          <p:cNvPr id="55" name="CaixaDeTexto 54"/>
          <p:cNvSpPr txBox="1"/>
          <p:nvPr/>
        </p:nvSpPr>
        <p:spPr>
          <a:xfrm>
            <a:off x="5653100" y="3923763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Painel_Centro3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1959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painel central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21" y="1196752"/>
            <a:ext cx="8286750" cy="5400600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251520" y="2564904"/>
            <a:ext cx="8712968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251520" y="3645024"/>
            <a:ext cx="8712968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251520" y="2564904"/>
            <a:ext cx="0" cy="108012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8964488" y="2564904"/>
            <a:ext cx="0" cy="108012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637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painel central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21" y="1196752"/>
            <a:ext cx="8286750" cy="5400600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3645024"/>
            <a:ext cx="8712968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395536" y="5877272"/>
            <a:ext cx="8712968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395536" y="3645024"/>
            <a:ext cx="0" cy="2232248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9108504" y="3645024"/>
            <a:ext cx="0" cy="2232248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760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Por que não foi usado o painel_centro3?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3861048"/>
            <a:ext cx="4848225" cy="1990725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1403648" y="5085184"/>
            <a:ext cx="720844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1403648" y="5517232"/>
            <a:ext cx="720844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 flipV="1">
            <a:off x="8612089" y="5085184"/>
            <a:ext cx="0" cy="43204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1403648" y="5085184"/>
            <a:ext cx="3158" cy="43204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2560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8229600" cy="1143000"/>
          </a:xfrm>
        </p:spPr>
        <p:txBody>
          <a:bodyPr/>
          <a:lstStyle/>
          <a:p>
            <a:r>
              <a:rPr lang="pt-BR" dirty="0" smtClean="0"/>
              <a:t>O tratamento de eventos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4554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54" y="226"/>
            <a:ext cx="8364588" cy="6759575"/>
          </a:xfrm>
          <a:prstGeom prst="rect">
            <a:avLst/>
          </a:prstGeom>
          <a:solidFill>
            <a:srgbClr val="C00000"/>
          </a:solidFill>
        </p:spPr>
      </p:pic>
      <p:cxnSp>
        <p:nvCxnSpPr>
          <p:cNvPr id="8" name="Conector reto 7"/>
          <p:cNvCxnSpPr/>
          <p:nvPr/>
        </p:nvCxnSpPr>
        <p:spPr>
          <a:xfrm>
            <a:off x="683568" y="332656"/>
            <a:ext cx="0" cy="6206256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1043608" y="1124744"/>
            <a:ext cx="0" cy="21602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043608" y="3789040"/>
            <a:ext cx="0" cy="1296144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 flipH="1">
            <a:off x="1043608" y="5463657"/>
            <a:ext cx="5563" cy="989679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923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54" y="226"/>
            <a:ext cx="8364588" cy="6759575"/>
          </a:xfrm>
          <a:prstGeom prst="rect">
            <a:avLst/>
          </a:prstGeom>
          <a:solidFill>
            <a:srgbClr val="C00000"/>
          </a:solidFill>
        </p:spPr>
      </p:pic>
      <p:cxnSp>
        <p:nvCxnSpPr>
          <p:cNvPr id="8" name="Conector reto 7"/>
          <p:cNvCxnSpPr/>
          <p:nvPr/>
        </p:nvCxnSpPr>
        <p:spPr>
          <a:xfrm>
            <a:off x="683568" y="332656"/>
            <a:ext cx="0" cy="6206256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1043608" y="1124744"/>
            <a:ext cx="0" cy="216024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043608" y="3789040"/>
            <a:ext cx="0" cy="1296144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 flipH="1">
            <a:off x="1043608" y="5463657"/>
            <a:ext cx="5563" cy="989679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3596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eventos para Sair e Limpar campos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556792"/>
            <a:ext cx="5270986" cy="194421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4005064"/>
            <a:ext cx="5304589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339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Eventos para o botão Calcular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628800"/>
            <a:ext cx="8652079" cy="318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3513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Eventos para o botão Mais1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936" y="1196752"/>
            <a:ext cx="7776864" cy="4243393"/>
          </a:xfrm>
          <a:prstGeom prst="rect">
            <a:avLst/>
          </a:prstGeom>
        </p:spPr>
      </p:pic>
      <p:cxnSp>
        <p:nvCxnSpPr>
          <p:cNvPr id="8" name="Conector reto 7"/>
          <p:cNvCxnSpPr>
            <a:endCxn id="6" idx="3"/>
          </p:cNvCxnSpPr>
          <p:nvPr/>
        </p:nvCxnSpPr>
        <p:spPr>
          <a:xfrm>
            <a:off x="611560" y="3318448"/>
            <a:ext cx="8075240" cy="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621904" y="1988840"/>
            <a:ext cx="808558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V="1">
            <a:off x="611560" y="1988840"/>
            <a:ext cx="10344" cy="132960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 flipV="1">
            <a:off x="8697144" y="1968295"/>
            <a:ext cx="10344" cy="132960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>
            <a:off x="1115616" y="3318448"/>
            <a:ext cx="3816424" cy="22707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3116765" y="5713043"/>
            <a:ext cx="5583288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Tirando a parte dentro do quadrado, o restante é igual ao evento do botão calcular. Talvez seria mais inteligente criar um método que fosse acessado nos dois botões.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15682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7359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Como ficaria a implementação para um botão Menos1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46096" y="5661248"/>
            <a:ext cx="6408712" cy="532656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Ver </a:t>
            </a:r>
            <a:r>
              <a:rPr lang="pt-BR" dirty="0"/>
              <a:t>o arquivo </a:t>
            </a:r>
            <a:r>
              <a:rPr lang="pt-BR" dirty="0" smtClean="0"/>
              <a:t>Trigonometria2.java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3253169"/>
            <a:ext cx="484822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624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76359" y="23580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Também seria necessário limitar os valores em 0º e 360º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26334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4621" y="197768"/>
            <a:ext cx="8229600" cy="1143000"/>
          </a:xfrm>
        </p:spPr>
        <p:txBody>
          <a:bodyPr/>
          <a:lstStyle/>
          <a:p>
            <a:r>
              <a:rPr lang="pt-BR" dirty="0" smtClean="0"/>
              <a:t>Opção 02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36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268760"/>
            <a:ext cx="559117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39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Na minha implementação ficou assim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556792"/>
            <a:ext cx="4464496" cy="392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667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" y="494829"/>
            <a:ext cx="9648825" cy="634178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115616" y="3140968"/>
            <a:ext cx="3456384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5940152" y="1844824"/>
            <a:ext cx="1944216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Botões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4101486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" y="494829"/>
            <a:ext cx="9648825" cy="634178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115616" y="3350491"/>
            <a:ext cx="360040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5940152" y="1844824"/>
            <a:ext cx="2746648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Etiquetas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1065453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" y="494829"/>
            <a:ext cx="9648825" cy="634178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115616" y="3521703"/>
            <a:ext cx="648072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5940152" y="1844824"/>
            <a:ext cx="3600400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Caixas de textos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0192370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" y="494829"/>
            <a:ext cx="9648825" cy="634178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043608" y="3789040"/>
            <a:ext cx="6480720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5940152" y="1844824"/>
            <a:ext cx="2808312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err="1" smtClean="0"/>
              <a:t>Paineis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4038331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" y="494829"/>
            <a:ext cx="9648825" cy="634178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331640" y="5301208"/>
            <a:ext cx="6480720" cy="3689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5940152" y="1844824"/>
            <a:ext cx="2808312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O Layout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4111954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0648"/>
            <a:ext cx="7648575" cy="6741368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43</a:t>
            </a:fld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6019800" y="2528605"/>
            <a:ext cx="3124200" cy="193899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Adição dos componentes</a:t>
            </a:r>
          </a:p>
          <a:p>
            <a:r>
              <a:rPr lang="pt-BR" sz="4000" dirty="0" smtClean="0"/>
              <a:t>Painéis</a:t>
            </a:r>
            <a:endParaRPr lang="pt-BR" sz="4000" dirty="0"/>
          </a:p>
        </p:txBody>
      </p:sp>
      <p:sp>
        <p:nvSpPr>
          <p:cNvPr id="10" name="Retângulo 9"/>
          <p:cNvSpPr/>
          <p:nvPr/>
        </p:nvSpPr>
        <p:spPr>
          <a:xfrm>
            <a:off x="238583" y="764704"/>
            <a:ext cx="5544616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240489" y="1844824"/>
            <a:ext cx="5544616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238583" y="2874790"/>
            <a:ext cx="5544616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222872" y="3933056"/>
            <a:ext cx="5544616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85702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44</a:t>
            </a:fld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467544" y="332656"/>
            <a:ext cx="7647756" cy="132343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Adição dos componentes - Caixas de textos</a:t>
            </a:r>
            <a:endParaRPr lang="pt-BR" sz="40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42" y="1838164"/>
            <a:ext cx="8136904" cy="431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685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Adição dos </a:t>
            </a:r>
            <a:r>
              <a:rPr lang="pt-BR" dirty="0" err="1" smtClean="0"/>
              <a:t>botoes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0808"/>
            <a:ext cx="9276196" cy="2174329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79512" y="2060848"/>
            <a:ext cx="6840760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4427984" y="4869160"/>
            <a:ext cx="46626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 smtClean="0"/>
              <a:t>Configurações da tela</a:t>
            </a:r>
            <a:endParaRPr lang="pt-BR" sz="4000" dirty="0"/>
          </a:p>
        </p:txBody>
      </p:sp>
      <p:cxnSp>
        <p:nvCxnSpPr>
          <p:cNvPr id="10" name="Conector de seta reta 9"/>
          <p:cNvCxnSpPr/>
          <p:nvPr/>
        </p:nvCxnSpPr>
        <p:spPr>
          <a:xfrm flipH="1" flipV="1">
            <a:off x="1115616" y="3573016"/>
            <a:ext cx="6552728" cy="1512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 flipV="1">
            <a:off x="827584" y="3875138"/>
            <a:ext cx="6840760" cy="1210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9007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Tratamento de eventos para esta classe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27" y="1058069"/>
            <a:ext cx="8439150" cy="5657850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>
          <a:xfrm flipH="1" flipV="1">
            <a:off x="3203848" y="1844824"/>
            <a:ext cx="5832648" cy="2016224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>
            <a:off x="2195736" y="3912940"/>
            <a:ext cx="6948264" cy="884212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791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pt-BR" dirty="0"/>
              <a:t>TRABALHO </a:t>
            </a:r>
            <a:r>
              <a:rPr lang="pt-BR" dirty="0" smtClean="0"/>
              <a:t>EM EQUIPES </a:t>
            </a:r>
            <a:br>
              <a:rPr lang="pt-BR" dirty="0" smtClean="0"/>
            </a:br>
            <a:r>
              <a:rPr lang="pt-BR" dirty="0" smtClean="0"/>
              <a:t>(02 OU 03 PESSOAS)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pt-BR" dirty="0"/>
          </a:p>
          <a:p>
            <a:r>
              <a:rPr lang="pt-BR" dirty="0" smtClean="0"/>
              <a:t>Valor 2,0 pontos</a:t>
            </a:r>
          </a:p>
          <a:p>
            <a:r>
              <a:rPr lang="pt-BR" dirty="0" smtClean="0"/>
              <a:t>Elabore uma das telas a seguir.</a:t>
            </a:r>
          </a:p>
          <a:p>
            <a:r>
              <a:rPr lang="pt-BR" dirty="0" smtClean="0"/>
              <a:t>Em duplas, escolha seu parceiro nesta atividade e a interface que será criada e avise ao professor.</a:t>
            </a:r>
          </a:p>
          <a:p>
            <a:r>
              <a:rPr lang="pt-BR" dirty="0" smtClean="0"/>
              <a:t>Se eventualmente a lógica das operação não funcionar o professor ajudará, mas a interface você deverá desenvolver.</a:t>
            </a:r>
          </a:p>
          <a:p>
            <a:r>
              <a:rPr lang="pt-BR" dirty="0" smtClean="0"/>
              <a:t>Entregar até </a:t>
            </a:r>
            <a:r>
              <a:rPr lang="pt-BR" dirty="0" smtClean="0"/>
              <a:t>24/04/17. MANDE O QUANTO ANTES PELO EMAIL: </a:t>
            </a:r>
            <a:r>
              <a:rPr lang="pt-BR" dirty="0" smtClean="0">
                <a:hlinkClick r:id="rId2"/>
              </a:rPr>
              <a:t>andre@oxnar.com.br</a:t>
            </a:r>
            <a:endParaRPr lang="pt-BR" dirty="0" smtClean="0"/>
          </a:p>
          <a:p>
            <a:r>
              <a:rPr lang="pt-BR" dirty="0" smtClean="0"/>
              <a:t>Enviar somente o arquivos com extensão .</a:t>
            </a:r>
            <a:r>
              <a:rPr lang="pt-BR" dirty="0" err="1" smtClean="0"/>
              <a:t>java</a:t>
            </a:r>
            <a:r>
              <a:rPr lang="pt-BR" dirty="0" smtClean="0"/>
              <a:t> 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98011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0" y="1412776"/>
            <a:ext cx="3238500" cy="4524375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84621" y="125760"/>
            <a:ext cx="8229600" cy="1143000"/>
          </a:xfrm>
        </p:spPr>
        <p:txBody>
          <a:bodyPr/>
          <a:lstStyle/>
          <a:p>
            <a:r>
              <a:rPr lang="pt-BR" dirty="0" smtClean="0"/>
              <a:t>Opção </a:t>
            </a:r>
            <a:r>
              <a:rPr lang="pt-BR" dirty="0" smtClean="0"/>
              <a:t>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20323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02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49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124744"/>
            <a:ext cx="6705600" cy="46101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403648" y="5805264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NÃO SERÁ NECESSÁRIO COLOCAR O MENU NEM IMPLEMENTAR A FUNCIONALIDADE DOS BOTÕES.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Coloque também um botão para sair do sistema.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80932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02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50</a:t>
            </a:fld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1403648" y="2963664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Dica:</a:t>
            </a:r>
          </a:p>
          <a:p>
            <a:endParaRPr lang="pt-BR" dirty="0"/>
          </a:p>
          <a:p>
            <a:r>
              <a:rPr lang="pt-BR" dirty="0" smtClean="0"/>
              <a:t>* Use o método </a:t>
            </a:r>
            <a:r>
              <a:rPr lang="pt-BR" dirty="0" err="1" smtClean="0"/>
              <a:t>setSize</a:t>
            </a:r>
            <a:r>
              <a:rPr lang="pt-BR" dirty="0" smtClean="0"/>
              <a:t>(Largura, Altura); para definir o tamanho da tela e não o método pack();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36680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03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51</a:t>
            </a:fld>
            <a:endParaRPr lang="pt-BR" dirty="0"/>
          </a:p>
        </p:txBody>
      </p:sp>
      <p:pic>
        <p:nvPicPr>
          <p:cNvPr id="2050" name="Picture 2" descr="Resultado de imagem para telas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00808"/>
            <a:ext cx="6010275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700809"/>
            <a:ext cx="6010275" cy="3038475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907703" y="5013176"/>
            <a:ext cx="6154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* Não é necessário colocar os  menus. </a:t>
            </a:r>
          </a:p>
          <a:p>
            <a:r>
              <a:rPr lang="pt-BR" dirty="0" smtClean="0"/>
              <a:t>* Só implemente as funcionalidade de limpar (cancelar)campos e sair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57229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4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556792"/>
            <a:ext cx="2784309" cy="273630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2881312"/>
            <a:ext cx="762000" cy="109537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3751" y="1529531"/>
            <a:ext cx="2800350" cy="2790825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971600" y="4509120"/>
            <a:ext cx="771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Criar a interface para este Jogo –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Não será necessário que os botões se movam ao clicar, mais para frente mostrarei como fazer isto.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Implemente só o botão fechar que finaliza o jogo e o botão Reiniciar que executará estes dois comando </a:t>
            </a:r>
            <a:r>
              <a:rPr lang="pt-BR" dirty="0" err="1" smtClean="0"/>
              <a:t>dispose</a:t>
            </a:r>
            <a:r>
              <a:rPr lang="pt-BR" dirty="0" smtClean="0"/>
              <a:t>(); e </a:t>
            </a:r>
            <a:r>
              <a:rPr lang="pt-BR" dirty="0" err="1" smtClean="0"/>
              <a:t>setVisible</a:t>
            </a:r>
            <a:r>
              <a:rPr lang="pt-BR" dirty="0" smtClean="0"/>
              <a:t>(</a:t>
            </a:r>
            <a:r>
              <a:rPr lang="pt-BR" dirty="0" err="1" smtClean="0"/>
              <a:t>true</a:t>
            </a:r>
            <a:r>
              <a:rPr lang="pt-BR" dirty="0" smtClean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435563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3501008"/>
            <a:ext cx="8229600" cy="2736304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Construir esta tela com os </a:t>
            </a:r>
            <a:r>
              <a:rPr lang="pt-BR" dirty="0" err="1" smtClean="0"/>
              <a:t>label</a:t>
            </a:r>
            <a:r>
              <a:rPr lang="pt-BR" dirty="0" smtClean="0"/>
              <a:t> em português </a:t>
            </a:r>
          </a:p>
          <a:p>
            <a:r>
              <a:rPr lang="pt-BR" dirty="0" smtClean="0"/>
              <a:t>Clinicando no botão adicionar (</a:t>
            </a:r>
            <a:r>
              <a:rPr lang="pt-BR" dirty="0" err="1" smtClean="0"/>
              <a:t>add</a:t>
            </a:r>
            <a:r>
              <a:rPr lang="pt-BR" dirty="0" smtClean="0"/>
              <a:t>) deve-se somar os valores que constam nas duas caixas de textos anteriores</a:t>
            </a:r>
          </a:p>
          <a:p>
            <a:r>
              <a:rPr lang="pt-BR" dirty="0" smtClean="0"/>
              <a:t> Clicando no botão Limpar (</a:t>
            </a:r>
            <a:r>
              <a:rPr lang="pt-BR" dirty="0" err="1" smtClean="0"/>
              <a:t>Clear</a:t>
            </a:r>
            <a:r>
              <a:rPr lang="pt-BR" dirty="0" smtClean="0"/>
              <a:t>), deixar as caixas de textos vazias </a:t>
            </a:r>
          </a:p>
          <a:p>
            <a:r>
              <a:rPr lang="pt-BR" dirty="0" smtClean="0"/>
              <a:t>Clicando no botão Sair (</a:t>
            </a:r>
            <a:r>
              <a:rPr lang="pt-BR" dirty="0" err="1" smtClean="0"/>
              <a:t>Exit</a:t>
            </a:r>
            <a:r>
              <a:rPr lang="pt-BR" dirty="0" smtClean="0"/>
              <a:t>), fechar a tela do sistema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463" y="1196752"/>
            <a:ext cx="2943225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928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Opção 06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099" y="1196752"/>
            <a:ext cx="8229600" cy="2160240"/>
          </a:xfrm>
        </p:spPr>
        <p:txBody>
          <a:bodyPr>
            <a:normAutofit fontScale="85000" lnSpcReduction="10000"/>
          </a:bodyPr>
          <a:lstStyle/>
          <a:p>
            <a:r>
              <a:rPr lang="pt-BR" dirty="0" smtClean="0"/>
              <a:t>O método para extrair raízes quadradas é </a:t>
            </a:r>
            <a:r>
              <a:rPr lang="pt-BR" dirty="0" err="1" smtClean="0"/>
              <a:t>Math.sqrt</a:t>
            </a:r>
            <a:r>
              <a:rPr lang="pt-BR" dirty="0" smtClean="0"/>
              <a:t>(...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Ao clicar no botão calcular será extraída a raiz quadra do numero  e exibido o resultado na caixa de textos Raiz Quadrada. 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54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3481387"/>
            <a:ext cx="706755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027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8330</TotalTime>
  <Words>1126</Words>
  <Application>Microsoft Office PowerPoint</Application>
  <PresentationFormat>Apresentação na tela (4:3)</PresentationFormat>
  <Paragraphs>206</Paragraphs>
  <Slides>54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54</vt:i4>
      </vt:variant>
    </vt:vector>
  </HeadingPairs>
  <TitlesOfParts>
    <vt:vector size="57" baseType="lpstr">
      <vt:lpstr>Arial</vt:lpstr>
      <vt:lpstr>Calibri</vt:lpstr>
      <vt:lpstr>Tema do Office</vt:lpstr>
      <vt:lpstr>Elaborando as Interfaces  dos trabalhos das aulas 22, 23 e 24. </vt:lpstr>
      <vt:lpstr>TRABALHO EM DUPLAS</vt:lpstr>
      <vt:lpstr>Telas para criação no Java - Opção 01</vt:lpstr>
      <vt:lpstr>Telas para criação no Java</vt:lpstr>
      <vt:lpstr>Telas para criação no Java</vt:lpstr>
      <vt:lpstr>Opção 02</vt:lpstr>
      <vt:lpstr>Codificação para baskhara no Java </vt:lpstr>
      <vt:lpstr>Opção 03</vt:lpstr>
      <vt:lpstr>Opção 04</vt:lpstr>
      <vt:lpstr>Opção 05</vt:lpstr>
      <vt:lpstr>Opção 05</vt:lpstr>
      <vt:lpstr>Opção 06 </vt:lpstr>
      <vt:lpstr>Codificação para baskhara no Java </vt:lpstr>
      <vt:lpstr>Opção 07</vt:lpstr>
      <vt:lpstr>Dica</vt:lpstr>
      <vt:lpstr>Comecei implementando a interface 7</vt:lpstr>
      <vt:lpstr>IMPLEMENTAÇÃO DA INTERFACE 07</vt:lpstr>
      <vt:lpstr>O código</vt:lpstr>
      <vt:lpstr>O código</vt:lpstr>
      <vt:lpstr>O código</vt:lpstr>
      <vt:lpstr>Lembrando também...</vt:lpstr>
      <vt:lpstr>O método construtor</vt:lpstr>
      <vt:lpstr>A implementação ficou assim</vt:lpstr>
      <vt:lpstr>O painel central</vt:lpstr>
      <vt:lpstr>O painel central</vt:lpstr>
      <vt:lpstr>O painel central</vt:lpstr>
      <vt:lpstr>Por que não foi usado o painel_centro3?</vt:lpstr>
      <vt:lpstr>O tratamento de eventos</vt:lpstr>
      <vt:lpstr>Apresentação do PowerPoint</vt:lpstr>
      <vt:lpstr>Apresentação do PowerPoint</vt:lpstr>
      <vt:lpstr>O eventos para Sair e Limpar campos</vt:lpstr>
      <vt:lpstr>Eventos para o botão Calcular</vt:lpstr>
      <vt:lpstr>Eventos para o botão Mais1</vt:lpstr>
      <vt:lpstr>Como ficaria a implementação para um botão Menos1</vt:lpstr>
      <vt:lpstr>Também seria necessário limitar os valores em 0º e 360º </vt:lpstr>
      <vt:lpstr>Opção 02</vt:lpstr>
      <vt:lpstr>Na minha implementação ficou assim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Adição dos botoes</vt:lpstr>
      <vt:lpstr>Tratamento de eventos para esta classe</vt:lpstr>
      <vt:lpstr>TRABALHO EM EQUIPES  (02 OU 03 PESSOAS)</vt:lpstr>
      <vt:lpstr>Opção 01</vt:lpstr>
      <vt:lpstr>Opção 02</vt:lpstr>
      <vt:lpstr>Opção 02</vt:lpstr>
      <vt:lpstr>Opção 03</vt:lpstr>
      <vt:lpstr>Opção 4</vt:lpstr>
      <vt:lpstr>Opção 05</vt:lpstr>
      <vt:lpstr>Opção 06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Usuário do Windows</cp:lastModifiedBy>
  <cp:revision>147</cp:revision>
  <dcterms:created xsi:type="dcterms:W3CDTF">2015-09-21T11:15:04Z</dcterms:created>
  <dcterms:modified xsi:type="dcterms:W3CDTF">2017-04-18T20:57:34Z</dcterms:modified>
</cp:coreProperties>
</file>