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8" r:id="rId2"/>
    <p:sldId id="287" r:id="rId3"/>
    <p:sldId id="289" r:id="rId4"/>
    <p:sldId id="290" r:id="rId5"/>
    <p:sldId id="296" r:id="rId6"/>
    <p:sldId id="297" r:id="rId7"/>
    <p:sldId id="298" r:id="rId8"/>
    <p:sldId id="299" r:id="rId9"/>
    <p:sldId id="300" r:id="rId10"/>
    <p:sldId id="301" r:id="rId11"/>
    <p:sldId id="303" r:id="rId12"/>
    <p:sldId id="302" r:id="rId13"/>
    <p:sldId id="310" r:id="rId14"/>
    <p:sldId id="304" r:id="rId15"/>
    <p:sldId id="306" r:id="rId16"/>
    <p:sldId id="305" r:id="rId17"/>
    <p:sldId id="307" r:id="rId18"/>
    <p:sldId id="308" r:id="rId19"/>
    <p:sldId id="309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21" r:id="rId28"/>
    <p:sldId id="319" r:id="rId29"/>
    <p:sldId id="320" r:id="rId30"/>
    <p:sldId id="341" r:id="rId31"/>
    <p:sldId id="292" r:id="rId32"/>
    <p:sldId id="294" r:id="rId33"/>
    <p:sldId id="295" r:id="rId34"/>
    <p:sldId id="293" r:id="rId35"/>
    <p:sldId id="311" r:id="rId36"/>
    <p:sldId id="323" r:id="rId37"/>
    <p:sldId id="322" r:id="rId38"/>
    <p:sldId id="324" r:id="rId39"/>
    <p:sldId id="325" r:id="rId40"/>
    <p:sldId id="326" r:id="rId41"/>
    <p:sldId id="332" r:id="rId42"/>
    <p:sldId id="327" r:id="rId43"/>
    <p:sldId id="328" r:id="rId44"/>
    <p:sldId id="329" r:id="rId45"/>
    <p:sldId id="330" r:id="rId46"/>
    <p:sldId id="336" r:id="rId47"/>
    <p:sldId id="331" r:id="rId48"/>
    <p:sldId id="333" r:id="rId49"/>
    <p:sldId id="334" r:id="rId50"/>
    <p:sldId id="335" r:id="rId51"/>
    <p:sldId id="337" r:id="rId52"/>
    <p:sldId id="339" r:id="rId53"/>
    <p:sldId id="338" r:id="rId54"/>
    <p:sldId id="340" r:id="rId5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8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10/04/2017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10/04/2017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2017/1at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772400" cy="1470025"/>
          </a:xfrm>
        </p:spPr>
        <p:txBody>
          <a:bodyPr/>
          <a:lstStyle/>
          <a:p>
            <a:r>
              <a:rPr lang="pt-BR" dirty="0" smtClean="0"/>
              <a:t>Elaborando Interfaces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http://www.oxnar.com.br/2017/3ati</a:t>
            </a:r>
            <a:r>
              <a:rPr lang="pt-BR" sz="16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Aulas 19, 20 e 21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92" y="1943"/>
            <a:ext cx="714375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PARAMOS AQUI NA AULA PASSADA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Elabore a tela abaixo:</a:t>
            </a:r>
          </a:p>
          <a:p>
            <a:pPr marL="0" indent="0">
              <a:buNone/>
            </a:pPr>
            <a:r>
              <a:rPr lang="pt-BR" dirty="0" smtClean="0"/>
              <a:t>(Valor 2,0 pontos)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946" y="2363823"/>
            <a:ext cx="5620054" cy="449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3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Algumas dicas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Math.pow</a:t>
            </a:r>
            <a:r>
              <a:rPr lang="pt-BR" dirty="0" smtClean="0"/>
              <a:t>(Numero, Potencia); é o método usado para calcular exponenciais no Java</a:t>
            </a:r>
          </a:p>
          <a:p>
            <a:endParaRPr lang="pt-BR" dirty="0"/>
          </a:p>
          <a:p>
            <a:r>
              <a:rPr lang="pt-BR" dirty="0" smtClean="0"/>
              <a:t>Para sair do sistema você pode usar o método</a:t>
            </a:r>
          </a:p>
          <a:p>
            <a:pPr marL="0" indent="0">
              <a:buNone/>
            </a:pPr>
            <a:r>
              <a:rPr lang="pt-BR" dirty="0" err="1" smtClean="0"/>
              <a:t>System.exit</a:t>
            </a:r>
            <a:r>
              <a:rPr lang="pt-BR" dirty="0" smtClean="0"/>
              <a:t>(0);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672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8448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Eu pensei numa implementação mais ou menos assim...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3429000"/>
            <a:ext cx="3728325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0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870770"/>
            <a:ext cx="3728325" cy="2016224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Foi usado </a:t>
            </a:r>
            <a:r>
              <a:rPr lang="pt-BR" dirty="0" err="1" smtClean="0"/>
              <a:t>BorderLayout</a:t>
            </a:r>
            <a:r>
              <a:rPr lang="pt-BR" dirty="0" smtClean="0"/>
              <a:t> </a:t>
            </a:r>
            <a:endParaRPr lang="pt-BR" dirty="0"/>
          </a:p>
        </p:txBody>
      </p:sp>
      <p:cxnSp>
        <p:nvCxnSpPr>
          <p:cNvPr id="11" name="Conector reto 10"/>
          <p:cNvCxnSpPr/>
          <p:nvPr/>
        </p:nvCxnSpPr>
        <p:spPr>
          <a:xfrm flipH="1">
            <a:off x="1759177" y="4031010"/>
            <a:ext cx="4470749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H="1">
            <a:off x="1759177" y="3454946"/>
            <a:ext cx="4470749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1759177" y="3454946"/>
            <a:ext cx="0" cy="576064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V="1">
            <a:off x="6227710" y="3454946"/>
            <a:ext cx="0" cy="576064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 flipH="1">
            <a:off x="3062648" y="2446834"/>
            <a:ext cx="2088232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 flipH="1">
            <a:off x="3078763" y="3382938"/>
            <a:ext cx="2072117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 flipH="1">
            <a:off x="3076548" y="2446834"/>
            <a:ext cx="2215" cy="936104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H="1">
            <a:off x="5150880" y="2446834"/>
            <a:ext cx="2215" cy="936104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 flipH="1">
            <a:off x="2078379" y="2464633"/>
            <a:ext cx="906668" cy="0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 flipH="1">
            <a:off x="2078379" y="3400737"/>
            <a:ext cx="906669" cy="0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/>
          <p:cNvCxnSpPr/>
          <p:nvPr/>
        </p:nvCxnSpPr>
        <p:spPr>
          <a:xfrm flipH="1">
            <a:off x="2078379" y="2464633"/>
            <a:ext cx="2215" cy="936104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 flipH="1">
            <a:off x="2985047" y="2464633"/>
            <a:ext cx="2215" cy="936104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/>
          <p:cNvCxnSpPr/>
          <p:nvPr/>
        </p:nvCxnSpPr>
        <p:spPr>
          <a:xfrm flipH="1">
            <a:off x="2123728" y="2374826"/>
            <a:ext cx="3712208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 flipH="1">
            <a:off x="2123728" y="2158802"/>
            <a:ext cx="3712208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V="1">
            <a:off x="2123728" y="2158802"/>
            <a:ext cx="0" cy="216024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/>
          <p:nvPr/>
        </p:nvCxnSpPr>
        <p:spPr>
          <a:xfrm flipV="1">
            <a:off x="5835936" y="2158802"/>
            <a:ext cx="0" cy="216024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Imagem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2" y="4383870"/>
            <a:ext cx="9832306" cy="917337"/>
          </a:xfrm>
          <a:prstGeom prst="rect">
            <a:avLst/>
          </a:prstGeom>
        </p:spPr>
      </p:pic>
      <p:cxnSp>
        <p:nvCxnSpPr>
          <p:cNvPr id="50" name="Conector reto 49"/>
          <p:cNvCxnSpPr/>
          <p:nvPr/>
        </p:nvCxnSpPr>
        <p:spPr>
          <a:xfrm flipH="1">
            <a:off x="457200" y="2266814"/>
            <a:ext cx="1666528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/>
          <p:cNvCxnSpPr/>
          <p:nvPr/>
        </p:nvCxnSpPr>
        <p:spPr>
          <a:xfrm>
            <a:off x="457200" y="2266814"/>
            <a:ext cx="2242592" cy="2458330"/>
          </a:xfrm>
          <a:prstGeom prst="straightConnector1">
            <a:avLst/>
          </a:prstGeom>
          <a:ln w="22225">
            <a:solidFill>
              <a:schemeClr val="accent1">
                <a:shade val="95000"/>
                <a:satMod val="105000"/>
                <a:alpha val="96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76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Nos painéis centro e oeste foi usado o </a:t>
            </a:r>
            <a:r>
              <a:rPr lang="pt-BR" dirty="0" err="1" smtClean="0"/>
              <a:t>GridLayout</a:t>
            </a:r>
            <a:r>
              <a:rPr lang="pt-BR" dirty="0" smtClean="0"/>
              <a:t> (3, 1)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0329"/>
            <a:ext cx="8617594" cy="5311146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1907704" y="3789040"/>
            <a:ext cx="590465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907704" y="4061265"/>
            <a:ext cx="590465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1907704" y="3789040"/>
            <a:ext cx="0" cy="272225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7815064" y="3789040"/>
            <a:ext cx="0" cy="272225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907704" y="4884967"/>
            <a:ext cx="590465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1907704" y="5157192"/>
            <a:ext cx="590465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907704" y="4884967"/>
            <a:ext cx="0" cy="272225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7815064" y="4884967"/>
            <a:ext cx="0" cy="272225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>
            <a:off x="5076056" y="2135287"/>
            <a:ext cx="1872208" cy="160213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 flipH="1">
            <a:off x="7236296" y="3756544"/>
            <a:ext cx="1368152" cy="105417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61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Nos painéis foram criadas novas “divisões” e adicionados os elementos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2276872"/>
            <a:ext cx="3728325" cy="2016224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 flipH="1">
            <a:off x="3998752" y="2852936"/>
            <a:ext cx="2088232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H="1">
            <a:off x="4014867" y="3789040"/>
            <a:ext cx="2072117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flipH="1">
            <a:off x="6086984" y="2852936"/>
            <a:ext cx="2215" cy="936104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H="1">
            <a:off x="3014483" y="2870735"/>
            <a:ext cx="2215" cy="936104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H="1">
            <a:off x="3921151" y="2870735"/>
            <a:ext cx="2215" cy="936104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H="1">
            <a:off x="3014483" y="2870735"/>
            <a:ext cx="906668" cy="0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H="1">
            <a:off x="3014483" y="3789040"/>
            <a:ext cx="906668" cy="0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3014483" y="3501008"/>
            <a:ext cx="906668" cy="0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H="1">
            <a:off x="3014483" y="3212976"/>
            <a:ext cx="906668" cy="0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 flipH="1">
            <a:off x="4012652" y="2884038"/>
            <a:ext cx="2215" cy="936104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H="1">
            <a:off x="4005460" y="3199430"/>
            <a:ext cx="2088232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 flipH="1">
            <a:off x="3998752" y="3513342"/>
            <a:ext cx="2088232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21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5" y="836712"/>
            <a:ext cx="9121650" cy="5621802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1835696" y="4509120"/>
            <a:ext cx="590465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7740352" y="3356992"/>
            <a:ext cx="2704" cy="115212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1835696" y="3356992"/>
            <a:ext cx="590465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835696" y="3327890"/>
            <a:ext cx="2704" cy="115212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 smtClean="0"/>
              <a:t>Painel colocado na posição oeste</a:t>
            </a:r>
            <a:endParaRPr lang="pt-BR" dirty="0"/>
          </a:p>
        </p:txBody>
      </p:sp>
      <p:cxnSp>
        <p:nvCxnSpPr>
          <p:cNvPr id="16" name="Conector de seta reta 15"/>
          <p:cNvCxnSpPr/>
          <p:nvPr/>
        </p:nvCxnSpPr>
        <p:spPr>
          <a:xfrm>
            <a:off x="971600" y="1052736"/>
            <a:ext cx="2664296" cy="23042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01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5" y="836712"/>
            <a:ext cx="9121650" cy="5621802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1835696" y="5877272"/>
            <a:ext cx="590465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7740352" y="4509120"/>
            <a:ext cx="0" cy="136815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1835696" y="4509120"/>
            <a:ext cx="590465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835695" y="4509120"/>
            <a:ext cx="0" cy="136815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 smtClean="0"/>
              <a:t>Painel colocado na posição central</a:t>
            </a:r>
            <a:endParaRPr lang="pt-BR" dirty="0"/>
          </a:p>
        </p:txBody>
      </p:sp>
      <p:cxnSp>
        <p:nvCxnSpPr>
          <p:cNvPr id="12" name="Conector de seta reta 11"/>
          <p:cNvCxnSpPr/>
          <p:nvPr/>
        </p:nvCxnSpPr>
        <p:spPr>
          <a:xfrm>
            <a:off x="971600" y="2358008"/>
            <a:ext cx="2664296" cy="23042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48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2466" y="1484784"/>
            <a:ext cx="8229600" cy="2736304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Na posição sul foi usado </a:t>
            </a:r>
            <a:r>
              <a:rPr lang="pt-BR" dirty="0" err="1" smtClean="0"/>
              <a:t>FlowLayot</a:t>
            </a:r>
            <a:r>
              <a:rPr lang="pt-BR" dirty="0" smtClean="0"/>
              <a:t>, um tipo de layout onde os elementos são adicionados do centro para as extremidades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029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2852936"/>
            <a:ext cx="4690431" cy="253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5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Código do painel adicionado na posição Sul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00808"/>
            <a:ext cx="8905626" cy="4331740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1619672" y="3284984"/>
            <a:ext cx="698477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1619672" y="4005064"/>
            <a:ext cx="698477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1619672" y="3284984"/>
            <a:ext cx="0" cy="72008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8604448" y="3284984"/>
            <a:ext cx="0" cy="72008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971600" y="1052736"/>
            <a:ext cx="2664296" cy="23042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57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229600" cy="1143000"/>
          </a:xfrm>
        </p:spPr>
        <p:txBody>
          <a:bodyPr/>
          <a:lstStyle/>
          <a:p>
            <a:r>
              <a:rPr lang="pt-BR" dirty="0" smtClean="0"/>
              <a:t>E na posição leste não vai nada?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833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Torna os botões sensíveis ao clique do mouse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00808"/>
            <a:ext cx="8905626" cy="4331740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1619672" y="3993348"/>
            <a:ext cx="698477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1619672" y="4713428"/>
            <a:ext cx="698477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1619672" y="3993348"/>
            <a:ext cx="0" cy="72008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8604448" y="3993348"/>
            <a:ext cx="0" cy="72008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971600" y="1761100"/>
            <a:ext cx="2664296" cy="23042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58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Mas também esta ligado a outras partes do código para tratar os eventos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98" y="1700808"/>
            <a:ext cx="8940838" cy="131914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199855"/>
            <a:ext cx="8917131" cy="101839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537041"/>
            <a:ext cx="8744023" cy="2295130"/>
          </a:xfrm>
          <a:prstGeom prst="rect">
            <a:avLst/>
          </a:prstGeom>
        </p:spPr>
      </p:pic>
      <p:cxnSp>
        <p:nvCxnSpPr>
          <p:cNvPr id="17" name="Conector reto 16"/>
          <p:cNvCxnSpPr/>
          <p:nvPr/>
        </p:nvCxnSpPr>
        <p:spPr>
          <a:xfrm>
            <a:off x="0" y="1988840"/>
            <a:ext cx="3069058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0" y="2420888"/>
            <a:ext cx="3069058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 flipV="1">
            <a:off x="0" y="1988840"/>
            <a:ext cx="0" cy="43204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 flipV="1">
            <a:off x="3074809" y="1988840"/>
            <a:ext cx="0" cy="43204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4221192" y="2924944"/>
            <a:ext cx="2332008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4221192" y="2564904"/>
            <a:ext cx="2332008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/>
          <p:cNvCxnSpPr/>
          <p:nvPr/>
        </p:nvCxnSpPr>
        <p:spPr>
          <a:xfrm>
            <a:off x="4221192" y="2564904"/>
            <a:ext cx="0" cy="3600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6553200" y="2564904"/>
            <a:ext cx="0" cy="3600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>
            <a:off x="827584" y="4797152"/>
            <a:ext cx="4852288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>
            <a:off x="5679872" y="4437112"/>
            <a:ext cx="0" cy="3600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/>
          <p:cNvCxnSpPr/>
          <p:nvPr/>
        </p:nvCxnSpPr>
        <p:spPr>
          <a:xfrm>
            <a:off x="827584" y="4435102"/>
            <a:ext cx="4852288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>
            <a:off x="837026" y="4435102"/>
            <a:ext cx="0" cy="3600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95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Configurações da tela ou </a:t>
            </a:r>
            <a:r>
              <a:rPr lang="pt-BR" dirty="0" err="1" smtClean="0"/>
              <a:t>JFrame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00808"/>
            <a:ext cx="8905626" cy="4331740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1547664" y="4725144"/>
            <a:ext cx="698477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1547664" y="5445224"/>
            <a:ext cx="698477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1547664" y="4725144"/>
            <a:ext cx="0" cy="72008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8532440" y="4725144"/>
            <a:ext cx="0" cy="72008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899592" y="2492896"/>
            <a:ext cx="2664296" cy="23042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56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tela esta pronta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916832"/>
            <a:ext cx="479356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0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para execução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457200" y="2132856"/>
            <a:ext cx="83632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/>
              <a:t> </a:t>
            </a:r>
            <a:r>
              <a:rPr lang="pt-BR" sz="4000" dirty="0" smtClean="0"/>
              <a:t>   </a:t>
            </a:r>
            <a:r>
              <a:rPr lang="pt-BR" sz="4000" dirty="0" err="1" smtClean="0"/>
              <a:t>public</a:t>
            </a:r>
            <a:r>
              <a:rPr lang="pt-BR" sz="4000" dirty="0" smtClean="0"/>
              <a:t> </a:t>
            </a:r>
            <a:r>
              <a:rPr lang="pt-BR" sz="4000" dirty="0" err="1"/>
              <a:t>static</a:t>
            </a:r>
            <a:r>
              <a:rPr lang="pt-BR" sz="4000" dirty="0"/>
              <a:t> </a:t>
            </a:r>
            <a:r>
              <a:rPr lang="pt-BR" sz="4000" dirty="0" err="1"/>
              <a:t>void</a:t>
            </a:r>
            <a:r>
              <a:rPr lang="pt-BR" sz="4000" dirty="0"/>
              <a:t> </a:t>
            </a:r>
            <a:r>
              <a:rPr lang="pt-BR" sz="4000" dirty="0" err="1"/>
              <a:t>main</a:t>
            </a:r>
            <a:r>
              <a:rPr lang="pt-BR" sz="4000" dirty="0"/>
              <a:t> (</a:t>
            </a:r>
            <a:r>
              <a:rPr lang="pt-BR" sz="4000" dirty="0" err="1"/>
              <a:t>String</a:t>
            </a:r>
            <a:r>
              <a:rPr lang="pt-BR" sz="4000" dirty="0"/>
              <a:t> </a:t>
            </a:r>
            <a:r>
              <a:rPr lang="pt-BR" sz="4000" dirty="0" err="1"/>
              <a:t>args</a:t>
            </a:r>
            <a:r>
              <a:rPr lang="pt-BR" sz="4000" dirty="0"/>
              <a:t> [])</a:t>
            </a:r>
          </a:p>
          <a:p>
            <a:r>
              <a:rPr lang="pt-BR" sz="4000" dirty="0"/>
              <a:t>    {</a:t>
            </a:r>
          </a:p>
          <a:p>
            <a:r>
              <a:rPr lang="pt-BR" sz="4000" dirty="0"/>
              <a:t>    	</a:t>
            </a:r>
            <a:r>
              <a:rPr lang="pt-BR" sz="4000" dirty="0" smtClean="0"/>
              <a:t>new </a:t>
            </a:r>
            <a:r>
              <a:rPr lang="pt-BR" sz="4000" dirty="0" err="1"/>
              <a:t>Calcula_Exponencial</a:t>
            </a:r>
            <a:r>
              <a:rPr lang="pt-BR" sz="4000" dirty="0"/>
              <a:t>();</a:t>
            </a:r>
          </a:p>
          <a:p>
            <a:r>
              <a:rPr lang="pt-BR" sz="4000" dirty="0"/>
              <a:t>    }</a:t>
            </a:r>
          </a:p>
          <a:p>
            <a:r>
              <a:rPr lang="pt-BR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700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0"/>
            <a:ext cx="7082204" cy="6858000"/>
          </a:xfrm>
          <a:prstGeom prst="rect">
            <a:avLst/>
          </a:prstGeom>
        </p:spPr>
      </p:pic>
      <p:cxnSp>
        <p:nvCxnSpPr>
          <p:cNvPr id="8" name="Conector angulado 7"/>
          <p:cNvCxnSpPr/>
          <p:nvPr/>
        </p:nvCxnSpPr>
        <p:spPr>
          <a:xfrm rot="16200000" flipV="1">
            <a:off x="863588" y="3176972"/>
            <a:ext cx="4320480" cy="792088"/>
          </a:xfrm>
          <a:prstGeom prst="bentConnector3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32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Talvez existissem maneiras melhores, mas eu tratei os eventos assim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21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404664"/>
            <a:ext cx="8964488" cy="583264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t-BR" sz="9600" dirty="0" err="1" smtClean="0"/>
              <a:t>public</a:t>
            </a:r>
            <a:r>
              <a:rPr lang="pt-BR" sz="9600" dirty="0" smtClean="0"/>
              <a:t> </a:t>
            </a:r>
            <a:r>
              <a:rPr lang="pt-BR" sz="9600" dirty="0" err="1"/>
              <a:t>void</a:t>
            </a:r>
            <a:r>
              <a:rPr lang="pt-BR" sz="9600" dirty="0"/>
              <a:t> </a:t>
            </a:r>
            <a:r>
              <a:rPr lang="pt-BR" sz="9600" dirty="0" err="1"/>
              <a:t>actionPerformed</a:t>
            </a:r>
            <a:r>
              <a:rPr lang="pt-BR" sz="9600" dirty="0"/>
              <a:t>(</a:t>
            </a:r>
            <a:r>
              <a:rPr lang="pt-BR" sz="9600" dirty="0" err="1"/>
              <a:t>ActionEvent</a:t>
            </a:r>
            <a:r>
              <a:rPr lang="pt-BR" sz="9600" dirty="0"/>
              <a:t> e)</a:t>
            </a:r>
          </a:p>
          <a:p>
            <a:pPr marL="0" indent="0">
              <a:buNone/>
            </a:pPr>
            <a:r>
              <a:rPr lang="pt-BR" sz="9600" dirty="0" smtClean="0"/>
              <a:t>{</a:t>
            </a:r>
            <a:endParaRPr lang="pt-BR" sz="9600" dirty="0"/>
          </a:p>
          <a:p>
            <a:pPr marL="0" indent="0">
              <a:buNone/>
            </a:pPr>
            <a:r>
              <a:rPr lang="pt-BR" sz="9600" dirty="0" smtClean="0"/>
              <a:t>	</a:t>
            </a:r>
            <a:r>
              <a:rPr lang="pt-BR" sz="9600" dirty="0" err="1" smtClean="0"/>
              <a:t>if</a:t>
            </a:r>
            <a:r>
              <a:rPr lang="pt-BR" sz="9600" dirty="0" smtClean="0"/>
              <a:t>(</a:t>
            </a:r>
            <a:r>
              <a:rPr lang="pt-BR" sz="9600" dirty="0" err="1" smtClean="0"/>
              <a:t>e.getSource</a:t>
            </a:r>
            <a:r>
              <a:rPr lang="pt-BR" sz="9600" dirty="0"/>
              <a:t>()==</a:t>
            </a:r>
            <a:r>
              <a:rPr lang="pt-BR" sz="9600" dirty="0" err="1"/>
              <a:t>bt_Calcular</a:t>
            </a:r>
            <a:r>
              <a:rPr lang="pt-BR" sz="9600" dirty="0"/>
              <a:t>)</a:t>
            </a:r>
          </a:p>
          <a:p>
            <a:pPr marL="0" indent="0">
              <a:buNone/>
            </a:pPr>
            <a:r>
              <a:rPr lang="pt-BR" sz="9600" dirty="0"/>
              <a:t>    	</a:t>
            </a:r>
            <a:r>
              <a:rPr lang="pt-BR" sz="9600" dirty="0" smtClean="0"/>
              <a:t>{</a:t>
            </a:r>
            <a:r>
              <a:rPr lang="pt-BR" sz="9600" dirty="0"/>
              <a:t>	</a:t>
            </a:r>
          </a:p>
          <a:p>
            <a:pPr marL="0" indent="0">
              <a:buNone/>
            </a:pPr>
            <a:r>
              <a:rPr lang="pt-BR" sz="9600" dirty="0"/>
              <a:t>    	</a:t>
            </a:r>
            <a:r>
              <a:rPr lang="pt-BR" sz="9600" dirty="0" smtClean="0"/>
              <a:t>	</a:t>
            </a:r>
            <a:r>
              <a:rPr lang="pt-BR" sz="9600" dirty="0" err="1" smtClean="0"/>
              <a:t>double</a:t>
            </a:r>
            <a:r>
              <a:rPr lang="pt-BR" sz="9600" dirty="0" smtClean="0"/>
              <a:t> </a:t>
            </a:r>
            <a:r>
              <a:rPr lang="pt-BR" sz="9600" dirty="0"/>
              <a:t>Numero = </a:t>
            </a:r>
            <a:r>
              <a:rPr lang="pt-BR" sz="8000" dirty="0" err="1" smtClean="0"/>
              <a:t>Double.parseDouble</a:t>
            </a:r>
            <a:r>
              <a:rPr lang="pt-BR" sz="8000" dirty="0" smtClean="0"/>
              <a:t>(</a:t>
            </a:r>
            <a:r>
              <a:rPr lang="pt-BR" sz="8000" dirty="0" err="1" smtClean="0"/>
              <a:t>tf_Numero.getText</a:t>
            </a:r>
            <a:r>
              <a:rPr lang="pt-BR" sz="8000" dirty="0"/>
              <a:t>());</a:t>
            </a:r>
          </a:p>
          <a:p>
            <a:pPr marL="0" indent="0">
              <a:buNone/>
            </a:pPr>
            <a:r>
              <a:rPr lang="pt-BR" sz="9600" dirty="0"/>
              <a:t>    		</a:t>
            </a:r>
            <a:r>
              <a:rPr lang="pt-BR" sz="9600" dirty="0" err="1" smtClean="0"/>
              <a:t>double</a:t>
            </a:r>
            <a:r>
              <a:rPr lang="pt-BR" sz="9600" dirty="0" smtClean="0"/>
              <a:t> </a:t>
            </a:r>
            <a:r>
              <a:rPr lang="pt-BR" sz="9600" dirty="0"/>
              <a:t>Potencia = </a:t>
            </a:r>
            <a:r>
              <a:rPr lang="pt-BR" sz="8000" dirty="0" err="1"/>
              <a:t>Double.parseDouble</a:t>
            </a:r>
            <a:r>
              <a:rPr lang="pt-BR" sz="8000" dirty="0"/>
              <a:t>(</a:t>
            </a:r>
            <a:r>
              <a:rPr lang="pt-BR" sz="8000" dirty="0" err="1"/>
              <a:t>tf_Potencia.getText</a:t>
            </a:r>
            <a:r>
              <a:rPr lang="pt-BR" sz="8000" dirty="0"/>
              <a:t>());</a:t>
            </a:r>
          </a:p>
          <a:p>
            <a:pPr marL="0" indent="0">
              <a:buNone/>
            </a:pPr>
            <a:r>
              <a:rPr lang="pt-BR" sz="9600" dirty="0"/>
              <a:t>    		</a:t>
            </a:r>
            <a:r>
              <a:rPr lang="pt-BR" sz="9600" dirty="0" err="1" smtClean="0"/>
              <a:t>if</a:t>
            </a:r>
            <a:r>
              <a:rPr lang="pt-BR" sz="9600" dirty="0" smtClean="0"/>
              <a:t> </a:t>
            </a:r>
            <a:r>
              <a:rPr lang="pt-BR" sz="9600" dirty="0"/>
              <a:t>((Numero==0)||(Potencia==0))</a:t>
            </a:r>
          </a:p>
          <a:p>
            <a:pPr marL="0" indent="0">
              <a:buNone/>
            </a:pPr>
            <a:r>
              <a:rPr lang="pt-BR" sz="9600" dirty="0"/>
              <a:t>    		    	{</a:t>
            </a:r>
            <a:r>
              <a:rPr lang="pt-BR" sz="9600" dirty="0" err="1"/>
              <a:t>tf_Resultado.setText</a:t>
            </a:r>
            <a:r>
              <a:rPr lang="pt-BR" sz="9600" dirty="0"/>
              <a:t>("Digite valores válidos</a:t>
            </a:r>
            <a:r>
              <a:rPr lang="pt-BR" sz="9600" dirty="0" smtClean="0"/>
              <a:t>");}</a:t>
            </a:r>
            <a:r>
              <a:rPr lang="pt-BR" sz="9600" dirty="0"/>
              <a:t>	</a:t>
            </a:r>
          </a:p>
          <a:p>
            <a:pPr marL="0" indent="0">
              <a:buNone/>
            </a:pPr>
            <a:r>
              <a:rPr lang="pt-BR" sz="9600" dirty="0"/>
              <a:t>	    	</a:t>
            </a:r>
            <a:r>
              <a:rPr lang="pt-BR" sz="9600" dirty="0" err="1" smtClean="0"/>
              <a:t>else</a:t>
            </a:r>
            <a:endParaRPr lang="pt-BR" sz="9600" dirty="0"/>
          </a:p>
          <a:p>
            <a:pPr marL="0" indent="0">
              <a:buNone/>
            </a:pPr>
            <a:r>
              <a:rPr lang="pt-BR" sz="9600" dirty="0"/>
              <a:t>    	    	{</a:t>
            </a:r>
          </a:p>
          <a:p>
            <a:pPr marL="0" indent="0">
              <a:buNone/>
            </a:pPr>
            <a:r>
              <a:rPr lang="pt-BR" sz="9600" dirty="0"/>
              <a:t>    	    		</a:t>
            </a:r>
            <a:r>
              <a:rPr lang="pt-BR" sz="9600" dirty="0" err="1"/>
              <a:t>double</a:t>
            </a:r>
            <a:r>
              <a:rPr lang="pt-BR" sz="9600" dirty="0"/>
              <a:t> Resultado </a:t>
            </a:r>
            <a:r>
              <a:rPr lang="pt-BR" sz="8000" dirty="0"/>
              <a:t>= </a:t>
            </a:r>
            <a:r>
              <a:rPr lang="pt-BR" sz="8000" dirty="0" err="1"/>
              <a:t>Math.pow</a:t>
            </a:r>
            <a:r>
              <a:rPr lang="pt-BR" sz="8000" dirty="0"/>
              <a:t>(Numero, Potencia);</a:t>
            </a:r>
          </a:p>
          <a:p>
            <a:pPr marL="0" indent="0">
              <a:buNone/>
            </a:pPr>
            <a:r>
              <a:rPr lang="pt-BR" sz="9600" dirty="0"/>
              <a:t>    	    		</a:t>
            </a:r>
            <a:r>
              <a:rPr lang="pt-BR" sz="9600" dirty="0" err="1"/>
              <a:t>tf_Resultado.setText</a:t>
            </a:r>
            <a:r>
              <a:rPr lang="pt-BR" sz="9600" dirty="0"/>
              <a:t>(""+Resultado);</a:t>
            </a:r>
          </a:p>
          <a:p>
            <a:pPr marL="0" indent="0">
              <a:buNone/>
            </a:pPr>
            <a:r>
              <a:rPr lang="pt-BR" sz="9600" dirty="0"/>
              <a:t>    	    	</a:t>
            </a:r>
            <a:r>
              <a:rPr lang="pt-BR" sz="9600" dirty="0" smtClean="0"/>
              <a:t>}</a:t>
            </a:r>
          </a:p>
          <a:p>
            <a:pPr marL="0" indent="0">
              <a:buNone/>
            </a:pPr>
            <a:r>
              <a:rPr lang="pt-BR" sz="9600" dirty="0"/>
              <a:t>	</a:t>
            </a:r>
            <a:r>
              <a:rPr lang="pt-BR" sz="9600" dirty="0" smtClean="0"/>
              <a:t>}</a:t>
            </a:r>
            <a:r>
              <a:rPr lang="pt-BR" sz="9600" dirty="0"/>
              <a:t>		  </a:t>
            </a:r>
          </a:p>
          <a:p>
            <a:pPr marL="0" indent="0">
              <a:buNone/>
            </a:pPr>
            <a:r>
              <a:rPr lang="pt-BR" sz="9600" dirty="0"/>
              <a:t>    		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    	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1259632" y="1844824"/>
            <a:ext cx="0" cy="360040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2195736" y="2924944"/>
            <a:ext cx="0" cy="79208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H="1">
            <a:off x="2188861" y="4365104"/>
            <a:ext cx="6875" cy="72008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41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Autofit/>
          </a:bodyPr>
          <a:lstStyle/>
          <a:p>
            <a:r>
              <a:rPr lang="pt-BR" sz="3600" dirty="0" err="1" smtClean="0"/>
              <a:t>public</a:t>
            </a:r>
            <a:r>
              <a:rPr lang="pt-BR" sz="3600" dirty="0" smtClean="0"/>
              <a:t> </a:t>
            </a:r>
            <a:r>
              <a:rPr lang="pt-BR" sz="3600" dirty="0" err="1" smtClean="0"/>
              <a:t>void</a:t>
            </a:r>
            <a:r>
              <a:rPr lang="pt-BR" sz="3600" dirty="0" smtClean="0"/>
              <a:t> </a:t>
            </a:r>
            <a:r>
              <a:rPr lang="pt-BR" sz="3600" dirty="0" err="1" smtClean="0"/>
              <a:t>actionPerformed</a:t>
            </a:r>
            <a:r>
              <a:rPr lang="pt-BR" sz="3600" dirty="0" smtClean="0"/>
              <a:t>(</a:t>
            </a:r>
            <a:r>
              <a:rPr lang="pt-BR" sz="3600" dirty="0" err="1" smtClean="0"/>
              <a:t>ActionEvent</a:t>
            </a:r>
            <a:r>
              <a:rPr lang="pt-BR" sz="3600" dirty="0" smtClean="0"/>
              <a:t> </a:t>
            </a:r>
            <a:r>
              <a:rPr lang="pt-BR" sz="3600" dirty="0"/>
              <a:t>e)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59632" y="2492896"/>
            <a:ext cx="7272808" cy="604664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Para que serve este método ?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pic>
        <p:nvPicPr>
          <p:cNvPr id="1026" name="Picture 2" descr="Resultado de imagem para homem interrogação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45346"/>
            <a:ext cx="3612654" cy="361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14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actionPerformed</a:t>
            </a:r>
            <a:r>
              <a:rPr lang="pt-BR" dirty="0"/>
              <a:t>(</a:t>
            </a:r>
            <a:r>
              <a:rPr lang="pt-BR" dirty="0" err="1"/>
              <a:t>ActionEvent</a:t>
            </a:r>
            <a:r>
              <a:rPr lang="pt-BR" dirty="0"/>
              <a:t> e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 {</a:t>
            </a:r>
          </a:p>
          <a:p>
            <a:pPr marL="0" indent="0">
              <a:buNone/>
            </a:pPr>
            <a:r>
              <a:rPr lang="pt-BR" dirty="0" smtClean="0"/>
              <a:t>    </a:t>
            </a:r>
            <a:r>
              <a:rPr lang="pt-BR" dirty="0"/>
              <a:t>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bt_Calcular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{</a:t>
            </a:r>
            <a:r>
              <a:rPr lang="pt-BR" dirty="0"/>
              <a:t>	</a:t>
            </a:r>
            <a:r>
              <a:rPr lang="pt-BR" dirty="0" smtClean="0"/>
              <a:t>    </a:t>
            </a:r>
            <a:r>
              <a:rPr lang="pt-BR" dirty="0"/>
              <a:t>			</a:t>
            </a:r>
          </a:p>
          <a:p>
            <a:pPr marL="0" indent="0">
              <a:buNone/>
            </a:pPr>
            <a:r>
              <a:rPr lang="pt-BR" dirty="0"/>
              <a:t>		</a:t>
            </a:r>
            <a:r>
              <a:rPr lang="pt-BR" dirty="0" err="1"/>
              <a:t>double</a:t>
            </a:r>
            <a:r>
              <a:rPr lang="pt-BR" dirty="0"/>
              <a:t> Numero = </a:t>
            </a:r>
            <a:r>
              <a:rPr lang="pt-BR" dirty="0" err="1"/>
              <a:t>Double.parseDouble</a:t>
            </a:r>
            <a:r>
              <a:rPr lang="pt-BR" dirty="0"/>
              <a:t>(</a:t>
            </a:r>
            <a:r>
              <a:rPr lang="pt-BR" dirty="0" err="1"/>
              <a:t>tf_Numero.getText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		</a:t>
            </a:r>
            <a:r>
              <a:rPr lang="pt-BR" dirty="0" err="1"/>
              <a:t>double</a:t>
            </a:r>
            <a:r>
              <a:rPr lang="pt-BR" dirty="0"/>
              <a:t> Potencia = </a:t>
            </a:r>
            <a:r>
              <a:rPr lang="pt-BR" dirty="0" err="1"/>
              <a:t>Double.parseDouble</a:t>
            </a:r>
            <a:r>
              <a:rPr lang="pt-BR" dirty="0"/>
              <a:t>(</a:t>
            </a:r>
            <a:r>
              <a:rPr lang="pt-BR" dirty="0" err="1"/>
              <a:t>tf_Potencia.getText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    		</a:t>
            </a:r>
            <a:r>
              <a:rPr lang="pt-BR" dirty="0" err="1"/>
              <a:t>if</a:t>
            </a:r>
            <a:r>
              <a:rPr lang="pt-BR" dirty="0"/>
              <a:t> ((Numero==0)||(Potencia==0))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    </a:t>
            </a:r>
            <a:r>
              <a:rPr lang="pt-BR" dirty="0"/>
              <a:t>	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    </a:t>
            </a:r>
            <a:r>
              <a:rPr lang="pt-BR" dirty="0"/>
              <a:t>		</a:t>
            </a:r>
            <a:r>
              <a:rPr lang="pt-BR" dirty="0" err="1"/>
              <a:t>tf_Resultado.setText</a:t>
            </a:r>
            <a:r>
              <a:rPr lang="pt-BR" dirty="0"/>
              <a:t>("Digite valores válidos");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smtClean="0"/>
              <a:t>    </a:t>
            </a:r>
            <a:r>
              <a:rPr lang="pt-BR" dirty="0"/>
              <a:t>		//</a:t>
            </a:r>
            <a:r>
              <a:rPr lang="pt-BR" dirty="0" err="1"/>
              <a:t>JOptionPane.showMessageDialog</a:t>
            </a:r>
            <a:r>
              <a:rPr lang="pt-BR" dirty="0"/>
              <a:t>(</a:t>
            </a:r>
            <a:r>
              <a:rPr lang="pt-BR" dirty="0" err="1"/>
              <a:t>null</a:t>
            </a:r>
            <a:r>
              <a:rPr lang="pt-BR" dirty="0"/>
              <a:t>, "</a:t>
            </a:r>
            <a:r>
              <a:rPr lang="pt-BR" dirty="0" err="1"/>
              <a:t>Voce</a:t>
            </a:r>
            <a:r>
              <a:rPr lang="pt-BR" dirty="0"/>
              <a:t> precisa digitar o </a:t>
            </a:r>
            <a:r>
              <a:rPr lang="pt-BR" dirty="0" smtClean="0"/>
              <a:t>         .                                                                                                                                      número </a:t>
            </a:r>
            <a:r>
              <a:rPr lang="pt-BR" dirty="0"/>
              <a:t>e seu exponencial");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    </a:t>
            </a:r>
            <a:r>
              <a:rPr lang="pt-BR" dirty="0"/>
              <a:t>	}	</a:t>
            </a:r>
          </a:p>
          <a:p>
            <a:pPr marL="0" indent="0">
              <a:buNone/>
            </a:pPr>
            <a:r>
              <a:rPr lang="pt-BR" dirty="0"/>
              <a:t>	    </a:t>
            </a:r>
            <a:r>
              <a:rPr lang="pt-BR" dirty="0" smtClean="0"/>
              <a:t>	</a:t>
            </a:r>
            <a:r>
              <a:rPr lang="pt-BR" dirty="0" err="1" smtClean="0"/>
              <a:t>else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	    	{</a:t>
            </a:r>
          </a:p>
          <a:p>
            <a:pPr marL="0" indent="0">
              <a:buNone/>
            </a:pPr>
            <a:r>
              <a:rPr lang="pt-BR" dirty="0"/>
              <a:t>    	    		</a:t>
            </a:r>
            <a:r>
              <a:rPr lang="pt-BR" dirty="0" err="1"/>
              <a:t>double</a:t>
            </a:r>
            <a:r>
              <a:rPr lang="pt-BR" dirty="0"/>
              <a:t> Resultado = </a:t>
            </a:r>
            <a:r>
              <a:rPr lang="pt-BR" dirty="0" err="1"/>
              <a:t>Math.pow</a:t>
            </a:r>
            <a:r>
              <a:rPr lang="pt-BR" dirty="0"/>
              <a:t>(Numero, Potencia);</a:t>
            </a:r>
          </a:p>
          <a:p>
            <a:pPr marL="0" indent="0">
              <a:buNone/>
            </a:pPr>
            <a:r>
              <a:rPr lang="pt-BR" dirty="0"/>
              <a:t>	    		</a:t>
            </a:r>
            <a:r>
              <a:rPr lang="pt-BR" dirty="0" err="1"/>
              <a:t>tf_Resultado.setText</a:t>
            </a:r>
            <a:r>
              <a:rPr lang="pt-BR" dirty="0"/>
              <a:t>(""+Resultado</a:t>
            </a:r>
            <a:r>
              <a:rPr lang="pt-BR" dirty="0" smtClean="0"/>
              <a:t>);</a:t>
            </a:r>
            <a:r>
              <a:rPr lang="pt-BR" dirty="0"/>
              <a:t>	    	</a:t>
            </a:r>
            <a:endParaRPr lang="pt-BR" dirty="0" smtClean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	}  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smtClean="0"/>
              <a:t>}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	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bt_Limpar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		</a:t>
            </a: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	</a:t>
            </a:r>
            <a:r>
              <a:rPr lang="pt-BR" dirty="0" smtClean="0"/>
              <a:t>	</a:t>
            </a:r>
            <a:r>
              <a:rPr lang="pt-BR" dirty="0" err="1" smtClean="0"/>
              <a:t>tf_Numero.setText</a:t>
            </a:r>
            <a:r>
              <a:rPr lang="pt-BR" dirty="0"/>
              <a:t>(" ");</a:t>
            </a:r>
          </a:p>
          <a:p>
            <a:pPr marL="0" indent="0">
              <a:buNone/>
            </a:pPr>
            <a:r>
              <a:rPr lang="pt-BR" dirty="0"/>
              <a:t>    			</a:t>
            </a:r>
            <a:r>
              <a:rPr lang="pt-BR" dirty="0" err="1"/>
              <a:t>tf_Potencia.setText</a:t>
            </a:r>
            <a:r>
              <a:rPr lang="pt-BR" dirty="0"/>
              <a:t>(" ");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tf_Resultado.setText</a:t>
            </a:r>
            <a:r>
              <a:rPr lang="pt-BR" dirty="0"/>
              <a:t>(" ");</a:t>
            </a:r>
          </a:p>
          <a:p>
            <a:pPr marL="0" indent="0">
              <a:buNone/>
            </a:pPr>
            <a:r>
              <a:rPr lang="pt-BR" dirty="0"/>
              <a:t>		</a:t>
            </a:r>
            <a:r>
              <a:rPr lang="pt-BR" dirty="0" smtClean="0"/>
              <a:t>}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    	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bt_Sair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		{</a:t>
            </a:r>
            <a:r>
              <a:rPr lang="pt-BR" dirty="0" err="1"/>
              <a:t>System.exit</a:t>
            </a:r>
            <a:r>
              <a:rPr lang="pt-BR" dirty="0"/>
              <a:t>(0);}	    	</a:t>
            </a:r>
          </a:p>
          <a:p>
            <a:pPr marL="0" indent="0">
              <a:buNone/>
            </a:pPr>
            <a:r>
              <a:rPr lang="pt-BR" dirty="0"/>
              <a:t>   </a:t>
            </a:r>
            <a:r>
              <a:rPr lang="pt-BR" dirty="0" smtClean="0"/>
              <a:t>}</a:t>
            </a:r>
            <a:r>
              <a:rPr lang="pt-BR" dirty="0"/>
              <a:t>	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  <p:cxnSp>
        <p:nvCxnSpPr>
          <p:cNvPr id="9" name="Conector reto 8"/>
          <p:cNvCxnSpPr/>
          <p:nvPr/>
        </p:nvCxnSpPr>
        <p:spPr>
          <a:xfrm flipH="1" flipV="1">
            <a:off x="2400908" y="2082552"/>
            <a:ext cx="10852" cy="62636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H="1" flipV="1">
            <a:off x="2390056" y="4725144"/>
            <a:ext cx="21704" cy="74178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V="1">
            <a:off x="2390056" y="3284984"/>
            <a:ext cx="10852" cy="50405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V="1">
            <a:off x="1475656" y="1052736"/>
            <a:ext cx="0" cy="302433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H="1" flipV="1">
            <a:off x="611560" y="692696"/>
            <a:ext cx="72008" cy="54006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71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sz="3600" dirty="0"/>
          </a:p>
          <a:p>
            <a:pPr marL="0" indent="0">
              <a:buNone/>
            </a:pPr>
            <a:r>
              <a:rPr lang="pt-BR" sz="3600" dirty="0" smtClean="0"/>
              <a:t>Então resumindo o método </a:t>
            </a:r>
            <a:r>
              <a:rPr lang="pt-BR" sz="3600" dirty="0" err="1" smtClean="0"/>
              <a:t>getSource</a:t>
            </a:r>
            <a:r>
              <a:rPr lang="pt-BR" sz="3600" dirty="0" smtClean="0"/>
              <a:t>() do objeto “e” retorna o botão clicado.</a:t>
            </a:r>
            <a:endParaRPr lang="pt-BR" sz="36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986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Usei no exemplo a seguir um implementação com o </a:t>
            </a:r>
            <a:r>
              <a:rPr lang="pt-BR" dirty="0"/>
              <a:t>método </a:t>
            </a:r>
            <a:r>
              <a:rPr lang="pt-BR" dirty="0" err="1"/>
              <a:t>getActionCommand</a:t>
            </a:r>
            <a:r>
              <a:rPr lang="pt-BR" dirty="0" smtClean="0"/>
              <a:t>().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Este método retorna o que esta escrito sobre o botão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736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0"/>
            <a:ext cx="8229600" cy="55500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600" dirty="0"/>
              <a:t> </a:t>
            </a:r>
            <a:r>
              <a:rPr lang="pt-BR" sz="1600" dirty="0" err="1"/>
              <a:t>public</a:t>
            </a:r>
            <a:r>
              <a:rPr lang="pt-BR" sz="1600" dirty="0"/>
              <a:t> </a:t>
            </a:r>
            <a:r>
              <a:rPr lang="pt-BR" sz="1600" dirty="0" err="1"/>
              <a:t>void</a:t>
            </a:r>
            <a:r>
              <a:rPr lang="pt-BR" sz="1600" dirty="0"/>
              <a:t> </a:t>
            </a:r>
            <a:r>
              <a:rPr lang="pt-BR" sz="1600" dirty="0" err="1"/>
              <a:t>actionPerformed</a:t>
            </a:r>
            <a:r>
              <a:rPr lang="pt-BR" sz="1600" dirty="0"/>
              <a:t>(</a:t>
            </a:r>
            <a:r>
              <a:rPr lang="pt-BR" sz="1600" dirty="0" err="1"/>
              <a:t>ActionEvent</a:t>
            </a:r>
            <a:r>
              <a:rPr lang="pt-BR" sz="1600" dirty="0"/>
              <a:t> e)</a:t>
            </a:r>
          </a:p>
          <a:p>
            <a:pPr marL="0" indent="0">
              <a:buNone/>
            </a:pPr>
            <a:r>
              <a:rPr lang="pt-BR" sz="1600" dirty="0"/>
              <a:t>    {</a:t>
            </a:r>
          </a:p>
          <a:p>
            <a:pPr marL="0" indent="0">
              <a:buNone/>
            </a:pPr>
            <a:r>
              <a:rPr lang="pt-BR" sz="1600" dirty="0"/>
              <a:t>    		</a:t>
            </a:r>
            <a:r>
              <a:rPr lang="pt-BR" sz="1600" dirty="0" err="1"/>
              <a:t>if</a:t>
            </a:r>
            <a:r>
              <a:rPr lang="pt-BR" sz="1600" dirty="0"/>
              <a:t>(</a:t>
            </a:r>
            <a:r>
              <a:rPr lang="pt-BR" sz="1600" dirty="0" err="1"/>
              <a:t>e.getActionCommand</a:t>
            </a:r>
            <a:r>
              <a:rPr lang="pt-BR" sz="1600" dirty="0"/>
              <a:t>().</a:t>
            </a:r>
            <a:r>
              <a:rPr lang="pt-BR" sz="1600" dirty="0" err="1"/>
              <a:t>equals</a:t>
            </a:r>
            <a:r>
              <a:rPr lang="pt-BR" sz="1600" dirty="0"/>
              <a:t>("CALCULAR"))</a:t>
            </a:r>
          </a:p>
          <a:p>
            <a:pPr marL="0" indent="0">
              <a:buNone/>
            </a:pPr>
            <a:r>
              <a:rPr lang="pt-BR" sz="1600" dirty="0"/>
              <a:t>    		{	</a:t>
            </a:r>
          </a:p>
          <a:p>
            <a:pPr marL="0" indent="0">
              <a:buNone/>
            </a:pPr>
            <a:r>
              <a:rPr lang="pt-BR" sz="1600" dirty="0"/>
              <a:t>    			</a:t>
            </a:r>
            <a:r>
              <a:rPr lang="pt-BR" sz="1600" dirty="0" err="1"/>
              <a:t>double</a:t>
            </a:r>
            <a:r>
              <a:rPr lang="pt-BR" sz="1600" dirty="0"/>
              <a:t> Numero = </a:t>
            </a:r>
            <a:r>
              <a:rPr lang="pt-BR" sz="1600" dirty="0" err="1"/>
              <a:t>Double.parseDouble</a:t>
            </a:r>
            <a:r>
              <a:rPr lang="pt-BR" sz="1600" dirty="0"/>
              <a:t>(</a:t>
            </a:r>
            <a:r>
              <a:rPr lang="pt-BR" sz="1600" dirty="0" err="1"/>
              <a:t>tf_Numero.getText</a:t>
            </a:r>
            <a:r>
              <a:rPr lang="pt-BR" sz="1600" dirty="0"/>
              <a:t>());</a:t>
            </a:r>
          </a:p>
          <a:p>
            <a:pPr marL="0" indent="0">
              <a:buNone/>
            </a:pPr>
            <a:r>
              <a:rPr lang="pt-BR" sz="1600" dirty="0"/>
              <a:t>    			</a:t>
            </a:r>
            <a:r>
              <a:rPr lang="pt-BR" sz="1600" dirty="0" err="1"/>
              <a:t>double</a:t>
            </a:r>
            <a:r>
              <a:rPr lang="pt-BR" sz="1600" dirty="0"/>
              <a:t> Potencia = </a:t>
            </a:r>
            <a:r>
              <a:rPr lang="pt-BR" sz="1600" dirty="0" err="1"/>
              <a:t>Double.parseDouble</a:t>
            </a:r>
            <a:r>
              <a:rPr lang="pt-BR" sz="1600" dirty="0"/>
              <a:t>(</a:t>
            </a:r>
            <a:r>
              <a:rPr lang="pt-BR" sz="1600" dirty="0" err="1"/>
              <a:t>tf_Potencia.getText</a:t>
            </a:r>
            <a:r>
              <a:rPr lang="pt-BR" sz="1600" dirty="0"/>
              <a:t>());</a:t>
            </a:r>
          </a:p>
          <a:p>
            <a:pPr marL="0" indent="0">
              <a:buNone/>
            </a:pPr>
            <a:r>
              <a:rPr lang="pt-BR" sz="1600" dirty="0"/>
              <a:t>    			</a:t>
            </a:r>
            <a:r>
              <a:rPr lang="pt-BR" sz="1600" dirty="0" err="1"/>
              <a:t>if</a:t>
            </a:r>
            <a:r>
              <a:rPr lang="pt-BR" sz="1600" dirty="0"/>
              <a:t> ((Numero==0)||(Potencia==0))</a:t>
            </a:r>
          </a:p>
          <a:p>
            <a:pPr marL="0" indent="0">
              <a:buNone/>
            </a:pPr>
            <a:r>
              <a:rPr lang="pt-BR" sz="1600" dirty="0"/>
              <a:t>    		    	</a:t>
            </a:r>
            <a:r>
              <a:rPr lang="pt-BR" sz="1600" dirty="0" smtClean="0"/>
              <a:t>	{</a:t>
            </a:r>
            <a:r>
              <a:rPr lang="pt-BR" sz="1600" dirty="0" err="1" smtClean="0"/>
              <a:t>tf_Resultado.setText</a:t>
            </a:r>
            <a:r>
              <a:rPr lang="pt-BR" sz="1600" dirty="0"/>
              <a:t>("Digite valores válidos</a:t>
            </a:r>
            <a:r>
              <a:rPr lang="pt-BR" sz="1600" dirty="0" smtClean="0"/>
              <a:t>");}</a:t>
            </a:r>
            <a:r>
              <a:rPr lang="pt-BR" sz="1600" dirty="0"/>
              <a:t>	    	}	</a:t>
            </a:r>
          </a:p>
          <a:p>
            <a:pPr marL="0" indent="0">
              <a:buNone/>
            </a:pPr>
            <a:r>
              <a:rPr lang="pt-BR" sz="1600" dirty="0"/>
              <a:t>	    	</a:t>
            </a:r>
            <a:r>
              <a:rPr lang="pt-BR" sz="1600" dirty="0" err="1" smtClean="0"/>
              <a:t>else</a:t>
            </a:r>
            <a:endParaRPr lang="pt-BR" sz="1600" dirty="0"/>
          </a:p>
          <a:p>
            <a:pPr marL="0" indent="0">
              <a:buNone/>
            </a:pPr>
            <a:r>
              <a:rPr lang="pt-BR" sz="1600" dirty="0"/>
              <a:t>    	    	{</a:t>
            </a:r>
          </a:p>
          <a:p>
            <a:pPr marL="0" indent="0">
              <a:buNone/>
            </a:pPr>
            <a:r>
              <a:rPr lang="pt-BR" sz="1600" dirty="0"/>
              <a:t>    	    		</a:t>
            </a:r>
            <a:r>
              <a:rPr lang="pt-BR" sz="1600" dirty="0" err="1"/>
              <a:t>double</a:t>
            </a:r>
            <a:r>
              <a:rPr lang="pt-BR" sz="1600" dirty="0"/>
              <a:t> Resultado = </a:t>
            </a:r>
            <a:r>
              <a:rPr lang="pt-BR" sz="1600" dirty="0" err="1"/>
              <a:t>Math.pow</a:t>
            </a:r>
            <a:r>
              <a:rPr lang="pt-BR" sz="1600" dirty="0"/>
              <a:t>(Numero, Potencia);</a:t>
            </a:r>
          </a:p>
          <a:p>
            <a:pPr marL="0" indent="0">
              <a:buNone/>
            </a:pPr>
            <a:r>
              <a:rPr lang="pt-BR" sz="1600" dirty="0"/>
              <a:t>    	    		</a:t>
            </a:r>
            <a:r>
              <a:rPr lang="pt-BR" sz="1600" dirty="0" err="1"/>
              <a:t>tf_Resultado.setText</a:t>
            </a:r>
            <a:r>
              <a:rPr lang="pt-BR" sz="1600" dirty="0"/>
              <a:t>(""+Resultado);</a:t>
            </a:r>
          </a:p>
          <a:p>
            <a:pPr marL="0" indent="0">
              <a:buNone/>
            </a:pPr>
            <a:r>
              <a:rPr lang="pt-BR" sz="1600" dirty="0"/>
              <a:t>    	    	}		  </a:t>
            </a:r>
          </a:p>
          <a:p>
            <a:pPr marL="0" indent="0">
              <a:buNone/>
            </a:pPr>
            <a:r>
              <a:rPr lang="pt-BR" sz="1600" dirty="0"/>
              <a:t>    		</a:t>
            </a:r>
            <a:r>
              <a:rPr lang="pt-BR" sz="1600" dirty="0" err="1" smtClean="0"/>
              <a:t>if</a:t>
            </a:r>
            <a:r>
              <a:rPr lang="pt-BR" sz="1600" dirty="0" smtClean="0"/>
              <a:t>(</a:t>
            </a:r>
            <a:r>
              <a:rPr lang="pt-BR" sz="1600" dirty="0" err="1" smtClean="0"/>
              <a:t>e.getActionCommand</a:t>
            </a:r>
            <a:r>
              <a:rPr lang="pt-BR" sz="1600" dirty="0"/>
              <a:t>().</a:t>
            </a:r>
            <a:r>
              <a:rPr lang="pt-BR" sz="1600" dirty="0" err="1"/>
              <a:t>equals</a:t>
            </a:r>
            <a:r>
              <a:rPr lang="pt-BR" sz="1600" dirty="0"/>
              <a:t>("LIMPAR"))</a:t>
            </a:r>
          </a:p>
          <a:p>
            <a:pPr marL="0" indent="0">
              <a:buNone/>
            </a:pPr>
            <a:r>
              <a:rPr lang="pt-BR" sz="1600" dirty="0"/>
              <a:t>		</a:t>
            </a:r>
            <a:r>
              <a:rPr lang="pt-BR" sz="1600" dirty="0" smtClean="0"/>
              <a:t>{</a:t>
            </a:r>
            <a:endParaRPr lang="pt-BR" sz="1600" dirty="0"/>
          </a:p>
          <a:p>
            <a:pPr marL="0" indent="0">
              <a:buNone/>
            </a:pPr>
            <a:r>
              <a:rPr lang="pt-BR" sz="1600" dirty="0"/>
              <a:t>			</a:t>
            </a:r>
            <a:r>
              <a:rPr lang="pt-BR" sz="1600" dirty="0" err="1"/>
              <a:t>tf_Numero.setText</a:t>
            </a:r>
            <a:r>
              <a:rPr lang="pt-BR" sz="1600" dirty="0"/>
              <a:t>(" ");</a:t>
            </a:r>
          </a:p>
          <a:p>
            <a:pPr marL="0" indent="0">
              <a:buNone/>
            </a:pPr>
            <a:r>
              <a:rPr lang="pt-BR" sz="1600" dirty="0"/>
              <a:t>    			</a:t>
            </a:r>
            <a:r>
              <a:rPr lang="pt-BR" sz="1600" dirty="0" err="1"/>
              <a:t>tf_Potencia.setText</a:t>
            </a:r>
            <a:r>
              <a:rPr lang="pt-BR" sz="1600" dirty="0"/>
              <a:t>(" ");</a:t>
            </a:r>
          </a:p>
          <a:p>
            <a:pPr marL="0" indent="0">
              <a:buNone/>
            </a:pPr>
            <a:r>
              <a:rPr lang="pt-BR" sz="1600" dirty="0"/>
              <a:t>    			</a:t>
            </a:r>
            <a:r>
              <a:rPr lang="pt-BR" sz="1600" dirty="0" err="1"/>
              <a:t>tf_Resultado.setText</a:t>
            </a:r>
            <a:r>
              <a:rPr lang="pt-BR" sz="1600" dirty="0"/>
              <a:t>(" </a:t>
            </a:r>
            <a:r>
              <a:rPr lang="pt-BR" sz="1600" dirty="0" smtClean="0"/>
              <a:t>");</a:t>
            </a:r>
            <a:r>
              <a:rPr lang="pt-BR" sz="1600" dirty="0"/>
              <a:t>			</a:t>
            </a:r>
          </a:p>
          <a:p>
            <a:pPr marL="0" indent="0">
              <a:buNone/>
            </a:pPr>
            <a:r>
              <a:rPr lang="pt-BR" sz="1600" dirty="0"/>
              <a:t>		</a:t>
            </a:r>
            <a:r>
              <a:rPr lang="pt-BR" sz="1600" dirty="0" smtClean="0"/>
              <a:t>}</a:t>
            </a:r>
            <a:r>
              <a:rPr lang="pt-BR" sz="1600" dirty="0"/>
              <a:t>	</a:t>
            </a:r>
          </a:p>
          <a:p>
            <a:pPr marL="0" indent="0">
              <a:buNone/>
            </a:pPr>
            <a:r>
              <a:rPr lang="pt-BR" sz="1600" dirty="0"/>
              <a:t>    		</a:t>
            </a:r>
            <a:r>
              <a:rPr lang="pt-BR" sz="1600" dirty="0" err="1"/>
              <a:t>if</a:t>
            </a:r>
            <a:r>
              <a:rPr lang="pt-BR" sz="1600" dirty="0"/>
              <a:t>(</a:t>
            </a:r>
            <a:r>
              <a:rPr lang="pt-BR" sz="1600" dirty="0" err="1"/>
              <a:t>e.getActionCommand</a:t>
            </a:r>
            <a:r>
              <a:rPr lang="pt-BR" sz="1600" dirty="0"/>
              <a:t>().</a:t>
            </a:r>
            <a:r>
              <a:rPr lang="pt-BR" sz="1600" dirty="0" err="1"/>
              <a:t>equals</a:t>
            </a:r>
            <a:r>
              <a:rPr lang="pt-BR" sz="1600" dirty="0"/>
              <a:t>("SAIR DO SISTEMA"))</a:t>
            </a:r>
          </a:p>
          <a:p>
            <a:pPr marL="0" indent="0">
              <a:buNone/>
            </a:pPr>
            <a:r>
              <a:rPr lang="pt-BR" sz="1600" dirty="0"/>
              <a:t>    		</a:t>
            </a:r>
            <a:r>
              <a:rPr lang="pt-BR" sz="1600" dirty="0" smtClean="0"/>
              <a:t>	{</a:t>
            </a:r>
            <a:r>
              <a:rPr lang="pt-BR" sz="1600" dirty="0" err="1"/>
              <a:t>System.exit</a:t>
            </a:r>
            <a:r>
              <a:rPr lang="pt-BR" sz="1600" dirty="0"/>
              <a:t>(0);}	    	</a:t>
            </a:r>
          </a:p>
          <a:p>
            <a:pPr marL="0" indent="0">
              <a:buNone/>
            </a:pPr>
            <a:r>
              <a:rPr lang="pt-BR" sz="1600" dirty="0"/>
              <a:t>    </a:t>
            </a:r>
            <a:r>
              <a:rPr lang="pt-BR" sz="1600" dirty="0" smtClean="0"/>
              <a:t>}</a:t>
            </a:r>
            <a:endParaRPr lang="pt-BR" sz="16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 flipV="1">
            <a:off x="2267744" y="1124744"/>
            <a:ext cx="10852" cy="122413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V="1">
            <a:off x="2278596" y="3160579"/>
            <a:ext cx="0" cy="700469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2278596" y="4581129"/>
            <a:ext cx="0" cy="96897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V="1">
            <a:off x="611560" y="548682"/>
            <a:ext cx="0" cy="599023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V="1">
            <a:off x="3203848" y="1998646"/>
            <a:ext cx="0" cy="20621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V="1">
            <a:off x="2278596" y="6093296"/>
            <a:ext cx="9199" cy="26305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Por que foram usadas comparações de forma diferentes?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marL="0" indent="0" algn="ctr">
              <a:buNone/>
            </a:pP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bt_Calcular</a:t>
            </a:r>
            <a:r>
              <a:rPr lang="pt-BR" dirty="0" smtClean="0"/>
              <a:t>)</a:t>
            </a:r>
          </a:p>
          <a:p>
            <a:pPr algn="ctr"/>
            <a:endParaRPr lang="pt-BR" dirty="0"/>
          </a:p>
          <a:p>
            <a:pPr algn="ctr"/>
            <a:endParaRPr lang="pt-BR" dirty="0" smtClean="0"/>
          </a:p>
          <a:p>
            <a:pPr marL="0" indent="0" algn="ctr">
              <a:buNone/>
            </a:pP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e.getActionCommand</a:t>
            </a:r>
            <a:r>
              <a:rPr lang="pt-BR" dirty="0"/>
              <a:t>().</a:t>
            </a:r>
            <a:r>
              <a:rPr lang="pt-BR" dirty="0" err="1"/>
              <a:t>equals</a:t>
            </a:r>
            <a:r>
              <a:rPr lang="pt-BR" dirty="0"/>
              <a:t>("CALCULAR"))</a:t>
            </a:r>
          </a:p>
          <a:p>
            <a:pPr algn="ctr"/>
            <a:endParaRPr lang="pt-BR" dirty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4860032" y="4509120"/>
            <a:ext cx="122413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4860032" y="3933056"/>
            <a:ext cx="122413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4860032" y="3933056"/>
            <a:ext cx="0" cy="57606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6084168" y="3915699"/>
            <a:ext cx="0" cy="57606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4644008" y="2204864"/>
            <a:ext cx="0" cy="53833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>
            <a:off x="5076056" y="2208866"/>
            <a:ext cx="0" cy="53833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4644008" y="2204864"/>
            <a:ext cx="43204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/>
          <p:cNvCxnSpPr/>
          <p:nvPr/>
        </p:nvCxnSpPr>
        <p:spPr>
          <a:xfrm>
            <a:off x="4635866" y="2743200"/>
            <a:ext cx="43204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53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Vou implementar a mesma classe (interface) agora usando somente </a:t>
            </a:r>
            <a:r>
              <a:rPr lang="pt-BR" dirty="0" err="1" smtClean="0"/>
              <a:t>GridLayout</a:t>
            </a:r>
            <a:r>
              <a:rPr lang="pt-BR" dirty="0" smtClean="0"/>
              <a:t> e </a:t>
            </a:r>
            <a:r>
              <a:rPr lang="pt-BR" dirty="0" err="1" smtClean="0"/>
              <a:t>FlowLayout</a:t>
            </a:r>
            <a:r>
              <a:rPr lang="pt-BR" dirty="0" smtClean="0"/>
              <a:t>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168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164"/>
            <a:ext cx="11533803" cy="689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0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 gerada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2204864"/>
            <a:ext cx="5434685" cy="31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62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8229600" cy="252028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DEMONSTRANDO MELHOR OS </a:t>
            </a:r>
            <a:r>
              <a:rPr lang="pt-BR" dirty="0" smtClean="0"/>
              <a:t>LAYOUTS</a:t>
            </a:r>
            <a:br>
              <a:rPr lang="pt-BR" dirty="0" smtClean="0"/>
            </a:br>
            <a:r>
              <a:rPr lang="pt-BR" dirty="0" smtClean="0"/>
              <a:t>BORDERLAYOUT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237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161925"/>
            <a:ext cx="9067800" cy="6696075"/>
          </a:xfrm>
          <a:prstGeom prst="rect">
            <a:avLst/>
          </a:prstGeom>
        </p:spPr>
      </p:pic>
      <p:cxnSp>
        <p:nvCxnSpPr>
          <p:cNvPr id="9" name="Conector reto 8"/>
          <p:cNvCxnSpPr/>
          <p:nvPr/>
        </p:nvCxnSpPr>
        <p:spPr>
          <a:xfrm>
            <a:off x="2123728" y="2564904"/>
            <a:ext cx="453650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123728" y="2276872"/>
            <a:ext cx="453650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V="1">
            <a:off x="2123728" y="2276872"/>
            <a:ext cx="0" cy="2880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V="1">
            <a:off x="6667613" y="2276872"/>
            <a:ext cx="0" cy="2880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89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3339"/>
            <a:ext cx="8905945" cy="6781365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1483296" y="1844824"/>
            <a:ext cx="453650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V="1">
            <a:off x="6027181" y="1556792"/>
            <a:ext cx="0" cy="2880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490677" y="1556792"/>
            <a:ext cx="453650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1483296" y="1556792"/>
            <a:ext cx="0" cy="28803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63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BorderLayout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268760"/>
            <a:ext cx="4629150" cy="469582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21879" y="6033184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Ficou parecendo um cirquinho com tantas cores, mas é só para demonstrar os Layouts do Frame e dos painéis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448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7" y="202207"/>
            <a:ext cx="9118013" cy="6519267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1396008" y="2996952"/>
            <a:ext cx="345638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396008" y="2636912"/>
            <a:ext cx="345638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1396008" y="2636912"/>
            <a:ext cx="0" cy="36004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4852392" y="2636912"/>
            <a:ext cx="0" cy="36004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2633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Foram adicionados dois novos painéis, um em cada “divisão” do Grid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4512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7" y="1"/>
            <a:ext cx="9118013" cy="6721474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1619672" y="3140968"/>
            <a:ext cx="590465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619672" y="2852936"/>
            <a:ext cx="590465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1619672" y="2852936"/>
            <a:ext cx="0" cy="288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7524328" y="2852936"/>
            <a:ext cx="0" cy="288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>
            <a:off x="3275856" y="1196752"/>
            <a:ext cx="5410944" cy="16561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4760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7" y="1"/>
            <a:ext cx="9118013" cy="6721474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1619672" y="3284984"/>
            <a:ext cx="590465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619672" y="3121308"/>
            <a:ext cx="590465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1619672" y="3121308"/>
            <a:ext cx="0" cy="14401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7524328" y="3140968"/>
            <a:ext cx="0" cy="12435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>
            <a:off x="3275856" y="1216412"/>
            <a:ext cx="5410944" cy="19245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94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Nesta Implementação ficou assim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556792"/>
            <a:ext cx="367665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723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Como o redimensionamento da tela não foi desabilitado, poderá ficar assim: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700808"/>
            <a:ext cx="8553450" cy="3648075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599418" y="5498616"/>
            <a:ext cx="84352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Isto acontece porque quando não definido o layout, o </a:t>
            </a:r>
            <a:r>
              <a:rPr lang="pt-BR" dirty="0" err="1" smtClean="0"/>
              <a:t>java</a:t>
            </a:r>
            <a:r>
              <a:rPr lang="pt-BR" dirty="0" smtClean="0"/>
              <a:t> define automaticamente para </a:t>
            </a:r>
            <a:r>
              <a:rPr lang="pt-BR" dirty="0" err="1" smtClean="0"/>
              <a:t>Flowlayout.CENTER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44428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TRABALHO EM </a:t>
            </a:r>
            <a:r>
              <a:rPr lang="pt-BR" dirty="0" smtClean="0"/>
              <a:t>DUPLAS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pt-BR" dirty="0"/>
          </a:p>
          <a:p>
            <a:r>
              <a:rPr lang="pt-BR" dirty="0" smtClean="0"/>
              <a:t>Valor 2,0 pontos</a:t>
            </a:r>
          </a:p>
          <a:p>
            <a:r>
              <a:rPr lang="pt-BR" dirty="0" smtClean="0"/>
              <a:t>Elabore uma das telas a seguir.</a:t>
            </a:r>
          </a:p>
          <a:p>
            <a:r>
              <a:rPr lang="pt-BR" dirty="0" smtClean="0"/>
              <a:t>Em duplas, escolha seu parceiro nesta atividade e a interface que será criada e avise ao professor.</a:t>
            </a:r>
          </a:p>
          <a:p>
            <a:r>
              <a:rPr lang="pt-BR" dirty="0" smtClean="0"/>
              <a:t>Se eventualmente a lógica das operação não funcionar o professor ajudará, mas a interface você deverá desenvolver.</a:t>
            </a:r>
          </a:p>
          <a:p>
            <a:r>
              <a:rPr lang="pt-BR" dirty="0" smtClean="0"/>
              <a:t>Entregar até 18/04/17, pois preciso entregar as notas  desta primeira parte.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86378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Telas para criação no Java - Opção 01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 dirty="0"/>
          </a:p>
        </p:txBody>
      </p:sp>
      <p:pic>
        <p:nvPicPr>
          <p:cNvPr id="2050" name="Picture 2" descr="Resultado de imagem para CRIAÇÃO DE TELAS NO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1268760"/>
            <a:ext cx="3876675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323528" y="4775949"/>
            <a:ext cx="828092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rgbClr val="FF0000"/>
                </a:solidFill>
              </a:rPr>
              <a:t>CONSTRUTOR PARA </a:t>
            </a:r>
            <a:r>
              <a:rPr lang="pt-BR" sz="2800" dirty="0" err="1" smtClean="0">
                <a:solidFill>
                  <a:srgbClr val="FF0000"/>
                </a:solidFill>
              </a:rPr>
              <a:t>JPasswordField</a:t>
            </a:r>
            <a:r>
              <a:rPr lang="pt-BR" sz="2800" dirty="0" smtClean="0">
                <a:solidFill>
                  <a:srgbClr val="FF0000"/>
                </a:solidFill>
              </a:rPr>
              <a:t>:</a:t>
            </a:r>
          </a:p>
          <a:p>
            <a:r>
              <a:rPr lang="pt-BR" sz="2800" dirty="0" err="1" smtClean="0"/>
              <a:t>JPasswordField</a:t>
            </a:r>
            <a:r>
              <a:rPr lang="pt-BR" sz="2800" dirty="0" smtClean="0"/>
              <a:t> </a:t>
            </a:r>
            <a:r>
              <a:rPr lang="pt-BR" sz="2800" dirty="0" err="1" smtClean="0"/>
              <a:t>Tf_Senha</a:t>
            </a:r>
            <a:r>
              <a:rPr lang="pt-BR" sz="2800" dirty="0" smtClean="0"/>
              <a:t> = new </a:t>
            </a:r>
            <a:r>
              <a:rPr lang="pt-BR" sz="2800" dirty="0" err="1"/>
              <a:t>JPasswordField</a:t>
            </a:r>
            <a:r>
              <a:rPr lang="pt-BR" sz="2800" dirty="0"/>
              <a:t>(15)</a:t>
            </a:r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5004048" y="5730056"/>
            <a:ext cx="2376264" cy="6262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547664" y="617841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Tamanho do </a:t>
            </a:r>
            <a:r>
              <a:rPr lang="pt-BR" sz="2800" dirty="0" err="1" smtClean="0"/>
              <a:t>JTextField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9854917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Telas para criação no Java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43</a:t>
            </a:fld>
            <a:endParaRPr lang="pt-BR" dirty="0"/>
          </a:p>
        </p:txBody>
      </p:sp>
      <p:pic>
        <p:nvPicPr>
          <p:cNvPr id="2050" name="Picture 2" descr="Resultado de imagem para CRIAÇÃO DE TELAS NO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1268761"/>
            <a:ext cx="3479651" cy="288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539552" y="4365104"/>
            <a:ext cx="8280920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/>
              <a:t>A ideia para esta tela é que ao clicar no botão se a senha for igual a um valor que você determinar aparece uma janela modal. Com o seguinte construtor:</a:t>
            </a:r>
          </a:p>
          <a:p>
            <a:endParaRPr lang="pt-BR" sz="2800" dirty="0" smtClean="0"/>
          </a:p>
          <a:p>
            <a:r>
              <a:rPr lang="pt-BR" sz="2800" dirty="0" err="1">
                <a:solidFill>
                  <a:srgbClr val="FF0000"/>
                </a:solidFill>
              </a:rPr>
              <a:t>JOptionPane.showMessageDialog</a:t>
            </a:r>
            <a:r>
              <a:rPr lang="pt-BR" sz="2800" dirty="0">
                <a:solidFill>
                  <a:srgbClr val="FF0000"/>
                </a:solidFill>
              </a:rPr>
              <a:t>(</a:t>
            </a:r>
            <a:r>
              <a:rPr lang="pt-BR" sz="2800" dirty="0" err="1">
                <a:solidFill>
                  <a:srgbClr val="FF0000"/>
                </a:solidFill>
              </a:rPr>
              <a:t>null</a:t>
            </a:r>
            <a:r>
              <a:rPr lang="pt-BR" sz="2800" dirty="0">
                <a:solidFill>
                  <a:srgbClr val="FF0000"/>
                </a:solidFill>
              </a:rPr>
              <a:t>, </a:t>
            </a:r>
            <a:r>
              <a:rPr lang="pt-BR" sz="2800" dirty="0" smtClean="0">
                <a:solidFill>
                  <a:srgbClr val="FF0000"/>
                </a:solidFill>
              </a:rPr>
              <a:t>“MENSAGEM");</a:t>
            </a:r>
            <a:endParaRPr lang="pt-B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424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Telas para criação no Java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44</a:t>
            </a:fld>
            <a:endParaRPr lang="pt-BR" dirty="0"/>
          </a:p>
        </p:txBody>
      </p:sp>
      <p:pic>
        <p:nvPicPr>
          <p:cNvPr id="2050" name="Picture 2" descr="Resultado de imagem para CRIAÇÃO DE TELAS NO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60" y="1055523"/>
            <a:ext cx="3121480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611560" y="3182045"/>
            <a:ext cx="8280920" cy="35394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/>
              <a:t>A senha será definida por </a:t>
            </a:r>
            <a:r>
              <a:rPr lang="pt-BR" sz="2800" dirty="0" err="1" smtClean="0"/>
              <a:t>vc</a:t>
            </a:r>
            <a:r>
              <a:rPr lang="pt-BR" sz="2800" dirty="0" smtClean="0"/>
              <a:t> e colocada no código fonte</a:t>
            </a:r>
          </a:p>
          <a:p>
            <a:r>
              <a:rPr lang="pt-BR" sz="2800" dirty="0" smtClean="0"/>
              <a:t>As mensagens serão:</a:t>
            </a:r>
          </a:p>
          <a:p>
            <a:r>
              <a:rPr lang="pt-BR" sz="2800" dirty="0" smtClean="0"/>
              <a:t>Se senha correta:</a:t>
            </a:r>
          </a:p>
          <a:p>
            <a:r>
              <a:rPr lang="pt-BR" sz="2800" dirty="0" err="1" smtClean="0">
                <a:solidFill>
                  <a:srgbClr val="FF0000"/>
                </a:solidFill>
              </a:rPr>
              <a:t>JOptionPane.showMessageDialog</a:t>
            </a:r>
            <a:r>
              <a:rPr lang="pt-BR" sz="2800" dirty="0" smtClean="0">
                <a:solidFill>
                  <a:srgbClr val="FF0000"/>
                </a:solidFill>
              </a:rPr>
              <a:t>(</a:t>
            </a:r>
            <a:r>
              <a:rPr lang="pt-BR" sz="2800" dirty="0" err="1" smtClean="0">
                <a:solidFill>
                  <a:srgbClr val="FF0000"/>
                </a:solidFill>
              </a:rPr>
              <a:t>null</a:t>
            </a:r>
            <a:r>
              <a:rPr lang="pt-BR" sz="2800" dirty="0">
                <a:solidFill>
                  <a:srgbClr val="FF0000"/>
                </a:solidFill>
              </a:rPr>
              <a:t>, </a:t>
            </a:r>
            <a:r>
              <a:rPr lang="pt-BR" sz="2800" dirty="0" smtClean="0">
                <a:solidFill>
                  <a:srgbClr val="FF0000"/>
                </a:solidFill>
              </a:rPr>
              <a:t>“Bem vindo ao sistema"); </a:t>
            </a:r>
          </a:p>
          <a:p>
            <a:r>
              <a:rPr lang="pt-BR" sz="2800" dirty="0" smtClean="0"/>
              <a:t>Se a senha estiver incorreta</a:t>
            </a:r>
            <a:r>
              <a:rPr lang="pt-BR" sz="2800" dirty="0"/>
              <a:t>:</a:t>
            </a:r>
          </a:p>
          <a:p>
            <a:r>
              <a:rPr lang="pt-BR" sz="2800" dirty="0" err="1">
                <a:solidFill>
                  <a:srgbClr val="FF0000"/>
                </a:solidFill>
              </a:rPr>
              <a:t>JOptionPane.showMessageDialog</a:t>
            </a:r>
            <a:r>
              <a:rPr lang="pt-BR" sz="2800" dirty="0">
                <a:solidFill>
                  <a:srgbClr val="FF0000"/>
                </a:solidFill>
              </a:rPr>
              <a:t>(</a:t>
            </a:r>
            <a:r>
              <a:rPr lang="pt-BR" sz="2800" dirty="0" err="1">
                <a:solidFill>
                  <a:srgbClr val="FF0000"/>
                </a:solidFill>
              </a:rPr>
              <a:t>null</a:t>
            </a:r>
            <a:r>
              <a:rPr lang="pt-BR" sz="2800" dirty="0">
                <a:solidFill>
                  <a:srgbClr val="FF0000"/>
                </a:solidFill>
              </a:rPr>
              <a:t>, </a:t>
            </a:r>
            <a:r>
              <a:rPr lang="pt-BR" sz="2800" dirty="0" smtClean="0">
                <a:solidFill>
                  <a:srgbClr val="FF0000"/>
                </a:solidFill>
              </a:rPr>
              <a:t>“Senha Invalida, tente novamente");</a:t>
            </a:r>
            <a:endParaRPr lang="pt-B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8505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02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45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412" y="1424584"/>
            <a:ext cx="559117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551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Codificação para </a:t>
            </a:r>
            <a:r>
              <a:rPr lang="pt-BR" dirty="0" err="1" smtClean="0"/>
              <a:t>baskhara</a:t>
            </a:r>
            <a:r>
              <a:rPr lang="pt-BR" dirty="0" smtClean="0"/>
              <a:t> no Java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 smtClean="0"/>
              <a:t>int</a:t>
            </a:r>
            <a:r>
              <a:rPr lang="pt-BR" dirty="0" smtClean="0"/>
              <a:t> a, </a:t>
            </a:r>
            <a:r>
              <a:rPr lang="pt-BR" dirty="0" err="1" smtClean="0"/>
              <a:t>int</a:t>
            </a:r>
            <a:r>
              <a:rPr lang="pt-BR" dirty="0" smtClean="0"/>
              <a:t> b, </a:t>
            </a:r>
            <a:r>
              <a:rPr lang="pt-BR" dirty="0" err="1" smtClean="0"/>
              <a:t>int</a:t>
            </a:r>
            <a:r>
              <a:rPr lang="pt-BR" dirty="0" smtClean="0"/>
              <a:t> c;</a:t>
            </a:r>
          </a:p>
          <a:p>
            <a:pPr marL="0" indent="0">
              <a:buNone/>
            </a:pPr>
            <a:r>
              <a:rPr lang="pt-BR" dirty="0" err="1" smtClean="0"/>
              <a:t>double</a:t>
            </a:r>
            <a:r>
              <a:rPr lang="pt-BR" dirty="0" smtClean="0"/>
              <a:t> x1 = (-</a:t>
            </a:r>
            <a:r>
              <a:rPr lang="pt-BR" dirty="0" err="1" smtClean="0"/>
              <a:t>b+Math.sqrt</a:t>
            </a:r>
            <a:r>
              <a:rPr lang="pt-BR" dirty="0" smtClean="0"/>
              <a:t>((b*b)-4*a*c)/(2*a)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double</a:t>
            </a:r>
            <a:r>
              <a:rPr lang="pt-BR" dirty="0"/>
              <a:t> </a:t>
            </a:r>
            <a:r>
              <a:rPr lang="pt-BR" dirty="0" smtClean="0"/>
              <a:t>x2 </a:t>
            </a:r>
            <a:r>
              <a:rPr lang="pt-BR" dirty="0"/>
              <a:t>= (-</a:t>
            </a:r>
            <a:r>
              <a:rPr lang="pt-BR" dirty="0" smtClean="0"/>
              <a:t>b-</a:t>
            </a:r>
            <a:r>
              <a:rPr lang="pt-BR" dirty="0" err="1" smtClean="0"/>
              <a:t>Math.sqrt</a:t>
            </a:r>
            <a:r>
              <a:rPr lang="pt-BR" dirty="0"/>
              <a:t>((b*b)-4*a*c)/(2*a)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87543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03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47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417638"/>
            <a:ext cx="4536504" cy="282167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120" y="1450827"/>
            <a:ext cx="4515120" cy="280837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755576" y="4366649"/>
            <a:ext cx="79312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* Se todos os campos estiverem preenchidos mostrar a mensagem: “Cadastro efetuado com sucesso” e limpar os campos.</a:t>
            </a:r>
          </a:p>
          <a:p>
            <a:endParaRPr lang="pt-BR" dirty="0" smtClean="0"/>
          </a:p>
          <a:p>
            <a:r>
              <a:rPr lang="pt-BR" dirty="0" smtClean="0"/>
              <a:t>* Caso  contrario, mostrar a mensagem: “Erro ao efetuar o cadastro”</a:t>
            </a:r>
            <a:endParaRPr lang="pt-BR" dirty="0"/>
          </a:p>
          <a:p>
            <a:endParaRPr lang="pt-BR" dirty="0"/>
          </a:p>
          <a:p>
            <a:r>
              <a:rPr lang="pt-BR" dirty="0" err="1">
                <a:solidFill>
                  <a:srgbClr val="FF0000"/>
                </a:solidFill>
              </a:rPr>
              <a:t>JOptionPane.showMessageDialog</a:t>
            </a:r>
            <a:r>
              <a:rPr lang="pt-BR" dirty="0">
                <a:solidFill>
                  <a:srgbClr val="FF0000"/>
                </a:solidFill>
              </a:rPr>
              <a:t>(</a:t>
            </a:r>
            <a:r>
              <a:rPr lang="pt-BR" dirty="0" err="1">
                <a:solidFill>
                  <a:srgbClr val="FF0000"/>
                </a:solidFill>
              </a:rPr>
              <a:t>null</a:t>
            </a:r>
            <a:r>
              <a:rPr lang="pt-BR" dirty="0">
                <a:solidFill>
                  <a:srgbClr val="FF0000"/>
                </a:solidFill>
              </a:rPr>
              <a:t>, “MENSAGEM");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023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04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48</a:t>
            </a:fld>
            <a:endParaRPr lang="pt-BR" dirty="0"/>
          </a:p>
        </p:txBody>
      </p:sp>
      <p:sp>
        <p:nvSpPr>
          <p:cNvPr id="6" name="AutoShape 2" descr="Resultado de imagem para tela calcula im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68" y="1179916"/>
            <a:ext cx="5976664" cy="2707077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827584" y="3967509"/>
            <a:ext cx="698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* O TAMANHO DOS BOTÕES FICARAM DESPROPORCIONAIS</a:t>
            </a:r>
          </a:p>
          <a:p>
            <a:r>
              <a:rPr lang="pt-BR" dirty="0" smtClean="0"/>
              <a:t>FORMULA PARA CALCULO DO </a:t>
            </a:r>
            <a:r>
              <a:rPr lang="pt-BR" dirty="0" err="1" smtClean="0"/>
              <a:t>imc</a:t>
            </a:r>
            <a:r>
              <a:rPr lang="pt-BR" dirty="0" smtClean="0"/>
              <a:t> NO JAVA  PESO*(</a:t>
            </a:r>
            <a:r>
              <a:rPr lang="pt-BR" dirty="0" err="1" smtClean="0"/>
              <a:t>Math.pow</a:t>
            </a:r>
            <a:r>
              <a:rPr lang="pt-BR" dirty="0" smtClean="0"/>
              <a:t> (Altura, 2))</a:t>
            </a:r>
          </a:p>
          <a:p>
            <a:endParaRPr lang="pt-BR" dirty="0"/>
          </a:p>
          <a:p>
            <a:r>
              <a:rPr lang="pt-BR" dirty="0" smtClean="0"/>
              <a:t>Peso e altura serão variáveis retiradas dos valores das suas caixas de textos e convertidas para </a:t>
            </a:r>
            <a:r>
              <a:rPr lang="pt-BR" dirty="0" err="1" smtClean="0"/>
              <a:t>double</a:t>
            </a: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Se o IMC for menor de 19, aparecer  Resultado: abaixo do peso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Se o </a:t>
            </a:r>
            <a:r>
              <a:rPr lang="pt-BR" dirty="0" err="1" smtClean="0"/>
              <a:t>imc</a:t>
            </a:r>
            <a:r>
              <a:rPr lang="pt-BR" dirty="0" smtClean="0"/>
              <a:t> for menor que 25, aparecer Resultado: Peso Normal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Se o </a:t>
            </a:r>
            <a:r>
              <a:rPr lang="pt-BR" dirty="0" err="1" smtClean="0"/>
              <a:t>imc</a:t>
            </a:r>
            <a:r>
              <a:rPr lang="pt-BR" dirty="0" smtClean="0"/>
              <a:t> for menor que 30, aparecer Resultado: Sobrepeso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Se o </a:t>
            </a:r>
            <a:r>
              <a:rPr lang="pt-BR" dirty="0" err="1" smtClean="0"/>
              <a:t>imc</a:t>
            </a:r>
            <a:r>
              <a:rPr lang="pt-BR" dirty="0" smtClean="0"/>
              <a:t> for maior que 30, aparecer a mensagem: Obesidade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15263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05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417638"/>
            <a:ext cx="6840760" cy="328711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23528" y="4775949"/>
            <a:ext cx="828092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rgbClr val="FF0000"/>
                </a:solidFill>
              </a:rPr>
              <a:t>CONSTRUTOR PARA </a:t>
            </a:r>
            <a:r>
              <a:rPr lang="pt-BR" sz="2800" dirty="0" err="1" smtClean="0">
                <a:solidFill>
                  <a:srgbClr val="FF0000"/>
                </a:solidFill>
              </a:rPr>
              <a:t>JPasswordField</a:t>
            </a:r>
            <a:r>
              <a:rPr lang="pt-BR" sz="2800" dirty="0" smtClean="0">
                <a:solidFill>
                  <a:srgbClr val="FF0000"/>
                </a:solidFill>
              </a:rPr>
              <a:t>:</a:t>
            </a:r>
          </a:p>
          <a:p>
            <a:r>
              <a:rPr lang="pt-BR" sz="2800" dirty="0" err="1" smtClean="0"/>
              <a:t>JPasswordField</a:t>
            </a:r>
            <a:r>
              <a:rPr lang="pt-BR" sz="2800" dirty="0" smtClean="0"/>
              <a:t> </a:t>
            </a:r>
            <a:r>
              <a:rPr lang="pt-BR" sz="2800" dirty="0" err="1" smtClean="0"/>
              <a:t>Tf_Senha</a:t>
            </a:r>
            <a:r>
              <a:rPr lang="pt-BR" sz="2800" dirty="0" smtClean="0"/>
              <a:t> = new </a:t>
            </a:r>
            <a:r>
              <a:rPr lang="pt-BR" sz="2800" dirty="0" err="1"/>
              <a:t>JPasswordField</a:t>
            </a:r>
            <a:r>
              <a:rPr lang="pt-BR" sz="2800" dirty="0"/>
              <a:t>(15)</a:t>
            </a:r>
          </a:p>
        </p:txBody>
      </p:sp>
      <p:cxnSp>
        <p:nvCxnSpPr>
          <p:cNvPr id="8" name="Conector de seta reta 7"/>
          <p:cNvCxnSpPr/>
          <p:nvPr/>
        </p:nvCxnSpPr>
        <p:spPr>
          <a:xfrm flipV="1">
            <a:off x="5004048" y="5730056"/>
            <a:ext cx="2376264" cy="6262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1547664" y="617841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Tamanho do </a:t>
            </a:r>
            <a:r>
              <a:rPr lang="pt-BR" sz="2800" dirty="0" err="1" smtClean="0"/>
              <a:t>JTextField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5592026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05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224492"/>
            <a:ext cx="4945198" cy="2376264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11560" y="3606844"/>
            <a:ext cx="8280920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rgbClr val="FF0000"/>
                </a:solidFill>
              </a:rPr>
              <a:t>Se </a:t>
            </a:r>
            <a:r>
              <a:rPr lang="pt-BR" sz="2800" dirty="0">
                <a:solidFill>
                  <a:srgbClr val="FF0000"/>
                </a:solidFill>
              </a:rPr>
              <a:t>todos os campos estiverem preenchidos exibir a mensagem “Cadastro OK”.</a:t>
            </a:r>
            <a:endParaRPr lang="pt-BR" sz="2800" dirty="0" smtClean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rgbClr val="FF0000"/>
                </a:solidFill>
              </a:rPr>
              <a:t>Se faltar preencher algum campo mostre a mensagem “Preencha todos os campos”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rgbClr val="FF0000"/>
                </a:solidFill>
              </a:rPr>
              <a:t>Se as senhas não forem iguais mostre a mensagem:</a:t>
            </a:r>
          </a:p>
          <a:p>
            <a:r>
              <a:rPr lang="pt-BR" sz="2800" dirty="0" smtClean="0">
                <a:solidFill>
                  <a:srgbClr val="FF0000"/>
                </a:solidFill>
              </a:rPr>
              <a:t>“Os campos senha devem ter o mesmo conteúdo”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03529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06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51</a:t>
            </a:fld>
            <a:endParaRPr lang="pt-BR" dirty="0"/>
          </a:p>
        </p:txBody>
      </p:sp>
      <p:pic>
        <p:nvPicPr>
          <p:cNvPr id="9218" name="Picture 2" descr="Resultado de imagem para programa para resolver equação do 1o gr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68760"/>
            <a:ext cx="6234063" cy="338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4766279"/>
            <a:ext cx="8229600" cy="15230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Outra interface para resolver equações do segundo grau. Somente com Layout diferente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51154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Codificação para </a:t>
            </a:r>
            <a:r>
              <a:rPr lang="pt-BR" dirty="0" err="1" smtClean="0"/>
              <a:t>baskhara</a:t>
            </a:r>
            <a:r>
              <a:rPr lang="pt-BR" dirty="0" smtClean="0"/>
              <a:t> no Java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 smtClean="0"/>
              <a:t>int</a:t>
            </a:r>
            <a:r>
              <a:rPr lang="pt-BR" dirty="0" smtClean="0"/>
              <a:t> a, </a:t>
            </a:r>
            <a:r>
              <a:rPr lang="pt-BR" dirty="0" err="1" smtClean="0"/>
              <a:t>int</a:t>
            </a:r>
            <a:r>
              <a:rPr lang="pt-BR" dirty="0" smtClean="0"/>
              <a:t> b, </a:t>
            </a:r>
            <a:r>
              <a:rPr lang="pt-BR" dirty="0" err="1" smtClean="0"/>
              <a:t>int</a:t>
            </a:r>
            <a:r>
              <a:rPr lang="pt-BR" dirty="0" smtClean="0"/>
              <a:t> c;</a:t>
            </a:r>
          </a:p>
          <a:p>
            <a:pPr marL="0" indent="0">
              <a:buNone/>
            </a:pPr>
            <a:r>
              <a:rPr lang="pt-BR" dirty="0" err="1" smtClean="0"/>
              <a:t>double</a:t>
            </a:r>
            <a:r>
              <a:rPr lang="pt-BR" dirty="0" smtClean="0"/>
              <a:t> x1 = (-</a:t>
            </a:r>
            <a:r>
              <a:rPr lang="pt-BR" dirty="0" err="1" smtClean="0"/>
              <a:t>b+Math.sqrt</a:t>
            </a:r>
            <a:r>
              <a:rPr lang="pt-BR" dirty="0" smtClean="0"/>
              <a:t>((b*b)-4*a*c)/(2*a)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double</a:t>
            </a:r>
            <a:r>
              <a:rPr lang="pt-BR" dirty="0"/>
              <a:t> </a:t>
            </a:r>
            <a:r>
              <a:rPr lang="pt-BR" dirty="0" smtClean="0"/>
              <a:t>x2 </a:t>
            </a:r>
            <a:r>
              <a:rPr lang="pt-BR" dirty="0"/>
              <a:t>= (-</a:t>
            </a:r>
            <a:r>
              <a:rPr lang="pt-BR" dirty="0" smtClean="0"/>
              <a:t>b-</a:t>
            </a:r>
            <a:r>
              <a:rPr lang="pt-BR" dirty="0" err="1" smtClean="0"/>
              <a:t>Math.sqrt</a:t>
            </a:r>
            <a:r>
              <a:rPr lang="pt-BR" dirty="0"/>
              <a:t>((b*b)-4*a*c)/(2*a)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32791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07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700808"/>
            <a:ext cx="7128792" cy="353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1782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err="1" smtClean="0"/>
              <a:t>double</a:t>
            </a:r>
            <a:r>
              <a:rPr lang="pt-BR" dirty="0" smtClean="0"/>
              <a:t> seno = </a:t>
            </a:r>
            <a:r>
              <a:rPr lang="pt-BR" dirty="0" err="1"/>
              <a:t>Math.sin</a:t>
            </a:r>
            <a:r>
              <a:rPr lang="pt-BR" dirty="0"/>
              <a:t>( </a:t>
            </a:r>
            <a:r>
              <a:rPr lang="pt-BR" dirty="0" smtClean="0"/>
              <a:t>angulo);</a:t>
            </a:r>
          </a:p>
          <a:p>
            <a:pPr marL="0" indent="0">
              <a:buNone/>
            </a:pPr>
            <a:r>
              <a:rPr lang="pt-BR" dirty="0" err="1" smtClean="0"/>
              <a:t>double</a:t>
            </a:r>
            <a:r>
              <a:rPr lang="pt-BR" dirty="0" smtClean="0"/>
              <a:t> cosseno = </a:t>
            </a:r>
            <a:r>
              <a:rPr lang="pt-BR" dirty="0" err="1" smtClean="0"/>
              <a:t>Math.cos</a:t>
            </a:r>
            <a:r>
              <a:rPr lang="pt-BR" dirty="0" smtClean="0"/>
              <a:t>(ângulo);</a:t>
            </a:r>
          </a:p>
          <a:p>
            <a:pPr marL="0" indent="0">
              <a:buNone/>
            </a:pPr>
            <a:r>
              <a:rPr lang="pt-BR" dirty="0" err="1" smtClean="0"/>
              <a:t>double</a:t>
            </a:r>
            <a:r>
              <a:rPr lang="pt-BR" dirty="0" smtClean="0"/>
              <a:t> tangente = </a:t>
            </a:r>
            <a:r>
              <a:rPr lang="pt-BR" dirty="0" err="1" smtClean="0"/>
              <a:t>Math.tan</a:t>
            </a:r>
            <a:r>
              <a:rPr lang="pt-BR" dirty="0" smtClean="0"/>
              <a:t>(angulo);</a:t>
            </a: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Lembrando que ângulo será o número que pegaremos da</a:t>
            </a:r>
          </a:p>
          <a:p>
            <a:pPr marL="0" indent="0">
              <a:buNone/>
            </a:pPr>
            <a:r>
              <a:rPr lang="pt-BR" dirty="0" smtClean="0"/>
              <a:t>Caixa de textos. </a:t>
            </a:r>
            <a:endParaRPr lang="pt-BR" dirty="0"/>
          </a:p>
          <a:p>
            <a:pPr marL="0" indent="0">
              <a:buNone/>
            </a:pPr>
            <a:r>
              <a:rPr lang="pt-BR" dirty="0" err="1" smtClean="0"/>
              <a:t>Ex</a:t>
            </a:r>
            <a:r>
              <a:rPr lang="pt-BR" dirty="0"/>
              <a:t>:</a:t>
            </a:r>
            <a:r>
              <a:rPr lang="pt-BR" dirty="0"/>
              <a:t/>
            </a:r>
            <a:br>
              <a:rPr lang="pt-BR" dirty="0"/>
            </a:br>
            <a:r>
              <a:rPr lang="pt-BR" dirty="0" err="1"/>
              <a:t>Math.sin</a:t>
            </a:r>
            <a:r>
              <a:rPr lang="pt-BR" dirty="0"/>
              <a:t>(90) </a:t>
            </a:r>
            <a:r>
              <a:rPr lang="pt-BR" dirty="0" err="1"/>
              <a:t>ta</a:t>
            </a:r>
            <a:r>
              <a:rPr lang="pt-BR" dirty="0"/>
              <a:t> retornando 0.89 quando devia retornar 1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e </a:t>
            </a:r>
            <a:r>
              <a:rPr lang="pt-BR" dirty="0" err="1"/>
              <a:t>Math.cos</a:t>
            </a:r>
            <a:r>
              <a:rPr lang="pt-BR" dirty="0"/>
              <a:t>(90) </a:t>
            </a:r>
            <a:r>
              <a:rPr lang="pt-BR" dirty="0" err="1"/>
              <a:t>ta</a:t>
            </a:r>
            <a:r>
              <a:rPr lang="pt-BR" dirty="0"/>
              <a:t> retornando -0.44 quando deveria estar retornando 0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41033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7148</TotalTime>
  <Words>937</Words>
  <Application>Microsoft Office PowerPoint</Application>
  <PresentationFormat>Apresentação na tela (4:3)</PresentationFormat>
  <Paragraphs>247</Paragraphs>
  <Slides>54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57" baseType="lpstr">
      <vt:lpstr>Arial</vt:lpstr>
      <vt:lpstr>Calibri</vt:lpstr>
      <vt:lpstr>Tema do Office</vt:lpstr>
      <vt:lpstr>Elaborando Interfaces </vt:lpstr>
      <vt:lpstr>PARAMOS AQUI NA AULA PASSADA</vt:lpstr>
      <vt:lpstr>Algumas dicas</vt:lpstr>
      <vt:lpstr>Eu pensei numa implementação mais ou menos assim...</vt:lpstr>
      <vt:lpstr>Foi usado BorderLayout </vt:lpstr>
      <vt:lpstr>Nos painéis centro e oeste foi usado o GridLayout (3, 1)</vt:lpstr>
      <vt:lpstr>Nos painéis foram criadas novas “divisões” e adicionados os elementos</vt:lpstr>
      <vt:lpstr>Painel colocado na posição oeste</vt:lpstr>
      <vt:lpstr>Painel colocado na posição central</vt:lpstr>
      <vt:lpstr>Na posição sul foi usado FlowLayot, um tipo de layout onde os elementos são adicionados do centro para as extremidades</vt:lpstr>
      <vt:lpstr>Apresentação do PowerPoint</vt:lpstr>
      <vt:lpstr>Código do painel adicionado na posição Sul</vt:lpstr>
      <vt:lpstr>E na posição leste não vai nada?</vt:lpstr>
      <vt:lpstr>Torna os botões sensíveis ao clique do mouse</vt:lpstr>
      <vt:lpstr>Mas também esta ligado a outras partes do código para tratar os eventos</vt:lpstr>
      <vt:lpstr>Configurações da tela ou JFrame</vt:lpstr>
      <vt:lpstr>A tela esta pronta</vt:lpstr>
      <vt:lpstr>O método para execução</vt:lpstr>
      <vt:lpstr>Apresentação do PowerPoint</vt:lpstr>
      <vt:lpstr>Talvez existissem maneiras melhores, mas eu tratei os eventos assim </vt:lpstr>
      <vt:lpstr>Apresentação do PowerPoint</vt:lpstr>
      <vt:lpstr>public void actionPerformed(ActionEvent e)</vt:lpstr>
      <vt:lpstr>Apresentação do PowerPoint</vt:lpstr>
      <vt:lpstr>Apresentação do PowerPoint</vt:lpstr>
      <vt:lpstr>Apresentação do PowerPoint</vt:lpstr>
      <vt:lpstr>Apresentação do PowerPoint</vt:lpstr>
      <vt:lpstr>Por que foram usadas comparações de forma diferentes?</vt:lpstr>
      <vt:lpstr>Apresentação do PowerPoint</vt:lpstr>
      <vt:lpstr>Apresentação do PowerPoint</vt:lpstr>
      <vt:lpstr>Tela gerada</vt:lpstr>
      <vt:lpstr>DEMONSTRANDO MELHOR OS LAYOUTS BORDERLAYOUT </vt:lpstr>
      <vt:lpstr>Apresentação do PowerPoint</vt:lpstr>
      <vt:lpstr>Apresentação do PowerPoint</vt:lpstr>
      <vt:lpstr>BorderLayout</vt:lpstr>
      <vt:lpstr>Apresentação do PowerPoint</vt:lpstr>
      <vt:lpstr>Apresentação do PowerPoint</vt:lpstr>
      <vt:lpstr>Apresentação do PowerPoint</vt:lpstr>
      <vt:lpstr>Apresentação do PowerPoint</vt:lpstr>
      <vt:lpstr>Nesta Implementação ficou assim</vt:lpstr>
      <vt:lpstr>Como o redimensionamento da tela não foi desabilitado, poderá ficar assim:</vt:lpstr>
      <vt:lpstr>TRABALHO EM DUPLAS</vt:lpstr>
      <vt:lpstr>Telas para criação no Java - Opção 01</vt:lpstr>
      <vt:lpstr>Telas para criação no Java</vt:lpstr>
      <vt:lpstr>Telas para criação no Java</vt:lpstr>
      <vt:lpstr>Opção 02</vt:lpstr>
      <vt:lpstr>Codificação para baskhara no Java </vt:lpstr>
      <vt:lpstr>Opção 03</vt:lpstr>
      <vt:lpstr>Opção 04</vt:lpstr>
      <vt:lpstr>Opção 05</vt:lpstr>
      <vt:lpstr>Opção 05</vt:lpstr>
      <vt:lpstr>Opção 06 </vt:lpstr>
      <vt:lpstr>Codificação para baskhara no Java </vt:lpstr>
      <vt:lpstr>Opção 07</vt:lpstr>
      <vt:lpstr>Dica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124</cp:revision>
  <dcterms:created xsi:type="dcterms:W3CDTF">2015-09-21T11:15:04Z</dcterms:created>
  <dcterms:modified xsi:type="dcterms:W3CDTF">2017-04-11T20:27:06Z</dcterms:modified>
</cp:coreProperties>
</file>