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9"/>
  </p:notesMasterIdLst>
  <p:sldIdLst>
    <p:sldId id="543" r:id="rId2"/>
    <p:sldId id="575" r:id="rId3"/>
    <p:sldId id="576" r:id="rId4"/>
    <p:sldId id="577" r:id="rId5"/>
    <p:sldId id="578" r:id="rId6"/>
    <p:sldId id="579" r:id="rId7"/>
    <p:sldId id="580" r:id="rId8"/>
    <p:sldId id="581" r:id="rId9"/>
    <p:sldId id="582" r:id="rId10"/>
    <p:sldId id="584" r:id="rId11"/>
    <p:sldId id="583" r:id="rId12"/>
    <p:sldId id="594" r:id="rId13"/>
    <p:sldId id="585" r:id="rId14"/>
    <p:sldId id="586" r:id="rId15"/>
    <p:sldId id="587" r:id="rId16"/>
    <p:sldId id="588" r:id="rId17"/>
    <p:sldId id="589" r:id="rId18"/>
    <p:sldId id="590" r:id="rId19"/>
    <p:sldId id="591" r:id="rId20"/>
    <p:sldId id="603" r:id="rId21"/>
    <p:sldId id="604" r:id="rId22"/>
    <p:sldId id="595" r:id="rId23"/>
    <p:sldId id="610" r:id="rId24"/>
    <p:sldId id="605" r:id="rId25"/>
    <p:sldId id="606" r:id="rId26"/>
    <p:sldId id="607" r:id="rId27"/>
    <p:sldId id="601" r:id="rId28"/>
    <p:sldId id="608" r:id="rId29"/>
    <p:sldId id="596" r:id="rId30"/>
    <p:sldId id="602" r:id="rId31"/>
    <p:sldId id="600" r:id="rId32"/>
    <p:sldId id="592" r:id="rId33"/>
    <p:sldId id="598" r:id="rId34"/>
    <p:sldId id="599" r:id="rId35"/>
    <p:sldId id="593" r:id="rId36"/>
    <p:sldId id="611" r:id="rId37"/>
    <p:sldId id="612" r:id="rId38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>
      <p:cViewPr varScale="1">
        <p:scale>
          <a:sx n="73" d="100"/>
          <a:sy n="73" d="100"/>
        </p:scale>
        <p:origin x="588" y="6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7C131F6-7381-48E7-8A41-3006AA825C61}" type="slidenum">
              <a:rPr lang="pt-PT" altLang="pt-BR">
                <a:latin typeface="Times New Roman" pitchFamily="18" charset="0"/>
              </a:rPr>
              <a:pPr eaLnBrk="1" hangingPunct="1"/>
              <a:t>1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4039500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1AFAFD-435F-4C6D-B932-0E616210E4AD}" type="slidenum">
              <a:rPr lang="pt-PT" altLang="pt-BR">
                <a:latin typeface="Times New Roman" pitchFamily="18" charset="0"/>
              </a:rPr>
              <a:pPr eaLnBrk="1" hangingPunct="1"/>
              <a:t>2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686315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1AFAFD-435F-4C6D-B932-0E616210E4AD}" type="slidenum">
              <a:rPr lang="pt-PT" altLang="pt-BR">
                <a:latin typeface="Times New Roman" pitchFamily="18" charset="0"/>
              </a:rPr>
              <a:pPr eaLnBrk="1" hangingPunct="1"/>
              <a:t>3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978348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1AFAFD-435F-4C6D-B932-0E616210E4AD}" type="slidenum">
              <a:rPr lang="pt-PT" altLang="pt-BR">
                <a:latin typeface="Times New Roman" pitchFamily="18" charset="0"/>
              </a:rPr>
              <a:pPr eaLnBrk="1" hangingPunct="1"/>
              <a:t>4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653430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1AFAFD-435F-4C6D-B932-0E616210E4AD}" type="slidenum">
              <a:rPr lang="pt-PT" altLang="pt-BR">
                <a:latin typeface="Times New Roman" pitchFamily="18" charset="0"/>
              </a:rPr>
              <a:pPr eaLnBrk="1" hangingPunct="1"/>
              <a:t>5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4170678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1AFAFD-435F-4C6D-B932-0E616210E4AD}" type="slidenum">
              <a:rPr lang="pt-PT" altLang="pt-BR">
                <a:latin typeface="Times New Roman" pitchFamily="18" charset="0"/>
              </a:rPr>
              <a:pPr eaLnBrk="1" hangingPunct="1"/>
              <a:t>6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628044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1AFAFD-435F-4C6D-B932-0E616210E4AD}" type="slidenum">
              <a:rPr lang="pt-PT" altLang="pt-BR">
                <a:latin typeface="Times New Roman" pitchFamily="18" charset="0"/>
              </a:rPr>
              <a:pPr eaLnBrk="1" hangingPunct="1"/>
              <a:t>7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877396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1AFAFD-435F-4C6D-B932-0E616210E4AD}" type="slidenum">
              <a:rPr lang="pt-PT" altLang="pt-BR">
                <a:latin typeface="Times New Roman" pitchFamily="18" charset="0"/>
              </a:rPr>
              <a:pPr eaLnBrk="1" hangingPunct="1"/>
              <a:t>8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318139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DA06F0-ED0E-44D6-963A-F33E7DB407A7}" type="datetime1">
              <a:rPr lang="en-US" altLang="pt-BR"/>
              <a:pPr eaLnBrk="1" hangingPunct="1"/>
              <a:t>8/28/2018</a:t>
            </a:fld>
            <a:endParaRPr lang="pt-BR" altLang="pt-BR"/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2209800" y="6248400"/>
            <a:ext cx="12192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16F4186-871A-42FB-A1BA-F239DE8A2878}" type="slidenum">
              <a:rPr lang="pt-BR" altLang="pt-BR"/>
              <a:pPr eaLnBrk="1" hangingPunct="1"/>
              <a:t>1</a:t>
            </a:fld>
            <a:endParaRPr lang="pt-BR" altLang="pt-BR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23528" y="806450"/>
            <a:ext cx="8820472" cy="428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endParaRPr lang="pt-BR" altLang="pt-BR" sz="3600" b="1" dirty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 dirty="0" smtClean="0">
                <a:solidFill>
                  <a:schemeClr val="tx2"/>
                </a:solidFill>
              </a:rPr>
              <a:t>RESULUÇÃO DOS </a:t>
            </a:r>
            <a:r>
              <a:rPr lang="pt-BR" altLang="pt-BR" sz="4400" b="1" dirty="0" smtClean="0">
                <a:solidFill>
                  <a:schemeClr val="tx2"/>
                </a:solidFill>
              </a:rPr>
              <a:t>EXERCÍCIOS,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 dirty="0" smtClean="0">
                <a:solidFill>
                  <a:schemeClr val="tx2"/>
                </a:solidFill>
              </a:rPr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 dirty="0" smtClean="0">
                <a:solidFill>
                  <a:schemeClr val="tx2"/>
                </a:solidFill>
              </a:rPr>
              <a:t>TIPOS DE VARIÁVEIS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 dirty="0" smtClean="0">
                <a:solidFill>
                  <a:schemeClr val="tx2"/>
                </a:solidFill>
              </a:rPr>
              <a:t>E </a:t>
            </a:r>
            <a:endParaRPr lang="pt-BR" altLang="pt-BR" sz="4400" b="1" dirty="0" smtClean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 dirty="0" smtClean="0">
                <a:solidFill>
                  <a:schemeClr val="tx2"/>
                </a:solidFill>
              </a:rPr>
              <a:t>LEITURA DO TECLADO </a:t>
            </a:r>
            <a:r>
              <a:rPr lang="pt-BR" altLang="pt-BR" sz="4400" b="1" dirty="0" smtClean="0">
                <a:solidFill>
                  <a:schemeClr val="tx2"/>
                </a:solidFill>
              </a:rPr>
              <a:t> </a:t>
            </a:r>
            <a:endParaRPr lang="pt-BR" altLang="pt-BR" sz="4400" b="1" dirty="0">
              <a:solidFill>
                <a:schemeClr val="tx2"/>
              </a:solidFill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419600" y="5486400"/>
            <a:ext cx="381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Profº André Aparecido da Silva</a:t>
            </a:r>
          </a:p>
        </p:txBody>
      </p:sp>
    </p:spTree>
    <p:extLst>
      <p:ext uri="{BB962C8B-B14F-4D97-AF65-F5344CB8AC3E}">
        <p14:creationId xmlns:p14="http://schemas.microsoft.com/office/powerpoint/2010/main" val="82188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ADC0D3-9078-443B-BE93-86514F1E3EFE}" type="datetime1">
              <a:rPr lang="en-US" altLang="pt-BR"/>
              <a:pPr eaLnBrk="1" hangingPunct="1"/>
              <a:t>8/28/2018</a:t>
            </a:fld>
            <a:endParaRPr lang="pt-BR" altLang="pt-BR"/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073A92-6074-4613-8065-779C710648F3}" type="slidenum">
              <a:rPr lang="pt-BR" altLang="pt-BR"/>
              <a:pPr eaLnBrk="1" hangingPunct="1"/>
              <a:t>2</a:t>
            </a:fld>
            <a:endParaRPr lang="pt-BR" alt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-1118"/>
            <a:ext cx="7462038" cy="670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8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ADC0D3-9078-443B-BE93-86514F1E3EFE}" type="datetime1">
              <a:rPr lang="en-US" altLang="pt-BR"/>
              <a:pPr eaLnBrk="1" hangingPunct="1"/>
              <a:t>8/28/2018</a:t>
            </a:fld>
            <a:endParaRPr lang="pt-BR" altLang="pt-BR"/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073A92-6074-4613-8065-779C710648F3}" type="slidenum">
              <a:rPr lang="pt-BR" altLang="pt-BR"/>
              <a:pPr eaLnBrk="1" hangingPunct="1"/>
              <a:t>3</a:t>
            </a:fld>
            <a:endParaRPr lang="pt-BR" alt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-1118"/>
            <a:ext cx="7462038" cy="670671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899592" y="332656"/>
            <a:ext cx="3096344" cy="432048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148065" y="2708920"/>
            <a:ext cx="2448272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|</a:t>
            </a:r>
            <a:r>
              <a:rPr lang="pt-BR" dirty="0" smtClean="0">
                <a:solidFill>
                  <a:srgbClr val="FF0000"/>
                </a:solidFill>
              </a:rPr>
              <a:t>O nome da classe</a:t>
            </a:r>
            <a:endParaRPr lang="pt-BR" dirty="0">
              <a:solidFill>
                <a:srgbClr val="FF0000"/>
              </a:solidFill>
            </a:endParaRPr>
          </a:p>
        </p:txBody>
      </p:sp>
      <p:cxnSp>
        <p:nvCxnSpPr>
          <p:cNvPr id="7" name="Conector de Seta Reta 6"/>
          <p:cNvCxnSpPr>
            <a:stCxn id="5" idx="0"/>
          </p:cNvCxnSpPr>
          <p:nvPr/>
        </p:nvCxnSpPr>
        <p:spPr bwMode="auto">
          <a:xfrm flipH="1" flipV="1">
            <a:off x="3131840" y="764704"/>
            <a:ext cx="3240361" cy="1944216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4679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ADC0D3-9078-443B-BE93-86514F1E3EFE}" type="datetime1">
              <a:rPr lang="en-US" altLang="pt-BR"/>
              <a:pPr eaLnBrk="1" hangingPunct="1"/>
              <a:t>8/28/2018</a:t>
            </a:fld>
            <a:endParaRPr lang="pt-BR" altLang="pt-BR"/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073A92-6074-4613-8065-779C710648F3}" type="slidenum">
              <a:rPr lang="pt-BR" altLang="pt-BR"/>
              <a:pPr eaLnBrk="1" hangingPunct="1"/>
              <a:t>4</a:t>
            </a:fld>
            <a:endParaRPr lang="pt-BR" alt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-1118"/>
            <a:ext cx="7462038" cy="670671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1115616" y="940498"/>
            <a:ext cx="2448272" cy="904325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300191" y="2708920"/>
            <a:ext cx="1296145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Variáveis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7" name="Conector de Seta Reta 6"/>
          <p:cNvCxnSpPr>
            <a:stCxn id="5" idx="0"/>
          </p:cNvCxnSpPr>
          <p:nvPr/>
        </p:nvCxnSpPr>
        <p:spPr bwMode="auto">
          <a:xfrm flipH="1" flipV="1">
            <a:off x="3563890" y="1412776"/>
            <a:ext cx="3384374" cy="129614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9675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ADC0D3-9078-443B-BE93-86514F1E3EFE}" type="datetime1">
              <a:rPr lang="en-US" altLang="pt-BR"/>
              <a:pPr eaLnBrk="1" hangingPunct="1"/>
              <a:t>8/28/2018</a:t>
            </a:fld>
            <a:endParaRPr lang="pt-BR" altLang="pt-BR"/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073A92-6074-4613-8065-779C710648F3}" type="slidenum">
              <a:rPr lang="pt-BR" altLang="pt-BR"/>
              <a:pPr eaLnBrk="1" hangingPunct="1"/>
              <a:t>5</a:t>
            </a:fld>
            <a:endParaRPr lang="pt-BR" alt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-1118"/>
            <a:ext cx="7462038" cy="670671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1691682" y="1989261"/>
            <a:ext cx="6192686" cy="1088991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22503" y="837190"/>
            <a:ext cx="1296145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Método construtor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7" name="Conector de Seta Reta 6"/>
          <p:cNvCxnSpPr>
            <a:stCxn id="5" idx="1"/>
          </p:cNvCxnSpPr>
          <p:nvPr/>
        </p:nvCxnSpPr>
        <p:spPr bwMode="auto">
          <a:xfrm flipH="1">
            <a:off x="4788025" y="1160356"/>
            <a:ext cx="1234478" cy="828905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9682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ADC0D3-9078-443B-BE93-86514F1E3EFE}" type="datetime1">
              <a:rPr lang="en-US" altLang="pt-BR"/>
              <a:pPr eaLnBrk="1" hangingPunct="1"/>
              <a:t>8/28/2018</a:t>
            </a:fld>
            <a:endParaRPr lang="pt-BR" altLang="pt-BR"/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073A92-6074-4613-8065-779C710648F3}" type="slidenum">
              <a:rPr lang="pt-BR" altLang="pt-BR"/>
              <a:pPr eaLnBrk="1" hangingPunct="1"/>
              <a:t>6</a:t>
            </a:fld>
            <a:endParaRPr lang="pt-BR" alt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-1118"/>
            <a:ext cx="7462038" cy="670671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1535440" y="3044858"/>
            <a:ext cx="6192686" cy="1464262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22503" y="837190"/>
            <a:ext cx="1296145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Outros Métodos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7" name="Conector de Seta Reta 6"/>
          <p:cNvCxnSpPr>
            <a:stCxn id="5" idx="1"/>
          </p:cNvCxnSpPr>
          <p:nvPr/>
        </p:nvCxnSpPr>
        <p:spPr bwMode="auto">
          <a:xfrm flipH="1">
            <a:off x="5148064" y="1160356"/>
            <a:ext cx="874439" cy="1871802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1094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ADC0D3-9078-443B-BE93-86514F1E3EFE}" type="datetime1">
              <a:rPr lang="en-US" altLang="pt-BR"/>
              <a:pPr eaLnBrk="1" hangingPunct="1"/>
              <a:t>8/28/2018</a:t>
            </a:fld>
            <a:endParaRPr lang="pt-BR" altLang="pt-BR"/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073A92-6074-4613-8065-779C710648F3}" type="slidenum">
              <a:rPr lang="pt-BR" altLang="pt-BR"/>
              <a:pPr eaLnBrk="1" hangingPunct="1"/>
              <a:t>7</a:t>
            </a:fld>
            <a:endParaRPr lang="pt-BR" alt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-1118"/>
            <a:ext cx="7462038" cy="670671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1524000" y="4437112"/>
            <a:ext cx="6192686" cy="109107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22503" y="837190"/>
            <a:ext cx="1296145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Outros Métodos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7" name="Conector de Seta Reta 6"/>
          <p:cNvCxnSpPr>
            <a:stCxn id="5" idx="1"/>
          </p:cNvCxnSpPr>
          <p:nvPr/>
        </p:nvCxnSpPr>
        <p:spPr bwMode="auto">
          <a:xfrm flipH="1">
            <a:off x="4644008" y="1160356"/>
            <a:ext cx="1378495" cy="3198177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4099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ADC0D3-9078-443B-BE93-86514F1E3EFE}" type="datetime1">
              <a:rPr lang="en-US" altLang="pt-BR"/>
              <a:pPr eaLnBrk="1" hangingPunct="1"/>
              <a:t>8/28/2018</a:t>
            </a:fld>
            <a:endParaRPr lang="pt-BR" altLang="pt-BR"/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073A92-6074-4613-8065-779C710648F3}" type="slidenum">
              <a:rPr lang="pt-BR" altLang="pt-BR"/>
              <a:pPr eaLnBrk="1" hangingPunct="1"/>
              <a:t>8</a:t>
            </a:fld>
            <a:endParaRPr lang="pt-BR" alt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-1118"/>
            <a:ext cx="7462038" cy="670671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1589957" y="5580042"/>
            <a:ext cx="6192686" cy="109107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22503" y="837190"/>
            <a:ext cx="1296145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Método </a:t>
            </a:r>
            <a:r>
              <a:rPr lang="pt-BR" smtClean="0">
                <a:solidFill>
                  <a:schemeClr val="tx1"/>
                </a:solidFill>
              </a:rPr>
              <a:t>de Execução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7" name="Conector de Seta Reta 6"/>
          <p:cNvCxnSpPr>
            <a:stCxn id="5" idx="1"/>
          </p:cNvCxnSpPr>
          <p:nvPr/>
        </p:nvCxnSpPr>
        <p:spPr bwMode="auto">
          <a:xfrm flipH="1">
            <a:off x="4486597" y="1160356"/>
            <a:ext cx="1535906" cy="4341107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1160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22" y="620688"/>
            <a:ext cx="8353003" cy="5299217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 bwMode="auto">
          <a:xfrm>
            <a:off x="1835696" y="2852936"/>
            <a:ext cx="5472608" cy="936104"/>
          </a:xfrm>
          <a:prstGeom prst="rect">
            <a:avLst/>
          </a:prstGeom>
          <a:noFill/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22" y="773088"/>
            <a:ext cx="8353003" cy="5299217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 bwMode="auto">
          <a:xfrm>
            <a:off x="1099741" y="4828829"/>
            <a:ext cx="6192686" cy="109107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022503" y="837190"/>
            <a:ext cx="1296145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Método </a:t>
            </a:r>
            <a:r>
              <a:rPr lang="pt-BR" smtClean="0">
                <a:solidFill>
                  <a:schemeClr val="tx1"/>
                </a:solidFill>
              </a:rPr>
              <a:t>de Execução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10" name="Conector de Seta Reta 9"/>
          <p:cNvCxnSpPr>
            <a:stCxn id="9" idx="1"/>
          </p:cNvCxnSpPr>
          <p:nvPr/>
        </p:nvCxnSpPr>
        <p:spPr bwMode="auto">
          <a:xfrm flipH="1">
            <a:off x="3635897" y="1160356"/>
            <a:ext cx="2386606" cy="3668473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67698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544" y="0"/>
            <a:ext cx="8195474" cy="67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4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Continuação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562488"/>
            <a:ext cx="8225658" cy="496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28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6425" cy="1433512"/>
          </a:xfrm>
        </p:spPr>
        <p:txBody>
          <a:bodyPr/>
          <a:lstStyle/>
          <a:p>
            <a:r>
              <a:rPr lang="pt-BR" dirty="0" smtClean="0"/>
              <a:t>LEITURA DO TECLADO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297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8" y="128588"/>
            <a:ext cx="8948370" cy="6396756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 bwMode="auto">
          <a:xfrm>
            <a:off x="0" y="90488"/>
            <a:ext cx="6192686" cy="544387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tângulo 6"/>
          <p:cNvSpPr/>
          <p:nvPr/>
        </p:nvSpPr>
        <p:spPr bwMode="auto">
          <a:xfrm>
            <a:off x="971600" y="2564904"/>
            <a:ext cx="6192686" cy="544387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tângulo 7"/>
          <p:cNvSpPr/>
          <p:nvPr/>
        </p:nvSpPr>
        <p:spPr bwMode="auto">
          <a:xfrm>
            <a:off x="971600" y="3317207"/>
            <a:ext cx="6192686" cy="544387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053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6425" cy="1433512"/>
          </a:xfrm>
        </p:spPr>
        <p:txBody>
          <a:bodyPr/>
          <a:lstStyle/>
          <a:p>
            <a:r>
              <a:rPr lang="pt-BR" dirty="0" smtClean="0"/>
              <a:t>SOBRE A LEITURA DO TECLADO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358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LEITURA DO TECLADO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00808"/>
            <a:ext cx="8964488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38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2100"/>
            <a:ext cx="9134348" cy="417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24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ao executar aparecerá assim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5" y="1536267"/>
            <a:ext cx="8784852" cy="470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80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2100"/>
            <a:ext cx="9134348" cy="4171156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auto">
          <a:xfrm>
            <a:off x="349007" y="1916832"/>
            <a:ext cx="6192686" cy="544387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052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2100"/>
            <a:ext cx="9134348" cy="4171156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auto">
          <a:xfrm>
            <a:off x="1907704" y="3861048"/>
            <a:ext cx="6912768" cy="544387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26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5265" y="2276872"/>
            <a:ext cx="8226425" cy="1433512"/>
          </a:xfrm>
        </p:spPr>
        <p:txBody>
          <a:bodyPr/>
          <a:lstStyle/>
          <a:p>
            <a:r>
              <a:rPr lang="pt-BR" dirty="0" smtClean="0"/>
              <a:t>COMENTÁRIOS NO JAVA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211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// Comentário de apenas uma linha</a:t>
            </a:r>
          </a:p>
          <a:p>
            <a:endParaRPr lang="pt-BR" dirty="0"/>
          </a:p>
          <a:p>
            <a:r>
              <a:rPr lang="pt-BR" dirty="0" smtClean="0"/>
              <a:t>/*</a:t>
            </a:r>
          </a:p>
          <a:p>
            <a:r>
              <a:rPr lang="pt-BR" dirty="0" smtClean="0"/>
              <a:t>* EXEMPLO DE COMENTÁRIOS</a:t>
            </a:r>
          </a:p>
          <a:p>
            <a:r>
              <a:rPr lang="pt-BR" dirty="0" smtClean="0"/>
              <a:t>* Com diversas linhas</a:t>
            </a:r>
            <a:endParaRPr lang="pt-BR" dirty="0"/>
          </a:p>
          <a:p>
            <a:r>
              <a:rPr lang="pt-BR" dirty="0" smtClean="0"/>
              <a:t>*/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717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425" y="1844824"/>
            <a:ext cx="8226425" cy="1433512"/>
          </a:xfrm>
        </p:spPr>
        <p:txBody>
          <a:bodyPr/>
          <a:lstStyle/>
          <a:p>
            <a:r>
              <a:rPr lang="pt-BR" dirty="0" smtClean="0"/>
              <a:t>TIPOS DE DADOS NO JAVA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340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28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TIPOS LÓGICO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36" y="1600201"/>
            <a:ext cx="8376236" cy="4536286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907704" y="3501008"/>
            <a:ext cx="4968552" cy="1754326"/>
          </a:xfrm>
          <a:prstGeom prst="rect">
            <a:avLst/>
          </a:prstGeom>
          <a:solidFill>
            <a:srgbClr val="EFF0F1"/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>
                <a:solidFill>
                  <a:srgbClr val="C00000"/>
                </a:solidFill>
              </a:rPr>
              <a:t>Exemplo: </a:t>
            </a:r>
          </a:p>
          <a:p>
            <a:endParaRPr lang="pt-BR" sz="3600" dirty="0" smtClean="0">
              <a:solidFill>
                <a:srgbClr val="C00000"/>
              </a:solidFill>
            </a:endParaRPr>
          </a:p>
          <a:p>
            <a:r>
              <a:rPr lang="pt-BR" sz="3600" dirty="0" err="1" smtClean="0">
                <a:solidFill>
                  <a:srgbClr val="C00000"/>
                </a:solidFill>
              </a:rPr>
              <a:t>boolean</a:t>
            </a:r>
            <a:r>
              <a:rPr lang="pt-BR" sz="3600" dirty="0" smtClean="0">
                <a:solidFill>
                  <a:srgbClr val="C00000"/>
                </a:solidFill>
              </a:rPr>
              <a:t> Status = </a:t>
            </a:r>
            <a:r>
              <a:rPr lang="pt-BR" sz="3600" dirty="0" err="1" smtClean="0">
                <a:solidFill>
                  <a:srgbClr val="C00000"/>
                </a:solidFill>
              </a:rPr>
              <a:t>true</a:t>
            </a:r>
            <a:r>
              <a:rPr lang="pt-BR" sz="3600" dirty="0" smtClean="0">
                <a:solidFill>
                  <a:srgbClr val="C00000"/>
                </a:solidFill>
              </a:rPr>
              <a:t>; </a:t>
            </a:r>
            <a:endParaRPr lang="pt-B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452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tipos literais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999" y="1442676"/>
            <a:ext cx="8124825" cy="4429125"/>
          </a:xfrm>
          <a:prstGeom prst="rect">
            <a:avLst/>
          </a:prstGeom>
        </p:spPr>
      </p:pic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465941" y="4297066"/>
            <a:ext cx="8226424" cy="1754326"/>
          </a:xfrm>
          <a:prstGeom prst="rect">
            <a:avLst/>
          </a:prstGeom>
          <a:solidFill>
            <a:srgbClr val="EFF0F1"/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>
                <a:solidFill>
                  <a:srgbClr val="C00000"/>
                </a:solidFill>
              </a:rPr>
              <a:t>Exemplo: </a:t>
            </a:r>
          </a:p>
          <a:p>
            <a:r>
              <a:rPr lang="pt-BR" sz="3600" dirty="0" smtClean="0">
                <a:solidFill>
                  <a:srgbClr val="C00000"/>
                </a:solidFill>
              </a:rPr>
              <a:t>char  Disponibilidade = ‘n’; </a:t>
            </a:r>
          </a:p>
          <a:p>
            <a:r>
              <a:rPr lang="pt-BR" sz="3600" dirty="0" err="1" smtClean="0">
                <a:solidFill>
                  <a:srgbClr val="C00000"/>
                </a:solidFill>
              </a:rPr>
              <a:t>String</a:t>
            </a:r>
            <a:r>
              <a:rPr lang="pt-BR" sz="3600" dirty="0" smtClean="0">
                <a:solidFill>
                  <a:srgbClr val="C00000"/>
                </a:solidFill>
              </a:rPr>
              <a:t> Nome = “Julia C. </a:t>
            </a:r>
            <a:r>
              <a:rPr lang="pt-BR" sz="3600" dirty="0" err="1" smtClean="0">
                <a:solidFill>
                  <a:srgbClr val="C00000"/>
                </a:solidFill>
              </a:rPr>
              <a:t>Bertoldi</a:t>
            </a:r>
            <a:r>
              <a:rPr lang="pt-BR" sz="3600" dirty="0" smtClean="0">
                <a:solidFill>
                  <a:srgbClr val="C00000"/>
                </a:solidFill>
              </a:rPr>
              <a:t>”; 	</a:t>
            </a:r>
            <a:endParaRPr lang="pt-B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746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425" y="1844824"/>
            <a:ext cx="8226425" cy="2736304"/>
          </a:xfrm>
        </p:spPr>
        <p:txBody>
          <a:bodyPr/>
          <a:lstStyle/>
          <a:p>
            <a:r>
              <a:rPr lang="pt-BR" dirty="0" smtClean="0"/>
              <a:t>OS TIPOS NUMERICOS NO JAVA </a:t>
            </a:r>
            <a:br>
              <a:rPr lang="pt-BR" dirty="0" smtClean="0"/>
            </a:br>
            <a:r>
              <a:rPr lang="pt-BR" dirty="0" smtClean="0"/>
              <a:t>(inteiros)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20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4422"/>
            <a:ext cx="9099524" cy="496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7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byte Idade = 38; </a:t>
            </a:r>
          </a:p>
          <a:p>
            <a:endParaRPr lang="pt-BR" dirty="0" smtClean="0"/>
          </a:p>
          <a:p>
            <a:r>
              <a:rPr lang="pt-BR" dirty="0" err="1" smtClean="0"/>
              <a:t>int</a:t>
            </a:r>
            <a:r>
              <a:rPr lang="pt-BR" dirty="0" smtClean="0"/>
              <a:t> </a:t>
            </a:r>
            <a:r>
              <a:rPr lang="pt-BR" dirty="0" err="1" smtClean="0"/>
              <a:t>Ano_de_Nascimento</a:t>
            </a:r>
            <a:r>
              <a:rPr lang="pt-BR" dirty="0" smtClean="0"/>
              <a:t> = 1980;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353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420888"/>
            <a:ext cx="8226425" cy="1433512"/>
          </a:xfrm>
        </p:spPr>
        <p:txBody>
          <a:bodyPr/>
          <a:lstStyle/>
          <a:p>
            <a:r>
              <a:rPr lang="pt-BR" dirty="0" smtClean="0"/>
              <a:t>MAS AINDA FALTAM OS NÚMEROS REAIS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4117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0332A0A-ACDE-4511-8405-9E6389686E97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197682" cy="638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577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err="1" smtClean="0"/>
              <a:t>double</a:t>
            </a:r>
            <a:r>
              <a:rPr lang="pt-BR" dirty="0" smtClean="0"/>
              <a:t> </a:t>
            </a:r>
            <a:r>
              <a:rPr lang="pt-BR" dirty="0" err="1" smtClean="0"/>
              <a:t>Salario_Do_Paulo</a:t>
            </a:r>
            <a:r>
              <a:rPr lang="pt-BR" dirty="0" smtClean="0"/>
              <a:t> = 7531.39;</a:t>
            </a:r>
          </a:p>
          <a:p>
            <a:endParaRPr lang="pt-BR" dirty="0"/>
          </a:p>
          <a:p>
            <a:r>
              <a:rPr lang="pt-BR" dirty="0" err="1" smtClean="0"/>
              <a:t>double</a:t>
            </a:r>
            <a:r>
              <a:rPr lang="pt-BR" dirty="0" smtClean="0"/>
              <a:t> </a:t>
            </a:r>
            <a:r>
              <a:rPr lang="pt-BR" dirty="0" err="1" smtClean="0"/>
              <a:t>ValorPI</a:t>
            </a:r>
            <a:r>
              <a:rPr lang="pt-BR" dirty="0" smtClean="0"/>
              <a:t> = 3.141592652589;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64822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CONVERSÃO DE VALORES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043608" y="1340768"/>
            <a:ext cx="7416824" cy="3816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EFF0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900" b="0" i="0" u="none" strike="noStrike" cap="none" normalizeH="0" baseline="0" smtClean="0">
                <a:ln>
                  <a:noFill/>
                </a:ln>
                <a:solidFill>
                  <a:srgbClr val="101094"/>
                </a:solidFill>
                <a:effectLst/>
                <a:latin typeface="inherit"/>
              </a:rPr>
              <a:t>int</a:t>
            </a:r>
            <a:r>
              <a:rPr kumimoji="0" lang="pt-BR" altLang="pt-BR" sz="900" b="0" i="0" u="none" strike="noStrike" cap="none" normalizeH="0" baseline="0" smtClean="0">
                <a:ln>
                  <a:noFill/>
                </a:ln>
                <a:solidFill>
                  <a:srgbClr val="303336"/>
                </a:solidFill>
                <a:effectLst/>
                <a:latin typeface="inherit"/>
              </a:rPr>
              <a:t> i = </a:t>
            </a:r>
            <a:r>
              <a:rPr kumimoji="0" lang="pt-BR" altLang="pt-BR" sz="900" b="0" i="0" u="none" strike="noStrike" cap="none" normalizeH="0" baseline="0" smtClean="0">
                <a:ln>
                  <a:noFill/>
                </a:ln>
                <a:solidFill>
                  <a:srgbClr val="2B91AF"/>
                </a:solidFill>
                <a:effectLst/>
                <a:latin typeface="inherit"/>
              </a:rPr>
              <a:t>Integer</a:t>
            </a:r>
            <a:r>
              <a:rPr kumimoji="0" lang="pt-BR" altLang="pt-BR" sz="900" b="0" i="0" u="none" strike="noStrike" cap="none" normalizeH="0" baseline="0" smtClean="0">
                <a:ln>
                  <a:noFill/>
                </a:ln>
                <a:solidFill>
                  <a:srgbClr val="303336"/>
                </a:solidFill>
                <a:effectLst/>
                <a:latin typeface="inherit"/>
              </a:rPr>
              <a:t>.parseInt(str); </a:t>
            </a:r>
            <a:endParaRPr kumimoji="0" lang="pt-BR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043608" y="2026041"/>
            <a:ext cx="7763664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 smtClean="0">
                <a:solidFill>
                  <a:schemeClr val="tx1"/>
                </a:solidFill>
              </a:rPr>
              <a:t>byte b = </a:t>
            </a:r>
            <a:r>
              <a:rPr lang="pt-BR" sz="3600" dirty="0" err="1" smtClean="0">
                <a:solidFill>
                  <a:schemeClr val="tx1"/>
                </a:solidFill>
              </a:rPr>
              <a:t>Byte.parseByte</a:t>
            </a:r>
            <a:r>
              <a:rPr lang="pt-BR" sz="3600" dirty="0" smtClean="0">
                <a:solidFill>
                  <a:schemeClr val="tx1"/>
                </a:solidFill>
              </a:rPr>
              <a:t>(</a:t>
            </a:r>
            <a:r>
              <a:rPr lang="pt-BR" sz="3600" dirty="0" err="1" smtClean="0">
                <a:solidFill>
                  <a:schemeClr val="tx1"/>
                </a:solidFill>
              </a:rPr>
              <a:t>str</a:t>
            </a:r>
            <a:r>
              <a:rPr lang="pt-BR" sz="3600" dirty="0" smtClean="0">
                <a:solidFill>
                  <a:schemeClr val="tx1"/>
                </a:solidFill>
              </a:rPr>
              <a:t>);</a:t>
            </a:r>
          </a:p>
          <a:p>
            <a:r>
              <a:rPr lang="pt-BR" sz="3600" dirty="0" err="1" smtClean="0">
                <a:solidFill>
                  <a:schemeClr val="tx1"/>
                </a:solidFill>
              </a:rPr>
              <a:t>int</a:t>
            </a:r>
            <a:r>
              <a:rPr lang="pt-BR" sz="3600" dirty="0" smtClean="0">
                <a:solidFill>
                  <a:schemeClr val="tx1"/>
                </a:solidFill>
              </a:rPr>
              <a:t> </a:t>
            </a:r>
            <a:r>
              <a:rPr lang="pt-BR" sz="3600" dirty="0">
                <a:solidFill>
                  <a:schemeClr val="tx1"/>
                </a:solidFill>
              </a:rPr>
              <a:t>i = </a:t>
            </a:r>
            <a:r>
              <a:rPr lang="pt-BR" sz="3600" dirty="0" err="1">
                <a:solidFill>
                  <a:schemeClr val="tx1"/>
                </a:solidFill>
              </a:rPr>
              <a:t>Integer.parseInt</a:t>
            </a:r>
            <a:r>
              <a:rPr lang="pt-BR" sz="3600" dirty="0">
                <a:solidFill>
                  <a:schemeClr val="tx1"/>
                </a:solidFill>
              </a:rPr>
              <a:t>(</a:t>
            </a:r>
            <a:r>
              <a:rPr lang="pt-BR" sz="3600" dirty="0" err="1">
                <a:solidFill>
                  <a:schemeClr val="tx1"/>
                </a:solidFill>
              </a:rPr>
              <a:t>str</a:t>
            </a:r>
            <a:r>
              <a:rPr lang="pt-BR" sz="3600" dirty="0" smtClean="0">
                <a:solidFill>
                  <a:schemeClr val="tx1"/>
                </a:solidFill>
              </a:rPr>
              <a:t>);</a:t>
            </a:r>
          </a:p>
          <a:p>
            <a:r>
              <a:rPr lang="pt-BR" sz="3600" dirty="0" err="1" smtClean="0">
                <a:solidFill>
                  <a:schemeClr val="tx1"/>
                </a:solidFill>
              </a:rPr>
              <a:t>long</a:t>
            </a:r>
            <a:r>
              <a:rPr lang="pt-BR" sz="3600" dirty="0" smtClean="0">
                <a:solidFill>
                  <a:schemeClr val="tx1"/>
                </a:solidFill>
              </a:rPr>
              <a:t> l = </a:t>
            </a:r>
            <a:r>
              <a:rPr lang="pt-BR" sz="3600" dirty="0" err="1" smtClean="0">
                <a:solidFill>
                  <a:schemeClr val="tx1"/>
                </a:solidFill>
              </a:rPr>
              <a:t>Long.parseLong</a:t>
            </a:r>
            <a:r>
              <a:rPr lang="pt-BR" sz="3600" dirty="0" smtClean="0">
                <a:solidFill>
                  <a:schemeClr val="tx1"/>
                </a:solidFill>
              </a:rPr>
              <a:t> (</a:t>
            </a:r>
            <a:r>
              <a:rPr lang="pt-BR" sz="3600" dirty="0" err="1" smtClean="0">
                <a:solidFill>
                  <a:schemeClr val="tx1"/>
                </a:solidFill>
              </a:rPr>
              <a:t>str</a:t>
            </a:r>
            <a:r>
              <a:rPr lang="pt-BR" sz="3600" dirty="0" smtClean="0">
                <a:solidFill>
                  <a:schemeClr val="tx1"/>
                </a:solidFill>
              </a:rPr>
              <a:t>);</a:t>
            </a:r>
          </a:p>
          <a:p>
            <a:r>
              <a:rPr lang="pt-BR" sz="3600" dirty="0" err="1" smtClean="0">
                <a:solidFill>
                  <a:schemeClr val="tx1"/>
                </a:solidFill>
              </a:rPr>
              <a:t>double</a:t>
            </a:r>
            <a:r>
              <a:rPr lang="pt-BR" sz="3600" dirty="0" smtClean="0">
                <a:solidFill>
                  <a:schemeClr val="tx1"/>
                </a:solidFill>
              </a:rPr>
              <a:t> d = </a:t>
            </a:r>
            <a:r>
              <a:rPr lang="pt-BR" sz="3600" dirty="0" err="1" smtClean="0">
                <a:solidFill>
                  <a:schemeClr val="tx1"/>
                </a:solidFill>
              </a:rPr>
              <a:t>Double.parseDouble</a:t>
            </a:r>
            <a:r>
              <a:rPr lang="pt-BR" sz="3600" dirty="0" smtClean="0">
                <a:solidFill>
                  <a:schemeClr val="tx1"/>
                </a:solidFill>
              </a:rPr>
              <a:t> (</a:t>
            </a:r>
            <a:r>
              <a:rPr lang="pt-BR" sz="3600" dirty="0" err="1" smtClean="0">
                <a:solidFill>
                  <a:schemeClr val="tx1"/>
                </a:solidFill>
              </a:rPr>
              <a:t>str</a:t>
            </a:r>
            <a:r>
              <a:rPr lang="pt-BR" sz="3600" dirty="0" smtClean="0">
                <a:solidFill>
                  <a:schemeClr val="tx1"/>
                </a:solidFill>
              </a:rPr>
              <a:t>);</a:t>
            </a:r>
          </a:p>
          <a:p>
            <a:endParaRPr lang="pt-BR" sz="3600" dirty="0" smtClean="0">
              <a:solidFill>
                <a:schemeClr val="tx1"/>
              </a:solidFill>
            </a:endParaRPr>
          </a:p>
          <a:p>
            <a:endParaRPr lang="pt-BR" sz="3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8396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Conversão para </a:t>
            </a:r>
            <a:r>
              <a:rPr lang="pt-BR" dirty="0" err="1" smtClean="0"/>
              <a:t>String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int</a:t>
            </a:r>
            <a:r>
              <a:rPr lang="pt-BR" dirty="0" smtClean="0"/>
              <a:t> c = 3; </a:t>
            </a:r>
          </a:p>
          <a:p>
            <a:r>
              <a:rPr lang="pt-BR" dirty="0" err="1" smtClean="0"/>
              <a:t>String</a:t>
            </a:r>
            <a:r>
              <a:rPr lang="pt-BR" dirty="0" smtClean="0"/>
              <a:t> s = </a:t>
            </a:r>
            <a:r>
              <a:rPr lang="pt-BR" dirty="0" err="1" smtClean="0"/>
              <a:t>lnteger.toString</a:t>
            </a:r>
            <a:r>
              <a:rPr lang="pt-BR" dirty="0" smtClean="0"/>
              <a:t>(c);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44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Conversão para </a:t>
            </a:r>
            <a:r>
              <a:rPr lang="pt-BR" dirty="0" err="1" smtClean="0"/>
              <a:t>String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9537"/>
            <a:ext cx="8482635" cy="428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94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35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728"/>
            <a:ext cx="9428225" cy="4752528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 bwMode="auto">
          <a:xfrm flipH="1">
            <a:off x="3203848" y="980728"/>
            <a:ext cx="72008" cy="4680520"/>
          </a:xfrm>
          <a:prstGeom prst="line">
            <a:avLst/>
          </a:prstGeom>
          <a:solidFill>
            <a:srgbClr val="00B8FF"/>
          </a:solidFill>
          <a:ln w="539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071621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	ELABORE O EXERCICIO DA AULA DE ONTEM USANDO ENTRADA DE DADOS PELO TECLADO PARA AS MEDIDAS DAS FIGURAS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dirty="0" smtClean="0"/>
              <a:t>Calcule a área e perímetro para:</a:t>
            </a:r>
          </a:p>
          <a:p>
            <a:pPr marL="0" indent="0" algn="just"/>
            <a:r>
              <a:rPr lang="pt-BR" dirty="0" smtClean="0"/>
              <a:t>Círculos, Triângulos, Quadrados e Retângulos.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885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60648"/>
            <a:ext cx="8226425" cy="6597352"/>
          </a:xfrm>
        </p:spPr>
        <p:txBody>
          <a:bodyPr/>
          <a:lstStyle/>
          <a:p>
            <a:pPr algn="ctr"/>
            <a:r>
              <a:rPr lang="pt-BR" sz="2400" dirty="0" smtClean="0">
                <a:solidFill>
                  <a:srgbClr val="C00000"/>
                </a:solidFill>
              </a:rPr>
              <a:t>//ESQUELETO DO PROGRAMA JAVA</a:t>
            </a:r>
          </a:p>
          <a:p>
            <a:endParaRPr lang="pt-BR" sz="2400" dirty="0" smtClean="0"/>
          </a:p>
          <a:p>
            <a:r>
              <a:rPr lang="pt-BR" sz="2400" dirty="0" err="1" smtClean="0"/>
              <a:t>public</a:t>
            </a:r>
            <a:r>
              <a:rPr lang="pt-BR" sz="2400" dirty="0" smtClean="0"/>
              <a:t> </a:t>
            </a:r>
            <a:r>
              <a:rPr lang="pt-BR" sz="2400" dirty="0" err="1" smtClean="0"/>
              <a:t>class</a:t>
            </a:r>
            <a:r>
              <a:rPr lang="pt-BR" sz="2400" dirty="0" smtClean="0"/>
              <a:t> </a:t>
            </a:r>
            <a:r>
              <a:rPr lang="pt-BR" sz="2400" dirty="0" err="1" smtClean="0"/>
              <a:t>Nome_Da_Classe</a:t>
            </a:r>
            <a:endParaRPr lang="pt-BR" sz="2400" dirty="0"/>
          </a:p>
          <a:p>
            <a:r>
              <a:rPr lang="pt-BR" sz="2400" dirty="0" smtClean="0"/>
              <a:t>{</a:t>
            </a:r>
          </a:p>
          <a:p>
            <a:r>
              <a:rPr lang="pt-BR" sz="2400" dirty="0"/>
              <a:t>	</a:t>
            </a:r>
            <a:r>
              <a:rPr lang="pt-BR" sz="2400" dirty="0" smtClean="0"/>
              <a:t>		</a:t>
            </a:r>
            <a:r>
              <a:rPr lang="pt-BR" sz="2400" dirty="0" smtClean="0">
                <a:solidFill>
                  <a:srgbClr val="C00000"/>
                </a:solidFill>
              </a:rPr>
              <a:t>//Declaração de Variáveis</a:t>
            </a:r>
          </a:p>
          <a:p>
            <a:r>
              <a:rPr lang="pt-BR" sz="2400" dirty="0"/>
              <a:t>	</a:t>
            </a:r>
            <a:r>
              <a:rPr lang="pt-BR" sz="2400" dirty="0" smtClean="0"/>
              <a:t>		</a:t>
            </a:r>
            <a:r>
              <a:rPr lang="pt-BR" sz="2400" dirty="0" err="1" smtClean="0"/>
              <a:t>public</a:t>
            </a:r>
            <a:r>
              <a:rPr lang="pt-BR" sz="2400" dirty="0" smtClean="0"/>
              <a:t> </a:t>
            </a:r>
            <a:r>
              <a:rPr lang="pt-BR" sz="2400" dirty="0" err="1" smtClean="0"/>
              <a:t>Nome_Da_Classe</a:t>
            </a:r>
            <a:r>
              <a:rPr lang="pt-BR" sz="2400" dirty="0" smtClean="0"/>
              <a:t> ()</a:t>
            </a:r>
          </a:p>
          <a:p>
            <a:r>
              <a:rPr lang="pt-BR" sz="2400" dirty="0"/>
              <a:t>	</a:t>
            </a:r>
            <a:r>
              <a:rPr lang="pt-BR" sz="2400" dirty="0" smtClean="0"/>
              <a:t>		{</a:t>
            </a:r>
          </a:p>
          <a:p>
            <a:r>
              <a:rPr lang="pt-BR" sz="2400" dirty="0"/>
              <a:t>	</a:t>
            </a:r>
            <a:r>
              <a:rPr lang="pt-BR" sz="2400" dirty="0" smtClean="0"/>
              <a:t>				</a:t>
            </a:r>
            <a:r>
              <a:rPr lang="pt-BR" sz="2400" dirty="0" smtClean="0">
                <a:solidFill>
                  <a:srgbClr val="C00000"/>
                </a:solidFill>
              </a:rPr>
              <a:t>//Conteúdo do programa</a:t>
            </a:r>
          </a:p>
          <a:p>
            <a:r>
              <a:rPr lang="pt-BR" sz="2400" dirty="0"/>
              <a:t>	</a:t>
            </a:r>
            <a:r>
              <a:rPr lang="pt-BR" sz="2400" dirty="0" smtClean="0"/>
              <a:t>		}</a:t>
            </a:r>
          </a:p>
          <a:p>
            <a:r>
              <a:rPr lang="pt-BR" sz="2400" dirty="0"/>
              <a:t> </a:t>
            </a:r>
            <a:r>
              <a:rPr lang="pt-BR" sz="2400" dirty="0" smtClean="0"/>
              <a:t>       </a:t>
            </a:r>
            <a:r>
              <a:rPr lang="pt-BR" sz="2400" dirty="0" err="1" smtClean="0"/>
              <a:t>public</a:t>
            </a:r>
            <a:r>
              <a:rPr lang="pt-BR" sz="2400" dirty="0" smtClean="0"/>
              <a:t> </a:t>
            </a:r>
            <a:r>
              <a:rPr lang="pt-BR" sz="2400" dirty="0" err="1" smtClean="0"/>
              <a:t>static</a:t>
            </a:r>
            <a:r>
              <a:rPr lang="pt-BR" sz="2400" dirty="0" smtClean="0"/>
              <a:t> </a:t>
            </a:r>
            <a:r>
              <a:rPr lang="pt-BR" sz="2400" dirty="0" err="1" smtClean="0"/>
              <a:t>void</a:t>
            </a:r>
            <a:r>
              <a:rPr lang="pt-BR" sz="2400" dirty="0" smtClean="0"/>
              <a:t> </a:t>
            </a:r>
            <a:r>
              <a:rPr lang="pt-BR" sz="2400" dirty="0" err="1" smtClean="0"/>
              <a:t>main</a:t>
            </a:r>
            <a:r>
              <a:rPr lang="pt-BR" sz="2400" dirty="0" smtClean="0"/>
              <a:t> (</a:t>
            </a:r>
            <a:r>
              <a:rPr lang="pt-BR" sz="2400" dirty="0" err="1" smtClean="0"/>
              <a:t>String</a:t>
            </a:r>
            <a:r>
              <a:rPr lang="pt-BR" sz="2400" dirty="0" smtClean="0"/>
              <a:t> </a:t>
            </a:r>
            <a:r>
              <a:rPr lang="pt-BR" sz="2400" dirty="0" err="1" smtClean="0"/>
              <a:t>args</a:t>
            </a:r>
            <a:r>
              <a:rPr lang="pt-BR" sz="2400" dirty="0" smtClean="0"/>
              <a:t> [ ])</a:t>
            </a:r>
          </a:p>
          <a:p>
            <a:r>
              <a:rPr lang="pt-BR" sz="2400" dirty="0"/>
              <a:t>	</a:t>
            </a:r>
            <a:r>
              <a:rPr lang="pt-BR" sz="2400" dirty="0" smtClean="0"/>
              <a:t>		{</a:t>
            </a:r>
          </a:p>
          <a:p>
            <a:r>
              <a:rPr lang="pt-BR" sz="2400" dirty="0"/>
              <a:t>	</a:t>
            </a:r>
            <a:r>
              <a:rPr lang="pt-BR" sz="2400" dirty="0" smtClean="0"/>
              <a:t>				new </a:t>
            </a:r>
            <a:r>
              <a:rPr lang="pt-BR" sz="2400" dirty="0" err="1" smtClean="0"/>
              <a:t>Nome_Da_Classe</a:t>
            </a:r>
            <a:r>
              <a:rPr lang="pt-BR" sz="2400" dirty="0" smtClean="0"/>
              <a:t>();</a:t>
            </a:r>
          </a:p>
          <a:p>
            <a:r>
              <a:rPr lang="pt-BR" sz="2400" dirty="0"/>
              <a:t>	</a:t>
            </a:r>
            <a:r>
              <a:rPr lang="pt-BR" sz="2400" dirty="0" smtClean="0"/>
              <a:t>		}</a:t>
            </a:r>
          </a:p>
          <a:p>
            <a:r>
              <a:rPr lang="pt-BR" sz="2400" dirty="0"/>
              <a:t>}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0897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4861</TotalTime>
  <Words>255</Words>
  <Application>Microsoft Office PowerPoint</Application>
  <PresentationFormat>Apresentação na tela (4:3)</PresentationFormat>
  <Paragraphs>130</Paragraphs>
  <Slides>37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2" baseType="lpstr">
      <vt:lpstr>Arial</vt:lpstr>
      <vt:lpstr>inherit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Continuação</vt:lpstr>
      <vt:lpstr>LEITURA DO TECLADO</vt:lpstr>
      <vt:lpstr>Apresentação do PowerPoint</vt:lpstr>
      <vt:lpstr>SOBRE A LEITURA DO TECLADO</vt:lpstr>
      <vt:lpstr>LEITURA DO TECLADO</vt:lpstr>
      <vt:lpstr>OUTRO EXEMPLO</vt:lpstr>
      <vt:lpstr>E ao executar aparecerá assim</vt:lpstr>
      <vt:lpstr>OUTRO EXEMPLO</vt:lpstr>
      <vt:lpstr>OUTRO EXEMPLO</vt:lpstr>
      <vt:lpstr>COMENTÁRIOS NO JAVA</vt:lpstr>
      <vt:lpstr>Apresentação do PowerPoint</vt:lpstr>
      <vt:lpstr>TIPOS DE DADOS NO JAVA</vt:lpstr>
      <vt:lpstr>Apresentação do PowerPoint</vt:lpstr>
      <vt:lpstr>TIPOS LÓGICO</vt:lpstr>
      <vt:lpstr>Os tipos literais</vt:lpstr>
      <vt:lpstr>OS TIPOS NUMERICOS NO JAVA  (inteiros) </vt:lpstr>
      <vt:lpstr>Apresentação do PowerPoint</vt:lpstr>
      <vt:lpstr>Exemplos </vt:lpstr>
      <vt:lpstr>MAS AINDA FALTAM OS NÚMEROS REAIS</vt:lpstr>
      <vt:lpstr>Apresentação do PowerPoint</vt:lpstr>
      <vt:lpstr>Exemplo</vt:lpstr>
      <vt:lpstr>CONVERSÃO DE VALORES</vt:lpstr>
      <vt:lpstr>Conversão para String</vt:lpstr>
      <vt:lpstr>Conversão para String</vt:lpstr>
      <vt:lpstr>Apresentação do PowerPoint</vt:lpstr>
      <vt:lpstr>EXERCÍCIO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Andre Silva</cp:lastModifiedBy>
  <cp:revision>163</cp:revision>
  <cp:lastPrinted>1601-01-01T00:00:00Z</cp:lastPrinted>
  <dcterms:created xsi:type="dcterms:W3CDTF">1601-01-01T00:00:00Z</dcterms:created>
  <dcterms:modified xsi:type="dcterms:W3CDTF">2018-08-28T20:39:59Z</dcterms:modified>
</cp:coreProperties>
</file>