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3" r:id="rId3"/>
    <p:sldId id="266" r:id="rId4"/>
    <p:sldId id="274" r:id="rId5"/>
    <p:sldId id="275" r:id="rId6"/>
    <p:sldId id="276" r:id="rId7"/>
    <p:sldId id="268" r:id="rId8"/>
    <p:sldId id="270" r:id="rId9"/>
    <p:sldId id="269" r:id="rId10"/>
    <p:sldId id="272" r:id="rId11"/>
    <p:sldId id="271" r:id="rId12"/>
    <p:sldId id="277" r:id="rId13"/>
    <p:sldId id="320" r:id="rId14"/>
    <p:sldId id="321" r:id="rId15"/>
    <p:sldId id="322" r:id="rId16"/>
    <p:sldId id="323" r:id="rId17"/>
    <p:sldId id="280" r:id="rId18"/>
    <p:sldId id="324" r:id="rId19"/>
    <p:sldId id="281" r:id="rId20"/>
    <p:sldId id="325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A7996-5198-4FA8-85F6-A7FC473C5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FBBFBC-37D3-4431-A0FB-EBF475086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7EAF5C-D747-4BED-A3E6-0DE63761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C7C4E8-199C-49E9-9558-680EEFA0C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D2A4A6-F35C-4931-8538-02E6B3EF7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91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JavaDuke_Classic_full.bmp">
            <a:extLst>
              <a:ext uri="{FF2B5EF4-FFF2-40B4-BE49-F238E27FC236}">
                <a16:creationId xmlns:a16="http://schemas.microsoft.com/office/drawing/2014/main" id="{FF528009-FB24-4CDB-956C-680CA0E4F9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8636FD-68C9-4F59-920A-86C70091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F03C8D-A7D9-4443-8154-923AC9542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70EF11-5DF0-4B4D-8836-65739EBF5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E4BBB7-6CD1-4E08-959D-3E0C8737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AFC9DF-EAD8-4566-A13D-7B5BE17F9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22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2A474-82CE-46E3-8992-23E49CEA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7EEB11-978E-421F-9050-8D1591483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6760E6-8EB9-4FAF-9870-0651432F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03A3EA-6A45-4DC3-BA1C-BD0D6C455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85F751-E7E3-43D7-8762-470E1EC3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36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4AA7AC-9889-441A-84FC-A6424AE8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0E1DCA-CC17-46E4-8110-90555BB84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0D6B836-72E2-4DA0-8B5A-36C93E875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C7BA9B-DE05-4601-ACAF-BB71B10F2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A13C7F-2312-4D72-B35C-DE697910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CC88C9-E636-43BE-9282-59363440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23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4997D-F472-48EC-95B9-BEE6B82DF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D0B288A-5848-456E-9AC8-EFF15B242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6FB39DA-687C-4DCC-9159-B32A2C1B1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2E16F6-8476-4F8B-ACF2-819EBDB7E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A94B378-E5F3-46BF-9FC2-460104A80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D549345-2CEB-44F9-BDE6-0BA8ECA1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8C5ABA5-DAB3-4955-B53C-92E80AA2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AAC363B-0ABE-424C-9A2B-034AFA7E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25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A6F84-126B-45D2-B60D-49461DCCE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1643AA-19A6-4C99-9EC2-1DC202469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5C6E79-6128-4F4A-AA7C-30AEE65E9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6D69D33-88C5-45E4-9527-CDF82D9DD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033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EB48EF1-B2E6-4640-B6CB-3FC048173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9C2F08C-779E-43EB-ABA8-D6771C16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C1F9A9-7F6C-4F07-A341-BE733E98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83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9CBF0-DD7D-41C8-BB13-AC8F89E1B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70F4BD-2E83-4E84-9E94-2DE01A711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8A1B24-FC92-428D-B3C1-FD2AACEEB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812918-B53D-42B6-8CA5-00BDBE65E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976905-A799-4D9E-B4B5-CB1304A5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CBA3D4-B1B5-4496-BE0A-9AA3D2835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082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8A77F-E709-4FC5-A339-809543D13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55E81A5-8201-48D4-B1E0-F2CCD444F7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7456C5D-EED7-4088-994D-D7A7EC7F0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554BF3-ACC6-4B9B-B516-B4FA96A31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30B669-645E-4B0F-A402-1822A465E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1B5201-7E6E-4841-B2BC-FE5191374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144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491DF-1C3C-4230-A410-A3FF630A8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54D9B8-9F7D-485C-BE5D-AB3046B6E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387211-1D91-454A-800B-7A159BE41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D76A4C-56F9-4D75-A697-5A43710ED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B993A9-1565-4127-9DA1-38CAAFBA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89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086C90-09A1-45D3-AE4A-13F8D7A93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8223E40-10DB-4A91-AAB9-8DC1951BE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6AB86D-CA97-4AD2-9988-F65F02EAD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97C699-EDA1-43C8-AC30-15CEF26CF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6A8819-37A6-4D7B-BB5B-4D4CF5CFE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0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AE95586-A14B-4C97-873C-C1A935AFA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D97E23-A408-4054-9DB2-3CCC92C9F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AA62A3-E3EE-4237-A065-D681DB9B3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2313A-060A-4E33-B227-224D594D8E0F}" type="datetimeFigureOut">
              <a:rPr lang="pt-BR" smtClean="0"/>
              <a:t>13/03/2018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AB06CE-A690-492A-B697-C661B3634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498CA5-1E42-4188-A4BB-776D64ED20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0ECA3-5028-4EB6-8763-3A07B5D819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78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F163D-8F2F-4258-9AE9-C4E7F07A9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7994"/>
            <a:ext cx="10515600" cy="1325563"/>
          </a:xfrm>
        </p:spPr>
        <p:txBody>
          <a:bodyPr/>
          <a:lstStyle/>
          <a:p>
            <a:pPr algn="ctr"/>
            <a:r>
              <a:rPr lang="pt-BR" u="sng" dirty="0">
                <a:solidFill>
                  <a:schemeClr val="accent1">
                    <a:lumMod val="75000"/>
                  </a:schemeClr>
                </a:solidFill>
              </a:rPr>
              <a:t>EXERCÍCIOS DA AULA PASSADA</a:t>
            </a:r>
          </a:p>
        </p:txBody>
      </p:sp>
    </p:spTree>
    <p:extLst>
      <p:ext uri="{BB962C8B-B14F-4D97-AF65-F5344CB8AC3E}">
        <p14:creationId xmlns:p14="http://schemas.microsoft.com/office/powerpoint/2010/main" val="3081726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62EE8F0-5010-40F0-9B2E-6B27FB00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424" y="0"/>
            <a:ext cx="8534193" cy="659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66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62EE8F0-5010-40F0-9B2E-6B27FB00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424" y="0"/>
            <a:ext cx="8534193" cy="659087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AD880A0-87ED-4D8B-B6D9-6AD55CB7ABDF}"/>
              </a:ext>
            </a:extLst>
          </p:cNvPr>
          <p:cNvSpPr/>
          <p:nvPr/>
        </p:nvSpPr>
        <p:spPr>
          <a:xfrm>
            <a:off x="2252870" y="539260"/>
            <a:ext cx="4253948" cy="44140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5E01E00-63B3-4097-A50C-2A7B1F272096}"/>
              </a:ext>
            </a:extLst>
          </p:cNvPr>
          <p:cNvSpPr txBox="1"/>
          <p:nvPr/>
        </p:nvSpPr>
        <p:spPr>
          <a:xfrm>
            <a:off x="8270834" y="2079856"/>
            <a:ext cx="28308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VARIÁVEIS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E36ED4AE-1E7D-40F5-AFDF-717031E95B25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545496" y="980661"/>
            <a:ext cx="3725338" cy="1283861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286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62EE8F0-5010-40F0-9B2E-6B27FB00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15" y="267121"/>
            <a:ext cx="8534193" cy="659087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AD880A0-87ED-4D8B-B6D9-6AD55CB7ABDF}"/>
              </a:ext>
            </a:extLst>
          </p:cNvPr>
          <p:cNvSpPr/>
          <p:nvPr/>
        </p:nvSpPr>
        <p:spPr>
          <a:xfrm>
            <a:off x="2173357" y="1228373"/>
            <a:ext cx="5459895" cy="237621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5E01E00-63B3-4097-A50C-2A7B1F272096}"/>
              </a:ext>
            </a:extLst>
          </p:cNvPr>
          <p:cNvSpPr txBox="1"/>
          <p:nvPr/>
        </p:nvSpPr>
        <p:spPr>
          <a:xfrm>
            <a:off x="8938591" y="1406459"/>
            <a:ext cx="28308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MÉTODO CONSTRUTOR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E36ED4AE-1E7D-40F5-AFDF-717031E95B25}"/>
              </a:ext>
            </a:extLst>
          </p:cNvPr>
          <p:cNvCxnSpPr>
            <a:cxnSpLocks/>
          </p:cNvCxnSpPr>
          <p:nvPr/>
        </p:nvCxnSpPr>
        <p:spPr>
          <a:xfrm flipV="1">
            <a:off x="7633252" y="1775791"/>
            <a:ext cx="2610678" cy="64069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32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62EE8F0-5010-40F0-9B2E-6B27FB00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15" y="267121"/>
            <a:ext cx="8534193" cy="659087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AD880A0-87ED-4D8B-B6D9-6AD55CB7ABDF}"/>
              </a:ext>
            </a:extLst>
          </p:cNvPr>
          <p:cNvSpPr/>
          <p:nvPr/>
        </p:nvSpPr>
        <p:spPr>
          <a:xfrm>
            <a:off x="2385392" y="3449132"/>
            <a:ext cx="6175512" cy="9923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5E01E00-63B3-4097-A50C-2A7B1F272096}"/>
              </a:ext>
            </a:extLst>
          </p:cNvPr>
          <p:cNvSpPr txBox="1"/>
          <p:nvPr/>
        </p:nvSpPr>
        <p:spPr>
          <a:xfrm>
            <a:off x="8938591" y="1406459"/>
            <a:ext cx="28308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MÉTODO EXECUTOR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E36ED4AE-1E7D-40F5-AFDF-717031E95B25}"/>
              </a:ext>
            </a:extLst>
          </p:cNvPr>
          <p:cNvCxnSpPr>
            <a:cxnSpLocks/>
          </p:cNvCxnSpPr>
          <p:nvPr/>
        </p:nvCxnSpPr>
        <p:spPr>
          <a:xfrm flipV="1">
            <a:off x="6467061" y="1775791"/>
            <a:ext cx="3776869" cy="1673341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28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62EE8F0-5010-40F0-9B2E-6B27FB00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15" y="267121"/>
            <a:ext cx="8534193" cy="659087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AD880A0-87ED-4D8B-B6D9-6AD55CB7ABDF}"/>
              </a:ext>
            </a:extLst>
          </p:cNvPr>
          <p:cNvSpPr/>
          <p:nvPr/>
        </p:nvSpPr>
        <p:spPr>
          <a:xfrm>
            <a:off x="1086679" y="4957802"/>
            <a:ext cx="6175512" cy="16733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5E01E00-63B3-4097-A50C-2A7B1F272096}"/>
              </a:ext>
            </a:extLst>
          </p:cNvPr>
          <p:cNvSpPr txBox="1"/>
          <p:nvPr/>
        </p:nvSpPr>
        <p:spPr>
          <a:xfrm>
            <a:off x="8938591" y="1406459"/>
            <a:ext cx="283083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RESULTADO DA EXECUÇÃO DO PROGRAMA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E36ED4AE-1E7D-40F5-AFDF-717031E95B25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10539" y="2052790"/>
            <a:ext cx="5543467" cy="290501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77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0A2087-6FF5-4273-87BE-5EE46D91C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02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01CA7A-87BA-41D7-8E2E-736369014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IMPRIMA SEU NOME N VEZES.</a:t>
            </a:r>
          </a:p>
        </p:txBody>
      </p:sp>
    </p:spTree>
    <p:extLst>
      <p:ext uri="{BB962C8B-B14F-4D97-AF65-F5344CB8AC3E}">
        <p14:creationId xmlns:p14="http://schemas.microsoft.com/office/powerpoint/2010/main" val="3036968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63D8048-E64A-47A2-86A6-C7083413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23" y="0"/>
            <a:ext cx="9523953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5EE7F99-820C-4775-AE2D-77C1245DF19B}"/>
              </a:ext>
            </a:extLst>
          </p:cNvPr>
          <p:cNvSpPr txBox="1"/>
          <p:nvPr/>
        </p:nvSpPr>
        <p:spPr>
          <a:xfrm>
            <a:off x="8027147" y="2693535"/>
            <a:ext cx="28308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VARIÁVEIS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915237B-19A4-4D0A-81CA-DC98B63B58DE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287078" y="2133600"/>
            <a:ext cx="3740069" cy="744601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565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63D8048-E64A-47A2-86A6-C7083413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23" y="0"/>
            <a:ext cx="9523953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B12E4B5-2C10-4DE0-9A85-5B5980833717}"/>
              </a:ext>
            </a:extLst>
          </p:cNvPr>
          <p:cNvSpPr/>
          <p:nvPr/>
        </p:nvSpPr>
        <p:spPr>
          <a:xfrm>
            <a:off x="1961321" y="2050008"/>
            <a:ext cx="4253948" cy="137899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EE7F99-820C-4775-AE2D-77C1245DF19B}"/>
              </a:ext>
            </a:extLst>
          </p:cNvPr>
          <p:cNvSpPr txBox="1"/>
          <p:nvPr/>
        </p:nvSpPr>
        <p:spPr>
          <a:xfrm>
            <a:off x="8027147" y="2693535"/>
            <a:ext cx="28308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MÉTODO CONSTRUTOR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915237B-19A4-4D0A-81CA-DC98B63B58D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215269" y="2878201"/>
            <a:ext cx="1811878" cy="18466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373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63D8048-E64A-47A2-86A6-C7083413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23" y="0"/>
            <a:ext cx="9523953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B12E4B5-2C10-4DE0-9A85-5B5980833717}"/>
              </a:ext>
            </a:extLst>
          </p:cNvPr>
          <p:cNvSpPr/>
          <p:nvPr/>
        </p:nvSpPr>
        <p:spPr>
          <a:xfrm>
            <a:off x="1961321" y="3429000"/>
            <a:ext cx="4253948" cy="63941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EE7F99-820C-4775-AE2D-77C1245DF19B}"/>
              </a:ext>
            </a:extLst>
          </p:cNvPr>
          <p:cNvSpPr txBox="1"/>
          <p:nvPr/>
        </p:nvSpPr>
        <p:spPr>
          <a:xfrm>
            <a:off x="8027147" y="2693535"/>
            <a:ext cx="28308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MÉTODO EXECUTOR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915237B-19A4-4D0A-81CA-DC98B63B58D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6215269" y="2878201"/>
            <a:ext cx="1811878" cy="916933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33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63D8048-E64A-47A2-86A6-C7083413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23" y="0"/>
            <a:ext cx="9523953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B12E4B5-2C10-4DE0-9A85-5B5980833717}"/>
              </a:ext>
            </a:extLst>
          </p:cNvPr>
          <p:cNvSpPr/>
          <p:nvPr/>
        </p:nvSpPr>
        <p:spPr>
          <a:xfrm>
            <a:off x="1457739" y="4714461"/>
            <a:ext cx="3432313" cy="15405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5EE7F99-820C-4775-AE2D-77C1245DF19B}"/>
              </a:ext>
            </a:extLst>
          </p:cNvPr>
          <p:cNvSpPr txBox="1"/>
          <p:nvPr/>
        </p:nvSpPr>
        <p:spPr>
          <a:xfrm>
            <a:off x="8027147" y="2693535"/>
            <a:ext cx="283083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RESULTADO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915237B-19A4-4D0A-81CA-DC98B63B58D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273287" y="2878201"/>
            <a:ext cx="4753860" cy="183626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179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FE0B97-20E8-4ECF-928D-A3BB4D6B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730" y="3174585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USANDO UM CLASSE GRÁFICA</a:t>
            </a:r>
          </a:p>
        </p:txBody>
      </p:sp>
    </p:spTree>
    <p:extLst>
      <p:ext uri="{BB962C8B-B14F-4D97-AF65-F5344CB8AC3E}">
        <p14:creationId xmlns:p14="http://schemas.microsoft.com/office/powerpoint/2010/main" val="360708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E8D04F1-CBC5-43E3-9AE3-7152BA705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83" y="302522"/>
            <a:ext cx="8575004" cy="532965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F544745-965A-411F-B433-882FA21FD726}"/>
              </a:ext>
            </a:extLst>
          </p:cNvPr>
          <p:cNvSpPr/>
          <p:nvPr/>
        </p:nvSpPr>
        <p:spPr>
          <a:xfrm>
            <a:off x="477077" y="182217"/>
            <a:ext cx="3988906" cy="63941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352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E8D04F1-CBC5-43E3-9AE3-7152BA705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83" y="302522"/>
            <a:ext cx="8575004" cy="532965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F544745-965A-411F-B433-882FA21FD726}"/>
              </a:ext>
            </a:extLst>
          </p:cNvPr>
          <p:cNvSpPr/>
          <p:nvPr/>
        </p:nvSpPr>
        <p:spPr>
          <a:xfrm>
            <a:off x="477077" y="182217"/>
            <a:ext cx="3988906" cy="63941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248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E8D04F1-CBC5-43E3-9AE3-7152BA705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83" y="302522"/>
            <a:ext cx="8575004" cy="532965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F544745-965A-411F-B433-882FA21FD726}"/>
              </a:ext>
            </a:extLst>
          </p:cNvPr>
          <p:cNvSpPr/>
          <p:nvPr/>
        </p:nvSpPr>
        <p:spPr>
          <a:xfrm>
            <a:off x="3273286" y="1030357"/>
            <a:ext cx="5539410" cy="5201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967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9D17D4-6864-4337-8EF4-F427092A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FICARÁ ASSIM...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44599A1-F103-4818-989A-871022503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031" y="2346877"/>
            <a:ext cx="6657927" cy="279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98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COMPONENTES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sz="3200" dirty="0"/>
              <a:t>Os componentes GUI Swing estão dentro do pacote </a:t>
            </a:r>
            <a:r>
              <a:rPr lang="pt-BR" sz="3200" b="1" dirty="0" err="1"/>
              <a:t>javax.swing</a:t>
            </a:r>
            <a:r>
              <a:rPr lang="pt-BR" sz="3200" dirty="0"/>
              <a:t> que são utilizados para construir as interfaces gráficas. Alguns componentes não são do tipo GUI Swing e sim componentes </a:t>
            </a:r>
            <a:r>
              <a:rPr lang="pt-BR" sz="3200" b="1" dirty="0"/>
              <a:t>AWT</a:t>
            </a:r>
            <a:r>
              <a:rPr lang="pt-BR" sz="3200" dirty="0"/>
              <a:t>. Antes de existir o GUI Swing, o Java tinha componentes </a:t>
            </a:r>
            <a:r>
              <a:rPr lang="pt-BR" sz="3200" b="1" dirty="0"/>
              <a:t>AWT</a:t>
            </a:r>
            <a:r>
              <a:rPr lang="pt-BR" sz="3200" dirty="0"/>
              <a:t> (Abstract Windows Toolkit) que faz parte do pacote </a:t>
            </a:r>
            <a:r>
              <a:rPr lang="pt-BR" sz="3200" b="1" dirty="0" err="1"/>
              <a:t>java.awt</a:t>
            </a:r>
            <a:r>
              <a:rPr lang="pt-B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7556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6C9256-6729-4B6B-A5EC-C71A0738D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GUI JAVA</a:t>
            </a:r>
          </a:p>
        </p:txBody>
      </p:sp>
      <p:pic>
        <p:nvPicPr>
          <p:cNvPr id="1026" name="Picture 2" descr="Resultado de imagem para GUI JAVA">
            <a:extLst>
              <a:ext uri="{FF2B5EF4-FFF2-40B4-BE49-F238E27FC236}">
                <a16:creationId xmlns:a16="http://schemas.microsoft.com/office/drawing/2014/main" id="{F14A4A79-2A39-402B-8F21-0F08D30FF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984" y="1815962"/>
            <a:ext cx="5598215" cy="417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382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sz="3600" dirty="0"/>
              <a:t>A diferença entre o GUI Swing e AWT, é na aparência e comportamento dos componentes, ou seja, quando criado por AWT, a aparência e comportamento de seus componentes são diferentes para cada plataforma e enquanto feito por GUI Swing, a aparência e comportamento funcionam da mesma forma para todas as plataformas. </a:t>
            </a:r>
          </a:p>
        </p:txBody>
      </p:sp>
    </p:spTree>
    <p:extLst>
      <p:ext uri="{BB962C8B-B14F-4D97-AF65-F5344CB8AC3E}">
        <p14:creationId xmlns:p14="http://schemas.microsoft.com/office/powerpoint/2010/main" val="1806872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BA562-0A28-43F1-B4C6-32DADADB1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AutoShape 2" descr="Resultado de imagem para GUI JAVA AWT">
            <a:extLst>
              <a:ext uri="{FF2B5EF4-FFF2-40B4-BE49-F238E27FC236}">
                <a16:creationId xmlns:a16="http://schemas.microsoft.com/office/drawing/2014/main" id="{9A648DFD-87F5-49F5-985D-910953B81A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5" name="AutoShape 4" descr="Resultado de imagem para GUI JAVA AWT">
            <a:extLst>
              <a:ext uri="{FF2B5EF4-FFF2-40B4-BE49-F238E27FC236}">
                <a16:creationId xmlns:a16="http://schemas.microsoft.com/office/drawing/2014/main" id="{60D951D5-219F-4B19-93FA-058E0B2AAC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4" name="Picture 6" descr="Resultado de imagem para GUI JAVA AWT">
            <a:extLst>
              <a:ext uri="{FF2B5EF4-FFF2-40B4-BE49-F238E27FC236}">
                <a16:creationId xmlns:a16="http://schemas.microsoft.com/office/drawing/2014/main" id="{8E7DD3D0-FB27-4942-BFC8-40D9C00EF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31" y="2800764"/>
            <a:ext cx="9778583" cy="279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1487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sz="4000" dirty="0"/>
              <a:t>Os componentes AWT são mais pesados, pois requerem uma interação direta com o sistema de janela local, podendo restringir na aparência e funcionalidade, ficando menos flexíveis do que os componentes GUI Swing.</a:t>
            </a:r>
          </a:p>
        </p:txBody>
      </p:sp>
    </p:spTree>
    <p:extLst>
      <p:ext uri="{BB962C8B-B14F-4D97-AF65-F5344CB8AC3E}">
        <p14:creationId xmlns:p14="http://schemas.microsoft.com/office/powerpoint/2010/main" val="1840286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Alguns componentes da GUI swing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3780"/>
          </a:xfrm>
        </p:spPr>
        <p:txBody>
          <a:bodyPr>
            <a:normAutofit/>
          </a:bodyPr>
          <a:lstStyle/>
          <a:p>
            <a:r>
              <a:rPr lang="pt-BR" sz="4000" b="1" dirty="0" err="1"/>
              <a:t>JLabel</a:t>
            </a:r>
            <a:r>
              <a:rPr lang="pt-BR" sz="4000" dirty="0"/>
              <a:t> - Exibe texto não editável ou ícones.</a:t>
            </a:r>
          </a:p>
        </p:txBody>
      </p:sp>
      <p:pic>
        <p:nvPicPr>
          <p:cNvPr id="10242" name="Picture 2" descr="Resultado de imagem para jlabel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612" y="3457390"/>
            <a:ext cx="2852128" cy="190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266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Alguns componentes da GUI swing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2003"/>
          </a:xfrm>
        </p:spPr>
        <p:txBody>
          <a:bodyPr>
            <a:normAutofit/>
          </a:bodyPr>
          <a:lstStyle/>
          <a:p>
            <a:r>
              <a:rPr lang="pt-BR" b="1" dirty="0" err="1"/>
              <a:t>JButton</a:t>
            </a:r>
            <a:r>
              <a:rPr lang="pt-BR" dirty="0"/>
              <a:t> – Libera um evento quando o usuário clicar nele com o mouse.</a:t>
            </a:r>
          </a:p>
        </p:txBody>
      </p:sp>
      <p:pic>
        <p:nvPicPr>
          <p:cNvPr id="12290" name="Picture 2" descr="Resultado de imagem para jbutton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222" y="3181720"/>
            <a:ext cx="29432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sultado de imagem para jbutton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49" y="3412497"/>
            <a:ext cx="315277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929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Alguns componentes da GUI swing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72756"/>
          </a:xfrm>
        </p:spPr>
        <p:txBody>
          <a:bodyPr>
            <a:normAutofit/>
          </a:bodyPr>
          <a:lstStyle/>
          <a:p>
            <a:r>
              <a:rPr lang="pt-BR" b="1" dirty="0" err="1"/>
              <a:t>JTextField</a:t>
            </a:r>
            <a:r>
              <a:rPr lang="pt-BR" dirty="0"/>
              <a:t> – Insere dados do teclado e serve também para exibição do texto editável ou não editável.</a:t>
            </a:r>
          </a:p>
        </p:txBody>
      </p:sp>
      <p:pic>
        <p:nvPicPr>
          <p:cNvPr id="13314" name="Picture 2" descr="Resultado de imagem para jtextfield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561" y="4615417"/>
            <a:ext cx="5681483" cy="197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sultado de imagem para jtextfield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96" y="3413051"/>
            <a:ext cx="5439116" cy="1617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034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Alguns componentes da GUI swing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42507" y="1690688"/>
            <a:ext cx="10515600" cy="616577"/>
          </a:xfrm>
        </p:spPr>
        <p:txBody>
          <a:bodyPr>
            <a:normAutofit/>
          </a:bodyPr>
          <a:lstStyle/>
          <a:p>
            <a:r>
              <a:rPr lang="pt-BR" b="1" dirty="0" err="1"/>
              <a:t>JCheckBox</a:t>
            </a:r>
            <a:r>
              <a:rPr lang="pt-BR" dirty="0"/>
              <a:t> – Especifica uma opção que pode ser ou não selecionada.</a:t>
            </a:r>
          </a:p>
        </p:txBody>
      </p:sp>
      <p:pic>
        <p:nvPicPr>
          <p:cNvPr id="14338" name="Picture 2" descr="Resultado de imagem para JCheck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781" y="3909386"/>
            <a:ext cx="3673326" cy="244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Resultado de imagem para JCheck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01678"/>
            <a:ext cx="4373855" cy="293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662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Alguns componentes da GUI swing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16724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r>
              <a:rPr lang="pt-BR" b="1" dirty="0" err="1"/>
              <a:t>JComboBox</a:t>
            </a:r>
            <a:r>
              <a:rPr lang="pt-BR" dirty="0"/>
              <a:t> – Fornece uma lista de itens onde possibilita o usuário selecionar um item ou digitar para procurar.</a:t>
            </a:r>
          </a:p>
        </p:txBody>
      </p:sp>
      <p:pic>
        <p:nvPicPr>
          <p:cNvPr id="15362" name="Picture 2" descr="Resultado de imagem para JCombo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423" y="2353469"/>
            <a:ext cx="3560135" cy="356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Resultado de imagem para JComboBo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206602"/>
            <a:ext cx="3372293" cy="337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7175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Alguns componentes da GUI swing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9231"/>
          </a:xfrm>
        </p:spPr>
        <p:txBody>
          <a:bodyPr>
            <a:normAutofit/>
          </a:bodyPr>
          <a:lstStyle/>
          <a:p>
            <a:r>
              <a:rPr lang="pt-BR" b="1" dirty="0" err="1"/>
              <a:t>JList</a:t>
            </a:r>
            <a:r>
              <a:rPr lang="pt-BR" dirty="0"/>
              <a:t> – Lista de itens onde pode ser selecionado vários itens.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6386" name="Picture 2" descr="Resultado de imagem para Jlist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914" y="4036791"/>
            <a:ext cx="4038600" cy="245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Resultado de imagem para Jlist Ja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41" y="2973830"/>
            <a:ext cx="3565821" cy="3355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956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Alguns componentes da GUI swing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 err="1"/>
              <a:t>JPanel</a:t>
            </a:r>
            <a:r>
              <a:rPr lang="pt-BR" dirty="0"/>
              <a:t> – É a área onde abriga e organiza os componentes inseridos.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7410" name="Picture 2" descr="Resultado de imagem para JPanel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463" y="3246511"/>
            <a:ext cx="5947514" cy="342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691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11192540" cy="990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Métodos</a:t>
            </a:r>
            <a:r>
              <a:rPr lang="en-US" dirty="0"/>
              <a:t> </a:t>
            </a:r>
            <a:r>
              <a:rPr lang="en-US" dirty="0" err="1"/>
              <a:t>comuns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componentes</a:t>
            </a:r>
            <a:r>
              <a:rPr lang="en-US" dirty="0"/>
              <a:t> Swing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38199" y="1752600"/>
            <a:ext cx="10410083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get/setPreferredSize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get/setSize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get/setLocation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getLength/Width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repaint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setBackground(Color)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setFont(Font)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isEnabled / setEnabled(boolean)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urier New" panose="02070309020205020404" pitchFamily="49" charset="0"/>
              </a:rPr>
              <a:t>isVisible / setVisible(boolean)</a:t>
            </a:r>
          </a:p>
        </p:txBody>
      </p:sp>
    </p:spTree>
    <p:extLst>
      <p:ext uri="{BB962C8B-B14F-4D97-AF65-F5344CB8AC3E}">
        <p14:creationId xmlns:p14="http://schemas.microsoft.com/office/powerpoint/2010/main" val="757205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Os elementos básicos necessários para criar um GUI residem em dois pacotes: </a:t>
            </a:r>
          </a:p>
          <a:p>
            <a:pPr marL="0" indent="0">
              <a:buNone/>
            </a:pPr>
            <a:r>
              <a:rPr lang="pt-BR" dirty="0"/>
              <a:t>– </a:t>
            </a:r>
            <a:r>
              <a:rPr lang="pt-BR" dirty="0" err="1"/>
              <a:t>java.awt</a:t>
            </a:r>
            <a:r>
              <a:rPr lang="pt-BR" dirty="0"/>
              <a:t>: Abstract </a:t>
            </a:r>
            <a:r>
              <a:rPr lang="pt-BR" dirty="0" err="1"/>
              <a:t>Windowing</a:t>
            </a:r>
            <a:r>
              <a:rPr lang="pt-BR" dirty="0"/>
              <a:t> Toolkit (classes básicas); </a:t>
            </a:r>
          </a:p>
          <a:p>
            <a:pPr marL="0" indent="0">
              <a:buNone/>
            </a:pPr>
            <a:r>
              <a:rPr lang="pt-BR" dirty="0"/>
              <a:t>– </a:t>
            </a:r>
            <a:r>
              <a:rPr lang="pt-BR" dirty="0" err="1"/>
              <a:t>javax.swing</a:t>
            </a:r>
            <a:r>
              <a:rPr lang="pt-BR" dirty="0"/>
              <a:t>: Swing </a:t>
            </a:r>
            <a:r>
              <a:rPr lang="pt-BR" dirty="0" err="1"/>
              <a:t>Components</a:t>
            </a:r>
            <a:r>
              <a:rPr lang="pt-BR" dirty="0"/>
              <a:t> - fornece melhores alternativas aos componentes definidos na classe </a:t>
            </a:r>
            <a:r>
              <a:rPr lang="pt-BR" dirty="0" err="1"/>
              <a:t>java.awt</a:t>
            </a:r>
            <a:r>
              <a:rPr lang="pt-BR" dirty="0"/>
              <a:t>. 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/>
              <a:t>Exemplo: estudaremos a classe </a:t>
            </a:r>
            <a:r>
              <a:rPr lang="pt-BR" dirty="0" err="1"/>
              <a:t>JButton</a:t>
            </a:r>
            <a:r>
              <a:rPr lang="pt-BR" dirty="0"/>
              <a:t> do Swing no lugar da classe Button, do </a:t>
            </a:r>
            <a:r>
              <a:rPr lang="pt-BR" dirty="0" err="1"/>
              <a:t>java.awt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13018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Objetos da Classe AWT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842" y="1690688"/>
            <a:ext cx="6593958" cy="49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821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classes de s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49" y="1201591"/>
            <a:ext cx="7005245" cy="565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Objetos da Classe Swing</a:t>
            </a:r>
          </a:p>
        </p:txBody>
      </p:sp>
    </p:spTree>
    <p:extLst>
      <p:ext uri="{BB962C8B-B14F-4D97-AF65-F5344CB8AC3E}">
        <p14:creationId xmlns:p14="http://schemas.microsoft.com/office/powerpoint/2010/main" val="2563080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54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128000" y="6229350"/>
            <a:ext cx="1828800" cy="514350"/>
          </a:xfrm>
          <a:prstGeom prst="rect">
            <a:avLst/>
          </a:prstGeom>
        </p:spPr>
        <p:txBody>
          <a:bodyPr/>
          <a:lstStyle/>
          <a:p>
            <a:fld id="{7FE19FB9-48FC-48B1-9DFC-3B937B344EF1}" type="slidenum">
              <a:rPr lang="en-US"/>
              <a:pPr/>
              <a:t>33</a:t>
            </a:fld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525000" y="62484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637953" y="1403498"/>
            <a:ext cx="108771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Para criar a interface gráfica será necessário importar algumas bibliotecas:</a:t>
            </a:r>
          </a:p>
          <a:p>
            <a:endParaRPr lang="pt-BR" sz="3600" dirty="0"/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java.awt</a:t>
            </a:r>
            <a:r>
              <a:rPr lang="pt-BR" sz="3600" dirty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/>
              <a:t>.*;</a:t>
            </a:r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4061637" y="3413051"/>
            <a:ext cx="3413051" cy="1275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3714306" y="4128977"/>
            <a:ext cx="3611527" cy="11341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7430387" y="3274011"/>
            <a:ext cx="43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Dependente do sistema operacional.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7307007" y="5097500"/>
            <a:ext cx="4884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Independente do sistema operacional;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Largamente utilizado.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Mais opções de utilitários para interface</a:t>
            </a:r>
          </a:p>
        </p:txBody>
      </p:sp>
    </p:spTree>
    <p:extLst>
      <p:ext uri="{BB962C8B-B14F-4D97-AF65-F5344CB8AC3E}">
        <p14:creationId xmlns:p14="http://schemas.microsoft.com/office/powerpoint/2010/main" val="1696573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Prosseguindo...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lbl_Mostrar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bt_Escrever</a:t>
            </a:r>
            <a:r>
              <a:rPr lang="pt-BR" dirty="0"/>
              <a:t>, </a:t>
            </a:r>
            <a:r>
              <a:rPr lang="pt-BR" dirty="0" err="1"/>
              <a:t>bt_Sair</a:t>
            </a:r>
            <a:r>
              <a:rPr lang="pt-BR" dirty="0"/>
              <a:t>, </a:t>
            </a:r>
            <a:r>
              <a:rPr lang="pt-BR" dirty="0" err="1"/>
              <a:t>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();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987750" y="6019512"/>
            <a:ext cx="9193620" cy="5847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/>
              <a:t>CRIAÇÃO DE OBJETOS (BOTÕES, ETIQUETAS E PAINEIS)</a:t>
            </a:r>
          </a:p>
        </p:txBody>
      </p:sp>
      <p:cxnSp>
        <p:nvCxnSpPr>
          <p:cNvPr id="6" name="Conector de seta reta 5"/>
          <p:cNvCxnSpPr/>
          <p:nvPr/>
        </p:nvCxnSpPr>
        <p:spPr>
          <a:xfrm>
            <a:off x="5422605" y="4231758"/>
            <a:ext cx="10632" cy="17877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>
            <a:off x="7371907" y="3735572"/>
            <a:ext cx="28353" cy="22839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9443484" y="3072809"/>
            <a:ext cx="28353" cy="29467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547192" y="3072809"/>
            <a:ext cx="489629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8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572" y="0"/>
            <a:ext cx="11020575" cy="6604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JFrame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2773" y="1346200"/>
            <a:ext cx="11057860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Métodos</a:t>
            </a:r>
            <a:r>
              <a:rPr lang="en-US" dirty="0"/>
              <a:t> </a:t>
            </a:r>
            <a:r>
              <a:rPr lang="en-US" dirty="0" err="1"/>
              <a:t>principais</a:t>
            </a:r>
            <a:endParaRPr lang="en-US" i="1" dirty="0"/>
          </a:p>
          <a:p>
            <a:pPr lvl="1"/>
            <a:r>
              <a:rPr lang="en-US" sz="2800" dirty="0">
                <a:latin typeface="Courier New" panose="02070309020205020404" pitchFamily="49" charset="0"/>
              </a:rPr>
              <a:t>public void </a:t>
            </a:r>
            <a:r>
              <a:rPr lang="en-US" sz="2800" dirty="0" err="1">
                <a:latin typeface="Courier New" panose="02070309020205020404" pitchFamily="49" charset="0"/>
              </a:rPr>
              <a:t>setTitle</a:t>
            </a:r>
            <a:r>
              <a:rPr lang="en-US" sz="2800" dirty="0">
                <a:latin typeface="Courier New" panose="02070309020205020404" pitchFamily="49" charset="0"/>
              </a:rPr>
              <a:t>(String title): </a:t>
            </a:r>
            <a:r>
              <a:rPr lang="en-US" sz="2800" dirty="0" err="1"/>
              <a:t>Coloca</a:t>
            </a:r>
            <a:r>
              <a:rPr lang="en-US" sz="2800" dirty="0"/>
              <a:t> um </a:t>
            </a:r>
            <a:r>
              <a:rPr lang="en-US" sz="2800" dirty="0" err="1"/>
              <a:t>título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barra</a:t>
            </a:r>
            <a:r>
              <a:rPr lang="en-US" sz="2800" dirty="0"/>
              <a:t> de </a:t>
            </a:r>
            <a:r>
              <a:rPr lang="en-US" sz="2800" dirty="0" err="1"/>
              <a:t>título</a:t>
            </a:r>
            <a:r>
              <a:rPr lang="en-US" sz="2800" dirty="0"/>
              <a:t> da </a:t>
            </a:r>
            <a:r>
              <a:rPr lang="en-US" sz="2800" dirty="0" err="1"/>
              <a:t>janela</a:t>
            </a:r>
            <a:r>
              <a:rPr lang="en-US" sz="2800" dirty="0"/>
              <a:t>.</a:t>
            </a:r>
          </a:p>
          <a:p>
            <a:pPr lvl="1"/>
            <a:r>
              <a:rPr lang="en-US" sz="2800" dirty="0">
                <a:latin typeface="Courier New" panose="02070309020205020404" pitchFamily="49" charset="0"/>
              </a:rPr>
              <a:t>public void show(): </a:t>
            </a:r>
            <a:r>
              <a:rPr lang="en-US" sz="2800" dirty="0" err="1"/>
              <a:t>Faz</a:t>
            </a:r>
            <a:r>
              <a:rPr lang="en-US" sz="2800" dirty="0"/>
              <a:t> o frame </a:t>
            </a:r>
            <a:r>
              <a:rPr lang="en-US" sz="2800" dirty="0" err="1"/>
              <a:t>aparecer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tela</a:t>
            </a:r>
            <a:r>
              <a:rPr lang="en-US" sz="2800" dirty="0"/>
              <a:t>. </a:t>
            </a:r>
          </a:p>
          <a:p>
            <a:pPr lvl="1"/>
            <a:r>
              <a:rPr lang="en-US" sz="2800" dirty="0">
                <a:latin typeface="Courier New" panose="02070309020205020404" pitchFamily="49" charset="0"/>
              </a:rPr>
              <a:t>public void </a:t>
            </a:r>
            <a:r>
              <a:rPr lang="en-US" sz="2800" dirty="0" err="1">
                <a:latin typeface="Courier New" panose="02070309020205020404" pitchFamily="49" charset="0"/>
              </a:rPr>
              <a:t>setVisible</a:t>
            </a:r>
            <a:r>
              <a:rPr lang="en-US" sz="2800" dirty="0">
                <a:latin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</a:rPr>
              <a:t>boolean</a:t>
            </a:r>
            <a:r>
              <a:rPr lang="en-US" sz="2800" dirty="0">
                <a:latin typeface="Courier New" panose="02070309020205020404" pitchFamily="49" charset="0"/>
              </a:rPr>
              <a:t> v): </a:t>
            </a:r>
            <a:r>
              <a:rPr lang="en-US" sz="2800" dirty="0" err="1"/>
              <a:t>Faz</a:t>
            </a:r>
            <a:r>
              <a:rPr lang="en-US" sz="2800" dirty="0"/>
              <a:t> com </a:t>
            </a:r>
            <a:r>
              <a:rPr lang="en-US" sz="2800" dirty="0" err="1"/>
              <a:t>que</a:t>
            </a:r>
            <a:r>
              <a:rPr lang="en-US" sz="2800" dirty="0"/>
              <a:t> o frame se </a:t>
            </a:r>
            <a:r>
              <a:rPr lang="en-US" sz="2800" dirty="0" err="1"/>
              <a:t>torne</a:t>
            </a:r>
            <a:r>
              <a:rPr lang="en-US" sz="2800" dirty="0"/>
              <a:t> </a:t>
            </a:r>
            <a:r>
              <a:rPr lang="en-US" sz="2800" dirty="0" err="1"/>
              <a:t>visível</a:t>
            </a:r>
            <a:r>
              <a:rPr lang="en-US" sz="2800" dirty="0"/>
              <a:t> (</a:t>
            </a:r>
            <a:r>
              <a:rPr lang="en-US" sz="2800" dirty="0">
                <a:latin typeface="Courier New" panose="02070309020205020404" pitchFamily="49" charset="0"/>
              </a:rPr>
              <a:t>v=true</a:t>
            </a:r>
            <a:r>
              <a:rPr lang="en-US" sz="2800" dirty="0"/>
              <a:t>) </a:t>
            </a:r>
            <a:r>
              <a:rPr lang="en-US" sz="2800" dirty="0" err="1"/>
              <a:t>ou</a:t>
            </a:r>
            <a:r>
              <a:rPr lang="en-US" sz="2800" dirty="0"/>
              <a:t> </a:t>
            </a:r>
            <a:r>
              <a:rPr lang="en-US" sz="2800" dirty="0" err="1"/>
              <a:t>não</a:t>
            </a:r>
            <a:r>
              <a:rPr lang="en-US" sz="2800" dirty="0"/>
              <a:t> (</a:t>
            </a:r>
            <a:r>
              <a:rPr lang="en-US" sz="2800" dirty="0">
                <a:latin typeface="Courier New" panose="02070309020205020404" pitchFamily="49" charset="0"/>
              </a:rPr>
              <a:t>v=false</a:t>
            </a:r>
            <a:r>
              <a:rPr lang="en-US" sz="2800" dirty="0"/>
              <a:t>). </a:t>
            </a:r>
          </a:p>
          <a:p>
            <a:pPr lvl="1"/>
            <a:r>
              <a:rPr lang="en-US" sz="2800" dirty="0">
                <a:latin typeface="Courier New" panose="02070309020205020404" pitchFamily="49" charset="0"/>
              </a:rPr>
              <a:t>public void </a:t>
            </a:r>
            <a:r>
              <a:rPr lang="en-US" sz="2800" dirty="0" err="1">
                <a:latin typeface="Courier New" panose="02070309020205020404" pitchFamily="49" charset="0"/>
              </a:rPr>
              <a:t>setDefaultCloseOperation</a:t>
            </a:r>
            <a:r>
              <a:rPr lang="en-US" sz="2800" dirty="0">
                <a:latin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</a:rPr>
              <a:t>int</a:t>
            </a:r>
            <a:r>
              <a:rPr lang="en-US" sz="2800" dirty="0">
                <a:latin typeface="Courier New" panose="02070309020205020404" pitchFamily="49" charset="0"/>
              </a:rPr>
              <a:t> op) : </a:t>
            </a:r>
            <a:r>
              <a:rPr lang="en-US" sz="2800" dirty="0" err="1"/>
              <a:t>Faz</a:t>
            </a:r>
            <a:r>
              <a:rPr lang="en-US" sz="2800" dirty="0"/>
              <a:t> a </a:t>
            </a:r>
            <a:r>
              <a:rPr lang="en-US" sz="2800" dirty="0" err="1"/>
              <a:t>janela</a:t>
            </a:r>
            <a:r>
              <a:rPr lang="en-US" sz="2800" dirty="0"/>
              <a:t> </a:t>
            </a:r>
            <a:r>
              <a:rPr lang="en-US" sz="2800" dirty="0" err="1"/>
              <a:t>realizar</a:t>
            </a:r>
            <a:r>
              <a:rPr lang="en-US" sz="2800" dirty="0"/>
              <a:t> </a:t>
            </a:r>
            <a:r>
              <a:rPr lang="en-US" sz="2800" dirty="0" err="1"/>
              <a:t>uma</a:t>
            </a:r>
            <a:r>
              <a:rPr lang="en-US" sz="2800" dirty="0"/>
              <a:t> </a:t>
            </a:r>
            <a:r>
              <a:rPr lang="en-US" sz="2800" dirty="0" err="1"/>
              <a:t>determinada</a:t>
            </a:r>
            <a:r>
              <a:rPr lang="en-US" sz="2800" dirty="0"/>
              <a:t> </a:t>
            </a:r>
            <a:r>
              <a:rPr lang="en-US" sz="2800" dirty="0" err="1"/>
              <a:t>operação</a:t>
            </a:r>
            <a:r>
              <a:rPr lang="en-US" sz="2800" dirty="0"/>
              <a:t> </a:t>
            </a:r>
            <a:r>
              <a:rPr lang="en-US" sz="2800" dirty="0" err="1"/>
              <a:t>quando</a:t>
            </a:r>
            <a:r>
              <a:rPr lang="en-US" sz="2800" dirty="0"/>
              <a:t> </a:t>
            </a:r>
            <a:r>
              <a:rPr lang="en-US" sz="2800" dirty="0" err="1"/>
              <a:t>fecha</a:t>
            </a:r>
            <a:r>
              <a:rPr lang="en-US" sz="2800" dirty="0"/>
              <a:t>. </a:t>
            </a:r>
            <a:r>
              <a:rPr lang="en-US" sz="2800" dirty="0" err="1"/>
              <a:t>Mais</a:t>
            </a:r>
            <a:r>
              <a:rPr lang="en-US" sz="2800" dirty="0"/>
              <a:t> </a:t>
            </a:r>
            <a:r>
              <a:rPr lang="en-US" sz="2800" dirty="0" err="1"/>
              <a:t>comum</a:t>
            </a:r>
            <a:r>
              <a:rPr lang="en-US" sz="2800" dirty="0"/>
              <a:t>: </a:t>
            </a:r>
            <a:r>
              <a:rPr lang="en-US" sz="2800" dirty="0" err="1">
                <a:latin typeface="Courier New" panose="02070309020205020404" pitchFamily="49" charset="0"/>
              </a:rPr>
              <a:t>JFrame.EXIT_ON_CLOSE</a:t>
            </a:r>
            <a:endParaRPr lang="en-US" sz="2800" dirty="0">
              <a:latin typeface="Courier New" panose="02070309020205020404" pitchFamily="49" charset="0"/>
            </a:endParaRPr>
          </a:p>
        </p:txBody>
      </p:sp>
      <p:pic>
        <p:nvPicPr>
          <p:cNvPr id="6" name="Picture 4" descr="C:\Document\cs335_2003_spring\lecture_notes\jfram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043" y="4794694"/>
            <a:ext cx="3956104" cy="191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556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Tornando os botões sensíveis ao eventos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37953" y="1403498"/>
            <a:ext cx="108771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Será necessário importar a biblioteca </a:t>
            </a:r>
            <a:r>
              <a:rPr lang="pt-BR" sz="3600" dirty="0" err="1"/>
              <a:t>event</a:t>
            </a:r>
            <a:r>
              <a:rPr lang="pt-BR" sz="3600" dirty="0"/>
              <a:t> nas classes swing e </a:t>
            </a:r>
            <a:r>
              <a:rPr lang="pt-BR" sz="3600" dirty="0" err="1"/>
              <a:t>awt</a:t>
            </a:r>
            <a:endParaRPr lang="pt-BR" sz="3600" dirty="0"/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java.awt</a:t>
            </a:r>
            <a:r>
              <a:rPr lang="pt-BR" sz="3600" dirty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java.awt.event</a:t>
            </a:r>
            <a:r>
              <a:rPr lang="pt-BR" sz="3600" dirty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/>
              <a:t>. </a:t>
            </a:r>
            <a:r>
              <a:rPr lang="pt-BR" sz="3600" dirty="0" err="1"/>
              <a:t>event</a:t>
            </a:r>
            <a:r>
              <a:rPr lang="pt-BR" sz="3600" dirty="0"/>
              <a:t>.*;</a:t>
            </a:r>
          </a:p>
          <a:p>
            <a:endParaRPr lang="pt-BR" sz="3600" dirty="0"/>
          </a:p>
          <a:p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class</a:t>
            </a:r>
            <a:r>
              <a:rPr lang="pt-BR" sz="3600" dirty="0"/>
              <a:t> </a:t>
            </a:r>
            <a:r>
              <a:rPr lang="pt-BR" sz="3600" dirty="0" err="1"/>
              <a:t>Primeira_Tela</a:t>
            </a:r>
            <a:r>
              <a:rPr lang="pt-BR" sz="3600" dirty="0"/>
              <a:t> </a:t>
            </a:r>
            <a:r>
              <a:rPr lang="pt-BR" sz="3600" dirty="0" err="1"/>
              <a:t>extends</a:t>
            </a:r>
            <a:r>
              <a:rPr lang="pt-BR" sz="3600" dirty="0"/>
              <a:t> </a:t>
            </a:r>
            <a:r>
              <a:rPr lang="pt-BR" sz="3600" dirty="0" err="1"/>
              <a:t>JFrame</a:t>
            </a:r>
            <a:r>
              <a:rPr lang="pt-BR" sz="3600" dirty="0"/>
              <a:t> </a:t>
            </a:r>
            <a:r>
              <a:rPr lang="pt-BR" sz="3600" dirty="0" err="1"/>
              <a:t>implements</a:t>
            </a:r>
            <a:r>
              <a:rPr lang="pt-BR" sz="3600" dirty="0"/>
              <a:t> </a:t>
            </a:r>
            <a:r>
              <a:rPr lang="pt-BR" sz="3600" dirty="0" err="1"/>
              <a:t>ActionListener</a:t>
            </a:r>
            <a:endParaRPr lang="pt-BR" sz="3600" dirty="0"/>
          </a:p>
          <a:p>
            <a:endParaRPr lang="pt-BR" sz="3600" dirty="0"/>
          </a:p>
        </p:txBody>
      </p:sp>
      <p:cxnSp>
        <p:nvCxnSpPr>
          <p:cNvPr id="14" name="Conector reto 13"/>
          <p:cNvCxnSpPr/>
          <p:nvPr/>
        </p:nvCxnSpPr>
        <p:spPr>
          <a:xfrm flipV="1">
            <a:off x="138223" y="3593804"/>
            <a:ext cx="6475228" cy="318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138223" y="4883887"/>
            <a:ext cx="6475228" cy="318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38223" y="3625702"/>
            <a:ext cx="0" cy="129008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6613451" y="3625701"/>
            <a:ext cx="0" cy="129008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5507665" y="5752214"/>
            <a:ext cx="3009014" cy="106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5507665" y="5383618"/>
            <a:ext cx="300901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V="1">
            <a:off x="5507665" y="5372986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8516679" y="5383618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303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Tornando os botões sensíveis ao eventos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37953" y="1403498"/>
            <a:ext cx="108771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Será necessário importar a biblioteca </a:t>
            </a:r>
            <a:r>
              <a:rPr lang="pt-BR" sz="3600" dirty="0" err="1"/>
              <a:t>event</a:t>
            </a:r>
            <a:r>
              <a:rPr lang="pt-BR" sz="3600" dirty="0"/>
              <a:t> nas classes swing e </a:t>
            </a:r>
            <a:r>
              <a:rPr lang="pt-BR" sz="3600" dirty="0" err="1"/>
              <a:t>awt</a:t>
            </a:r>
            <a:endParaRPr lang="pt-BR" sz="3600" dirty="0"/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java.awt</a:t>
            </a:r>
            <a:r>
              <a:rPr lang="pt-BR" sz="3600" dirty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java.awt.event</a:t>
            </a:r>
            <a:r>
              <a:rPr lang="pt-BR" sz="3600" dirty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/>
              <a:t>. </a:t>
            </a:r>
            <a:r>
              <a:rPr lang="pt-BR" sz="3600" dirty="0" err="1"/>
              <a:t>event</a:t>
            </a:r>
            <a:r>
              <a:rPr lang="pt-BR" sz="3600" dirty="0"/>
              <a:t>.*;</a:t>
            </a:r>
          </a:p>
          <a:p>
            <a:endParaRPr lang="pt-BR" sz="3600" dirty="0"/>
          </a:p>
          <a:p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class</a:t>
            </a:r>
            <a:r>
              <a:rPr lang="pt-BR" sz="3600" dirty="0"/>
              <a:t> </a:t>
            </a:r>
            <a:r>
              <a:rPr lang="pt-BR" sz="3600" dirty="0" err="1"/>
              <a:t>Primeira_Tela</a:t>
            </a:r>
            <a:r>
              <a:rPr lang="pt-BR" sz="3600" dirty="0"/>
              <a:t> </a:t>
            </a:r>
            <a:r>
              <a:rPr lang="pt-BR" sz="3600" dirty="0" err="1"/>
              <a:t>extends</a:t>
            </a:r>
            <a:r>
              <a:rPr lang="pt-BR" sz="3600" dirty="0"/>
              <a:t> </a:t>
            </a:r>
            <a:r>
              <a:rPr lang="pt-BR" sz="3600" dirty="0" err="1"/>
              <a:t>JFrame</a:t>
            </a:r>
            <a:r>
              <a:rPr lang="pt-BR" sz="3600" dirty="0"/>
              <a:t> </a:t>
            </a:r>
          </a:p>
          <a:p>
            <a:r>
              <a:rPr lang="pt-BR" sz="3600" dirty="0" err="1"/>
              <a:t>implements</a:t>
            </a:r>
            <a:r>
              <a:rPr lang="pt-BR" sz="3600" dirty="0"/>
              <a:t> </a:t>
            </a:r>
            <a:r>
              <a:rPr lang="pt-BR" sz="3600" dirty="0" err="1"/>
              <a:t>ActionListener</a:t>
            </a:r>
            <a:endParaRPr lang="pt-BR" sz="3600" dirty="0"/>
          </a:p>
          <a:p>
            <a:endParaRPr lang="pt-BR" sz="3600" dirty="0"/>
          </a:p>
        </p:txBody>
      </p:sp>
      <p:cxnSp>
        <p:nvCxnSpPr>
          <p:cNvPr id="21" name="Conector reto 20"/>
          <p:cNvCxnSpPr/>
          <p:nvPr/>
        </p:nvCxnSpPr>
        <p:spPr>
          <a:xfrm>
            <a:off x="637953" y="6315740"/>
            <a:ext cx="5114261" cy="106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637953" y="5932967"/>
            <a:ext cx="5114261" cy="3544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V="1">
            <a:off x="637953" y="5968409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5752214" y="5959548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3848986" y="3700130"/>
            <a:ext cx="4752754" cy="225055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8601740" y="3083442"/>
            <a:ext cx="291332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Tipos de eventos que serão obrigatoriamente tratados.</a:t>
            </a:r>
          </a:p>
        </p:txBody>
      </p:sp>
    </p:spTree>
    <p:extLst>
      <p:ext uri="{BB962C8B-B14F-4D97-AF65-F5344CB8AC3E}">
        <p14:creationId xmlns:p14="http://schemas.microsoft.com/office/powerpoint/2010/main" val="3921962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Agora o método construtor da classe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ÍMPRESSÃO"));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1669312" y="1775637"/>
            <a:ext cx="92822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1669312" y="4245934"/>
            <a:ext cx="9282223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1669312" y="1775637"/>
            <a:ext cx="9282223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1669312" y="1775638"/>
            <a:ext cx="1" cy="247029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V="1">
            <a:off x="10951534" y="1804047"/>
            <a:ext cx="1" cy="247029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3878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Tornando os botões sensíveis ao eventos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ÍMPRESSÃO"));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  <p:cxnSp>
        <p:nvCxnSpPr>
          <p:cNvPr id="5" name="Conector reto 4"/>
          <p:cNvCxnSpPr/>
          <p:nvPr/>
        </p:nvCxnSpPr>
        <p:spPr>
          <a:xfrm flipV="1">
            <a:off x="2509284" y="4189228"/>
            <a:ext cx="6485860" cy="1063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V="1">
            <a:off x="2509284" y="5227599"/>
            <a:ext cx="6485860" cy="106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2509284" y="4199860"/>
            <a:ext cx="0" cy="1027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9019954" y="4210492"/>
            <a:ext cx="0" cy="1027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6068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Tornando os botões sensíveis ao eventos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ÍMPRESSÃO"));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6943060" y="4401879"/>
            <a:ext cx="2456121" cy="95157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V="1">
            <a:off x="5277293" y="5624113"/>
            <a:ext cx="3079898" cy="2973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5193561" y="6050636"/>
            <a:ext cx="3247361" cy="34189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9417790" y="4201824"/>
            <a:ext cx="243751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Título da janela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8371811" y="5438923"/>
            <a:ext cx="243751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Tamanho da janela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8440922" y="6221582"/>
            <a:ext cx="236840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/>
              <a:t>Torna a janela visível</a:t>
            </a:r>
          </a:p>
        </p:txBody>
      </p:sp>
    </p:spTree>
    <p:extLst>
      <p:ext uri="{BB962C8B-B14F-4D97-AF65-F5344CB8AC3E}">
        <p14:creationId xmlns:p14="http://schemas.microsoft.com/office/powerpoint/2010/main" val="706000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9345" y="0"/>
            <a:ext cx="10515600" cy="1325563"/>
          </a:xfrm>
        </p:spPr>
        <p:txBody>
          <a:bodyPr/>
          <a:lstStyle/>
          <a:p>
            <a:r>
              <a:rPr lang="pt-BR" dirty="0"/>
              <a:t>Tratamento de eventos</a:t>
            </a:r>
          </a:p>
        </p:txBody>
      </p:sp>
      <p:sp>
        <p:nvSpPr>
          <p:cNvPr id="5" name="Retângulo 4"/>
          <p:cNvSpPr/>
          <p:nvPr/>
        </p:nvSpPr>
        <p:spPr>
          <a:xfrm>
            <a:off x="689344" y="957042"/>
            <a:ext cx="1012396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/>
              <a:t>public</a:t>
            </a:r>
            <a:r>
              <a:rPr lang="pt-BR" sz="2600" dirty="0"/>
              <a:t> </a:t>
            </a:r>
            <a:r>
              <a:rPr lang="pt-BR" sz="2600" dirty="0" err="1"/>
              <a:t>void</a:t>
            </a:r>
            <a:r>
              <a:rPr lang="pt-BR" sz="2600" dirty="0"/>
              <a:t> </a:t>
            </a:r>
            <a:r>
              <a:rPr lang="pt-BR" sz="2600" dirty="0" err="1"/>
              <a:t>actionPerformed</a:t>
            </a:r>
            <a:r>
              <a:rPr lang="pt-BR" sz="2600" dirty="0"/>
              <a:t>(</a:t>
            </a:r>
            <a:r>
              <a:rPr lang="pt-BR" sz="2600" dirty="0" err="1"/>
              <a:t>ActionEvent</a:t>
            </a:r>
            <a:r>
              <a:rPr lang="pt-BR" sz="2600" dirty="0"/>
              <a:t> e) </a:t>
            </a:r>
          </a:p>
          <a:p>
            <a:r>
              <a:rPr lang="pt-BR" sz="2600" dirty="0"/>
              <a:t>{</a:t>
            </a:r>
          </a:p>
          <a:p>
            <a:r>
              <a:rPr lang="pt-BR" sz="2600" dirty="0"/>
              <a:t>         </a:t>
            </a:r>
            <a:r>
              <a:rPr lang="pt-BR" sz="2600" dirty="0" err="1"/>
              <a:t>if</a:t>
            </a:r>
            <a:r>
              <a:rPr lang="pt-BR" sz="2600" dirty="0"/>
              <a:t>(</a:t>
            </a:r>
            <a:r>
              <a:rPr lang="pt-BR" sz="2600" dirty="0" err="1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bt_Sair</a:t>
            </a:r>
            <a:r>
              <a:rPr lang="pt-BR" sz="2600" dirty="0"/>
              <a:t>)</a:t>
            </a:r>
          </a:p>
          <a:p>
            <a:r>
              <a:rPr lang="pt-BR" sz="2600" dirty="0"/>
              <a:t>	      {</a:t>
            </a:r>
            <a:r>
              <a:rPr lang="pt-BR" sz="2600" dirty="0" err="1"/>
              <a:t>System.exit</a:t>
            </a:r>
            <a:r>
              <a:rPr lang="pt-BR" sz="2600" dirty="0"/>
              <a:t>(0); }	</a:t>
            </a:r>
          </a:p>
          <a:p>
            <a:r>
              <a:rPr lang="pt-BR" sz="2600" dirty="0"/>
              <a:t>         </a:t>
            </a:r>
            <a:r>
              <a:rPr lang="pt-BR" sz="2600" dirty="0" err="1"/>
              <a:t>if</a:t>
            </a:r>
            <a:r>
              <a:rPr lang="pt-BR" sz="2600" dirty="0"/>
              <a:t>(</a:t>
            </a:r>
            <a:r>
              <a:rPr lang="pt-BR" sz="2600" dirty="0" err="1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bt_Escrever</a:t>
            </a:r>
            <a:r>
              <a:rPr lang="pt-BR" sz="2600" dirty="0"/>
              <a:t>)</a:t>
            </a:r>
          </a:p>
          <a:p>
            <a:r>
              <a:rPr lang="pt-BR" sz="2600" dirty="0"/>
              <a:t>	     {</a:t>
            </a:r>
            <a:r>
              <a:rPr lang="pt-BR" sz="2600" dirty="0" err="1"/>
              <a:t>lbl_Mostrar.setText</a:t>
            </a:r>
            <a:r>
              <a:rPr lang="pt-BR" sz="2600" dirty="0"/>
              <a:t>("ANDRÉ APARECIDO DA SILVA");}</a:t>
            </a:r>
          </a:p>
          <a:p>
            <a:r>
              <a:rPr lang="pt-BR" sz="2600" dirty="0"/>
              <a:t>          </a:t>
            </a:r>
            <a:r>
              <a:rPr lang="pt-BR" sz="2600" dirty="0" err="1"/>
              <a:t>if</a:t>
            </a:r>
            <a:r>
              <a:rPr lang="pt-BR" sz="2600" dirty="0"/>
              <a:t>(</a:t>
            </a:r>
            <a:r>
              <a:rPr lang="pt-BR" sz="2600" dirty="0" err="1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bt_Limpar</a:t>
            </a:r>
            <a:r>
              <a:rPr lang="pt-BR" sz="2600" dirty="0"/>
              <a:t>)</a:t>
            </a:r>
          </a:p>
          <a:p>
            <a:r>
              <a:rPr lang="pt-BR" sz="2600" dirty="0"/>
              <a:t>          {	</a:t>
            </a:r>
          </a:p>
          <a:p>
            <a:r>
              <a:rPr lang="pt-BR" sz="2600" dirty="0"/>
              <a:t>                 </a:t>
            </a:r>
            <a:r>
              <a:rPr lang="pt-BR" sz="2600" dirty="0" err="1"/>
              <a:t>lbl_Mostrar.setBackground</a:t>
            </a:r>
            <a:r>
              <a:rPr lang="pt-BR" sz="2600" dirty="0"/>
              <a:t>( new Color(255,255,255) );</a:t>
            </a:r>
          </a:p>
          <a:p>
            <a:r>
              <a:rPr lang="pt-BR" sz="2600" dirty="0"/>
              <a:t>	     </a:t>
            </a:r>
            <a:r>
              <a:rPr lang="pt-BR" sz="2600" dirty="0" err="1"/>
              <a:t>lbl_Mostrar.setText</a:t>
            </a:r>
            <a:r>
              <a:rPr lang="pt-BR" sz="2600" dirty="0"/>
              <a:t>("ETIQUETA PARA ÍMPRESSÃO");			</a:t>
            </a:r>
          </a:p>
          <a:p>
            <a:r>
              <a:rPr lang="pt-BR" sz="2600" dirty="0"/>
              <a:t>           }		</a:t>
            </a:r>
          </a:p>
          <a:p>
            <a:r>
              <a:rPr lang="pt-BR" sz="2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46307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TELA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926" y="1403609"/>
            <a:ext cx="4014455" cy="512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421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5989674" y="5411972"/>
            <a:ext cx="4876800" cy="914400"/>
          </a:xfrm>
          <a:prstGeom prst="wedgeRectCallout">
            <a:avLst>
              <a:gd name="adj1" fmla="val -96600"/>
              <a:gd name="adj2" fmla="val -78819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sz="2000" dirty="0">
                <a:latin typeface="Times New Roman" panose="02020603050405020304" pitchFamily="18" charset="0"/>
              </a:rPr>
              <a:t>pack() </a:t>
            </a:r>
            <a:r>
              <a:rPr lang="en-US" sz="2000" dirty="0" err="1">
                <a:latin typeface="Times New Roman" panose="02020603050405020304" pitchFamily="18" charset="0"/>
              </a:rPr>
              <a:t>faz</a:t>
            </a:r>
            <a:r>
              <a:rPr lang="en-US" sz="2000" dirty="0">
                <a:latin typeface="Times New Roman" panose="02020603050405020304" pitchFamily="18" charset="0"/>
              </a:rPr>
              <a:t> com </a:t>
            </a:r>
            <a:r>
              <a:rPr lang="en-US" sz="2000" dirty="0" err="1">
                <a:latin typeface="Times New Roman" panose="02020603050405020304" pitchFamily="18" charset="0"/>
              </a:rPr>
              <a:t>que</a:t>
            </a:r>
            <a:r>
              <a:rPr lang="en-US" sz="2000" dirty="0">
                <a:latin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</a:rPr>
              <a:t>janela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seja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ajustada</a:t>
            </a:r>
            <a:r>
              <a:rPr lang="en-US" sz="2000" dirty="0">
                <a:latin typeface="Times New Roman" panose="02020603050405020304" pitchFamily="18" charset="0"/>
              </a:rPr>
              <a:t> para o </a:t>
            </a:r>
            <a:r>
              <a:rPr lang="en-US" sz="2000" dirty="0" err="1">
                <a:latin typeface="Times New Roman" panose="02020603050405020304" pitchFamily="18" charset="0"/>
              </a:rPr>
              <a:t>tamanho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preferido</a:t>
            </a:r>
            <a:r>
              <a:rPr lang="en-US" sz="2000" dirty="0">
                <a:latin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</a:rPr>
              <a:t>todos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os</a:t>
            </a:r>
            <a:r>
              <a:rPr lang="en-US" sz="2000" dirty="0"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</a:rPr>
              <a:t>seus</a:t>
            </a:r>
            <a:r>
              <a:rPr lang="en-US" sz="2000" dirty="0">
                <a:latin typeface="Times New Roman" panose="02020603050405020304" pitchFamily="18" charset="0"/>
              </a:rPr>
              <a:t> sub-</a:t>
            </a:r>
            <a:r>
              <a:rPr lang="en-US" sz="2000" dirty="0" err="1">
                <a:latin typeface="Times New Roman" panose="02020603050405020304" pitchFamily="18" charset="0"/>
              </a:rPr>
              <a:t>componentes</a:t>
            </a:r>
            <a:r>
              <a:rPr lang="en-US" sz="20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92125" y="361507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algn="ctr"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kumimoji="1" sz="3600" u="sng"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Outro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GUI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Java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29093" y="1504507"/>
            <a:ext cx="1110570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ð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à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just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w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just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import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javax.swing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.*;</a:t>
            </a:r>
            <a:endParaRPr lang="en-US" b="1" dirty="0">
              <a:latin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public class Ola2 {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public static void main(String[] </a:t>
            </a:r>
            <a:r>
              <a:rPr lang="en-US" b="1" dirty="0" err="1">
                <a:latin typeface="Courier New" panose="02070309020205020404" pitchFamily="49" charset="0"/>
              </a:rPr>
              <a:t>args</a:t>
            </a:r>
            <a:r>
              <a:rPr lang="en-US" b="1" dirty="0">
                <a:latin typeface="Courier New" panose="02070309020205020404" pitchFamily="49" charset="0"/>
              </a:rPr>
              <a:t>) {</a:t>
            </a:r>
          </a:p>
          <a:p>
            <a:pPr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JFrame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</a:rPr>
              <a:t>frame = new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JFrame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</a:rPr>
              <a:t>“Aula de </a:t>
            </a:r>
            <a:r>
              <a:rPr lang="en-US" b="1" dirty="0" err="1">
                <a:latin typeface="Courier New" panose="02070309020205020404" pitchFamily="49" charset="0"/>
              </a:rPr>
              <a:t>Programação</a:t>
            </a:r>
            <a:r>
              <a:rPr lang="en-US" b="1" dirty="0">
                <a:latin typeface="Courier New" panose="02070309020205020404" pitchFamily="49" charset="0"/>
              </a:rPr>
              <a:t> web"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None/>
            </a:pPr>
            <a:r>
              <a:rPr lang="en-US" b="1" dirty="0">
                <a:latin typeface="Courier New" panose="02070309020205020404" pitchFamily="49" charset="0"/>
              </a:rPr>
              <a:t>    final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JLabel</a:t>
            </a:r>
            <a:r>
              <a:rPr lang="en-US" b="1" dirty="0">
                <a:latin typeface="Courier New" panose="02070309020205020404" pitchFamily="49" charset="0"/>
              </a:rPr>
              <a:t> label = new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JLabel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</a:rPr>
              <a:t>“</a:t>
            </a:r>
            <a:r>
              <a:rPr lang="en-US" b="1" dirty="0" err="1">
                <a:latin typeface="Courier New" panose="02070309020205020404" pitchFamily="49" charset="0"/>
              </a:rPr>
              <a:t>Olá</a:t>
            </a:r>
            <a:r>
              <a:rPr lang="en-US" b="1" dirty="0">
                <a:latin typeface="Courier New" panose="02070309020205020404" pitchFamily="49" charset="0"/>
              </a:rPr>
              <a:t>, Ana Carolina </a:t>
            </a:r>
            <a:r>
              <a:rPr lang="en-US" b="1" dirty="0" err="1">
                <a:latin typeface="Courier New" panose="02070309020205020404" pitchFamily="49" charset="0"/>
              </a:rPr>
              <a:t>Bertoldi</a:t>
            </a:r>
            <a:r>
              <a:rPr lang="en-US" b="1" dirty="0">
                <a:latin typeface="Courier New" panose="02070309020205020404" pitchFamily="49" charset="0"/>
              </a:rPr>
              <a:t>"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frame.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getContentPane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().add(</a:t>
            </a:r>
            <a:r>
              <a:rPr lang="en-US" b="1" dirty="0">
                <a:latin typeface="Courier New" panose="02070309020205020404" pitchFamily="49" charset="0"/>
              </a:rPr>
              <a:t>label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frame.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setDefaultCloseOperation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</a:rPr>
              <a:t>JFrame.EXIT_ON_CLOSE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frame.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pack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  </a:t>
            </a:r>
            <a:r>
              <a:rPr lang="en-US" b="1" dirty="0" err="1">
                <a:latin typeface="Courier New" panose="02070309020205020404" pitchFamily="49" charset="0"/>
              </a:rPr>
              <a:t>frame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</a:rPr>
              <a:t>.setVisible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</a:rPr>
              <a:t>true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</a:rPr>
              <a:t>)</a:t>
            </a:r>
            <a:r>
              <a:rPr lang="en-US" b="1" dirty="0">
                <a:latin typeface="Courier New" panose="02070309020205020404" pitchFamily="49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  }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}</a:t>
            </a:r>
          </a:p>
          <a:p>
            <a:pPr>
              <a:buFont typeface="Wingdings" panose="05000000000000000000" pitchFamily="2" charset="2"/>
              <a:buNone/>
            </a:pPr>
            <a:endParaRPr lang="en-US" sz="1800" b="1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178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4525" y="15878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dirty="0"/>
              <a:t>COMO SERIA UMA TELA DE UM PROGRAMA QUE CONVERTESSE GRAUS </a:t>
            </a:r>
            <a:r>
              <a:rPr lang="pt-BR" b="1" i="1" dirty="0"/>
              <a:t>CELSIUS</a:t>
            </a:r>
            <a:r>
              <a:rPr lang="pt-BR" dirty="0"/>
              <a:t> PARA </a:t>
            </a:r>
            <a:r>
              <a:rPr lang="pt-BR" b="1" i="1" dirty="0"/>
              <a:t>FIRERAIT ? </a:t>
            </a:r>
            <a:r>
              <a:rPr lang="pt-BR" dirty="0"/>
              <a:t> </a:t>
            </a:r>
          </a:p>
        </p:txBody>
      </p:sp>
      <p:sp>
        <p:nvSpPr>
          <p:cNvPr id="4" name="AutoShape 2" descr="Resultado de imagem para formula para converter celsius para fahrenhe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816" y="3144357"/>
            <a:ext cx="4467557" cy="334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125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Eu imaginei assim</a:t>
            </a:r>
          </a:p>
        </p:txBody>
      </p:sp>
      <p:sp>
        <p:nvSpPr>
          <p:cNvPr id="4" name="AutoShape 2" descr="https://warlock.hmnoc.net:2096/cpsess0055326613/3rdparty/roundcube/?_task=mail&amp;_action=get&amp;_mbox=INBOX&amp;_uid=2510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61" y="2163316"/>
            <a:ext cx="8627398" cy="43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587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3260" y="2799981"/>
            <a:ext cx="10515600" cy="1325563"/>
          </a:xfrm>
        </p:spPr>
        <p:txBody>
          <a:bodyPr/>
          <a:lstStyle/>
          <a:p>
            <a:r>
              <a:rPr lang="pt-BR" dirty="0"/>
              <a:t>E para implementar ficaria como?</a:t>
            </a:r>
          </a:p>
        </p:txBody>
      </p:sp>
      <p:sp>
        <p:nvSpPr>
          <p:cNvPr id="4" name="AutoShape 2" descr="https://warlock.hmnoc.net:2096/cpsess0055326613/3rdparty/roundcube/?_task=mail&amp;_action=get&amp;_mbox=INBOX&amp;_uid=2510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9899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ConversorFahrenheit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  <a:endParaRPr lang="pt-BR" sz="3700" dirty="0"/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JLabel</a:t>
            </a:r>
            <a:r>
              <a:rPr lang="pt-BR" sz="3700" dirty="0"/>
              <a:t> </a:t>
            </a:r>
            <a:r>
              <a:rPr lang="pt-BR" sz="3700" dirty="0" err="1"/>
              <a:t>lbl_Resultado</a:t>
            </a:r>
            <a:r>
              <a:rPr lang="pt-BR" sz="3700" dirty="0"/>
              <a:t>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JButton</a:t>
            </a:r>
            <a:r>
              <a:rPr lang="pt-BR" sz="3700" dirty="0"/>
              <a:t> </a:t>
            </a:r>
            <a:r>
              <a:rPr lang="pt-BR" sz="3700" dirty="0" err="1"/>
              <a:t>bt_Converter</a:t>
            </a:r>
            <a:r>
              <a:rPr lang="pt-BR" sz="3700" dirty="0"/>
              <a:t>, </a:t>
            </a:r>
            <a:r>
              <a:rPr lang="pt-BR" sz="3700" dirty="0" err="1"/>
              <a:t>bt_Sair</a:t>
            </a:r>
            <a:r>
              <a:rPr lang="pt-BR" sz="3700" dirty="0"/>
              <a:t>, </a:t>
            </a:r>
            <a:r>
              <a:rPr lang="pt-BR" sz="3700" dirty="0" err="1"/>
              <a:t>bt_Limpar</a:t>
            </a:r>
            <a:r>
              <a:rPr lang="pt-BR" sz="3700" dirty="0"/>
              <a:t>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</a:t>
            </a:r>
            <a:r>
              <a:rPr lang="pt-BR" sz="3700" dirty="0" err="1"/>
              <a:t>Painel_Botoes</a:t>
            </a:r>
            <a:r>
              <a:rPr lang="pt-BR" sz="3700" dirty="0"/>
              <a:t>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FlowLayout.CENTER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</a:t>
            </a:r>
            <a:r>
              <a:rPr lang="pt-BR" sz="3700" dirty="0" err="1"/>
              <a:t>Painel_Oeste</a:t>
            </a:r>
            <a:r>
              <a:rPr lang="pt-BR" sz="3700" dirty="0"/>
              <a:t> 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GridLayout</a:t>
            </a:r>
            <a:r>
              <a:rPr lang="pt-BR" sz="3700" dirty="0"/>
              <a:t>(2, 1));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Painel_Oeste1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FlowLayout.RIGHT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Painel_Oeste2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FlowLayout.RIGHT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</a:t>
            </a:r>
            <a:r>
              <a:rPr lang="pt-BR" sz="3700" dirty="0" err="1"/>
              <a:t>Painel_Centro</a:t>
            </a:r>
            <a:r>
              <a:rPr lang="pt-BR" sz="3700" dirty="0"/>
              <a:t>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GridLayout</a:t>
            </a:r>
            <a:r>
              <a:rPr lang="pt-BR" sz="3700" dirty="0"/>
              <a:t>(2, 1));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Painel_Centro1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FlowLayout.LEFT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JPanel</a:t>
            </a:r>
            <a:r>
              <a:rPr lang="pt-BR" sz="3700" dirty="0"/>
              <a:t> Painel_Centro2 = new </a:t>
            </a:r>
            <a:r>
              <a:rPr lang="pt-BR" sz="3700" dirty="0" err="1"/>
              <a:t>JPanel</a:t>
            </a:r>
            <a:r>
              <a:rPr lang="pt-BR" sz="3700" dirty="0"/>
              <a:t>(new </a:t>
            </a:r>
            <a:r>
              <a:rPr lang="pt-BR" sz="3700" dirty="0" err="1"/>
              <a:t>FlowLayout</a:t>
            </a:r>
            <a:r>
              <a:rPr lang="pt-BR" sz="3700" dirty="0"/>
              <a:t>(</a:t>
            </a:r>
            <a:r>
              <a:rPr lang="pt-BR" sz="3700" dirty="0" err="1"/>
              <a:t>FlowLayout.LEFT</a:t>
            </a:r>
            <a:r>
              <a:rPr lang="pt-BR" sz="3700" dirty="0"/>
              <a:t>));</a:t>
            </a:r>
          </a:p>
          <a:p>
            <a:pPr marL="0" indent="0">
              <a:buNone/>
            </a:pPr>
            <a:r>
              <a:rPr lang="pt-BR" sz="3700" dirty="0"/>
              <a:t>	</a:t>
            </a:r>
            <a:r>
              <a:rPr lang="pt-BR" sz="3700" dirty="0" err="1"/>
              <a:t>JTextField</a:t>
            </a:r>
            <a:r>
              <a:rPr lang="pt-BR" sz="3700" dirty="0"/>
              <a:t> </a:t>
            </a:r>
            <a:r>
              <a:rPr lang="pt-BR" sz="3700" dirty="0" err="1"/>
              <a:t>txt_Valor_para_Conversao</a:t>
            </a:r>
            <a:r>
              <a:rPr lang="pt-BR" sz="3700" dirty="0"/>
              <a:t> = new </a:t>
            </a:r>
            <a:r>
              <a:rPr lang="pt-BR" sz="3700" dirty="0" err="1"/>
              <a:t>JTextField</a:t>
            </a:r>
            <a:r>
              <a:rPr lang="pt-BR" sz="3700" dirty="0"/>
              <a:t>(30);</a:t>
            </a:r>
          </a:p>
        </p:txBody>
      </p:sp>
      <p:sp>
        <p:nvSpPr>
          <p:cNvPr id="4" name="Chave dupla 3"/>
          <p:cNvSpPr/>
          <p:nvPr/>
        </p:nvSpPr>
        <p:spPr>
          <a:xfrm>
            <a:off x="1190847" y="1722474"/>
            <a:ext cx="10409274" cy="4731488"/>
          </a:xfrm>
          <a:prstGeom prst="bracePair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2915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85061" y="806048"/>
            <a:ext cx="109728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  <a:r>
              <a:rPr lang="pt-BR" sz="3200" dirty="0" err="1"/>
              <a:t>public</a:t>
            </a:r>
            <a:r>
              <a:rPr lang="pt-BR" sz="3200" dirty="0"/>
              <a:t> </a:t>
            </a:r>
            <a:r>
              <a:rPr lang="pt-BR" sz="3200" dirty="0" err="1"/>
              <a:t>ConversorFahrenheit</a:t>
            </a:r>
            <a:r>
              <a:rPr lang="pt-BR" sz="3200" dirty="0"/>
              <a:t>()</a:t>
            </a:r>
          </a:p>
          <a:p>
            <a:r>
              <a:rPr lang="pt-BR" sz="3200" dirty="0"/>
              <a:t>	{</a:t>
            </a:r>
          </a:p>
          <a:p>
            <a:r>
              <a:rPr lang="pt-BR" sz="3200" dirty="0"/>
              <a:t>		</a:t>
            </a:r>
            <a:r>
              <a:rPr lang="pt-BR" sz="3200" dirty="0" err="1"/>
              <a:t>setLayout</a:t>
            </a:r>
            <a:r>
              <a:rPr lang="pt-BR" sz="3200" dirty="0"/>
              <a:t>(new </a:t>
            </a:r>
            <a:r>
              <a:rPr lang="pt-BR" sz="3200" dirty="0" err="1"/>
              <a:t>BorderLayout</a:t>
            </a:r>
            <a:r>
              <a:rPr lang="pt-BR" sz="3200" dirty="0"/>
              <a:t>());			</a:t>
            </a:r>
          </a:p>
          <a:p>
            <a:r>
              <a:rPr lang="pt-BR" sz="3200" dirty="0"/>
              <a:t>		</a:t>
            </a:r>
            <a:r>
              <a:rPr lang="pt-BR" sz="3200" dirty="0" err="1"/>
              <a:t>getContentPane</a:t>
            </a:r>
            <a:r>
              <a:rPr lang="pt-BR" sz="3200" dirty="0"/>
              <a:t>().</a:t>
            </a:r>
            <a:r>
              <a:rPr lang="pt-BR" sz="3200" dirty="0" err="1"/>
              <a:t>add</a:t>
            </a:r>
            <a:r>
              <a:rPr lang="pt-BR" sz="3200" dirty="0"/>
              <a:t>("South",</a:t>
            </a:r>
            <a:r>
              <a:rPr lang="pt-BR" sz="3200" dirty="0" err="1"/>
              <a:t>Painel_Botoes</a:t>
            </a:r>
            <a:r>
              <a:rPr lang="pt-BR" sz="3200" dirty="0"/>
              <a:t>);	</a:t>
            </a:r>
          </a:p>
          <a:p>
            <a:r>
              <a:rPr lang="pt-BR" sz="3200" dirty="0"/>
              <a:t>		</a:t>
            </a:r>
            <a:r>
              <a:rPr lang="pt-BR" sz="3200" dirty="0" err="1"/>
              <a:t>getContentPane</a:t>
            </a:r>
            <a:r>
              <a:rPr lang="pt-BR" sz="3200" dirty="0"/>
              <a:t>().</a:t>
            </a:r>
            <a:r>
              <a:rPr lang="pt-BR" sz="3200" dirty="0" err="1"/>
              <a:t>add</a:t>
            </a:r>
            <a:r>
              <a:rPr lang="pt-BR" sz="3200" dirty="0"/>
              <a:t>("Center", </a:t>
            </a:r>
            <a:r>
              <a:rPr lang="pt-BR" sz="3200" dirty="0" err="1"/>
              <a:t>Painel_Centro</a:t>
            </a:r>
            <a:r>
              <a:rPr lang="pt-BR" sz="3200" dirty="0"/>
              <a:t>);	</a:t>
            </a:r>
          </a:p>
          <a:p>
            <a:r>
              <a:rPr lang="pt-BR" sz="3200" dirty="0"/>
              <a:t>		</a:t>
            </a:r>
            <a:r>
              <a:rPr lang="pt-BR" sz="3200" dirty="0" err="1"/>
              <a:t>getContentPane</a:t>
            </a:r>
            <a:r>
              <a:rPr lang="pt-BR" sz="3200" dirty="0"/>
              <a:t>().</a:t>
            </a:r>
            <a:r>
              <a:rPr lang="pt-BR" sz="3200" dirty="0" err="1"/>
              <a:t>add</a:t>
            </a:r>
            <a:r>
              <a:rPr lang="pt-BR" sz="3200" dirty="0"/>
              <a:t>("West", </a:t>
            </a:r>
            <a:r>
              <a:rPr lang="pt-BR" sz="3200" dirty="0" err="1"/>
              <a:t>Painel_Oeste</a:t>
            </a:r>
            <a:r>
              <a:rPr lang="pt-BR" sz="3200" dirty="0"/>
              <a:t>);</a:t>
            </a:r>
          </a:p>
          <a:p>
            <a:r>
              <a:rPr lang="pt-BR" sz="3200" dirty="0"/>
              <a:t>		</a:t>
            </a:r>
            <a:r>
              <a:rPr lang="pt-BR" sz="3200" dirty="0" err="1"/>
              <a:t>Painel_Oeste.add</a:t>
            </a:r>
            <a:r>
              <a:rPr lang="pt-BR" sz="3200" dirty="0"/>
              <a:t>(Painel_Oeste1);</a:t>
            </a:r>
          </a:p>
          <a:p>
            <a:r>
              <a:rPr lang="pt-BR" sz="3200" dirty="0"/>
              <a:t>		Painel_Oeste1.add(new </a:t>
            </a:r>
            <a:r>
              <a:rPr lang="pt-BR" sz="3200" dirty="0" err="1"/>
              <a:t>JLabel</a:t>
            </a:r>
            <a:r>
              <a:rPr lang="pt-BR" sz="3200" dirty="0"/>
              <a:t>("Informe o Valor: "));</a:t>
            </a:r>
          </a:p>
          <a:p>
            <a:r>
              <a:rPr lang="pt-BR" sz="3200" dirty="0"/>
              <a:t>		</a:t>
            </a:r>
            <a:r>
              <a:rPr lang="pt-BR" sz="3200" dirty="0" err="1"/>
              <a:t>Painel_Oeste.add</a:t>
            </a:r>
            <a:r>
              <a:rPr lang="pt-BR" sz="3200" dirty="0"/>
              <a:t>(Painel_Oeste2);</a:t>
            </a:r>
          </a:p>
          <a:p>
            <a:r>
              <a:rPr lang="pt-BR" sz="3200" dirty="0"/>
              <a:t>		Painel_Oeste2.add(new </a:t>
            </a:r>
            <a:r>
              <a:rPr lang="pt-BR" sz="3200" dirty="0" err="1"/>
              <a:t>JLabel</a:t>
            </a:r>
            <a:r>
              <a:rPr lang="pt-BR" sz="3200" dirty="0"/>
              <a:t>("Resultado: "));</a:t>
            </a:r>
          </a:p>
          <a:p>
            <a:r>
              <a:rPr lang="pt-BR" dirty="0"/>
              <a:t>				</a:t>
            </a:r>
          </a:p>
          <a:p>
            <a:r>
              <a:rPr lang="pt-BR" dirty="0"/>
              <a:t>	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125433" y="6084416"/>
            <a:ext cx="3040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FF0000"/>
                </a:solidFill>
              </a:rPr>
              <a:t>....</a:t>
            </a:r>
          </a:p>
        </p:txBody>
      </p:sp>
    </p:spTree>
    <p:extLst>
      <p:ext uri="{BB962C8B-B14F-4D97-AF65-F5344CB8AC3E}">
        <p14:creationId xmlns:p14="http://schemas.microsoft.com/office/powerpoint/2010/main" val="42866194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2018" y="550867"/>
            <a:ext cx="109728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</a:p>
          <a:p>
            <a:r>
              <a:rPr lang="pt-BR" sz="3600" dirty="0" err="1"/>
              <a:t>Painel_Centro.add</a:t>
            </a:r>
            <a:r>
              <a:rPr lang="pt-BR" sz="3600" dirty="0"/>
              <a:t>(Painel_Centro1);</a:t>
            </a:r>
          </a:p>
          <a:p>
            <a:r>
              <a:rPr lang="pt-BR" sz="3600" dirty="0" err="1"/>
              <a:t>Painel_Centro.add</a:t>
            </a:r>
            <a:r>
              <a:rPr lang="pt-BR" sz="3600" dirty="0"/>
              <a:t>(Painel_Centro2);</a:t>
            </a:r>
          </a:p>
          <a:p>
            <a:r>
              <a:rPr lang="pt-BR" sz="3600" dirty="0"/>
              <a:t>Painel_Centro1.add(</a:t>
            </a:r>
            <a:r>
              <a:rPr lang="pt-BR" sz="3600" dirty="0" err="1"/>
              <a:t>txt_Valor_para_Conversao</a:t>
            </a:r>
            <a:r>
              <a:rPr lang="pt-BR" sz="3600" dirty="0"/>
              <a:t>);</a:t>
            </a:r>
          </a:p>
          <a:p>
            <a:r>
              <a:rPr lang="pt-BR" sz="3600" dirty="0"/>
              <a:t>Painel_Centro2.add(</a:t>
            </a:r>
            <a:r>
              <a:rPr lang="pt-BR" sz="3600" dirty="0" err="1"/>
              <a:t>lbl_Resultado</a:t>
            </a:r>
            <a:r>
              <a:rPr lang="pt-BR" sz="3600" dirty="0"/>
              <a:t> = new </a:t>
            </a:r>
            <a:r>
              <a:rPr lang="pt-BR" sz="3600" dirty="0" err="1"/>
              <a:t>JLabel</a:t>
            </a:r>
            <a:r>
              <a:rPr lang="pt-BR" sz="3600" dirty="0"/>
              <a:t> ("............."));	</a:t>
            </a:r>
          </a:p>
          <a:p>
            <a:r>
              <a:rPr lang="pt-BR" sz="3600" dirty="0" err="1"/>
              <a:t>lbl_Resultado.setBackground</a:t>
            </a:r>
            <a:r>
              <a:rPr lang="pt-BR" sz="3600" dirty="0"/>
              <a:t>(</a:t>
            </a:r>
            <a:r>
              <a:rPr lang="pt-BR" sz="3600" dirty="0" err="1"/>
              <a:t>Color.orange</a:t>
            </a:r>
            <a:r>
              <a:rPr lang="pt-BR" sz="3600" dirty="0"/>
              <a:t>);				</a:t>
            </a:r>
          </a:p>
          <a:p>
            <a:endParaRPr lang="pt-BR" sz="3600" dirty="0"/>
          </a:p>
          <a:p>
            <a:r>
              <a:rPr lang="pt-BR" sz="3200" dirty="0"/>
              <a:t>			</a:t>
            </a:r>
          </a:p>
          <a:p>
            <a:r>
              <a:rPr lang="pt-BR" sz="3200" dirty="0"/>
              <a:t>				</a:t>
            </a:r>
          </a:p>
          <a:p>
            <a:r>
              <a:rPr lang="pt-BR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252315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02018" y="550867"/>
            <a:ext cx="10972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</a:p>
          <a:p>
            <a:r>
              <a:rPr lang="pt-BR" dirty="0"/>
              <a:t>			</a:t>
            </a:r>
          </a:p>
          <a:p>
            <a:r>
              <a:rPr lang="pt-BR" dirty="0"/>
              <a:t>		</a:t>
            </a:r>
            <a:r>
              <a:rPr lang="pt-BR" sz="2400" dirty="0" err="1"/>
              <a:t>getContentPane</a:t>
            </a:r>
            <a:r>
              <a:rPr lang="pt-BR" sz="2400" dirty="0"/>
              <a:t>().</a:t>
            </a:r>
            <a:r>
              <a:rPr lang="pt-BR" sz="2400" dirty="0" err="1"/>
              <a:t>add</a:t>
            </a:r>
            <a:r>
              <a:rPr lang="pt-BR" sz="2400" dirty="0"/>
              <a:t>("South", </a:t>
            </a:r>
            <a:r>
              <a:rPr lang="pt-BR" sz="2400" dirty="0" err="1"/>
              <a:t>Painel_Botoes</a:t>
            </a:r>
            <a:r>
              <a:rPr lang="pt-BR" sz="2400" dirty="0"/>
              <a:t> = new </a:t>
            </a:r>
            <a:r>
              <a:rPr lang="pt-BR" sz="2400" dirty="0" err="1"/>
              <a:t>JPanel</a:t>
            </a:r>
            <a:r>
              <a:rPr lang="pt-BR" sz="2400" dirty="0"/>
              <a:t> ());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Painel_Botoes.setLayout</a:t>
            </a:r>
            <a:r>
              <a:rPr lang="pt-BR" sz="2400" dirty="0"/>
              <a:t>(new </a:t>
            </a:r>
            <a:r>
              <a:rPr lang="pt-BR" sz="2400" dirty="0" err="1"/>
              <a:t>FlowLayout</a:t>
            </a:r>
            <a:r>
              <a:rPr lang="pt-BR" sz="2400" dirty="0"/>
              <a:t>());</a:t>
            </a:r>
          </a:p>
          <a:p>
            <a:r>
              <a:rPr lang="pt-BR" sz="2400" dirty="0"/>
              <a:t>			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Painel_Botoes.add</a:t>
            </a:r>
            <a:r>
              <a:rPr lang="pt-BR" sz="2400" dirty="0"/>
              <a:t>(</a:t>
            </a:r>
            <a:r>
              <a:rPr lang="pt-BR" sz="2400" dirty="0" err="1"/>
              <a:t>bt_Converter</a:t>
            </a:r>
            <a:r>
              <a:rPr lang="pt-BR" sz="2400" dirty="0"/>
              <a:t> = new </a:t>
            </a:r>
            <a:r>
              <a:rPr lang="pt-BR" sz="2400" dirty="0" err="1"/>
              <a:t>JButton</a:t>
            </a:r>
            <a:r>
              <a:rPr lang="pt-BR" sz="2400" dirty="0"/>
              <a:t> ("CONVERTER"));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Painel_Botoes.add</a:t>
            </a:r>
            <a:r>
              <a:rPr lang="pt-BR" sz="2400" dirty="0"/>
              <a:t>(</a:t>
            </a:r>
            <a:r>
              <a:rPr lang="pt-BR" sz="2400" dirty="0" err="1"/>
              <a:t>bt_Limpar</a:t>
            </a:r>
            <a:r>
              <a:rPr lang="pt-BR" sz="2400" dirty="0"/>
              <a:t> = new  </a:t>
            </a:r>
            <a:r>
              <a:rPr lang="pt-BR" sz="2400" dirty="0" err="1"/>
              <a:t>JButton</a:t>
            </a:r>
            <a:r>
              <a:rPr lang="pt-BR" sz="2400" dirty="0"/>
              <a:t> ("LIMPAR"));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Painel_Botoes.add</a:t>
            </a:r>
            <a:r>
              <a:rPr lang="pt-BR" sz="2400" dirty="0"/>
              <a:t>(</a:t>
            </a:r>
            <a:r>
              <a:rPr lang="pt-BR" sz="2400" dirty="0" err="1"/>
              <a:t>bt_Sair</a:t>
            </a:r>
            <a:r>
              <a:rPr lang="pt-BR" sz="2400" dirty="0"/>
              <a:t> = new </a:t>
            </a:r>
            <a:r>
              <a:rPr lang="pt-BR" sz="2400" dirty="0" err="1"/>
              <a:t>JButton</a:t>
            </a:r>
            <a:r>
              <a:rPr lang="pt-BR" sz="2400" dirty="0"/>
              <a:t>("SAIR DO SISTEMA"));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bt_Converter.addActionListener</a:t>
            </a:r>
            <a:r>
              <a:rPr lang="pt-BR" sz="2400" dirty="0"/>
              <a:t>(</a:t>
            </a:r>
            <a:r>
              <a:rPr lang="pt-BR" sz="2400" dirty="0" err="1"/>
              <a:t>this</a:t>
            </a:r>
            <a:r>
              <a:rPr lang="pt-BR" sz="2400" dirty="0"/>
              <a:t>);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bt_Sair.addActionListener</a:t>
            </a:r>
            <a:r>
              <a:rPr lang="pt-BR" sz="2400" dirty="0"/>
              <a:t>(</a:t>
            </a:r>
            <a:r>
              <a:rPr lang="pt-BR" sz="2400" dirty="0" err="1"/>
              <a:t>this</a:t>
            </a:r>
            <a:r>
              <a:rPr lang="pt-BR" sz="2400" dirty="0"/>
              <a:t>);	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bt_Limpar.addActionListener</a:t>
            </a:r>
            <a:r>
              <a:rPr lang="pt-BR" sz="2400" dirty="0"/>
              <a:t>(</a:t>
            </a:r>
            <a:r>
              <a:rPr lang="pt-BR" sz="2400" dirty="0" err="1"/>
              <a:t>this</a:t>
            </a:r>
            <a:r>
              <a:rPr lang="pt-BR" sz="2400" dirty="0"/>
              <a:t>);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setTitle</a:t>
            </a:r>
            <a:r>
              <a:rPr lang="pt-BR" sz="2400" dirty="0"/>
              <a:t>("</a:t>
            </a:r>
            <a:r>
              <a:rPr lang="pt-BR" sz="2400" dirty="0" err="1"/>
              <a:t>Coversor</a:t>
            </a:r>
            <a:r>
              <a:rPr lang="pt-BR" sz="2400" dirty="0"/>
              <a:t> para graus Fahrenheit");</a:t>
            </a:r>
          </a:p>
          <a:p>
            <a:r>
              <a:rPr lang="pt-BR" sz="2400" dirty="0"/>
              <a:t>		pack();</a:t>
            </a:r>
          </a:p>
          <a:p>
            <a:r>
              <a:rPr lang="pt-BR" sz="2400" dirty="0"/>
              <a:t>		</a:t>
            </a:r>
            <a:r>
              <a:rPr lang="pt-BR" sz="2400" dirty="0" err="1"/>
              <a:t>setVisible</a:t>
            </a:r>
            <a:r>
              <a:rPr lang="pt-BR" sz="2400" dirty="0"/>
              <a:t>(</a:t>
            </a:r>
            <a:r>
              <a:rPr lang="pt-BR" sz="2400" dirty="0" err="1"/>
              <a:t>true</a:t>
            </a:r>
            <a:r>
              <a:rPr lang="pt-BR" sz="2400" dirty="0"/>
              <a:t>);			</a:t>
            </a:r>
          </a:p>
          <a:p>
            <a:r>
              <a:rPr lang="pt-BR" sz="2400" dirty="0"/>
              <a:t>	}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560829" y="5998512"/>
            <a:ext cx="6103088" cy="5847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FIM DO METODO CONSTRUTOR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712381" y="4465674"/>
            <a:ext cx="852731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712381" y="3352800"/>
            <a:ext cx="852731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712381" y="3352800"/>
            <a:ext cx="0" cy="11128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9232603" y="3352800"/>
            <a:ext cx="0" cy="111287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3444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Método para execução  </a:t>
            </a:r>
          </a:p>
        </p:txBody>
      </p:sp>
      <p:sp>
        <p:nvSpPr>
          <p:cNvPr id="4" name="Retângulo 3"/>
          <p:cNvSpPr/>
          <p:nvPr/>
        </p:nvSpPr>
        <p:spPr>
          <a:xfrm>
            <a:off x="730102" y="2499227"/>
            <a:ext cx="10476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/>
              <a:t>	</a:t>
            </a:r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static</a:t>
            </a:r>
            <a:r>
              <a:rPr lang="pt-BR" sz="3600" dirty="0"/>
              <a:t> </a:t>
            </a:r>
            <a:r>
              <a:rPr lang="pt-BR" sz="3600" dirty="0" err="1"/>
              <a:t>void</a:t>
            </a:r>
            <a:r>
              <a:rPr lang="pt-BR" sz="3600" dirty="0"/>
              <a:t> </a:t>
            </a:r>
            <a:r>
              <a:rPr lang="pt-BR" sz="3600" dirty="0" err="1"/>
              <a:t>main</a:t>
            </a:r>
            <a:r>
              <a:rPr lang="pt-BR" sz="3600" dirty="0"/>
              <a:t> (</a:t>
            </a:r>
            <a:r>
              <a:rPr lang="pt-BR" sz="3600" dirty="0" err="1"/>
              <a:t>String</a:t>
            </a:r>
            <a:r>
              <a:rPr lang="pt-BR" sz="3600" dirty="0"/>
              <a:t> </a:t>
            </a:r>
            <a:r>
              <a:rPr lang="pt-BR" sz="3600" dirty="0" err="1"/>
              <a:t>args</a:t>
            </a:r>
            <a:r>
              <a:rPr lang="pt-BR" sz="3600" dirty="0"/>
              <a:t> [])</a:t>
            </a:r>
          </a:p>
          <a:p>
            <a:r>
              <a:rPr lang="pt-BR" sz="3600" dirty="0"/>
              <a:t>	{</a:t>
            </a:r>
          </a:p>
          <a:p>
            <a:r>
              <a:rPr lang="pt-BR" sz="3600" dirty="0"/>
              <a:t>			new </a:t>
            </a:r>
            <a:r>
              <a:rPr lang="pt-BR" sz="3600" dirty="0" err="1"/>
              <a:t>ConversorFahrenheit</a:t>
            </a:r>
            <a:r>
              <a:rPr lang="pt-BR" sz="3600" dirty="0"/>
              <a:t>();</a:t>
            </a:r>
          </a:p>
          <a:p>
            <a:r>
              <a:rPr lang="pt-BR" sz="3600" dirty="0"/>
              <a:t>	}	</a:t>
            </a:r>
          </a:p>
        </p:txBody>
      </p:sp>
    </p:spTree>
    <p:extLst>
      <p:ext uri="{BB962C8B-B14F-4D97-AF65-F5344CB8AC3E}">
        <p14:creationId xmlns:p14="http://schemas.microsoft.com/office/powerpoint/2010/main" val="26292827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Compilando até aqui, apesar de não haver erros de grafia ou lógica ainda da erro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925" y="1690689"/>
            <a:ext cx="9505548" cy="5012744"/>
          </a:xfrm>
          <a:prstGeom prst="rect">
            <a:avLst/>
          </a:prstGeom>
        </p:spPr>
      </p:pic>
      <p:cxnSp>
        <p:nvCxnSpPr>
          <p:cNvPr id="13" name="Conector reto 12"/>
          <p:cNvCxnSpPr/>
          <p:nvPr/>
        </p:nvCxnSpPr>
        <p:spPr>
          <a:xfrm>
            <a:off x="1584251" y="5263116"/>
            <a:ext cx="0" cy="1105786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0859386" y="5263116"/>
            <a:ext cx="0" cy="1105786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584251" y="5263116"/>
            <a:ext cx="9271591" cy="0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1584251" y="6368902"/>
            <a:ext cx="9271591" cy="0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014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Compilando até aqui, apesar de não haver erros de grafia ou lógica ainda da erro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925" y="1690689"/>
            <a:ext cx="9505548" cy="5012744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2041451" y="5720316"/>
            <a:ext cx="10097386" cy="110578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 flipV="1">
            <a:off x="6485860" y="2923953"/>
            <a:ext cx="5706141" cy="393404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/>
          <p:cNvCxnSpPr/>
          <p:nvPr/>
        </p:nvCxnSpPr>
        <p:spPr>
          <a:xfrm flipH="1">
            <a:off x="4476307" y="1690688"/>
            <a:ext cx="3604437" cy="78669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H="1">
            <a:off x="4214038" y="1690687"/>
            <a:ext cx="3866706" cy="111059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819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5670" y="2374679"/>
            <a:ext cx="10515600" cy="1325563"/>
          </a:xfrm>
        </p:spPr>
        <p:txBody>
          <a:bodyPr/>
          <a:lstStyle/>
          <a:p>
            <a:pPr algn="ctr"/>
            <a:r>
              <a:rPr lang="pt-BR" dirty="0"/>
              <a:t>Faltou implementar os métodos ouvintes</a:t>
            </a:r>
          </a:p>
        </p:txBody>
      </p:sp>
    </p:spTree>
    <p:extLst>
      <p:ext uri="{BB962C8B-B14F-4D97-AF65-F5344CB8AC3E}">
        <p14:creationId xmlns:p14="http://schemas.microsoft.com/office/powerpoint/2010/main" val="26062053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9488" y="171938"/>
            <a:ext cx="1155759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(</a:t>
            </a:r>
            <a:r>
              <a:rPr lang="pt-BR" dirty="0" err="1"/>
              <a:t>ActionEvent</a:t>
            </a:r>
            <a:r>
              <a:rPr lang="pt-BR" dirty="0"/>
              <a:t> e) </a:t>
            </a:r>
          </a:p>
          <a:p>
            <a:r>
              <a:rPr lang="pt-BR" dirty="0"/>
              <a:t>{</a:t>
            </a:r>
          </a:p>
          <a:p>
            <a:r>
              <a:rPr lang="pt-BR" dirty="0"/>
              <a:t>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bt_Sair</a:t>
            </a:r>
            <a:r>
              <a:rPr lang="pt-BR" dirty="0"/>
              <a:t>)</a:t>
            </a:r>
          </a:p>
          <a:p>
            <a:r>
              <a:rPr lang="pt-BR" dirty="0"/>
              <a:t>		{</a:t>
            </a:r>
            <a:r>
              <a:rPr lang="pt-BR" dirty="0" err="1"/>
              <a:t>System.exit</a:t>
            </a:r>
            <a:r>
              <a:rPr lang="pt-BR" dirty="0"/>
              <a:t>(0);}	</a:t>
            </a:r>
          </a:p>
          <a:p>
            <a:r>
              <a:rPr lang="pt-BR" dirty="0"/>
              <a:t>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bt_Converter</a:t>
            </a:r>
            <a:r>
              <a:rPr lang="pt-BR" dirty="0"/>
              <a:t>)</a:t>
            </a:r>
          </a:p>
          <a:p>
            <a:r>
              <a:rPr lang="pt-BR" dirty="0"/>
              <a:t>	{		</a:t>
            </a:r>
          </a:p>
          <a:p>
            <a:r>
              <a:rPr lang="pt-BR" dirty="0"/>
              <a:t>	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txt_Valor_para_Conversao.getText</a:t>
            </a:r>
            <a:r>
              <a:rPr lang="pt-BR" dirty="0"/>
              <a:t>().</a:t>
            </a:r>
            <a:r>
              <a:rPr lang="pt-BR" dirty="0" err="1"/>
              <a:t>equals</a:t>
            </a:r>
            <a:r>
              <a:rPr lang="pt-BR" dirty="0"/>
              <a:t>(""))</a:t>
            </a:r>
          </a:p>
          <a:p>
            <a:r>
              <a:rPr lang="pt-BR" dirty="0"/>
              <a:t>			{</a:t>
            </a:r>
            <a:r>
              <a:rPr lang="pt-BR" dirty="0" err="1"/>
              <a:t>lbl_Resultado.setText</a:t>
            </a:r>
            <a:r>
              <a:rPr lang="pt-BR" dirty="0"/>
              <a:t>("Digite um valor válido acima!!!");}</a:t>
            </a:r>
          </a:p>
          <a:p>
            <a:r>
              <a:rPr lang="pt-BR" dirty="0"/>
              <a:t>		</a:t>
            </a:r>
            <a:r>
              <a:rPr lang="pt-BR" dirty="0" err="1"/>
              <a:t>else</a:t>
            </a:r>
            <a:endParaRPr lang="pt-BR" dirty="0"/>
          </a:p>
          <a:p>
            <a:r>
              <a:rPr lang="pt-BR" dirty="0"/>
              <a:t>		{</a:t>
            </a:r>
          </a:p>
          <a:p>
            <a:r>
              <a:rPr lang="pt-BR" dirty="0"/>
              <a:t>			</a:t>
            </a:r>
            <a:r>
              <a:rPr lang="pt-BR" dirty="0" err="1"/>
              <a:t>double</a:t>
            </a:r>
            <a:r>
              <a:rPr lang="pt-BR" dirty="0"/>
              <a:t> Numero = </a:t>
            </a:r>
            <a:r>
              <a:rPr lang="pt-BR" dirty="0" err="1"/>
              <a:t>Double.parseDouble</a:t>
            </a:r>
            <a:r>
              <a:rPr lang="pt-BR" dirty="0"/>
              <a:t>(</a:t>
            </a:r>
            <a:r>
              <a:rPr lang="pt-BR" dirty="0" err="1"/>
              <a:t>txt_Valor_para_Conversao.getText</a:t>
            </a:r>
            <a:r>
              <a:rPr lang="pt-BR" dirty="0"/>
              <a:t>());</a:t>
            </a:r>
          </a:p>
          <a:p>
            <a:r>
              <a:rPr lang="pt-BR" dirty="0"/>
              <a:t>			Numero = (Numero * 1.8) + 32;</a:t>
            </a:r>
          </a:p>
          <a:p>
            <a:r>
              <a:rPr lang="pt-BR" dirty="0"/>
              <a:t>			</a:t>
            </a:r>
            <a:r>
              <a:rPr lang="pt-BR" dirty="0" err="1"/>
              <a:t>lbl_Resultado.setText</a:t>
            </a:r>
            <a:r>
              <a:rPr lang="pt-BR" dirty="0"/>
              <a:t>(Numero+"º");</a:t>
            </a:r>
          </a:p>
          <a:p>
            <a:r>
              <a:rPr lang="pt-BR" dirty="0"/>
              <a:t>		}		</a:t>
            </a:r>
          </a:p>
          <a:p>
            <a:r>
              <a:rPr lang="pt-BR" dirty="0"/>
              <a:t>	}	</a:t>
            </a:r>
          </a:p>
          <a:p>
            <a:r>
              <a:rPr lang="pt-BR" dirty="0"/>
              <a:t>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bt_Limpar</a:t>
            </a:r>
            <a:r>
              <a:rPr lang="pt-BR" dirty="0"/>
              <a:t>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</a:t>
            </a:r>
            <a:r>
              <a:rPr lang="pt-BR" dirty="0" err="1"/>
              <a:t>lbl_Resultado.setBackground</a:t>
            </a:r>
            <a:r>
              <a:rPr lang="pt-BR" dirty="0"/>
              <a:t>( new Color(255,255,255) );</a:t>
            </a:r>
          </a:p>
          <a:p>
            <a:r>
              <a:rPr lang="pt-BR" dirty="0"/>
              <a:t>		</a:t>
            </a:r>
            <a:r>
              <a:rPr lang="pt-BR" dirty="0" err="1"/>
              <a:t>lbl_Resultado.setText</a:t>
            </a:r>
            <a:r>
              <a:rPr lang="pt-BR" dirty="0"/>
              <a:t>("Digite um valor acima e clique em converter");</a:t>
            </a:r>
          </a:p>
          <a:p>
            <a:r>
              <a:rPr lang="pt-BR" dirty="0"/>
              <a:t>		</a:t>
            </a:r>
            <a:r>
              <a:rPr lang="pt-BR" dirty="0" err="1"/>
              <a:t>txt_Valor_para_Conversao.setText</a:t>
            </a:r>
            <a:r>
              <a:rPr lang="pt-BR" dirty="0"/>
              <a:t>("");								</a:t>
            </a:r>
          </a:p>
          <a:p>
            <a:r>
              <a:rPr lang="pt-BR" dirty="0"/>
              <a:t>	}		</a:t>
            </a:r>
          </a:p>
          <a:p>
            <a:r>
              <a:rPr lang="pt-B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682109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Minha tela ficou funcionando assim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404" y="2659909"/>
            <a:ext cx="7415899" cy="211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720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VAMOS PRATICAR...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3772" y="1293997"/>
            <a:ext cx="10515600" cy="4351338"/>
          </a:xfrm>
        </p:spPr>
        <p:txBody>
          <a:bodyPr/>
          <a:lstStyle/>
          <a:p>
            <a:pPr algn="ctr"/>
            <a:r>
              <a:rPr lang="pt-BR" dirty="0"/>
              <a:t>Crie uma classe que a tenha uma </a:t>
            </a:r>
            <a:r>
              <a:rPr lang="pt-BR" dirty="0" err="1"/>
              <a:t>JLabel</a:t>
            </a:r>
            <a:r>
              <a:rPr lang="pt-BR" dirty="0"/>
              <a:t> e ao clicar num botão apareça o texto DISCIPLINA DE LINGUAGEM DE PROGRAMAÇÃO!!!</a:t>
            </a:r>
          </a:p>
          <a:p>
            <a:pPr algn="ctr"/>
            <a:endParaRPr lang="pt-BR" dirty="0"/>
          </a:p>
          <a:p>
            <a:r>
              <a:rPr lang="pt-BR" dirty="0"/>
              <a:t>Crie uma classe para calculo de IMC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445" y="2158410"/>
            <a:ext cx="3548367" cy="451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3663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 valendo 1,0 ponto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7415961" cy="1364142"/>
          </a:xfrm>
        </p:spPr>
        <p:txBody>
          <a:bodyPr>
            <a:noAutofit/>
          </a:bodyPr>
          <a:lstStyle/>
          <a:p>
            <a:r>
              <a:rPr lang="pt-BR" sz="4400" dirty="0"/>
              <a:t> Elaboraremos na próxima semana</a:t>
            </a:r>
          </a:p>
          <a:p>
            <a:endParaRPr lang="pt-BR" sz="4400" dirty="0"/>
          </a:p>
          <a:p>
            <a:r>
              <a:rPr lang="pt-BR" sz="4400" dirty="0"/>
              <a:t>Elaboraremos uma calculadora </a:t>
            </a:r>
          </a:p>
          <a:p>
            <a:pPr marL="0" indent="0">
              <a:buNone/>
            </a:pPr>
            <a:r>
              <a:rPr lang="pt-BR" sz="4400" dirty="0"/>
              <a:t>Para juros compostos usando </a:t>
            </a:r>
            <a:r>
              <a:rPr lang="pt-BR" sz="4400" dirty="0" err="1"/>
              <a:t>java</a:t>
            </a:r>
            <a:endParaRPr lang="pt-BR" sz="4400" dirty="0"/>
          </a:p>
        </p:txBody>
      </p:sp>
      <p:sp>
        <p:nvSpPr>
          <p:cNvPr id="4" name="AutoShape 2" descr="https://warlock.hmnoc.net:2096/cpsess1896234343/3rdparty/roundcube/?_task=mail&amp;_action=get&amp;_mbox=INBOX&amp;_uid=2524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161" y="1737205"/>
            <a:ext cx="3099639" cy="512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88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887</Words>
  <Application>Microsoft Office PowerPoint</Application>
  <PresentationFormat>Widescreen</PresentationFormat>
  <Paragraphs>275</Paragraphs>
  <Slides>58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65" baseType="lpstr">
      <vt:lpstr>Arial</vt:lpstr>
      <vt:lpstr>Calibri</vt:lpstr>
      <vt:lpstr>Calibri Light</vt:lpstr>
      <vt:lpstr>Courier New</vt:lpstr>
      <vt:lpstr>Times New Roman</vt:lpstr>
      <vt:lpstr>Wingdings</vt:lpstr>
      <vt:lpstr>Tema do Office</vt:lpstr>
      <vt:lpstr>EXERCÍCIOS DA AULA PASSADA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Exercício 02 </vt:lpstr>
      <vt:lpstr>Apresentação do PowerPoint</vt:lpstr>
      <vt:lpstr>Apresentação do PowerPoint</vt:lpstr>
      <vt:lpstr>Apresentação do PowerPoint</vt:lpstr>
      <vt:lpstr>Apresentação do PowerPoint</vt:lpstr>
      <vt:lpstr>USANDO UM CLASSE GRÁFICA</vt:lpstr>
      <vt:lpstr>Apresentação do PowerPoint</vt:lpstr>
      <vt:lpstr>Apresentação do PowerPoint</vt:lpstr>
      <vt:lpstr>Apresentação do PowerPoint</vt:lpstr>
      <vt:lpstr>FICARÁ ASSIM...</vt:lpstr>
      <vt:lpstr>COMPONENTES</vt:lpstr>
      <vt:lpstr>GUI JAVA</vt:lpstr>
      <vt:lpstr>Apresentação do PowerPoint</vt:lpstr>
      <vt:lpstr>Apresentação do PowerPoint</vt:lpstr>
      <vt:lpstr>Apresentação do PowerPoint</vt:lpstr>
      <vt:lpstr>Alguns componentes da GUI swing</vt:lpstr>
      <vt:lpstr>Alguns componentes da GUI swing</vt:lpstr>
      <vt:lpstr>Alguns componentes da GUI swing</vt:lpstr>
      <vt:lpstr>Alguns componentes da GUI swing</vt:lpstr>
      <vt:lpstr>Alguns componentes da GUI swing</vt:lpstr>
      <vt:lpstr>Alguns componentes da GUI swing</vt:lpstr>
      <vt:lpstr>Alguns componentes da GUI swing</vt:lpstr>
      <vt:lpstr>Métodos comuns em todos os componentes Swing</vt:lpstr>
      <vt:lpstr>Apresentação do PowerPoint</vt:lpstr>
      <vt:lpstr>Objetos da Classe AWT</vt:lpstr>
      <vt:lpstr>Objetos da Classe Swing</vt:lpstr>
      <vt:lpstr>Apresentação do PowerPoint</vt:lpstr>
      <vt:lpstr>Prosseguindo...</vt:lpstr>
      <vt:lpstr>JFrame</vt:lpstr>
      <vt:lpstr>Tornando os botões sensíveis ao eventos</vt:lpstr>
      <vt:lpstr>Tornando os botões sensíveis ao eventos</vt:lpstr>
      <vt:lpstr>Agora o método construtor da classe</vt:lpstr>
      <vt:lpstr>Tornando os botões sensíveis ao eventos</vt:lpstr>
      <vt:lpstr>Tornando os botões sensíveis ao eventos</vt:lpstr>
      <vt:lpstr>Tratamento de eventos</vt:lpstr>
      <vt:lpstr>A TELA</vt:lpstr>
      <vt:lpstr>Apresentação do PowerPoint</vt:lpstr>
      <vt:lpstr>COMO SERIA UMA TELA DE UM PROGRAMA QUE CONVERTESSE GRAUS CELSIUS PARA FIRERAIT ?  </vt:lpstr>
      <vt:lpstr>Eu imaginei assim</vt:lpstr>
      <vt:lpstr>E para implementar ficaria como?</vt:lpstr>
      <vt:lpstr>Apresentação do PowerPoint</vt:lpstr>
      <vt:lpstr>Apresentação do PowerPoint</vt:lpstr>
      <vt:lpstr>Apresentação do PowerPoint</vt:lpstr>
      <vt:lpstr>Apresentação do PowerPoint</vt:lpstr>
      <vt:lpstr>Método para execução  </vt:lpstr>
      <vt:lpstr>Compilando até aqui, apesar de não haver erros de grafia ou lógica ainda da erro </vt:lpstr>
      <vt:lpstr>Compilando até aqui, apesar de não haver erros de grafia ou lógica ainda da erro </vt:lpstr>
      <vt:lpstr>Faltou implementar os métodos ouvintes</vt:lpstr>
      <vt:lpstr>Apresentação do PowerPoint</vt:lpstr>
      <vt:lpstr>Minha tela ficou funcionando assim </vt:lpstr>
      <vt:lpstr>VAMOS PRATICAR...</vt:lpstr>
      <vt:lpstr>Atividade valendo 1,0 ponto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 Silva</dc:creator>
  <cp:lastModifiedBy>Andre Silva</cp:lastModifiedBy>
  <cp:revision>14</cp:revision>
  <dcterms:created xsi:type="dcterms:W3CDTF">2018-03-06T04:08:54Z</dcterms:created>
  <dcterms:modified xsi:type="dcterms:W3CDTF">2018-03-14T03:11:50Z</dcterms:modified>
</cp:coreProperties>
</file>