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85" r:id="rId4"/>
    <p:sldId id="286" r:id="rId5"/>
    <p:sldId id="287" r:id="rId6"/>
    <p:sldId id="288" r:id="rId7"/>
    <p:sldId id="290" r:id="rId8"/>
    <p:sldId id="289" r:id="rId9"/>
    <p:sldId id="291" r:id="rId10"/>
    <p:sldId id="292" r:id="rId11"/>
    <p:sldId id="293" r:id="rId12"/>
    <p:sldId id="294" r:id="rId13"/>
    <p:sldId id="295" r:id="rId14"/>
    <p:sldId id="298" r:id="rId15"/>
    <p:sldId id="261" r:id="rId16"/>
    <p:sldId id="262" r:id="rId17"/>
    <p:sldId id="266" r:id="rId18"/>
    <p:sldId id="258" r:id="rId19"/>
    <p:sldId id="259" r:id="rId20"/>
    <p:sldId id="299" r:id="rId21"/>
    <p:sldId id="264" r:id="rId22"/>
    <p:sldId id="267" r:id="rId23"/>
    <p:sldId id="263" r:id="rId24"/>
    <p:sldId id="268" r:id="rId25"/>
    <p:sldId id="265" r:id="rId26"/>
    <p:sldId id="269" r:id="rId27"/>
    <p:sldId id="270" r:id="rId28"/>
    <p:sldId id="300" r:id="rId29"/>
    <p:sldId id="271" r:id="rId30"/>
    <p:sldId id="272" r:id="rId31"/>
    <p:sldId id="273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74" r:id="rId42"/>
    <p:sldId id="284" r:id="rId43"/>
    <p:sldId id="297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28" autoAdjust="0"/>
    <p:restoredTop sz="94660"/>
  </p:normalViewPr>
  <p:slideViewPr>
    <p:cSldViewPr snapToGrid="0">
      <p:cViewPr>
        <p:scale>
          <a:sx n="90" d="100"/>
          <a:sy n="90" d="100"/>
        </p:scale>
        <p:origin x="7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aulajava07a09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70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http://www.oxnar.com.br/aulas/java/aulajava07a09.pptx</a:t>
            </a:r>
            <a:r>
              <a:rPr lang="en-US" dirty="0" smtClean="0">
                <a:ea typeface="ＭＳ Ｐゴシック" panose="020B0600070205080204" pitchFamily="34" charset="-128"/>
              </a:rPr>
              <a:t>   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10947" y="4837670"/>
            <a:ext cx="8564563" cy="762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Interfaces Gráficas (GUIs) em Java usando Swing</a:t>
            </a:r>
            <a:br>
              <a:rPr lang="en-US" sz="2800"/>
            </a:br>
            <a:r>
              <a:rPr lang="en-US" sz="2800"/>
              <a:t>Parte I - O básico</a:t>
            </a: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3600" dirty="0" smtClean="0"/>
              <a:t>Existe grande quantidade </a:t>
            </a:r>
            <a:r>
              <a:rPr lang="pt-BR" sz="3600" dirty="0"/>
              <a:t>de funcionalidades disponíveis nas bibliotecas de classes Java, destinadas a prover a comunicação homem-máquina gráfica</a:t>
            </a:r>
            <a:r>
              <a:rPr lang="pt-BR" sz="3600" dirty="0" smtClean="0"/>
              <a:t>.</a:t>
            </a:r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8933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Interface </a:t>
            </a:r>
            <a:r>
              <a:rPr lang="pt-BR" b="1" dirty="0" smtClean="0"/>
              <a:t>GUI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Conhecida como </a:t>
            </a:r>
            <a:r>
              <a:rPr lang="pt-BR" b="1" dirty="0"/>
              <a:t>I</a:t>
            </a:r>
            <a:r>
              <a:rPr lang="pt-BR" dirty="0"/>
              <a:t>nterface </a:t>
            </a:r>
            <a:r>
              <a:rPr lang="pt-BR" b="1" dirty="0"/>
              <a:t>G</a:t>
            </a:r>
            <a:r>
              <a:rPr lang="pt-BR" dirty="0"/>
              <a:t>ráfica com </a:t>
            </a:r>
            <a:r>
              <a:rPr lang="pt-BR" b="1" dirty="0"/>
              <a:t>U</a:t>
            </a:r>
            <a:r>
              <a:rPr lang="pt-BR" dirty="0"/>
              <a:t>suário (</a:t>
            </a:r>
            <a:r>
              <a:rPr lang="pt-BR" dirty="0" err="1"/>
              <a:t>Graphical</a:t>
            </a:r>
            <a:r>
              <a:rPr lang="pt-BR" dirty="0"/>
              <a:t> </a:t>
            </a:r>
            <a:r>
              <a:rPr lang="pt-BR" dirty="0" err="1"/>
              <a:t>User</a:t>
            </a:r>
            <a:r>
              <a:rPr lang="pt-BR" dirty="0"/>
              <a:t> Interface – GUI), é onde os resultados são apresentados em modo gráfico.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Essa </a:t>
            </a:r>
            <a:r>
              <a:rPr lang="pt-BR" dirty="0"/>
              <a:t>interface é formada através de componentes GUI, conhecidos por </a:t>
            </a:r>
            <a:r>
              <a:rPr lang="pt-BR" b="1" dirty="0"/>
              <a:t>controles</a:t>
            </a:r>
            <a:r>
              <a:rPr lang="pt-BR" dirty="0"/>
              <a:t> ou </a:t>
            </a:r>
            <a:r>
              <a:rPr lang="pt-BR" b="1" dirty="0" err="1"/>
              <a:t>widgets</a:t>
            </a:r>
            <a:r>
              <a:rPr lang="pt-BR" dirty="0"/>
              <a:t>. Esses componentes são objetos que fazem a interação com usuário por teclado, mouse ou outros dispositivos que venham a servir para entrada de dados.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990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COMPONENTES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marL="0" indent="0" algn="just">
              <a:buNone/>
            </a:pPr>
            <a:r>
              <a:rPr lang="pt-BR" sz="3200" dirty="0" smtClean="0"/>
              <a:t>Os </a:t>
            </a:r>
            <a:r>
              <a:rPr lang="pt-BR" sz="3200" dirty="0"/>
              <a:t>componentes GUI Swing estão dentro do pacote </a:t>
            </a:r>
            <a:r>
              <a:rPr lang="pt-BR" sz="3200" b="1" dirty="0" err="1"/>
              <a:t>javax.swing</a:t>
            </a:r>
            <a:r>
              <a:rPr lang="pt-BR" sz="3200" dirty="0"/>
              <a:t> que são utilizados para construir as interfaces gráficas. Alguns componentes não são do tipo GUI Swing e sim componentes </a:t>
            </a:r>
            <a:r>
              <a:rPr lang="pt-BR" sz="3200" b="1" dirty="0"/>
              <a:t>AWT</a:t>
            </a:r>
            <a:r>
              <a:rPr lang="pt-BR" sz="3200" dirty="0"/>
              <a:t>. Antes de existir o GUI Swing, o Java tinha componentes </a:t>
            </a:r>
            <a:r>
              <a:rPr lang="pt-BR" sz="3200" b="1" dirty="0"/>
              <a:t>AWT</a:t>
            </a:r>
            <a:r>
              <a:rPr lang="pt-BR" sz="3200" dirty="0"/>
              <a:t> (Abstract Windows Toolkit) que faz parte do pacote </a:t>
            </a:r>
            <a:r>
              <a:rPr lang="pt-BR" sz="3200" b="1" dirty="0" err="1" smtClean="0"/>
              <a:t>java.awt</a:t>
            </a:r>
            <a:r>
              <a:rPr lang="pt-BR" sz="3200" dirty="0"/>
              <a:t>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5755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3600" dirty="0" smtClean="0"/>
              <a:t>A diferença </a:t>
            </a:r>
            <a:r>
              <a:rPr lang="pt-BR" sz="3600" dirty="0"/>
              <a:t>entre o GUI Swing e AWT, é na aparência e comportamento dos componentes, ou seja, quando criado por AWT, a aparência e comportamento de seus componentes são diferentes para cada plataforma e enquanto feito por GUI Swing, a aparência e comportamento funcionam da mesma forma para todas as plataformas.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8068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4000" dirty="0" smtClean="0"/>
              <a:t>Os </a:t>
            </a:r>
            <a:r>
              <a:rPr lang="pt-BR" sz="4000" dirty="0"/>
              <a:t>componentes AWT são mais pesados, pois requerem uma interação direta com o sistema de janela local, podendo restringir na aparência e funcionalidade, ficando menos flexíveis do que os componentes GUI Swing.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84028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3780"/>
          </a:xfrm>
        </p:spPr>
        <p:txBody>
          <a:bodyPr>
            <a:normAutofit/>
          </a:bodyPr>
          <a:lstStyle/>
          <a:p>
            <a:r>
              <a:rPr lang="pt-BR" sz="4000" b="1" dirty="0" err="1"/>
              <a:t>JLabel</a:t>
            </a:r>
            <a:r>
              <a:rPr lang="pt-BR" sz="4000" dirty="0"/>
              <a:t> - Exibe texto não editável ou ícones</a:t>
            </a:r>
            <a:r>
              <a:rPr lang="pt-BR" sz="4000" dirty="0" smtClean="0"/>
              <a:t>.</a:t>
            </a:r>
            <a:endParaRPr lang="pt-BR" sz="4000" dirty="0"/>
          </a:p>
        </p:txBody>
      </p:sp>
      <p:pic>
        <p:nvPicPr>
          <p:cNvPr id="10242" name="Picture 2" descr="Resultado de imagem para jlabel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12" y="3457390"/>
            <a:ext cx="2852128" cy="19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26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2003"/>
          </a:xfrm>
        </p:spPr>
        <p:txBody>
          <a:bodyPr>
            <a:normAutofit/>
          </a:bodyPr>
          <a:lstStyle/>
          <a:p>
            <a:r>
              <a:rPr lang="pt-BR" b="1" dirty="0" err="1" smtClean="0"/>
              <a:t>JButton</a:t>
            </a:r>
            <a:r>
              <a:rPr lang="pt-BR" dirty="0" smtClean="0"/>
              <a:t> – Libera um evento quando o usuário clicar nele com o mouse.</a:t>
            </a:r>
          </a:p>
        </p:txBody>
      </p:sp>
      <p:pic>
        <p:nvPicPr>
          <p:cNvPr id="12290" name="Picture 2" descr="Resultado de imagem para jbutton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2" y="3181720"/>
            <a:ext cx="29432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m para jbutton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49" y="3412497"/>
            <a:ext cx="31527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92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72756"/>
          </a:xfrm>
        </p:spPr>
        <p:txBody>
          <a:bodyPr>
            <a:normAutofit/>
          </a:bodyPr>
          <a:lstStyle/>
          <a:p>
            <a:r>
              <a:rPr lang="pt-BR" b="1" dirty="0" err="1" smtClean="0"/>
              <a:t>JTextField</a:t>
            </a:r>
            <a:r>
              <a:rPr lang="pt-BR" dirty="0"/>
              <a:t> – Insere dados do teclado e serve também para exibição do texto editável ou não editável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13314" name="Picture 2" descr="Resultado de imagem para jtextfield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561" y="4615417"/>
            <a:ext cx="5681483" cy="197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sultado de imagem para jtextfield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96" y="3413051"/>
            <a:ext cx="5439116" cy="161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034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42507" y="1690688"/>
            <a:ext cx="10515600" cy="616577"/>
          </a:xfrm>
        </p:spPr>
        <p:txBody>
          <a:bodyPr>
            <a:normAutofit/>
          </a:bodyPr>
          <a:lstStyle/>
          <a:p>
            <a:r>
              <a:rPr lang="pt-BR" b="1" dirty="0" err="1" smtClean="0"/>
              <a:t>JCheckBox</a:t>
            </a:r>
            <a:r>
              <a:rPr lang="pt-BR" dirty="0"/>
              <a:t> – Especifica uma opção que pode ser ou não selecionada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14338" name="Picture 2" descr="Resultado de imagem para JCheck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781" y="3909386"/>
            <a:ext cx="3673326" cy="244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esultado de imagem para JCheck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01678"/>
            <a:ext cx="4373855" cy="293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62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16724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b="1" dirty="0" err="1"/>
              <a:t>JComboBox</a:t>
            </a:r>
            <a:r>
              <a:rPr lang="pt-BR" dirty="0"/>
              <a:t> – Fornece uma lista de itens onde possibilita o usuário selecionar um item ou digitar para procurar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15362" name="Picture 2" descr="Resultado de imagem para JCombo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423" y="2353469"/>
            <a:ext cx="3560135" cy="35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sultado de imagem para JCombo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206602"/>
            <a:ext cx="3372293" cy="337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717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9231"/>
          </a:xfrm>
        </p:spPr>
        <p:txBody>
          <a:bodyPr>
            <a:normAutofit/>
          </a:bodyPr>
          <a:lstStyle/>
          <a:p>
            <a:r>
              <a:rPr lang="pt-BR" b="1" dirty="0" err="1" smtClean="0"/>
              <a:t>JList</a:t>
            </a:r>
            <a:r>
              <a:rPr lang="pt-BR" dirty="0"/>
              <a:t> – Lista de itens onde pode ser selecionado vários itens.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6386" name="Picture 2" descr="Resultado de imagem para Jlist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914" y="4036791"/>
            <a:ext cx="40386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Resultado de imagem para Jlist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41" y="2973830"/>
            <a:ext cx="3565821" cy="335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956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componentes da GUI swing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err="1" smtClean="0"/>
              <a:t>JPanel</a:t>
            </a:r>
            <a:r>
              <a:rPr lang="pt-BR" dirty="0"/>
              <a:t> – É a área onde abriga e organiza os componentes inseridos.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7410" name="Picture 2" descr="Resultado de imagem para JPanel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463" y="3246511"/>
            <a:ext cx="5947514" cy="342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69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11192540" cy="990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Métodos</a:t>
            </a:r>
            <a:r>
              <a:rPr lang="en-US" dirty="0"/>
              <a:t> </a:t>
            </a:r>
            <a:r>
              <a:rPr lang="en-US" dirty="0" err="1"/>
              <a:t>comuns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componentes</a:t>
            </a:r>
            <a:r>
              <a:rPr lang="en-US" dirty="0"/>
              <a:t> Swing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38199" y="1752600"/>
            <a:ext cx="1041008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get/setPreferredSize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get/setSize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get/setLocation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getLength/Width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repaint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setBackground(Color)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setFont(Font)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isEnabled / setEnabled(boolean)</a:t>
            </a:r>
          </a:p>
          <a:p>
            <a:pPr>
              <a:lnSpc>
                <a:spcPct val="110000"/>
              </a:lnSpc>
            </a:pPr>
            <a:r>
              <a:rPr lang="en-US" smtClean="0">
                <a:latin typeface="Courier New" panose="02070309020205020404" pitchFamily="49" charset="0"/>
              </a:rPr>
              <a:t>isVisible / setVisible(boolean)</a:t>
            </a:r>
            <a:endParaRPr lang="en-US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05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elementos básicos necessários para criar um GUI residem em dois pacotes: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– </a:t>
            </a:r>
            <a:r>
              <a:rPr lang="pt-BR" dirty="0" err="1"/>
              <a:t>java.awt</a:t>
            </a:r>
            <a:r>
              <a:rPr lang="pt-BR" dirty="0"/>
              <a:t>: Abstract </a:t>
            </a:r>
            <a:r>
              <a:rPr lang="pt-BR" dirty="0" err="1"/>
              <a:t>Windowing</a:t>
            </a:r>
            <a:r>
              <a:rPr lang="pt-BR" dirty="0"/>
              <a:t> Toolkit (classes básicas);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– </a:t>
            </a:r>
            <a:r>
              <a:rPr lang="pt-BR" dirty="0" err="1"/>
              <a:t>javax.swing</a:t>
            </a:r>
            <a:r>
              <a:rPr lang="pt-BR" dirty="0"/>
              <a:t>: Swing </a:t>
            </a:r>
            <a:r>
              <a:rPr lang="pt-BR" dirty="0" err="1"/>
              <a:t>Components</a:t>
            </a:r>
            <a:r>
              <a:rPr lang="pt-BR" dirty="0"/>
              <a:t> - fornece melhores alternativas aos componentes definidos na classe </a:t>
            </a:r>
            <a:r>
              <a:rPr lang="pt-BR" dirty="0" err="1"/>
              <a:t>java.awt</a:t>
            </a:r>
            <a:r>
              <a:rPr lang="pt-BR" dirty="0"/>
              <a:t>. </a:t>
            </a: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Exemplo</a:t>
            </a:r>
            <a:r>
              <a:rPr lang="pt-BR" dirty="0"/>
              <a:t>: estudaremos a classe </a:t>
            </a:r>
            <a:r>
              <a:rPr lang="pt-BR" dirty="0" err="1"/>
              <a:t>JButton</a:t>
            </a:r>
            <a:r>
              <a:rPr lang="pt-BR" dirty="0"/>
              <a:t> do Swing no lugar da classe Button, do </a:t>
            </a:r>
            <a:r>
              <a:rPr lang="pt-BR" dirty="0" err="1"/>
              <a:t>java.awt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13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Objetos da Classe AWT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42" y="1690688"/>
            <a:ext cx="6593958" cy="49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8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classes de s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49" y="1201591"/>
            <a:ext cx="7005245" cy="56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Objetos da Classe Swing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30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5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128000" y="6229350"/>
            <a:ext cx="1828800" cy="514350"/>
          </a:xfrm>
          <a:prstGeom prst="rect">
            <a:avLst/>
          </a:prstGeom>
        </p:spPr>
        <p:txBody>
          <a:bodyPr/>
          <a:lstStyle/>
          <a:p>
            <a:fld id="{7FE19FB9-48FC-48B1-9DFC-3B937B344EF1}" type="slidenum">
              <a:rPr lang="en-US"/>
              <a:pPr/>
              <a:t>18</a:t>
            </a:fld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525000" y="62484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637953" y="1403498"/>
            <a:ext cx="108771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Para criar a interface gráfica será necessário importar algumas bibliotecas:</a:t>
            </a:r>
          </a:p>
          <a:p>
            <a:endParaRPr lang="pt-BR" sz="3600" dirty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  <a:endParaRPr lang="pt-BR" sz="36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4061637" y="3413051"/>
            <a:ext cx="3413051" cy="1275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714306" y="4128977"/>
            <a:ext cx="3611527" cy="11341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430387" y="3274011"/>
            <a:ext cx="43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Dependente do sistema operacional.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307007" y="5097500"/>
            <a:ext cx="4884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Independente do sistema operacional;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Largamente utilizado.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Mais opções de utilitários para interface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5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Prosseguindo...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lbl_Mostrar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bt_Escrever</a:t>
            </a:r>
            <a:r>
              <a:rPr lang="pt-BR" dirty="0"/>
              <a:t>, </a:t>
            </a:r>
            <a:r>
              <a:rPr lang="pt-BR" dirty="0" err="1"/>
              <a:t>bt_Sair</a:t>
            </a:r>
            <a:r>
              <a:rPr lang="pt-BR" dirty="0"/>
              <a:t>, </a:t>
            </a:r>
            <a:r>
              <a:rPr lang="pt-BR" dirty="0" err="1"/>
              <a:t>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();</a:t>
            </a:r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2987750" y="6019512"/>
            <a:ext cx="9193620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CRIAÇÃO DE OBJETOS (BOTÕES, ETIQUETAS E PAINEIS)</a:t>
            </a:r>
            <a:endParaRPr lang="pt-BR" sz="3200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5422605" y="4231758"/>
            <a:ext cx="10632" cy="17877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7371907" y="3735572"/>
            <a:ext cx="28353" cy="22839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9443484" y="3072809"/>
            <a:ext cx="28353" cy="29467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547192" y="3072809"/>
            <a:ext cx="48962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572" y="0"/>
            <a:ext cx="11020575" cy="6604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JFrame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2773" y="1346200"/>
            <a:ext cx="1105786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Métodos</a:t>
            </a:r>
            <a:r>
              <a:rPr lang="en-US" dirty="0" smtClean="0"/>
              <a:t> </a:t>
            </a:r>
            <a:r>
              <a:rPr lang="en-US" dirty="0" err="1" smtClean="0"/>
              <a:t>principais</a:t>
            </a:r>
            <a:endParaRPr lang="en-US" i="1" dirty="0" smtClean="0"/>
          </a:p>
          <a:p>
            <a:pPr lvl="1"/>
            <a:r>
              <a:rPr lang="en-US" sz="2800" dirty="0" smtClean="0">
                <a:latin typeface="Courier New" panose="02070309020205020404" pitchFamily="49" charset="0"/>
              </a:rPr>
              <a:t>public void </a:t>
            </a:r>
            <a:r>
              <a:rPr lang="en-US" sz="2800" dirty="0" err="1" smtClean="0">
                <a:latin typeface="Courier New" panose="02070309020205020404" pitchFamily="49" charset="0"/>
              </a:rPr>
              <a:t>setTitle</a:t>
            </a:r>
            <a:r>
              <a:rPr lang="en-US" sz="2800" dirty="0" smtClean="0">
                <a:latin typeface="Courier New" panose="02070309020205020404" pitchFamily="49" charset="0"/>
              </a:rPr>
              <a:t>(String title): </a:t>
            </a:r>
            <a:r>
              <a:rPr lang="en-US" sz="2800" dirty="0" err="1" smtClean="0"/>
              <a:t>Coloca</a:t>
            </a:r>
            <a:r>
              <a:rPr lang="en-US" sz="2800" dirty="0" smtClean="0"/>
              <a:t> um </a:t>
            </a:r>
            <a:r>
              <a:rPr lang="en-US" sz="2800" dirty="0" err="1" smtClean="0"/>
              <a:t>título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barra</a:t>
            </a:r>
            <a:r>
              <a:rPr lang="en-US" sz="2800" dirty="0" smtClean="0"/>
              <a:t> de </a:t>
            </a:r>
            <a:r>
              <a:rPr lang="en-US" sz="2800" dirty="0" err="1" smtClean="0"/>
              <a:t>título</a:t>
            </a:r>
            <a:r>
              <a:rPr lang="en-US" sz="2800" dirty="0" smtClean="0"/>
              <a:t> da </a:t>
            </a:r>
            <a:r>
              <a:rPr lang="en-US" sz="2800" dirty="0" err="1" smtClean="0"/>
              <a:t>janela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dirty="0" smtClean="0">
                <a:latin typeface="Courier New" panose="02070309020205020404" pitchFamily="49" charset="0"/>
              </a:rPr>
              <a:t>public void show(): </a:t>
            </a:r>
            <a:r>
              <a:rPr lang="en-US" sz="2800" dirty="0" err="1" smtClean="0"/>
              <a:t>Faz</a:t>
            </a:r>
            <a:r>
              <a:rPr lang="en-US" sz="2800" dirty="0" smtClean="0"/>
              <a:t> o frame </a:t>
            </a:r>
            <a:r>
              <a:rPr lang="en-US" sz="2800" dirty="0" err="1" smtClean="0"/>
              <a:t>aparecer</a:t>
            </a:r>
            <a:r>
              <a:rPr lang="en-US" sz="2800" dirty="0" smtClean="0"/>
              <a:t> </a:t>
            </a:r>
            <a:r>
              <a:rPr lang="en-US" sz="2800" dirty="0" err="1" smtClean="0"/>
              <a:t>na</a:t>
            </a:r>
            <a:r>
              <a:rPr lang="en-US" sz="2800" dirty="0" smtClean="0"/>
              <a:t> </a:t>
            </a:r>
            <a:r>
              <a:rPr lang="en-US" sz="2800" dirty="0" err="1" smtClean="0"/>
              <a:t>tela</a:t>
            </a:r>
            <a:r>
              <a:rPr lang="en-US" sz="2800" dirty="0" smtClean="0"/>
              <a:t>. </a:t>
            </a:r>
          </a:p>
          <a:p>
            <a:pPr lvl="1"/>
            <a:r>
              <a:rPr lang="en-US" sz="2800" dirty="0" smtClean="0">
                <a:latin typeface="Courier New" panose="02070309020205020404" pitchFamily="49" charset="0"/>
              </a:rPr>
              <a:t>public void </a:t>
            </a:r>
            <a:r>
              <a:rPr lang="en-US" sz="2800" dirty="0" err="1" smtClean="0">
                <a:latin typeface="Courier New" panose="02070309020205020404" pitchFamily="49" charset="0"/>
              </a:rPr>
              <a:t>setVisible</a:t>
            </a:r>
            <a:r>
              <a:rPr lang="en-US" sz="2800" dirty="0" smtClean="0">
                <a:latin typeface="Courier New" panose="02070309020205020404" pitchFamily="49" charset="0"/>
              </a:rPr>
              <a:t>(</a:t>
            </a:r>
            <a:r>
              <a:rPr lang="en-US" sz="2800" dirty="0" err="1" smtClean="0">
                <a:latin typeface="Courier New" panose="02070309020205020404" pitchFamily="49" charset="0"/>
              </a:rPr>
              <a:t>boolean</a:t>
            </a:r>
            <a:r>
              <a:rPr lang="en-US" sz="2800" dirty="0" smtClean="0">
                <a:latin typeface="Courier New" panose="02070309020205020404" pitchFamily="49" charset="0"/>
              </a:rPr>
              <a:t> v): </a:t>
            </a:r>
            <a:r>
              <a:rPr lang="en-US" sz="2800" dirty="0" err="1" smtClean="0"/>
              <a:t>Faz</a:t>
            </a:r>
            <a:r>
              <a:rPr lang="en-US" sz="2800" dirty="0" smtClean="0"/>
              <a:t> com </a:t>
            </a:r>
            <a:r>
              <a:rPr lang="en-US" sz="2800" dirty="0" err="1" smtClean="0"/>
              <a:t>que</a:t>
            </a:r>
            <a:r>
              <a:rPr lang="en-US" sz="2800" dirty="0" smtClean="0"/>
              <a:t> o frame se </a:t>
            </a:r>
            <a:r>
              <a:rPr lang="en-US" sz="2800" dirty="0" err="1" smtClean="0"/>
              <a:t>torne</a:t>
            </a:r>
            <a:r>
              <a:rPr lang="en-US" sz="2800" dirty="0" smtClean="0"/>
              <a:t> </a:t>
            </a:r>
            <a:r>
              <a:rPr lang="en-US" sz="2800" dirty="0" err="1" smtClean="0"/>
              <a:t>visível</a:t>
            </a:r>
            <a:r>
              <a:rPr lang="en-US" sz="2800" dirty="0" smtClean="0"/>
              <a:t> (</a:t>
            </a:r>
            <a:r>
              <a:rPr lang="en-US" sz="2800" dirty="0" smtClean="0">
                <a:latin typeface="Courier New" panose="02070309020205020404" pitchFamily="49" charset="0"/>
              </a:rPr>
              <a:t>v=true</a:t>
            </a:r>
            <a:r>
              <a:rPr lang="en-US" sz="2800" dirty="0" smtClean="0"/>
              <a:t>) </a:t>
            </a:r>
            <a:r>
              <a:rPr lang="en-US" sz="2800" dirty="0" err="1" smtClean="0"/>
              <a:t>ou</a:t>
            </a:r>
            <a:r>
              <a:rPr lang="en-US" sz="2800" dirty="0" smtClean="0"/>
              <a:t> </a:t>
            </a:r>
            <a:r>
              <a:rPr lang="en-US" sz="2800" dirty="0" err="1" smtClean="0"/>
              <a:t>não</a:t>
            </a:r>
            <a:r>
              <a:rPr lang="en-US" sz="2800" dirty="0" smtClean="0"/>
              <a:t> (</a:t>
            </a:r>
            <a:r>
              <a:rPr lang="en-US" sz="2800" dirty="0" smtClean="0">
                <a:latin typeface="Courier New" panose="02070309020205020404" pitchFamily="49" charset="0"/>
              </a:rPr>
              <a:t>v=false</a:t>
            </a:r>
            <a:r>
              <a:rPr lang="en-US" sz="2800" dirty="0" smtClean="0"/>
              <a:t>). </a:t>
            </a:r>
          </a:p>
          <a:p>
            <a:pPr lvl="1"/>
            <a:r>
              <a:rPr lang="en-US" sz="2800" dirty="0" smtClean="0">
                <a:latin typeface="Courier New" panose="02070309020205020404" pitchFamily="49" charset="0"/>
              </a:rPr>
              <a:t>public void </a:t>
            </a:r>
            <a:r>
              <a:rPr lang="en-US" sz="2800" dirty="0" err="1" smtClean="0">
                <a:latin typeface="Courier New" panose="02070309020205020404" pitchFamily="49" charset="0"/>
              </a:rPr>
              <a:t>setDefaultCloseOperation</a:t>
            </a:r>
            <a:r>
              <a:rPr lang="en-US" sz="2800" dirty="0" smtClean="0">
                <a:latin typeface="Courier New" panose="02070309020205020404" pitchFamily="49" charset="0"/>
              </a:rPr>
              <a:t>(</a:t>
            </a:r>
            <a:r>
              <a:rPr lang="en-US" sz="2800" dirty="0" err="1" smtClean="0">
                <a:latin typeface="Courier New" panose="02070309020205020404" pitchFamily="49" charset="0"/>
              </a:rPr>
              <a:t>int</a:t>
            </a:r>
            <a:r>
              <a:rPr lang="en-US" sz="2800" dirty="0" smtClean="0">
                <a:latin typeface="Courier New" panose="02070309020205020404" pitchFamily="49" charset="0"/>
              </a:rPr>
              <a:t> op) : </a:t>
            </a:r>
            <a:r>
              <a:rPr lang="en-US" sz="2800" dirty="0" err="1" smtClean="0"/>
              <a:t>Faz</a:t>
            </a:r>
            <a:r>
              <a:rPr lang="en-US" sz="2800" dirty="0" smtClean="0"/>
              <a:t> a </a:t>
            </a:r>
            <a:r>
              <a:rPr lang="en-US" sz="2800" dirty="0" err="1" smtClean="0"/>
              <a:t>janela</a:t>
            </a:r>
            <a:r>
              <a:rPr lang="en-US" sz="2800" dirty="0" smtClean="0"/>
              <a:t> </a:t>
            </a:r>
            <a:r>
              <a:rPr lang="en-US" sz="2800" dirty="0" err="1" smtClean="0"/>
              <a:t>realizar</a:t>
            </a:r>
            <a:r>
              <a:rPr lang="en-US" sz="2800" dirty="0" smtClean="0"/>
              <a:t> </a:t>
            </a:r>
            <a:r>
              <a:rPr lang="en-US" sz="2800" dirty="0" err="1" smtClean="0"/>
              <a:t>uma</a:t>
            </a:r>
            <a:r>
              <a:rPr lang="en-US" sz="2800" dirty="0" smtClean="0"/>
              <a:t> </a:t>
            </a:r>
            <a:r>
              <a:rPr lang="en-US" sz="2800" dirty="0" err="1" smtClean="0"/>
              <a:t>determinada</a:t>
            </a:r>
            <a:r>
              <a:rPr lang="en-US" sz="2800" dirty="0" smtClean="0"/>
              <a:t> </a:t>
            </a:r>
            <a:r>
              <a:rPr lang="en-US" sz="2800" dirty="0" err="1" smtClean="0"/>
              <a:t>operação</a:t>
            </a:r>
            <a:r>
              <a:rPr lang="en-US" sz="2800" dirty="0" smtClean="0"/>
              <a:t> </a:t>
            </a:r>
            <a:r>
              <a:rPr lang="en-US" sz="2800" dirty="0" err="1" smtClean="0"/>
              <a:t>quando</a:t>
            </a:r>
            <a:r>
              <a:rPr lang="en-US" sz="2800" dirty="0" smtClean="0"/>
              <a:t> </a:t>
            </a:r>
            <a:r>
              <a:rPr lang="en-US" sz="2800" dirty="0" err="1" smtClean="0"/>
              <a:t>fecha</a:t>
            </a:r>
            <a:r>
              <a:rPr lang="en-US" sz="2800" dirty="0" smtClean="0"/>
              <a:t>. </a:t>
            </a:r>
            <a:r>
              <a:rPr lang="en-US" sz="2800" dirty="0" err="1" smtClean="0"/>
              <a:t>Mais</a:t>
            </a:r>
            <a:r>
              <a:rPr lang="en-US" sz="2800" dirty="0" smtClean="0"/>
              <a:t> </a:t>
            </a:r>
            <a:r>
              <a:rPr lang="en-US" sz="2800" dirty="0" err="1" smtClean="0"/>
              <a:t>comum</a:t>
            </a:r>
            <a:r>
              <a:rPr lang="en-US" sz="2800" dirty="0" smtClean="0"/>
              <a:t>: </a:t>
            </a:r>
            <a:r>
              <a:rPr lang="en-US" sz="2800" dirty="0" err="1" smtClean="0">
                <a:latin typeface="Courier New" panose="02070309020205020404" pitchFamily="49" charset="0"/>
              </a:rPr>
              <a:t>JFrame.EXIT_ON_CLOSE</a:t>
            </a:r>
            <a:endParaRPr lang="en-US" sz="2800" dirty="0">
              <a:latin typeface="Courier New" panose="02070309020205020404" pitchFamily="49" charset="0"/>
            </a:endParaRPr>
          </a:p>
        </p:txBody>
      </p:sp>
      <p:pic>
        <p:nvPicPr>
          <p:cNvPr id="6" name="Picture 4" descr="C:\Document\cs335_2003_spring\lecture_notes\jfram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043" y="4794694"/>
            <a:ext cx="3956104" cy="19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556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Será necessário importar a biblioteca </a:t>
            </a:r>
            <a:r>
              <a:rPr lang="pt-BR" sz="3600" dirty="0" err="1" smtClean="0"/>
              <a:t>event</a:t>
            </a:r>
            <a:r>
              <a:rPr lang="pt-BR" sz="3600" dirty="0" smtClean="0"/>
              <a:t> nas classes swing e </a:t>
            </a:r>
            <a:r>
              <a:rPr lang="pt-BR" sz="3600" dirty="0" err="1" smtClean="0"/>
              <a:t>awt</a:t>
            </a:r>
            <a:endParaRPr lang="pt-BR" sz="3600" dirty="0" smtClean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 smtClean="0"/>
              <a:t>java.awt.event</a:t>
            </a:r>
            <a:r>
              <a:rPr lang="pt-BR" sz="3600" dirty="0" smtClean="0"/>
              <a:t>.*;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 smtClean="0"/>
              <a:t>.</a:t>
            </a:r>
            <a:r>
              <a:rPr lang="pt-BR" sz="3600" dirty="0"/>
              <a:t> </a:t>
            </a:r>
            <a:r>
              <a:rPr lang="pt-BR" sz="3600" dirty="0" err="1"/>
              <a:t>event</a:t>
            </a:r>
            <a:r>
              <a:rPr lang="pt-BR" sz="3600" dirty="0" smtClean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  <a:r>
              <a:rPr lang="pt-BR" sz="3600" dirty="0" err="1"/>
              <a:t>implements</a:t>
            </a:r>
            <a:r>
              <a:rPr lang="pt-BR" sz="3600" dirty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138223" y="3593804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38223" y="4883887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38223" y="3625702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6613451" y="3625701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507665" y="5752214"/>
            <a:ext cx="3009014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5507665" y="5383618"/>
            <a:ext cx="300901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5507665" y="5372986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8516679" y="538361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30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Será necessário importar a biblioteca </a:t>
            </a:r>
            <a:r>
              <a:rPr lang="pt-BR" sz="3600" dirty="0" err="1" smtClean="0"/>
              <a:t>event</a:t>
            </a:r>
            <a:r>
              <a:rPr lang="pt-BR" sz="3600" dirty="0" smtClean="0"/>
              <a:t> nas classes swing e </a:t>
            </a:r>
            <a:r>
              <a:rPr lang="pt-BR" sz="3600" dirty="0" err="1" smtClean="0"/>
              <a:t>awt</a:t>
            </a:r>
            <a:endParaRPr lang="pt-BR" sz="3600" dirty="0" smtClean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 smtClean="0"/>
              <a:t>java.awt.event</a:t>
            </a:r>
            <a:r>
              <a:rPr lang="pt-BR" sz="3600" dirty="0" smtClean="0"/>
              <a:t>.*;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 smtClean="0"/>
              <a:t>.</a:t>
            </a:r>
            <a:r>
              <a:rPr lang="pt-BR" sz="3600" dirty="0"/>
              <a:t> </a:t>
            </a:r>
            <a:r>
              <a:rPr lang="pt-BR" sz="3600" dirty="0" err="1"/>
              <a:t>event</a:t>
            </a:r>
            <a:r>
              <a:rPr lang="pt-BR" sz="3600" dirty="0" smtClean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  <a:endParaRPr lang="pt-BR" sz="3600" dirty="0" smtClean="0"/>
          </a:p>
          <a:p>
            <a:r>
              <a:rPr lang="pt-BR" sz="3600" dirty="0" err="1" smtClean="0"/>
              <a:t>implements</a:t>
            </a:r>
            <a:r>
              <a:rPr lang="pt-BR" sz="3600" dirty="0" smtClean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637953" y="6315740"/>
            <a:ext cx="5114261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637953" y="5932967"/>
            <a:ext cx="5114261" cy="3544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637953" y="5968409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5752214" y="595954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3848986" y="3700130"/>
            <a:ext cx="4752754" cy="225055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8601740" y="3083442"/>
            <a:ext cx="291332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Tipos de eventos que serão obrigatoriamente tratados.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92196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o método construtor da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1669312" y="4245934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1669312" y="1775638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10951534" y="1804047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38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 flipV="1">
            <a:off x="2509284" y="4189228"/>
            <a:ext cx="6485860" cy="1063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2509284" y="5227599"/>
            <a:ext cx="6485860" cy="106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509284" y="4199860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9019954" y="4210492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6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6943060" y="4401879"/>
            <a:ext cx="2456121" cy="95157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5277293" y="5624113"/>
            <a:ext cx="3079898" cy="2973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5193561" y="6050636"/>
            <a:ext cx="3247361" cy="3418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9417790" y="4201824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Título da janela</a:t>
            </a:r>
            <a:endParaRPr lang="pt-BR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371811" y="5438923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Tamanho da janela</a:t>
            </a:r>
            <a:endParaRPr lang="pt-BR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440922" y="6221582"/>
            <a:ext cx="236840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Torna a janela visível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060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345" y="0"/>
            <a:ext cx="10515600" cy="1325563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689344" y="957042"/>
            <a:ext cx="1012396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 smtClean="0"/>
              <a:t>public</a:t>
            </a:r>
            <a:r>
              <a:rPr lang="pt-BR" sz="2600" dirty="0" smtClean="0"/>
              <a:t> </a:t>
            </a:r>
            <a:r>
              <a:rPr lang="pt-BR" sz="2600" dirty="0" err="1"/>
              <a:t>void</a:t>
            </a:r>
            <a:r>
              <a:rPr lang="pt-BR" sz="2600" dirty="0"/>
              <a:t> </a:t>
            </a:r>
            <a:r>
              <a:rPr lang="pt-BR" sz="2600" dirty="0" err="1"/>
              <a:t>actionPerformed</a:t>
            </a:r>
            <a:r>
              <a:rPr lang="pt-BR" sz="2600" dirty="0"/>
              <a:t>(</a:t>
            </a:r>
            <a:r>
              <a:rPr lang="pt-BR" sz="2600" dirty="0" err="1"/>
              <a:t>ActionEvent</a:t>
            </a:r>
            <a:r>
              <a:rPr lang="pt-BR" sz="2600" dirty="0"/>
              <a:t> e) </a:t>
            </a:r>
          </a:p>
          <a:p>
            <a:r>
              <a:rPr lang="pt-BR" sz="2600" dirty="0" smtClean="0"/>
              <a:t>{</a:t>
            </a:r>
            <a:endParaRPr lang="pt-BR" sz="2600" dirty="0"/>
          </a:p>
          <a:p>
            <a:r>
              <a:rPr lang="pt-BR" sz="2600" dirty="0" smtClean="0"/>
              <a:t>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bt_Sair</a:t>
            </a:r>
            <a:r>
              <a:rPr lang="pt-BR" sz="2600" dirty="0"/>
              <a:t>)</a:t>
            </a:r>
          </a:p>
          <a:p>
            <a:r>
              <a:rPr lang="pt-BR" sz="2600" dirty="0"/>
              <a:t>	</a:t>
            </a:r>
            <a:r>
              <a:rPr lang="pt-BR" sz="2600" dirty="0" smtClean="0"/>
              <a:t>      {</a:t>
            </a:r>
            <a:r>
              <a:rPr lang="pt-BR" sz="2600" dirty="0" err="1" smtClean="0"/>
              <a:t>System.exit</a:t>
            </a:r>
            <a:r>
              <a:rPr lang="pt-BR" sz="2600" dirty="0" smtClean="0"/>
              <a:t>(0); }	</a:t>
            </a:r>
          </a:p>
          <a:p>
            <a:r>
              <a:rPr lang="pt-BR" sz="2600" dirty="0" smtClean="0"/>
              <a:t>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bt_Escrever</a:t>
            </a:r>
            <a:r>
              <a:rPr lang="pt-BR" sz="2600" dirty="0"/>
              <a:t>)</a:t>
            </a:r>
          </a:p>
          <a:p>
            <a:r>
              <a:rPr lang="pt-BR" sz="2600" dirty="0"/>
              <a:t>	</a:t>
            </a:r>
            <a:r>
              <a:rPr lang="pt-BR" sz="2600" dirty="0" smtClean="0"/>
              <a:t>     {</a:t>
            </a:r>
            <a:r>
              <a:rPr lang="pt-BR" sz="2600" dirty="0" err="1"/>
              <a:t>lbl_Mostrar.setText</a:t>
            </a:r>
            <a:r>
              <a:rPr lang="pt-BR" sz="2600" dirty="0"/>
              <a:t>("ANDRÉ APARECIDO DA SILVA");}</a:t>
            </a:r>
          </a:p>
          <a:p>
            <a:r>
              <a:rPr lang="pt-BR" sz="2600" dirty="0" smtClean="0"/>
              <a:t> 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bt_Limpar</a:t>
            </a:r>
            <a:r>
              <a:rPr lang="pt-BR" sz="2600" dirty="0"/>
              <a:t>)</a:t>
            </a:r>
          </a:p>
          <a:p>
            <a:r>
              <a:rPr lang="pt-BR" sz="2600" dirty="0"/>
              <a:t> </a:t>
            </a:r>
            <a:r>
              <a:rPr lang="pt-BR" sz="2600" dirty="0" smtClean="0"/>
              <a:t>         {</a:t>
            </a:r>
            <a:r>
              <a:rPr lang="pt-BR" sz="2600" dirty="0"/>
              <a:t>	</a:t>
            </a:r>
            <a:endParaRPr lang="pt-BR" sz="2600" dirty="0" smtClean="0"/>
          </a:p>
          <a:p>
            <a:r>
              <a:rPr lang="pt-BR" sz="2600" dirty="0"/>
              <a:t> </a:t>
            </a:r>
            <a:r>
              <a:rPr lang="pt-BR" sz="2600" dirty="0" smtClean="0"/>
              <a:t>                </a:t>
            </a:r>
            <a:r>
              <a:rPr lang="pt-BR" sz="2600" dirty="0" err="1" smtClean="0"/>
              <a:t>lbl_Mostrar.setBackground</a:t>
            </a:r>
            <a:r>
              <a:rPr lang="pt-BR" sz="2600" dirty="0"/>
              <a:t>( new Color(255,255,255) );</a:t>
            </a:r>
          </a:p>
          <a:p>
            <a:r>
              <a:rPr lang="pt-BR" sz="2600" dirty="0"/>
              <a:t>	 </a:t>
            </a:r>
            <a:r>
              <a:rPr lang="pt-BR" sz="2600" dirty="0" smtClean="0"/>
              <a:t>    </a:t>
            </a:r>
            <a:r>
              <a:rPr lang="pt-BR" sz="2600" dirty="0" err="1" smtClean="0"/>
              <a:t>lbl_Mostrar.setText</a:t>
            </a:r>
            <a:r>
              <a:rPr lang="pt-BR" sz="2600" dirty="0"/>
              <a:t>("ETIQUETA PARA ÍMPRESSÃO");			</a:t>
            </a:r>
            <a:endParaRPr lang="pt-BR" sz="2600" dirty="0" smtClean="0"/>
          </a:p>
          <a:p>
            <a:r>
              <a:rPr lang="pt-BR" sz="2600" dirty="0"/>
              <a:t> </a:t>
            </a:r>
            <a:r>
              <a:rPr lang="pt-BR" sz="2600" dirty="0" smtClean="0"/>
              <a:t>          }</a:t>
            </a:r>
            <a:r>
              <a:rPr lang="pt-BR" sz="2600" dirty="0"/>
              <a:t>		</a:t>
            </a:r>
            <a:endParaRPr lang="pt-BR" sz="2600" dirty="0" smtClean="0"/>
          </a:p>
          <a:p>
            <a:r>
              <a:rPr lang="pt-BR" sz="2600" dirty="0" smtClean="0"/>
              <a:t>}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204630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926" y="1403609"/>
            <a:ext cx="4014455" cy="512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4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5989674" y="5411972"/>
            <a:ext cx="4876800" cy="914400"/>
          </a:xfrm>
          <a:prstGeom prst="wedgeRectCallout">
            <a:avLst>
              <a:gd name="adj1" fmla="val -96600"/>
              <a:gd name="adj2" fmla="val -78819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sz="2000" dirty="0">
                <a:latin typeface="Times New Roman" panose="02020603050405020304" pitchFamily="18" charset="0"/>
              </a:rPr>
              <a:t>pack() </a:t>
            </a:r>
            <a:r>
              <a:rPr lang="en-US" sz="2000" dirty="0" err="1">
                <a:latin typeface="Times New Roman" panose="02020603050405020304" pitchFamily="18" charset="0"/>
              </a:rPr>
              <a:t>faz</a:t>
            </a:r>
            <a:r>
              <a:rPr lang="en-US" sz="2000" dirty="0">
                <a:latin typeface="Times New Roman" panose="02020603050405020304" pitchFamily="18" charset="0"/>
              </a:rPr>
              <a:t> com </a:t>
            </a:r>
            <a:r>
              <a:rPr lang="en-US" sz="2000" dirty="0" err="1">
                <a:latin typeface="Times New Roman" panose="02020603050405020304" pitchFamily="18" charset="0"/>
              </a:rPr>
              <a:t>que</a:t>
            </a:r>
            <a:r>
              <a:rPr lang="en-US" sz="2000" dirty="0">
                <a:latin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</a:rPr>
              <a:t>janela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seja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ajustada</a:t>
            </a:r>
            <a:r>
              <a:rPr lang="en-US" sz="2000" dirty="0">
                <a:latin typeface="Times New Roman" panose="02020603050405020304" pitchFamily="18" charset="0"/>
              </a:rPr>
              <a:t> para o </a:t>
            </a:r>
            <a:r>
              <a:rPr lang="en-US" sz="2000" dirty="0" err="1">
                <a:latin typeface="Times New Roman" panose="02020603050405020304" pitchFamily="18" charset="0"/>
              </a:rPr>
              <a:t>tamanho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preferido</a:t>
            </a:r>
            <a:r>
              <a:rPr lang="en-US" sz="2000" dirty="0">
                <a:latin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</a:rPr>
              <a:t>todos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os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seus</a:t>
            </a:r>
            <a:r>
              <a:rPr lang="en-US" sz="2000" dirty="0">
                <a:latin typeface="Times New Roman" panose="02020603050405020304" pitchFamily="18" charset="0"/>
              </a:rPr>
              <a:t> sub-</a:t>
            </a:r>
            <a:r>
              <a:rPr lang="en-US" sz="2000" dirty="0" err="1">
                <a:latin typeface="Times New Roman" panose="02020603050405020304" pitchFamily="18" charset="0"/>
              </a:rPr>
              <a:t>componentes</a:t>
            </a:r>
            <a:r>
              <a:rPr lang="en-US" sz="20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92125" y="361507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Outro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GUI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Java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29093" y="1504507"/>
            <a:ext cx="1110570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ð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à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w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just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import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javax.swing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.*;</a:t>
            </a:r>
            <a:endParaRPr lang="en-US" b="1" dirty="0"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public class </a:t>
            </a:r>
            <a:r>
              <a:rPr lang="en-US" b="1" dirty="0" smtClean="0">
                <a:latin typeface="Courier New" panose="02070309020205020404" pitchFamily="49" charset="0"/>
              </a:rPr>
              <a:t>Ola2 </a:t>
            </a:r>
            <a:r>
              <a:rPr lang="en-US" b="1" dirty="0">
                <a:latin typeface="Courier New" panose="02070309020205020404" pitchFamily="49" charset="0"/>
              </a:rPr>
              <a:t>{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public static void main(String[] </a:t>
            </a:r>
            <a:r>
              <a:rPr lang="en-US" b="1" dirty="0" err="1">
                <a:latin typeface="Courier New" panose="02070309020205020404" pitchFamily="49" charset="0"/>
              </a:rPr>
              <a:t>args</a:t>
            </a:r>
            <a:r>
              <a:rPr lang="en-US" b="1" dirty="0">
                <a:latin typeface="Courier New" panose="02070309020205020404" pitchFamily="49" charset="0"/>
              </a:rPr>
              <a:t>) {</a:t>
            </a:r>
          </a:p>
          <a:p>
            <a:pPr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JFrame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</a:rPr>
              <a:t>frame = new </a:t>
            </a:r>
            <a:r>
              <a:rPr lang="en-US" b="1" dirty="0" err="1" smtClean="0">
                <a:solidFill>
                  <a:srgbClr val="0033CC"/>
                </a:solidFill>
                <a:latin typeface="Courier New" panose="02070309020205020404" pitchFamily="49" charset="0"/>
              </a:rPr>
              <a:t>JFrame</a:t>
            </a:r>
            <a:r>
              <a:rPr lang="en-US" b="1" dirty="0" smtClean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</a:rPr>
              <a:t>“Aula de </a:t>
            </a:r>
            <a:r>
              <a:rPr lang="en-US" b="1" dirty="0" err="1" smtClean="0">
                <a:latin typeface="Courier New" panose="02070309020205020404" pitchFamily="49" charset="0"/>
              </a:rPr>
              <a:t>Programação</a:t>
            </a:r>
            <a:r>
              <a:rPr lang="en-US" b="1" dirty="0" smtClean="0">
                <a:latin typeface="Courier New" panose="02070309020205020404" pitchFamily="49" charset="0"/>
              </a:rPr>
              <a:t> web"</a:t>
            </a:r>
            <a:r>
              <a:rPr lang="en-US" b="1" dirty="0" smtClean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 smtClean="0">
                <a:latin typeface="Courier New" panose="02070309020205020404" pitchFamily="49" charset="0"/>
              </a:rPr>
              <a:t>;</a:t>
            </a:r>
            <a:endParaRPr lang="en-US" b="1" dirty="0"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en-US" b="1" dirty="0">
                <a:latin typeface="Courier New" panose="02070309020205020404" pitchFamily="49" charset="0"/>
              </a:rPr>
              <a:t>    final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JLabel</a:t>
            </a:r>
            <a:r>
              <a:rPr lang="en-US" b="1" dirty="0">
                <a:latin typeface="Courier New" panose="02070309020205020404" pitchFamily="49" charset="0"/>
              </a:rPr>
              <a:t> label = new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JLabel</a:t>
            </a:r>
            <a:r>
              <a:rPr lang="en-US" b="1" dirty="0" smtClean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smtClean="0">
                <a:latin typeface="Courier New" panose="02070309020205020404" pitchFamily="49" charset="0"/>
              </a:rPr>
              <a:t>“</a:t>
            </a:r>
            <a:r>
              <a:rPr lang="en-US" b="1" dirty="0" err="1" smtClean="0">
                <a:latin typeface="Courier New" panose="02070309020205020404" pitchFamily="49" charset="0"/>
              </a:rPr>
              <a:t>Olá</a:t>
            </a:r>
            <a:r>
              <a:rPr lang="en-US" b="1" dirty="0" smtClean="0">
                <a:latin typeface="Courier New" panose="02070309020205020404" pitchFamily="49" charset="0"/>
              </a:rPr>
              <a:t>, Ana Carolina </a:t>
            </a:r>
            <a:r>
              <a:rPr lang="en-US" b="1" dirty="0" err="1" smtClean="0">
                <a:latin typeface="Courier New" panose="02070309020205020404" pitchFamily="49" charset="0"/>
              </a:rPr>
              <a:t>Bertoldi</a:t>
            </a:r>
            <a:r>
              <a:rPr lang="en-US" b="1" dirty="0" smtClean="0">
                <a:latin typeface="Courier New" panose="02070309020205020404" pitchFamily="49" charset="0"/>
              </a:rPr>
              <a:t>"</a:t>
            </a:r>
            <a:r>
              <a:rPr lang="en-US" b="1" dirty="0" smtClean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 smtClean="0">
                <a:latin typeface="Courier New" panose="02070309020205020404" pitchFamily="49" charset="0"/>
              </a:rPr>
              <a:t>;</a:t>
            </a:r>
            <a:endParaRPr lang="en-US" b="1" dirty="0"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getContentPane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().add(</a:t>
            </a:r>
            <a:r>
              <a:rPr lang="en-US" b="1" dirty="0">
                <a:latin typeface="Courier New" panose="02070309020205020404" pitchFamily="49" charset="0"/>
              </a:rPr>
              <a:t>label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setDefaultCloseOperation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</a:rPr>
              <a:t>JFrame.EXIT_ON_CLOSE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pack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.setVisible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</a:rPr>
              <a:t>true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}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}</a:t>
            </a:r>
          </a:p>
          <a:p>
            <a:pPr>
              <a:buFont typeface="Wingdings" panose="05000000000000000000" pitchFamily="2" charset="2"/>
              <a:buNone/>
            </a:pPr>
            <a:endParaRPr lang="en-US" sz="1800" b="1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17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4525" y="15878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COMO SERIA UMA TELA DE UM PROGRAMA QUE CONVERTESSE GRAUS </a:t>
            </a:r>
            <a:r>
              <a:rPr lang="pt-BR" b="1" i="1" dirty="0"/>
              <a:t>CELSIUS</a:t>
            </a:r>
            <a:r>
              <a:rPr lang="pt-BR" dirty="0"/>
              <a:t> PARA </a:t>
            </a:r>
            <a:r>
              <a:rPr lang="pt-BR" b="1" i="1" dirty="0" smtClean="0"/>
              <a:t>FIRERAIT ?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AutoShape 2" descr="Resultado de imagem para formula para converter celsius para fahrenhe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16" y="3144357"/>
            <a:ext cx="4467557" cy="334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1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Eu imaginei assim</a:t>
            </a:r>
            <a:endParaRPr lang="pt-BR" dirty="0"/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1" y="2163316"/>
            <a:ext cx="8627398" cy="4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260" y="2799981"/>
            <a:ext cx="10515600" cy="1325563"/>
          </a:xfrm>
        </p:spPr>
        <p:txBody>
          <a:bodyPr/>
          <a:lstStyle/>
          <a:p>
            <a:r>
              <a:rPr lang="pt-BR" dirty="0" smtClean="0"/>
              <a:t>E para implementar ficaria como?</a:t>
            </a:r>
            <a:endParaRPr lang="pt-BR" dirty="0"/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98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ConversorFahrenheit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  <a:endParaRPr lang="pt-BR" sz="3700" dirty="0"/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JLabel</a:t>
            </a:r>
            <a:r>
              <a:rPr lang="pt-BR" sz="3700" dirty="0"/>
              <a:t> </a:t>
            </a:r>
            <a:r>
              <a:rPr lang="pt-BR" sz="3700" dirty="0" err="1"/>
              <a:t>lbl_Resultado</a:t>
            </a:r>
            <a:r>
              <a:rPr lang="pt-BR" sz="3700" dirty="0"/>
              <a:t>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JButton</a:t>
            </a:r>
            <a:r>
              <a:rPr lang="pt-BR" sz="3700" dirty="0"/>
              <a:t> </a:t>
            </a:r>
            <a:r>
              <a:rPr lang="pt-BR" sz="3700" dirty="0" err="1"/>
              <a:t>bt_Converter</a:t>
            </a:r>
            <a:r>
              <a:rPr lang="pt-BR" sz="3700" dirty="0"/>
              <a:t>, </a:t>
            </a:r>
            <a:r>
              <a:rPr lang="pt-BR" sz="3700" dirty="0" err="1"/>
              <a:t>bt_Sair</a:t>
            </a:r>
            <a:r>
              <a:rPr lang="pt-BR" sz="3700" dirty="0"/>
              <a:t>, </a:t>
            </a:r>
            <a:r>
              <a:rPr lang="pt-BR" sz="3700" dirty="0" err="1"/>
              <a:t>bt_Limpar</a:t>
            </a:r>
            <a:r>
              <a:rPr lang="pt-BR" sz="3700" dirty="0"/>
              <a:t>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Painel_Botoes</a:t>
            </a:r>
            <a:r>
              <a:rPr lang="pt-BR" sz="3700" dirty="0"/>
              <a:t>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FlowLayout.CENTER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Painel_Oeste</a:t>
            </a:r>
            <a:r>
              <a:rPr lang="pt-BR" sz="3700" dirty="0"/>
              <a:t> 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GridLayout</a:t>
            </a:r>
            <a:r>
              <a:rPr lang="pt-BR" sz="3700" dirty="0"/>
              <a:t>(2, 1));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Painel_Oeste1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FlowLayout.RIGHT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Painel_Oeste2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FlowLayout.RIGHT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Painel_Centro</a:t>
            </a:r>
            <a:r>
              <a:rPr lang="pt-BR" sz="3700" dirty="0"/>
              <a:t>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GridLayout</a:t>
            </a:r>
            <a:r>
              <a:rPr lang="pt-BR" sz="3700" dirty="0"/>
              <a:t>(2, 1));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Painel_Centro1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FlowLayout.LEFT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Painel_Centro2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FlowLayout.LEFT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JTextField</a:t>
            </a:r>
            <a:r>
              <a:rPr lang="pt-BR" sz="3700" dirty="0"/>
              <a:t> </a:t>
            </a:r>
            <a:r>
              <a:rPr lang="pt-BR" sz="3700" dirty="0" err="1"/>
              <a:t>txt_Valor_para_Conversao</a:t>
            </a:r>
            <a:r>
              <a:rPr lang="pt-BR" sz="3700" dirty="0"/>
              <a:t> = new </a:t>
            </a:r>
            <a:r>
              <a:rPr lang="pt-BR" sz="3700" dirty="0" err="1"/>
              <a:t>JTextField</a:t>
            </a:r>
            <a:r>
              <a:rPr lang="pt-BR" sz="3700" dirty="0"/>
              <a:t>(30);</a:t>
            </a:r>
          </a:p>
        </p:txBody>
      </p:sp>
      <p:sp>
        <p:nvSpPr>
          <p:cNvPr id="4" name="Chave dupla 3"/>
          <p:cNvSpPr/>
          <p:nvPr/>
        </p:nvSpPr>
        <p:spPr>
          <a:xfrm>
            <a:off x="1190847" y="1722474"/>
            <a:ext cx="10409274" cy="4731488"/>
          </a:xfrm>
          <a:prstGeom prst="bracePair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29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5061" y="806048"/>
            <a:ext cx="109728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  <a:r>
              <a:rPr lang="pt-BR" sz="3200" dirty="0" err="1"/>
              <a:t>public</a:t>
            </a:r>
            <a:r>
              <a:rPr lang="pt-BR" sz="3200" dirty="0"/>
              <a:t> </a:t>
            </a:r>
            <a:r>
              <a:rPr lang="pt-BR" sz="3200" dirty="0" err="1"/>
              <a:t>ConversorFahrenheit</a:t>
            </a:r>
            <a:r>
              <a:rPr lang="pt-BR" sz="3200" dirty="0"/>
              <a:t>()</a:t>
            </a:r>
          </a:p>
          <a:p>
            <a:r>
              <a:rPr lang="pt-BR" sz="3200" dirty="0"/>
              <a:t>	{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setLayout</a:t>
            </a:r>
            <a:r>
              <a:rPr lang="pt-BR" sz="3200" dirty="0" smtClean="0"/>
              <a:t>(new </a:t>
            </a:r>
            <a:r>
              <a:rPr lang="pt-BR" sz="3200" dirty="0" err="1"/>
              <a:t>BorderLayout</a:t>
            </a:r>
            <a:r>
              <a:rPr lang="pt-BR" sz="3200" dirty="0"/>
              <a:t>());			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("South",</a:t>
            </a:r>
            <a:r>
              <a:rPr lang="pt-BR" sz="3200" dirty="0" err="1"/>
              <a:t>Painel_Botoes</a:t>
            </a:r>
            <a:r>
              <a:rPr lang="pt-BR" sz="3200" dirty="0"/>
              <a:t>);	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("Center", </a:t>
            </a:r>
            <a:r>
              <a:rPr lang="pt-BR" sz="3200" dirty="0" err="1"/>
              <a:t>Painel_Centro</a:t>
            </a:r>
            <a:r>
              <a:rPr lang="pt-BR" sz="3200" dirty="0"/>
              <a:t>);	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("West", </a:t>
            </a:r>
            <a:r>
              <a:rPr lang="pt-BR" sz="3200" dirty="0" err="1"/>
              <a:t>Painel_Oeste</a:t>
            </a:r>
            <a:r>
              <a:rPr lang="pt-BR" sz="3200" dirty="0"/>
              <a:t>);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Painel_Oeste.add</a:t>
            </a:r>
            <a:r>
              <a:rPr lang="pt-BR" sz="3200" dirty="0" smtClean="0"/>
              <a:t>(Painel_Oeste1</a:t>
            </a:r>
            <a:r>
              <a:rPr lang="pt-BR" sz="3200" dirty="0"/>
              <a:t>);</a:t>
            </a:r>
          </a:p>
          <a:p>
            <a:r>
              <a:rPr lang="pt-BR" sz="3200" dirty="0"/>
              <a:t>		</a:t>
            </a:r>
            <a:r>
              <a:rPr lang="pt-BR" sz="3200" dirty="0" smtClean="0"/>
              <a:t>Painel_Oeste1.add(new </a:t>
            </a:r>
            <a:r>
              <a:rPr lang="pt-BR" sz="3200" dirty="0" err="1"/>
              <a:t>JLabel</a:t>
            </a:r>
            <a:r>
              <a:rPr lang="pt-BR" sz="3200" dirty="0"/>
              <a:t>("Informe o Valor: "));</a:t>
            </a:r>
          </a:p>
          <a:p>
            <a:r>
              <a:rPr lang="pt-BR" sz="3200" dirty="0"/>
              <a:t>		</a:t>
            </a:r>
            <a:r>
              <a:rPr lang="pt-BR" sz="3200" dirty="0" err="1" smtClean="0"/>
              <a:t>Painel_Oeste.add</a:t>
            </a:r>
            <a:r>
              <a:rPr lang="pt-BR" sz="3200" dirty="0" smtClean="0"/>
              <a:t>(Painel_Oeste2</a:t>
            </a:r>
            <a:r>
              <a:rPr lang="pt-BR" sz="3200" dirty="0"/>
              <a:t>);</a:t>
            </a:r>
          </a:p>
          <a:p>
            <a:r>
              <a:rPr lang="pt-BR" sz="3200" dirty="0"/>
              <a:t>		</a:t>
            </a:r>
            <a:r>
              <a:rPr lang="pt-BR" sz="3200" dirty="0" smtClean="0"/>
              <a:t>Painel_Oeste2.add(new </a:t>
            </a:r>
            <a:r>
              <a:rPr lang="pt-BR" sz="3200" dirty="0" err="1"/>
              <a:t>JLabel</a:t>
            </a:r>
            <a:r>
              <a:rPr lang="pt-BR" sz="3200" dirty="0"/>
              <a:t>("Resultado: "));</a:t>
            </a:r>
          </a:p>
          <a:p>
            <a:r>
              <a:rPr lang="pt-BR" dirty="0"/>
              <a:t>				</a:t>
            </a:r>
          </a:p>
          <a:p>
            <a:r>
              <a:rPr lang="pt-BR" dirty="0"/>
              <a:t>	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125433" y="6084416"/>
            <a:ext cx="3040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rgbClr val="FF0000"/>
                </a:solidFill>
              </a:rPr>
              <a:t>....</a:t>
            </a:r>
            <a:endParaRPr lang="pt-B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2018" y="550867"/>
            <a:ext cx="109728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</a:p>
          <a:p>
            <a:r>
              <a:rPr lang="pt-BR" sz="3600" dirty="0" err="1" smtClean="0"/>
              <a:t>Painel_Centro.add</a:t>
            </a:r>
            <a:r>
              <a:rPr lang="pt-BR" sz="3600" dirty="0" smtClean="0"/>
              <a:t>(Painel_Centro1</a:t>
            </a:r>
            <a:r>
              <a:rPr lang="pt-BR" sz="3600" dirty="0"/>
              <a:t>);</a:t>
            </a:r>
          </a:p>
          <a:p>
            <a:r>
              <a:rPr lang="pt-BR" sz="3600" dirty="0" err="1" smtClean="0"/>
              <a:t>Painel_Centro.add</a:t>
            </a:r>
            <a:r>
              <a:rPr lang="pt-BR" sz="3600" dirty="0" smtClean="0"/>
              <a:t>(Painel_Centro2</a:t>
            </a:r>
            <a:r>
              <a:rPr lang="pt-BR" sz="3600" dirty="0"/>
              <a:t>);</a:t>
            </a:r>
          </a:p>
          <a:p>
            <a:r>
              <a:rPr lang="pt-BR" sz="3600" dirty="0" smtClean="0"/>
              <a:t>Painel_Centro1.add(</a:t>
            </a:r>
            <a:r>
              <a:rPr lang="pt-BR" sz="3600" dirty="0" err="1" smtClean="0"/>
              <a:t>txt_Valor_para_Conversao</a:t>
            </a:r>
            <a:r>
              <a:rPr lang="pt-BR" sz="3600" dirty="0"/>
              <a:t>);</a:t>
            </a:r>
          </a:p>
          <a:p>
            <a:r>
              <a:rPr lang="pt-BR" sz="3600" dirty="0" smtClean="0"/>
              <a:t>Painel_Centro2.add(</a:t>
            </a:r>
            <a:r>
              <a:rPr lang="pt-BR" sz="3600" dirty="0" err="1" smtClean="0"/>
              <a:t>lbl_Resultado</a:t>
            </a:r>
            <a:r>
              <a:rPr lang="pt-BR" sz="3600" dirty="0" smtClean="0"/>
              <a:t> </a:t>
            </a:r>
            <a:r>
              <a:rPr lang="pt-BR" sz="3600" dirty="0"/>
              <a:t>= new </a:t>
            </a:r>
            <a:r>
              <a:rPr lang="pt-BR" sz="3600" dirty="0" err="1" smtClean="0"/>
              <a:t>JLabel</a:t>
            </a:r>
            <a:r>
              <a:rPr lang="pt-BR" sz="3600" dirty="0" smtClean="0"/>
              <a:t> ("............."));</a:t>
            </a:r>
            <a:r>
              <a:rPr lang="pt-BR" sz="3600" dirty="0"/>
              <a:t>	</a:t>
            </a:r>
          </a:p>
          <a:p>
            <a:r>
              <a:rPr lang="pt-BR" sz="3600" dirty="0" err="1" smtClean="0"/>
              <a:t>lbl_Resultado.setBackground</a:t>
            </a:r>
            <a:r>
              <a:rPr lang="pt-BR" sz="3600" dirty="0" smtClean="0"/>
              <a:t>(</a:t>
            </a:r>
            <a:r>
              <a:rPr lang="pt-BR" sz="3600" dirty="0" err="1" smtClean="0"/>
              <a:t>Color.orange</a:t>
            </a:r>
            <a:r>
              <a:rPr lang="pt-BR" sz="3600" dirty="0"/>
              <a:t>);			</a:t>
            </a:r>
            <a:r>
              <a:rPr lang="pt-BR" sz="3600" dirty="0" smtClean="0"/>
              <a:t>	</a:t>
            </a:r>
            <a:endParaRPr lang="pt-BR" sz="3600" dirty="0"/>
          </a:p>
          <a:p>
            <a:endParaRPr lang="pt-BR" sz="3600" dirty="0"/>
          </a:p>
          <a:p>
            <a:r>
              <a:rPr lang="pt-BR" sz="3200" dirty="0"/>
              <a:t>			</a:t>
            </a:r>
          </a:p>
          <a:p>
            <a:r>
              <a:rPr lang="pt-BR" sz="3200" dirty="0"/>
              <a:t>				</a:t>
            </a:r>
          </a:p>
          <a:p>
            <a:r>
              <a:rPr lang="pt-BR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2523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2018" y="550867"/>
            <a:ext cx="10972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</a:p>
          <a:p>
            <a:r>
              <a:rPr lang="pt-BR" dirty="0"/>
              <a:t>			</a:t>
            </a:r>
          </a:p>
          <a:p>
            <a:r>
              <a:rPr lang="pt-BR" dirty="0"/>
              <a:t>		</a:t>
            </a:r>
            <a:r>
              <a:rPr lang="pt-BR" sz="2400" dirty="0" err="1" smtClean="0"/>
              <a:t>getContentPane</a:t>
            </a:r>
            <a:r>
              <a:rPr lang="pt-BR" sz="2400" dirty="0"/>
              <a:t>().</a:t>
            </a:r>
            <a:r>
              <a:rPr lang="pt-BR" sz="2400" dirty="0" err="1"/>
              <a:t>add</a:t>
            </a:r>
            <a:r>
              <a:rPr lang="pt-BR" sz="2400" dirty="0"/>
              <a:t>("South", </a:t>
            </a:r>
            <a:r>
              <a:rPr lang="pt-BR" sz="2400" dirty="0" err="1"/>
              <a:t>Painel_Botoes</a:t>
            </a:r>
            <a:r>
              <a:rPr lang="pt-BR" sz="2400" dirty="0"/>
              <a:t> = new </a:t>
            </a:r>
            <a:r>
              <a:rPr lang="pt-BR" sz="2400" dirty="0" err="1"/>
              <a:t>JPanel</a:t>
            </a:r>
            <a:r>
              <a:rPr lang="pt-BR" sz="2400" dirty="0"/>
              <a:t> ());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Painel_Botoes.setLayout</a:t>
            </a:r>
            <a:r>
              <a:rPr lang="pt-BR" sz="2400" dirty="0" smtClean="0"/>
              <a:t>(new </a:t>
            </a:r>
            <a:r>
              <a:rPr lang="pt-BR" sz="2400" dirty="0" err="1"/>
              <a:t>FlowLayout</a:t>
            </a:r>
            <a:r>
              <a:rPr lang="pt-BR" sz="2400" dirty="0"/>
              <a:t>());</a:t>
            </a:r>
          </a:p>
          <a:p>
            <a:r>
              <a:rPr lang="pt-BR" sz="2400" dirty="0"/>
              <a:t>			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Painel_Botoes.add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bt_Converter</a:t>
            </a:r>
            <a:r>
              <a:rPr lang="pt-BR" sz="2400" dirty="0" smtClean="0"/>
              <a:t> </a:t>
            </a:r>
            <a:r>
              <a:rPr lang="pt-BR" sz="2400" dirty="0"/>
              <a:t>= new </a:t>
            </a:r>
            <a:r>
              <a:rPr lang="pt-BR" sz="2400" dirty="0" err="1"/>
              <a:t>JButton</a:t>
            </a:r>
            <a:r>
              <a:rPr lang="pt-BR" sz="2400" dirty="0"/>
              <a:t> ("CONVERTER"));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Painel_Botoes.add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bt_Limpar</a:t>
            </a:r>
            <a:r>
              <a:rPr lang="pt-BR" sz="2400" dirty="0" smtClean="0"/>
              <a:t> </a:t>
            </a:r>
            <a:r>
              <a:rPr lang="pt-BR" sz="2400" dirty="0"/>
              <a:t>= new  </a:t>
            </a:r>
            <a:r>
              <a:rPr lang="pt-BR" sz="2400" dirty="0" err="1"/>
              <a:t>JButton</a:t>
            </a:r>
            <a:r>
              <a:rPr lang="pt-BR" sz="2400" dirty="0"/>
              <a:t> ("LIMPAR"));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Painel_Botoes.add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bt_Sair</a:t>
            </a:r>
            <a:r>
              <a:rPr lang="pt-BR" sz="2400" dirty="0" smtClean="0"/>
              <a:t> </a:t>
            </a:r>
            <a:r>
              <a:rPr lang="pt-BR" sz="2400" dirty="0"/>
              <a:t>= new </a:t>
            </a:r>
            <a:r>
              <a:rPr lang="pt-BR" sz="2400" dirty="0" err="1"/>
              <a:t>JButton</a:t>
            </a:r>
            <a:r>
              <a:rPr lang="pt-BR" sz="2400" dirty="0"/>
              <a:t>("SAIR DO SISTEMA"));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bt_Converter.addActionListener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bt_Sair.addActionListener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	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bt_Limpar.addActionListener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setTitle</a:t>
            </a:r>
            <a:r>
              <a:rPr lang="pt-BR" sz="2400" dirty="0"/>
              <a:t>("</a:t>
            </a:r>
            <a:r>
              <a:rPr lang="pt-BR" sz="2400" dirty="0" err="1"/>
              <a:t>Coversor</a:t>
            </a:r>
            <a:r>
              <a:rPr lang="pt-BR" sz="2400" dirty="0"/>
              <a:t> para graus Fahrenheit");</a:t>
            </a:r>
          </a:p>
          <a:p>
            <a:r>
              <a:rPr lang="pt-BR" sz="2400" dirty="0"/>
              <a:t>		</a:t>
            </a:r>
            <a:r>
              <a:rPr lang="pt-BR" sz="2400" dirty="0" smtClean="0"/>
              <a:t>pack</a:t>
            </a:r>
            <a:r>
              <a:rPr lang="pt-BR" sz="2400" dirty="0"/>
              <a:t>();</a:t>
            </a:r>
          </a:p>
          <a:p>
            <a:r>
              <a:rPr lang="pt-BR" sz="2400" dirty="0"/>
              <a:t>		</a:t>
            </a:r>
            <a:r>
              <a:rPr lang="pt-BR" sz="2400" dirty="0" err="1" smtClean="0"/>
              <a:t>setVisible</a:t>
            </a:r>
            <a:r>
              <a:rPr lang="pt-BR" sz="2400" dirty="0" smtClean="0"/>
              <a:t>(</a:t>
            </a:r>
            <a:r>
              <a:rPr lang="pt-BR" sz="2400" dirty="0" err="1" smtClean="0"/>
              <a:t>true</a:t>
            </a:r>
            <a:r>
              <a:rPr lang="pt-BR" sz="2400" dirty="0"/>
              <a:t>);			</a:t>
            </a:r>
          </a:p>
          <a:p>
            <a:r>
              <a:rPr lang="pt-BR" sz="2400" dirty="0"/>
              <a:t>	}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560829" y="5998512"/>
            <a:ext cx="6103088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FIM DO METODO CONSTRUTOR</a:t>
            </a:r>
            <a:endParaRPr lang="pt-BR" sz="3200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712381" y="4465674"/>
            <a:ext cx="85273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712381" y="3352800"/>
            <a:ext cx="85273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712381" y="3352800"/>
            <a:ext cx="0" cy="11128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9232603" y="3352800"/>
            <a:ext cx="0" cy="11128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34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Método para execução 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730102" y="2499227"/>
            <a:ext cx="10476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	</a:t>
            </a:r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static</a:t>
            </a:r>
            <a:r>
              <a:rPr lang="pt-BR" sz="3600" dirty="0"/>
              <a:t> </a:t>
            </a:r>
            <a:r>
              <a:rPr lang="pt-BR" sz="3600" dirty="0" err="1"/>
              <a:t>void</a:t>
            </a:r>
            <a:r>
              <a:rPr lang="pt-BR" sz="3600" dirty="0"/>
              <a:t> </a:t>
            </a:r>
            <a:r>
              <a:rPr lang="pt-BR" sz="3600" dirty="0" err="1"/>
              <a:t>main</a:t>
            </a:r>
            <a:r>
              <a:rPr lang="pt-BR" sz="3600" dirty="0"/>
              <a:t> (</a:t>
            </a:r>
            <a:r>
              <a:rPr lang="pt-BR" sz="3600" dirty="0" err="1"/>
              <a:t>String</a:t>
            </a:r>
            <a:r>
              <a:rPr lang="pt-BR" sz="3600" dirty="0"/>
              <a:t> </a:t>
            </a:r>
            <a:r>
              <a:rPr lang="pt-BR" sz="3600" dirty="0" err="1"/>
              <a:t>args</a:t>
            </a:r>
            <a:r>
              <a:rPr lang="pt-BR" sz="3600" dirty="0"/>
              <a:t> [])</a:t>
            </a:r>
          </a:p>
          <a:p>
            <a:r>
              <a:rPr lang="pt-BR" sz="3600" dirty="0"/>
              <a:t>	{</a:t>
            </a:r>
          </a:p>
          <a:p>
            <a:r>
              <a:rPr lang="pt-BR" sz="3600" dirty="0"/>
              <a:t>			new </a:t>
            </a:r>
            <a:r>
              <a:rPr lang="pt-BR" sz="3600" dirty="0" err="1"/>
              <a:t>ConversorFahrenheit</a:t>
            </a:r>
            <a:r>
              <a:rPr lang="pt-BR" sz="3600" dirty="0"/>
              <a:t>();</a:t>
            </a:r>
          </a:p>
          <a:p>
            <a:r>
              <a:rPr lang="pt-BR" sz="3600" dirty="0"/>
              <a:t>	}	</a:t>
            </a:r>
          </a:p>
        </p:txBody>
      </p:sp>
    </p:spTree>
    <p:extLst>
      <p:ext uri="{BB962C8B-B14F-4D97-AF65-F5344CB8AC3E}">
        <p14:creationId xmlns:p14="http://schemas.microsoft.com/office/powerpoint/2010/main" val="26292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Compilando até aqui, apesar de não haver erros de grafia ou lógica ainda da erro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25" y="1690689"/>
            <a:ext cx="9505548" cy="5012744"/>
          </a:xfrm>
          <a:prstGeom prst="rect">
            <a:avLst/>
          </a:prstGeom>
        </p:spPr>
      </p:pic>
      <p:cxnSp>
        <p:nvCxnSpPr>
          <p:cNvPr id="13" name="Conector reto 12"/>
          <p:cNvCxnSpPr/>
          <p:nvPr/>
        </p:nvCxnSpPr>
        <p:spPr>
          <a:xfrm>
            <a:off x="1584251" y="5263116"/>
            <a:ext cx="0" cy="1105786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859386" y="5263116"/>
            <a:ext cx="0" cy="1105786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584251" y="5263116"/>
            <a:ext cx="9271591" cy="0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1584251" y="6368902"/>
            <a:ext cx="9271591" cy="0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01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Compilando até aqui, apesar de não haver erros de grafia ou lógica ainda da erro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25" y="1690689"/>
            <a:ext cx="9505548" cy="5012744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2041451" y="5720316"/>
            <a:ext cx="10097386" cy="110578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 flipV="1">
            <a:off x="6485860" y="2923953"/>
            <a:ext cx="5706141" cy="393404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H="1">
            <a:off x="4476307" y="1690688"/>
            <a:ext cx="3604437" cy="78669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4214038" y="1690687"/>
            <a:ext cx="3866706" cy="111059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8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5670" y="2374679"/>
            <a:ext cx="10515600" cy="1325563"/>
          </a:xfrm>
        </p:spPr>
        <p:txBody>
          <a:bodyPr/>
          <a:lstStyle/>
          <a:p>
            <a:pPr algn="ctr"/>
            <a:r>
              <a:rPr lang="pt-BR" dirty="0" smtClean="0"/>
              <a:t>Faltou implementar os métodos ouvintes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620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9488" y="171938"/>
            <a:ext cx="1155759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(</a:t>
            </a:r>
            <a:r>
              <a:rPr lang="pt-BR" dirty="0" err="1"/>
              <a:t>ActionEvent</a:t>
            </a:r>
            <a:r>
              <a:rPr lang="pt-BR" dirty="0"/>
              <a:t> e) </a:t>
            </a:r>
          </a:p>
          <a:p>
            <a:r>
              <a:rPr lang="pt-BR" dirty="0" smtClean="0"/>
              <a:t>{</a:t>
            </a:r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bt_Sair</a:t>
            </a:r>
            <a:r>
              <a:rPr lang="pt-BR" dirty="0"/>
              <a:t>)</a:t>
            </a:r>
          </a:p>
          <a:p>
            <a:r>
              <a:rPr lang="pt-BR" dirty="0" smtClean="0"/>
              <a:t>	</a:t>
            </a:r>
            <a:r>
              <a:rPr lang="pt-BR" dirty="0"/>
              <a:t>	</a:t>
            </a:r>
            <a:r>
              <a:rPr lang="pt-BR" dirty="0" smtClean="0"/>
              <a:t>{</a:t>
            </a:r>
            <a:r>
              <a:rPr lang="pt-BR" dirty="0" err="1" smtClean="0"/>
              <a:t>System.exit</a:t>
            </a:r>
            <a:r>
              <a:rPr lang="pt-BR" dirty="0" smtClean="0"/>
              <a:t>(0);}</a:t>
            </a:r>
            <a:r>
              <a:rPr lang="pt-BR" dirty="0"/>
              <a:t>	</a:t>
            </a:r>
          </a:p>
          <a:p>
            <a:r>
              <a:rPr lang="pt-BR" dirty="0"/>
              <a:t>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bt_Converter</a:t>
            </a:r>
            <a:r>
              <a:rPr lang="pt-BR" dirty="0"/>
              <a:t>)</a:t>
            </a:r>
          </a:p>
          <a:p>
            <a:r>
              <a:rPr lang="pt-BR" dirty="0"/>
              <a:t>	</a:t>
            </a:r>
            <a:r>
              <a:rPr lang="pt-BR" dirty="0" smtClean="0"/>
              <a:t>{</a:t>
            </a:r>
            <a:r>
              <a:rPr lang="pt-BR" dirty="0"/>
              <a:t>		</a:t>
            </a:r>
          </a:p>
          <a:p>
            <a:r>
              <a:rPr lang="pt-BR" dirty="0"/>
              <a:t>	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txt_Valor_para_Conversao.getText</a:t>
            </a:r>
            <a:r>
              <a:rPr lang="pt-BR" dirty="0"/>
              <a:t>().</a:t>
            </a:r>
            <a:r>
              <a:rPr lang="pt-BR" dirty="0" err="1"/>
              <a:t>equals</a:t>
            </a:r>
            <a:r>
              <a:rPr lang="pt-BR" dirty="0"/>
              <a:t>(""))</a:t>
            </a:r>
          </a:p>
          <a:p>
            <a:r>
              <a:rPr lang="pt-BR" dirty="0"/>
              <a:t>	</a:t>
            </a:r>
            <a:r>
              <a:rPr lang="pt-BR" dirty="0" smtClean="0"/>
              <a:t>	</a:t>
            </a:r>
            <a:r>
              <a:rPr lang="pt-BR" dirty="0"/>
              <a:t>	{</a:t>
            </a:r>
            <a:r>
              <a:rPr lang="pt-BR" dirty="0" err="1"/>
              <a:t>lbl_Resultado.setText</a:t>
            </a:r>
            <a:r>
              <a:rPr lang="pt-BR" dirty="0"/>
              <a:t>("Digite um valor válido acima!!!");}</a:t>
            </a:r>
          </a:p>
          <a:p>
            <a:r>
              <a:rPr lang="pt-BR" dirty="0"/>
              <a:t>		</a:t>
            </a:r>
            <a:r>
              <a:rPr lang="pt-BR" dirty="0" err="1" smtClean="0"/>
              <a:t>else</a:t>
            </a:r>
            <a:endParaRPr lang="pt-BR" dirty="0"/>
          </a:p>
          <a:p>
            <a:r>
              <a:rPr lang="pt-BR" dirty="0"/>
              <a:t>		</a:t>
            </a:r>
            <a:r>
              <a:rPr lang="pt-BR" dirty="0" smtClean="0"/>
              <a:t>{</a:t>
            </a:r>
            <a:endParaRPr lang="pt-BR" dirty="0"/>
          </a:p>
          <a:p>
            <a:r>
              <a:rPr lang="pt-BR" dirty="0"/>
              <a:t>		</a:t>
            </a:r>
            <a:r>
              <a:rPr lang="pt-BR" dirty="0" smtClean="0"/>
              <a:t>	</a:t>
            </a:r>
            <a:r>
              <a:rPr lang="pt-BR" dirty="0" err="1" smtClean="0"/>
              <a:t>double</a:t>
            </a:r>
            <a:r>
              <a:rPr lang="pt-BR" dirty="0" smtClean="0"/>
              <a:t> </a:t>
            </a:r>
            <a:r>
              <a:rPr lang="pt-BR" dirty="0"/>
              <a:t>Numero = </a:t>
            </a:r>
            <a:r>
              <a:rPr lang="pt-BR" dirty="0" err="1"/>
              <a:t>Double.parseDouble</a:t>
            </a:r>
            <a:r>
              <a:rPr lang="pt-BR" dirty="0"/>
              <a:t>(</a:t>
            </a:r>
            <a:r>
              <a:rPr lang="pt-BR" dirty="0" err="1"/>
              <a:t>txt_Valor_para_Conversao.getText</a:t>
            </a:r>
            <a:r>
              <a:rPr lang="pt-BR" dirty="0"/>
              <a:t>());</a:t>
            </a:r>
          </a:p>
          <a:p>
            <a:r>
              <a:rPr lang="pt-BR" dirty="0"/>
              <a:t>			</a:t>
            </a:r>
            <a:r>
              <a:rPr lang="pt-BR" dirty="0" smtClean="0"/>
              <a:t>Numero </a:t>
            </a:r>
            <a:r>
              <a:rPr lang="pt-BR" dirty="0"/>
              <a:t>= (Numero * 1.8) + 32;</a:t>
            </a:r>
          </a:p>
          <a:p>
            <a:r>
              <a:rPr lang="pt-BR" dirty="0"/>
              <a:t>			</a:t>
            </a:r>
            <a:r>
              <a:rPr lang="pt-BR" dirty="0" err="1" smtClean="0"/>
              <a:t>lbl_Resultado.setText</a:t>
            </a:r>
            <a:r>
              <a:rPr lang="pt-BR" dirty="0" smtClean="0"/>
              <a:t>(Numero</a:t>
            </a:r>
            <a:r>
              <a:rPr lang="pt-BR" dirty="0"/>
              <a:t>+"º");</a:t>
            </a:r>
          </a:p>
          <a:p>
            <a:r>
              <a:rPr lang="pt-BR" dirty="0"/>
              <a:t>		}		</a:t>
            </a:r>
          </a:p>
          <a:p>
            <a:r>
              <a:rPr lang="pt-BR" dirty="0"/>
              <a:t>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r>
              <a:rPr lang="pt-BR" dirty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bt_Limpar</a:t>
            </a:r>
            <a:r>
              <a:rPr lang="pt-BR" dirty="0"/>
              <a:t>)</a:t>
            </a:r>
          </a:p>
          <a:p>
            <a:r>
              <a:rPr lang="pt-BR" dirty="0"/>
              <a:t>	</a:t>
            </a:r>
            <a:r>
              <a:rPr lang="pt-BR" dirty="0" smtClean="0"/>
              <a:t>{</a:t>
            </a:r>
            <a:endParaRPr lang="pt-BR" dirty="0"/>
          </a:p>
          <a:p>
            <a:r>
              <a:rPr lang="pt-BR" dirty="0" smtClean="0"/>
              <a:t>	</a:t>
            </a:r>
            <a:r>
              <a:rPr lang="pt-BR" dirty="0"/>
              <a:t>	</a:t>
            </a:r>
            <a:r>
              <a:rPr lang="pt-BR" dirty="0" err="1"/>
              <a:t>lbl_Resultado.setBackground</a:t>
            </a:r>
            <a:r>
              <a:rPr lang="pt-BR" dirty="0"/>
              <a:t>( new </a:t>
            </a:r>
            <a:r>
              <a:rPr lang="pt-BR" dirty="0" smtClean="0"/>
              <a:t>Color(255,255,255</a:t>
            </a:r>
            <a:r>
              <a:rPr lang="pt-BR" dirty="0"/>
              <a:t>) );</a:t>
            </a:r>
          </a:p>
          <a:p>
            <a:r>
              <a:rPr lang="pt-BR" dirty="0"/>
              <a:t>		</a:t>
            </a:r>
            <a:r>
              <a:rPr lang="pt-BR" dirty="0" err="1"/>
              <a:t>lbl_Resultado.setText</a:t>
            </a:r>
            <a:r>
              <a:rPr lang="pt-BR" dirty="0"/>
              <a:t>("Digite um valor acima e clique em converter");</a:t>
            </a:r>
          </a:p>
          <a:p>
            <a:r>
              <a:rPr lang="pt-BR" dirty="0"/>
              <a:t>		</a:t>
            </a:r>
            <a:r>
              <a:rPr lang="pt-BR" dirty="0" err="1"/>
              <a:t>txt_Valor_para_Conversao.setText</a:t>
            </a:r>
            <a:r>
              <a:rPr lang="pt-BR" dirty="0"/>
              <a:t>("");								</a:t>
            </a:r>
          </a:p>
          <a:p>
            <a:r>
              <a:rPr lang="pt-BR" dirty="0"/>
              <a:t>	</a:t>
            </a:r>
            <a:r>
              <a:rPr lang="pt-BR" dirty="0" smtClean="0"/>
              <a:t>}</a:t>
            </a:r>
            <a:r>
              <a:rPr lang="pt-BR" dirty="0"/>
              <a:t>		</a:t>
            </a:r>
            <a:endParaRPr lang="pt-BR" dirty="0" smtClean="0"/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821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Minha tela ficou funcionando assim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404" y="2659909"/>
            <a:ext cx="7415899" cy="211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VAMOS PRATICAR...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3772" y="1293997"/>
            <a:ext cx="10515600" cy="4351338"/>
          </a:xfrm>
        </p:spPr>
        <p:txBody>
          <a:bodyPr/>
          <a:lstStyle/>
          <a:p>
            <a:pPr algn="ctr"/>
            <a:r>
              <a:rPr lang="pt-BR" dirty="0" smtClean="0"/>
              <a:t>Crie uma classe que a tenha uma </a:t>
            </a:r>
            <a:r>
              <a:rPr lang="pt-BR" dirty="0" err="1" smtClean="0"/>
              <a:t>JLabel</a:t>
            </a:r>
            <a:r>
              <a:rPr lang="pt-BR" dirty="0" smtClean="0"/>
              <a:t> e ao clicar num botão apareça o texto DISCIPLINA DE LINGUAGEM DE PROGRAMAÇÃO!!!</a:t>
            </a:r>
          </a:p>
          <a:p>
            <a:pPr algn="ctr"/>
            <a:endParaRPr lang="pt-BR" dirty="0"/>
          </a:p>
          <a:p>
            <a:r>
              <a:rPr lang="pt-BR" dirty="0" smtClean="0"/>
              <a:t>Crie uma classe para calculo de IMC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45" y="2158410"/>
            <a:ext cx="3548367" cy="451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663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valendo 1,0 ponto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7415961" cy="1364142"/>
          </a:xfrm>
        </p:spPr>
        <p:txBody>
          <a:bodyPr>
            <a:noAutofit/>
          </a:bodyPr>
          <a:lstStyle/>
          <a:p>
            <a:r>
              <a:rPr lang="pt-BR" sz="4400" dirty="0" smtClean="0"/>
              <a:t> Elaboraremos na próxima semana</a:t>
            </a:r>
          </a:p>
          <a:p>
            <a:endParaRPr lang="pt-BR" sz="4400" dirty="0"/>
          </a:p>
          <a:p>
            <a:r>
              <a:rPr lang="pt-BR" sz="4400" dirty="0" smtClean="0"/>
              <a:t>Elaboraremos uma calculadora </a:t>
            </a:r>
          </a:p>
          <a:p>
            <a:pPr marL="0" indent="0">
              <a:buNone/>
            </a:pPr>
            <a:r>
              <a:rPr lang="pt-BR" sz="4400" dirty="0" smtClean="0"/>
              <a:t>Para juros compostos usando </a:t>
            </a:r>
            <a:r>
              <a:rPr lang="pt-BR" sz="4400" dirty="0" err="1" smtClean="0"/>
              <a:t>java</a:t>
            </a:r>
            <a:endParaRPr lang="pt-BR" sz="4400" dirty="0"/>
          </a:p>
        </p:txBody>
      </p:sp>
      <p:sp>
        <p:nvSpPr>
          <p:cNvPr id="4" name="AutoShape 2" descr="https://warlock.hmnoc.net:2096/cpsess1896234343/3rdparty/roundcube/?_task=mail&amp;_action=get&amp;_mbox=INBOX&amp;_uid=2524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161" y="1737205"/>
            <a:ext cx="3099639" cy="512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88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</TotalTime>
  <Words>774</Words>
  <Application>Microsoft Office PowerPoint</Application>
  <PresentationFormat>Widescreen</PresentationFormat>
  <Paragraphs>267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51" baseType="lpstr">
      <vt:lpstr>ＭＳ Ｐゴシック</vt:lpstr>
      <vt:lpstr>Arial</vt:lpstr>
      <vt:lpstr>Calibri</vt:lpstr>
      <vt:lpstr>Calibri Light</vt:lpstr>
      <vt:lpstr>Courier New</vt:lpstr>
      <vt:lpstr>Times New Roman</vt:lpstr>
      <vt:lpstr>Wingdings</vt:lpstr>
      <vt:lpstr>Tema do Office</vt:lpstr>
      <vt:lpstr>Interfaces Gráficas (GUIs) em Java usando Swing Parte I - O básico</vt:lpstr>
      <vt:lpstr>Apresentação do PowerPoint</vt:lpstr>
      <vt:lpstr>Interface GUI</vt:lpstr>
      <vt:lpstr>COMPONENTES</vt:lpstr>
      <vt:lpstr>Apresentação do PowerPoint</vt:lpstr>
      <vt:lpstr>Apresentação do PowerPoint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Métodos comuns em todos os componentes Swing</vt:lpstr>
      <vt:lpstr>Apresentação do PowerPoint</vt:lpstr>
      <vt:lpstr>Objetos da Classe AWT</vt:lpstr>
      <vt:lpstr>Objetos da Classe Swing</vt:lpstr>
      <vt:lpstr>Apresentação do PowerPoint</vt:lpstr>
      <vt:lpstr>Prosseguindo...</vt:lpstr>
      <vt:lpstr>JFrame</vt:lpstr>
      <vt:lpstr>Tornando os botões sensíveis ao eventos</vt:lpstr>
      <vt:lpstr>Tornando os botões sensíveis ao eventos</vt:lpstr>
      <vt:lpstr>Agora o método construtor da classe</vt:lpstr>
      <vt:lpstr>Tornando os botões sensíveis ao eventos</vt:lpstr>
      <vt:lpstr>Tornando os botões sensíveis ao eventos</vt:lpstr>
      <vt:lpstr>Tratamento de eventos</vt:lpstr>
      <vt:lpstr>A TELA</vt:lpstr>
      <vt:lpstr>Apresentação do PowerPoint</vt:lpstr>
      <vt:lpstr>COMO SERIA UMA TELA DE UM PROGRAMA QUE CONVERTESSE GRAUS CELSIUS PARA FIRERAIT ?  </vt:lpstr>
      <vt:lpstr>Eu imaginei assim</vt:lpstr>
      <vt:lpstr>E para implementar ficaria como?</vt:lpstr>
      <vt:lpstr>Apresentação do PowerPoint</vt:lpstr>
      <vt:lpstr>Apresentação do PowerPoint</vt:lpstr>
      <vt:lpstr>Apresentação do PowerPoint</vt:lpstr>
      <vt:lpstr>Apresentação do PowerPoint</vt:lpstr>
      <vt:lpstr>Método para execução  </vt:lpstr>
      <vt:lpstr>Compilando até aqui, apesar de não haver erros de grafia ou lógica ainda da erro </vt:lpstr>
      <vt:lpstr>Compilando até aqui, apesar de não haver erros de grafia ou lógica ainda da erro </vt:lpstr>
      <vt:lpstr>Faltou implementar os métodos ouvintes</vt:lpstr>
      <vt:lpstr>Apresentação do PowerPoint</vt:lpstr>
      <vt:lpstr>Minha tela ficou funcionando assim </vt:lpstr>
      <vt:lpstr>VAMOS PRATICAR...</vt:lpstr>
      <vt:lpstr>Atividade valendo 1,0 ponto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43</cp:revision>
  <dcterms:created xsi:type="dcterms:W3CDTF">2017-03-05T19:08:26Z</dcterms:created>
  <dcterms:modified xsi:type="dcterms:W3CDTF">2017-03-14T20:04:23Z</dcterms:modified>
</cp:coreProperties>
</file>