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5" r:id="rId7"/>
    <p:sldId id="284" r:id="rId8"/>
    <p:sldId id="286" r:id="rId9"/>
    <p:sldId id="287" r:id="rId10"/>
    <p:sldId id="288" r:id="rId11"/>
    <p:sldId id="289" r:id="rId12"/>
    <p:sldId id="290" r:id="rId13"/>
    <p:sldId id="291" r:id="rId14"/>
    <p:sldId id="293" r:id="rId15"/>
    <p:sldId id="294" r:id="rId16"/>
    <p:sldId id="295" r:id="rId17"/>
    <p:sldId id="296" r:id="rId18"/>
    <p:sldId id="297" r:id="rId19"/>
    <p:sldId id="300" r:id="rId20"/>
    <p:sldId id="299" r:id="rId21"/>
    <p:sldId id="301" r:id="rId22"/>
    <p:sldId id="298" r:id="rId23"/>
    <p:sldId id="303" r:id="rId24"/>
    <p:sldId id="304" r:id="rId25"/>
    <p:sldId id="305" r:id="rId26"/>
    <p:sldId id="306" r:id="rId27"/>
    <p:sldId id="302" r:id="rId28"/>
    <p:sldId id="311" r:id="rId29"/>
    <p:sldId id="312" r:id="rId30"/>
    <p:sldId id="314" r:id="rId31"/>
    <p:sldId id="316" r:id="rId32"/>
    <p:sldId id="315" r:id="rId33"/>
    <p:sldId id="313" r:id="rId34"/>
    <p:sldId id="310" r:id="rId35"/>
    <p:sldId id="309" r:id="rId36"/>
    <p:sldId id="307" r:id="rId37"/>
    <p:sldId id="308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10T15:11:40.256" idx="1">
    <p:pos x="4071" y="1274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10/04/2018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39240" y="3995351"/>
            <a:ext cx="11293475" cy="2181997"/>
          </a:xfrm>
        </p:spPr>
        <p:txBody>
          <a:bodyPr>
            <a:normAutofit/>
          </a:bodyPr>
          <a:lstStyle/>
          <a:p>
            <a:r>
              <a:rPr lang="en-US" sz="4000" dirty="0" smtClean="0">
                <a:ea typeface="ＭＳ Ｐゴシック" panose="020B0600070205080204" pitchFamily="34" charset="-128"/>
              </a:rPr>
              <a:t>Interface Java: </a:t>
            </a:r>
            <a:r>
              <a:rPr lang="en-US" sz="4000" dirty="0">
                <a:ea typeface="ＭＳ Ｐゴシック" panose="020B0600070205080204" pitchFamily="34" charset="-128"/>
              </a:rPr>
              <a:t/>
            </a:r>
            <a:br>
              <a:rPr lang="en-US" sz="4000" dirty="0">
                <a:ea typeface="ＭＳ Ｐゴシック" panose="020B0600070205080204" pitchFamily="34" charset="-128"/>
              </a:rPr>
            </a:br>
            <a:r>
              <a:rPr lang="en-US" sz="4000" dirty="0" err="1">
                <a:ea typeface="ＭＳ Ｐゴシック" panose="020B0600070205080204" pitchFamily="34" charset="-128"/>
              </a:rPr>
              <a:t>JFrame</a:t>
            </a:r>
            <a:r>
              <a:rPr lang="en-US" sz="4000" dirty="0">
                <a:ea typeface="ＭＳ Ｐゴシック" panose="020B0600070205080204" pitchFamily="34" charset="-128"/>
              </a:rPr>
              <a:t>, </a:t>
            </a:r>
            <a:r>
              <a:rPr lang="en-US" sz="4000" dirty="0" err="1">
                <a:ea typeface="ＭＳ Ｐゴシック" panose="020B0600070205080204" pitchFamily="34" charset="-128"/>
              </a:rPr>
              <a:t>JPanel</a:t>
            </a:r>
            <a:r>
              <a:rPr lang="en-US" sz="4000" dirty="0">
                <a:ea typeface="ＭＳ Ｐゴシック" panose="020B0600070205080204" pitchFamily="34" charset="-128"/>
              </a:rPr>
              <a:t>, </a:t>
            </a:r>
            <a:r>
              <a:rPr lang="en-US" sz="4000" dirty="0" err="1">
                <a:ea typeface="ＭＳ Ｐゴシック" panose="020B0600070205080204" pitchFamily="34" charset="-128"/>
              </a:rPr>
              <a:t>JButton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JLabel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JMenuBar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JMenuItem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addSeparator</a:t>
            </a:r>
            <a:r>
              <a:rPr lang="en-US" sz="4000" dirty="0" smtClean="0">
                <a:ea typeface="ＭＳ Ｐゴシック" panose="020B0600070205080204" pitchFamily="34" charset="-128"/>
              </a:rPr>
              <a:t>() e a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biblioteca</a:t>
            </a:r>
            <a:r>
              <a:rPr 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Java.Math</a:t>
            </a:r>
            <a:endParaRPr lang="en-US" sz="4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85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(</a:t>
            </a:r>
            <a:r>
              <a:rPr lang="en-US" dirty="0" err="1" smtClean="0">
                <a:ea typeface="ＭＳ Ｐゴシック" panose="020B0600070205080204" pitchFamily="34" charset="-128"/>
              </a:rPr>
              <a:t>Aulas</a:t>
            </a:r>
            <a:r>
              <a:rPr lang="en-US" dirty="0" smtClean="0">
                <a:ea typeface="ＭＳ Ｐゴシック" panose="020B0600070205080204" pitchFamily="34" charset="-128"/>
              </a:rPr>
              <a:t> 19 a 21) </a:t>
            </a: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</a:t>
            </a:r>
            <a:r>
              <a:rPr lang="en-US" dirty="0" smtClean="0">
                <a:ea typeface="ＭＳ Ｐゴシック" panose="020B0600070205080204" pitchFamily="34" charset="-128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6191" y="2632464"/>
            <a:ext cx="10515600" cy="1325563"/>
          </a:xfrm>
        </p:spPr>
        <p:txBody>
          <a:bodyPr/>
          <a:lstStyle/>
          <a:p>
            <a:r>
              <a:rPr lang="pt-BR" dirty="0" err="1" smtClean="0"/>
              <a:t>javax.swing.JFrame</a:t>
            </a:r>
            <a:r>
              <a:rPr lang="pt-BR" dirty="0" smtClean="0"/>
              <a:t>.*;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192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/>
              <a:t>Cada objeto que criamos é um frame, ou janela, diferente. Uma aplicação normal tem dezenas ou centenas de frames.</a:t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>Nessa seção vamos criar alguns objetos da classe </a:t>
            </a:r>
            <a:r>
              <a:rPr lang="pt-BR" sz="3600" dirty="0" err="1"/>
              <a:t>JFrame</a:t>
            </a:r>
            <a:r>
              <a:rPr lang="pt-BR" sz="3600" dirty="0"/>
              <a:t> passando uma </a:t>
            </a:r>
            <a:r>
              <a:rPr lang="pt-BR" sz="3600" dirty="0" err="1"/>
              <a:t>String</a:t>
            </a:r>
            <a:r>
              <a:rPr lang="pt-BR" sz="3600" dirty="0"/>
              <a:t> argumento para o construtor padrão, essa </a:t>
            </a:r>
            <a:r>
              <a:rPr lang="pt-BR" sz="3600" dirty="0" err="1"/>
              <a:t>string</a:t>
            </a:r>
            <a:r>
              <a:rPr lang="pt-BR" sz="3600" dirty="0"/>
              <a:t> será o título de nossa aplicação.</a:t>
            </a:r>
          </a:p>
        </p:txBody>
      </p:sp>
    </p:spTree>
    <p:extLst>
      <p:ext uri="{BB962C8B-B14F-4D97-AF65-F5344CB8AC3E}">
        <p14:creationId xmlns:p14="http://schemas.microsoft.com/office/powerpoint/2010/main" val="178635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632" y="565236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pt-BR" sz="3600" dirty="0"/>
              <a:t>Esses </a:t>
            </a:r>
            <a:r>
              <a:rPr lang="pt-BR" sz="3600" dirty="0" err="1"/>
              <a:t>JFrames</a:t>
            </a:r>
            <a:r>
              <a:rPr lang="pt-BR" sz="3600" dirty="0"/>
              <a:t>, porém, possuem dezenas de funcionalidades e opções, usaremos as funcionalidades: o que ocorre quando clicamos no 'x' de close, adicionar </a:t>
            </a:r>
            <a:r>
              <a:rPr lang="pt-BR" sz="3600" dirty="0" err="1"/>
              <a:t>panels</a:t>
            </a:r>
            <a:r>
              <a:rPr lang="pt-BR" sz="3600" dirty="0"/>
              <a:t>, definir o tamanho do frame e se ele será visível ou não.</a:t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>Como dissemos, o </a:t>
            </a:r>
            <a:r>
              <a:rPr lang="pt-BR" sz="3600" dirty="0" err="1"/>
              <a:t>JFrame</a:t>
            </a:r>
            <a:r>
              <a:rPr lang="pt-BR" sz="3600" dirty="0"/>
              <a:t> é uma Classe. E para criar uma classe, criamos um objeto.</a:t>
            </a:r>
            <a:br>
              <a:rPr lang="pt-BR" sz="3600" dirty="0"/>
            </a:br>
            <a:r>
              <a:rPr lang="pt-BR" sz="3600" dirty="0"/>
              <a:t>Assim, nossa janela será um objeto chamado "janela".</a:t>
            </a:r>
            <a:br>
              <a:rPr lang="pt-BR" sz="3600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94581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96995" y="2273643"/>
            <a:ext cx="5741773" cy="4530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4889241" y="2743200"/>
            <a:ext cx="3760237" cy="223001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CRIA UM OBJETO DO TIPO FRAME E ATRIBUIU UM TÍTULO.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365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84176" y="2743200"/>
            <a:ext cx="4026160" cy="26125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4945224" y="3004458"/>
            <a:ext cx="3704254" cy="196875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Define o layout do frame, ou seja, como os objetos serão distribuídos dentro do </a:t>
            </a:r>
            <a:r>
              <a:rPr lang="pt-BR" dirty="0" err="1" smtClean="0"/>
              <a:t>JFrame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03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538374" y="2949476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075853" y="3750906"/>
            <a:ext cx="3573625" cy="122231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novos componentes do tipo painéis  a tela.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753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538374" y="2949476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075853" y="3760237"/>
            <a:ext cx="3573625" cy="1212979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novos componentes a tela.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68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473060" y="3667933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endCxn id="8" idx="1"/>
          </p:cNvCxnSpPr>
          <p:nvPr/>
        </p:nvCxnSpPr>
        <p:spPr>
          <a:xfrm flipV="1">
            <a:off x="7214833" y="3413058"/>
            <a:ext cx="1434645" cy="65559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49478" y="3228392"/>
            <a:ext cx="222068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</a:t>
            </a:r>
            <a:r>
              <a:rPr lang="pt-BR" dirty="0" err="1" smtClean="0"/>
              <a:t>JLabel</a:t>
            </a:r>
            <a:r>
              <a:rPr lang="pt-BR" dirty="0" smtClean="0"/>
              <a:t> a tela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99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4470365"/>
            <a:ext cx="3582955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stCxn id="5" idx="3"/>
          </p:cNvCxnSpPr>
          <p:nvPr/>
        </p:nvCxnSpPr>
        <p:spPr>
          <a:xfrm flipV="1">
            <a:off x="5206482" y="4674637"/>
            <a:ext cx="2108718" cy="7048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315200" y="1957351"/>
            <a:ext cx="4721290" cy="507831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Muda as cores dos </a:t>
            </a:r>
            <a:r>
              <a:rPr lang="pt-BR" dirty="0" err="1" smtClean="0"/>
              <a:t>Paineis</a:t>
            </a:r>
            <a:r>
              <a:rPr lang="pt-BR" dirty="0" smtClean="0"/>
              <a:t>. </a:t>
            </a:r>
          </a:p>
          <a:p>
            <a:r>
              <a:rPr lang="pt-BR" dirty="0" smtClean="0"/>
              <a:t>As opções são: </a:t>
            </a:r>
          </a:p>
          <a:p>
            <a:r>
              <a:rPr lang="en-US" dirty="0" smtClean="0"/>
              <a:t>* </a:t>
            </a:r>
            <a:r>
              <a:rPr lang="en-US" dirty="0" err="1" smtClean="0"/>
              <a:t>Color.white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black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blue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cyan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darkGray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green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lightGray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magenta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orange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pink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red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Yellow</a:t>
            </a:r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qualquer</a:t>
            </a:r>
            <a:r>
              <a:rPr lang="en-US" dirty="0" smtClean="0"/>
              <a:t> </a:t>
            </a:r>
            <a:r>
              <a:rPr lang="en-US" dirty="0" err="1" smtClean="0"/>
              <a:t>cor</a:t>
            </a:r>
            <a:r>
              <a:rPr lang="en-US" dirty="0" smtClean="0"/>
              <a:t> do </a:t>
            </a:r>
            <a:r>
              <a:rPr lang="en-US" dirty="0" err="1" smtClean="0"/>
              <a:t>padrão</a:t>
            </a:r>
            <a:r>
              <a:rPr lang="en-US" dirty="0" smtClean="0"/>
              <a:t> RGB:</a:t>
            </a:r>
          </a:p>
          <a:p>
            <a:r>
              <a:rPr lang="pt-BR" dirty="0"/>
              <a:t>Color </a:t>
            </a:r>
            <a:r>
              <a:rPr lang="pt-BR" dirty="0" err="1"/>
              <a:t>vermelhoEscuro</a:t>
            </a:r>
            <a:r>
              <a:rPr lang="pt-BR" dirty="0"/>
              <a:t> = new Color(235,50,50); </a:t>
            </a:r>
            <a:endParaRPr lang="en-US" dirty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16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5030202"/>
            <a:ext cx="3582955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stCxn id="5" idx="3"/>
          </p:cNvCxnSpPr>
          <p:nvPr/>
        </p:nvCxnSpPr>
        <p:spPr>
          <a:xfrm flipV="1">
            <a:off x="5206482" y="5234474"/>
            <a:ext cx="2108718" cy="7048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315200" y="4379377"/>
            <a:ext cx="4721290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* </a:t>
            </a:r>
            <a:r>
              <a:rPr lang="pt-BR" dirty="0" err="1" smtClean="0"/>
              <a:t>Janela.setSize</a:t>
            </a:r>
            <a:r>
              <a:rPr lang="pt-BR" dirty="0" smtClean="0"/>
              <a:t>(600,500); </a:t>
            </a:r>
          </a:p>
          <a:p>
            <a:r>
              <a:rPr lang="en-US" dirty="0" smtClean="0"/>
              <a:t>Define o </a:t>
            </a:r>
            <a:r>
              <a:rPr lang="en-US" dirty="0" err="1" smtClean="0"/>
              <a:t>tamanho</a:t>
            </a:r>
            <a:r>
              <a:rPr lang="en-US" dirty="0" smtClean="0"/>
              <a:t> da </a:t>
            </a:r>
            <a:r>
              <a:rPr lang="en-US" dirty="0" err="1" smtClean="0"/>
              <a:t>tela</a:t>
            </a:r>
            <a:r>
              <a:rPr lang="en-US" dirty="0" smtClean="0"/>
              <a:t>,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seja</a:t>
            </a:r>
            <a:r>
              <a:rPr lang="en-US" dirty="0" smtClean="0"/>
              <a:t>,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terá</a:t>
            </a:r>
            <a:r>
              <a:rPr lang="en-US" dirty="0" smtClean="0"/>
              <a:t> 600 pixels de </a:t>
            </a:r>
            <a:r>
              <a:rPr lang="en-US" dirty="0" err="1" smtClean="0"/>
              <a:t>largura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500 pixels de </a:t>
            </a:r>
            <a:r>
              <a:rPr lang="en-US" dirty="0" err="1" smtClean="0"/>
              <a:t>altura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*</a:t>
            </a:r>
            <a:r>
              <a:rPr lang="en-US" dirty="0" err="1" smtClean="0"/>
              <a:t>janela.setVisible</a:t>
            </a:r>
            <a:r>
              <a:rPr lang="en-US" dirty="0" smtClean="0"/>
              <a:t>(true);</a:t>
            </a:r>
          </a:p>
          <a:p>
            <a:r>
              <a:rPr lang="en-US" dirty="0" smtClean="0"/>
              <a:t>Define a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visivel</a:t>
            </a:r>
            <a:r>
              <a:rPr lang="en-US" dirty="0" smtClean="0"/>
              <a:t>. </a:t>
            </a:r>
            <a:r>
              <a:rPr lang="en-US" dirty="0" err="1" smtClean="0"/>
              <a:t>Poderia</a:t>
            </a:r>
            <a:r>
              <a:rPr lang="en-US" dirty="0" smtClean="0"/>
              <a:t> </a:t>
            </a:r>
            <a:r>
              <a:rPr lang="en-US" dirty="0" err="1" smtClean="0"/>
              <a:t>aparecer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 </a:t>
            </a:r>
            <a:r>
              <a:rPr lang="en-US" dirty="0" err="1" smtClean="0"/>
              <a:t>janela.setVisible</a:t>
            </a:r>
            <a:r>
              <a:rPr lang="en-US" dirty="0" smtClean="0"/>
              <a:t>(false); e a </a:t>
            </a:r>
            <a:r>
              <a:rPr lang="en-US" dirty="0" err="1" smtClean="0"/>
              <a:t>janela</a:t>
            </a:r>
            <a:r>
              <a:rPr lang="en-US" dirty="0" smtClean="0"/>
              <a:t> </a:t>
            </a:r>
            <a:r>
              <a:rPr lang="en-US" dirty="0" err="1" smtClean="0"/>
              <a:t>poderia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exibida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necessário</a:t>
            </a:r>
            <a:r>
              <a:rPr lang="en-US" dirty="0" smtClean="0"/>
              <a:t>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92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5468741"/>
            <a:ext cx="5626359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4730788" y="4683967"/>
            <a:ext cx="2388469" cy="78477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520780" y="2352088"/>
            <a:ext cx="6394412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* </a:t>
            </a:r>
            <a:r>
              <a:rPr lang="pt-BR" dirty="0" err="1"/>
              <a:t>janela.setDefaultCloseOperation</a:t>
            </a:r>
            <a:r>
              <a:rPr lang="pt-BR" dirty="0"/>
              <a:t>( </a:t>
            </a:r>
            <a:r>
              <a:rPr lang="pt-BR" dirty="0" err="1"/>
              <a:t>JFrame.EXIT_ON_CLOSE</a:t>
            </a:r>
            <a:r>
              <a:rPr lang="pt-BR" dirty="0"/>
              <a:t> </a:t>
            </a:r>
            <a:r>
              <a:rPr lang="pt-BR" dirty="0" smtClean="0"/>
              <a:t>); </a:t>
            </a:r>
          </a:p>
          <a:p>
            <a:r>
              <a:rPr lang="en-US" dirty="0" smtClean="0"/>
              <a:t>Define que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clicado</a:t>
            </a:r>
            <a:r>
              <a:rPr lang="en-US" dirty="0" smtClean="0"/>
              <a:t> no X da </a:t>
            </a:r>
            <a:r>
              <a:rPr lang="en-US" dirty="0" err="1" smtClean="0"/>
              <a:t>tela</a:t>
            </a:r>
            <a:r>
              <a:rPr lang="en-US" dirty="0" smtClean="0"/>
              <a:t> o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seja</a:t>
            </a:r>
            <a:r>
              <a:rPr lang="en-US" dirty="0" smtClean="0"/>
              <a:t> </a:t>
            </a:r>
            <a:r>
              <a:rPr lang="en-US" dirty="0" err="1" smtClean="0"/>
              <a:t>finalizado</a:t>
            </a:r>
            <a:r>
              <a:rPr lang="en-US" dirty="0" smtClean="0"/>
              <a:t>.  </a:t>
            </a:r>
          </a:p>
          <a:p>
            <a:r>
              <a:rPr lang="en-US" dirty="0" err="1" smtClean="0"/>
              <a:t>Você</a:t>
            </a:r>
            <a:r>
              <a:rPr lang="en-US" dirty="0" smtClean="0"/>
              <a:t> </a:t>
            </a:r>
            <a:r>
              <a:rPr lang="en-US" dirty="0" err="1" smtClean="0"/>
              <a:t>tambem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:   </a:t>
            </a:r>
            <a:r>
              <a:rPr lang="en-US" dirty="0" err="1" smtClean="0"/>
              <a:t>janela.setDefaultCloseOperation</a:t>
            </a:r>
            <a:r>
              <a:rPr lang="en-US" dirty="0" smtClean="0"/>
              <a:t>(</a:t>
            </a:r>
            <a:r>
              <a:rPr lang="en-US" dirty="0" err="1" smtClean="0"/>
              <a:t>JFrame.DISPOSE_ON_CLOSE</a:t>
            </a:r>
            <a:r>
              <a:rPr lang="en-US" dirty="0" smtClean="0"/>
              <a:t> );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fechar</a:t>
            </a:r>
            <a:r>
              <a:rPr lang="en-US" dirty="0" smtClean="0"/>
              <a:t> a </a:t>
            </a:r>
            <a:r>
              <a:rPr lang="en-US" dirty="0" err="1" smtClean="0"/>
              <a:t>janela</a:t>
            </a:r>
            <a:r>
              <a:rPr lang="en-US" dirty="0" smtClean="0"/>
              <a:t> </a:t>
            </a:r>
            <a:r>
              <a:rPr lang="en-US" dirty="0" err="1" smtClean="0"/>
              <a:t>atual</a:t>
            </a:r>
            <a:r>
              <a:rPr lang="en-US" dirty="0" smtClean="0"/>
              <a:t>, mas </a:t>
            </a:r>
            <a:r>
              <a:rPr lang="en-US" dirty="0" err="1" smtClean="0"/>
              <a:t>nao</a:t>
            </a:r>
            <a:r>
              <a:rPr lang="en-US" dirty="0" smtClean="0"/>
              <a:t> finalizer a </a:t>
            </a:r>
            <a:r>
              <a:rPr lang="en-US" dirty="0" err="1" smtClean="0"/>
              <a:t>execução</a:t>
            </a:r>
            <a:r>
              <a:rPr lang="en-US" dirty="0" smtClean="0"/>
              <a:t> do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*</a:t>
            </a:r>
            <a:r>
              <a:rPr lang="en-US" dirty="0" err="1" smtClean="0"/>
              <a:t>janela.Resizable</a:t>
            </a:r>
            <a:r>
              <a:rPr lang="en-US" dirty="0" smtClean="0"/>
              <a:t>(true);</a:t>
            </a:r>
          </a:p>
          <a:p>
            <a:r>
              <a:rPr lang="en-US" dirty="0" smtClean="0"/>
              <a:t>Define se a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redimensionada</a:t>
            </a:r>
            <a:r>
              <a:rPr lang="en-US" dirty="0" smtClean="0"/>
              <a:t>.  </a:t>
            </a:r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62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TEMOS ENTÃO ESTA TELA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449160"/>
            <a:ext cx="6402355" cy="53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5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933061" y="6114046"/>
            <a:ext cx="3816220" cy="4826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3769567" y="4383413"/>
            <a:ext cx="3209731" cy="173063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520780" y="2352088"/>
            <a:ext cx="6394412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LEMBRANDO!!!</a:t>
            </a:r>
          </a:p>
          <a:p>
            <a:r>
              <a:rPr lang="pt-BR" dirty="0" smtClean="0"/>
              <a:t>Para execução será necessária esta instrução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new </a:t>
            </a:r>
            <a:r>
              <a:rPr lang="pt-BR" dirty="0" err="1" smtClean="0"/>
              <a:t>OxnarEmploJrame</a:t>
            </a:r>
            <a:r>
              <a:rPr lang="pt-BR" dirty="0" smtClean="0"/>
              <a:t>();</a:t>
            </a:r>
            <a:endParaRPr lang="pt-BR" dirty="0"/>
          </a:p>
          <a:p>
            <a:r>
              <a:rPr lang="pt-BR" dirty="0" smtClean="0"/>
              <a:t>}</a:t>
            </a:r>
            <a:endParaRPr lang="en-US" dirty="0" smtClean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23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COM LAYOUT EM LINHAS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38" y="1383847"/>
            <a:ext cx="5205315" cy="434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39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ORDEM DA ADIÇÃO DOS COMPONENTES NO GRIDLAYOUT()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48" y="1757070"/>
            <a:ext cx="4234931" cy="353858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710335" y="2412151"/>
            <a:ext cx="4721290" cy="175432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1º) Linha 1, Coluna 1; </a:t>
            </a:r>
          </a:p>
          <a:p>
            <a:r>
              <a:rPr lang="pt-BR" dirty="0" smtClean="0"/>
              <a:t>2º) Linha 2. Coluna 1;</a:t>
            </a:r>
          </a:p>
          <a:p>
            <a:r>
              <a:rPr lang="pt-BR" dirty="0" smtClean="0"/>
              <a:t>3º) Linha 3, Coluna 1; </a:t>
            </a:r>
          </a:p>
          <a:p>
            <a:r>
              <a:rPr lang="pt-BR" dirty="0" smtClean="0"/>
              <a:t>4º) Linha 1, Coluna 2; </a:t>
            </a:r>
          </a:p>
          <a:p>
            <a:r>
              <a:rPr lang="pt-BR" dirty="0" smtClean="0"/>
              <a:t>5°) Linha 2, Coluna 2; </a:t>
            </a:r>
          </a:p>
          <a:p>
            <a:r>
              <a:rPr lang="pt-BR" dirty="0" smtClean="0"/>
              <a:t>6º) Linha 3. Coluna 2;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3570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Mais um exemplo com mais containers e componentes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40" y="2580011"/>
            <a:ext cx="6503805" cy="32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37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 - componentes </a:t>
            </a:r>
            <a:r>
              <a:rPr lang="pt-BR" dirty="0" err="1" smtClean="0"/>
              <a:t>JLabel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71" y="2635995"/>
            <a:ext cx="6503805" cy="320496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635271" y="2920482"/>
            <a:ext cx="2437334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635271" y="3256384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4635271" y="3592286"/>
            <a:ext cx="1647342" cy="4012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635271" y="4044820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635271" y="4542258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635271" y="4934143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/>
          <p:cNvCxnSpPr>
            <a:stCxn id="3" idx="1"/>
          </p:cNvCxnSpPr>
          <p:nvPr/>
        </p:nvCxnSpPr>
        <p:spPr>
          <a:xfrm flipH="1">
            <a:off x="1548882" y="3088433"/>
            <a:ext cx="3086389" cy="1042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261257" y="4131128"/>
            <a:ext cx="173549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JLabel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1996751" y="3417920"/>
            <a:ext cx="2638521" cy="76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1996751" y="3718541"/>
            <a:ext cx="2638522" cy="483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H="1" flipV="1">
            <a:off x="1996750" y="4167139"/>
            <a:ext cx="2638522" cy="3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endCxn id="12" idx="3"/>
          </p:cNvCxnSpPr>
          <p:nvPr/>
        </p:nvCxnSpPr>
        <p:spPr>
          <a:xfrm flipH="1" flipV="1">
            <a:off x="1996751" y="4315794"/>
            <a:ext cx="2638521" cy="398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 flipH="1" flipV="1">
            <a:off x="1996751" y="4507364"/>
            <a:ext cx="2638520" cy="666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717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DO </a:t>
            </a:r>
            <a:r>
              <a:rPr lang="pt-BR" dirty="0" err="1" smtClean="0"/>
              <a:t>JLabel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JLabel</a:t>
            </a:r>
            <a:r>
              <a:rPr lang="pt-BR" dirty="0" smtClean="0"/>
              <a:t> </a:t>
            </a:r>
            <a:r>
              <a:rPr lang="pt-BR" dirty="0" err="1" smtClean="0"/>
              <a:t>lbl_Nome</a:t>
            </a:r>
            <a:r>
              <a:rPr lang="pt-BR" dirty="0" smtClean="0"/>
              <a:t> = new </a:t>
            </a:r>
            <a:r>
              <a:rPr lang="pt-BR" dirty="0" err="1" smtClean="0"/>
              <a:t>JLabel</a:t>
            </a:r>
            <a:r>
              <a:rPr lang="pt-BR" dirty="0" smtClean="0"/>
              <a:t> (“NOME”);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Ou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n</a:t>
            </a:r>
            <a:r>
              <a:rPr lang="pt-BR" dirty="0" smtClean="0"/>
              <a:t>ew </a:t>
            </a:r>
            <a:r>
              <a:rPr lang="pt-BR" dirty="0" err="1" smtClean="0"/>
              <a:t>JLabel</a:t>
            </a:r>
            <a:r>
              <a:rPr lang="pt-BR" dirty="0" smtClean="0"/>
              <a:t> (“NOME”);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3729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 - componentes </a:t>
            </a:r>
            <a:r>
              <a:rPr lang="pt-BR" dirty="0" err="1" smtClean="0"/>
              <a:t>JTextField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71" y="2635995"/>
            <a:ext cx="6503805" cy="320496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193482" y="3245304"/>
            <a:ext cx="3939563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6193482" y="3581206"/>
            <a:ext cx="3939563" cy="4012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193483" y="4033740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193483" y="4531178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193483" y="4923063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61257" y="4131128"/>
            <a:ext cx="173549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JTextField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1996752" y="3387012"/>
            <a:ext cx="4196729" cy="800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1996751" y="3718541"/>
            <a:ext cx="2638522" cy="483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>
            <a:stCxn id="6" idx="1"/>
          </p:cNvCxnSpPr>
          <p:nvPr/>
        </p:nvCxnSpPr>
        <p:spPr>
          <a:xfrm flipH="1">
            <a:off x="1996750" y="3781814"/>
            <a:ext cx="4196732" cy="38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endCxn id="12" idx="3"/>
          </p:cNvCxnSpPr>
          <p:nvPr/>
        </p:nvCxnSpPr>
        <p:spPr>
          <a:xfrm flipH="1">
            <a:off x="1996751" y="4201691"/>
            <a:ext cx="4196730" cy="114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>
            <a:stCxn id="8" idx="1"/>
          </p:cNvCxnSpPr>
          <p:nvPr/>
        </p:nvCxnSpPr>
        <p:spPr>
          <a:xfrm flipH="1" flipV="1">
            <a:off x="1996751" y="4507365"/>
            <a:ext cx="4196732" cy="19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>
            <a:stCxn id="9" idx="1"/>
          </p:cNvCxnSpPr>
          <p:nvPr/>
        </p:nvCxnSpPr>
        <p:spPr>
          <a:xfrm flipH="1" flipV="1">
            <a:off x="1912776" y="4531178"/>
            <a:ext cx="4280707" cy="559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53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158685"/>
            <a:ext cx="9009326" cy="5501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tf_NomeCliente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= new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(20);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1" y="5929792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44147" y="5151433"/>
            <a:ext cx="355185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Nome do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96000" y="4164168"/>
            <a:ext cx="252859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Nova Instancia do objeto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624596" y="3116509"/>
            <a:ext cx="207761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Tamanho do objeto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9190653" y="2708817"/>
            <a:ext cx="0" cy="3796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7318310" y="2590629"/>
            <a:ext cx="0" cy="149617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endCxn id="6" idx="0"/>
          </p:cNvCxnSpPr>
          <p:nvPr/>
        </p:nvCxnSpPr>
        <p:spPr>
          <a:xfrm flipH="1">
            <a:off x="4320074" y="2590629"/>
            <a:ext cx="6220" cy="256080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1632857" y="2590629"/>
            <a:ext cx="24882" cy="319435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49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Mais um exemplo com mais containers e componentes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40" y="2580011"/>
            <a:ext cx="6503805" cy="32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33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4777" y="2144647"/>
            <a:ext cx="11742445" cy="5501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tf_NomeCliente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= new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(“Julia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Bertoldi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”, 20);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1" y="5929792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44147" y="5151433"/>
            <a:ext cx="355185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Nome do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96000" y="4164168"/>
            <a:ext cx="252859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Nova Instancia do objeto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624595" y="3116509"/>
            <a:ext cx="281473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Texto e Tamanho do objeto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9190653" y="2708817"/>
            <a:ext cx="0" cy="3796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7318310" y="2590629"/>
            <a:ext cx="0" cy="149617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endCxn id="6" idx="0"/>
          </p:cNvCxnSpPr>
          <p:nvPr/>
        </p:nvCxnSpPr>
        <p:spPr>
          <a:xfrm flipH="1">
            <a:off x="4320074" y="2590629"/>
            <a:ext cx="6220" cy="256080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1632857" y="2590629"/>
            <a:ext cx="24882" cy="319435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256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Propriedades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0506" y="1847460"/>
            <a:ext cx="105249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Background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de fundo do  componente.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Editable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Propriedade que se estiver marcada permite a inserção/remoção  pelo teclado.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Font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Definir fonte tamanho e estilo de texto.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Forenground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do texto.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horizontalAlignment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  Alinhamento do texto dentro do componente</a:t>
            </a: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.</a:t>
            </a:r>
            <a:endParaRPr lang="pt-BR" sz="3200" dirty="0">
              <a:solidFill>
                <a:srgbClr val="1D202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126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Propriedades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0506" y="1847460"/>
            <a:ext cx="105249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Text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texto que está dentro do campo.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toolTipText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texto que aparece sobre cursor quando é posicionado sobre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Cursor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define o cursor que aparece sobre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Border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define a borda para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selectedTextColor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       cor do texto quando estiver selecionado.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selectionColor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da seleção do texto.</a:t>
            </a:r>
            <a:endParaRPr lang="pt-BR" sz="3200" b="0" i="0" dirty="0">
              <a:solidFill>
                <a:srgbClr val="1D202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64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44" y="251439"/>
            <a:ext cx="8061358" cy="63173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118049" y="3368351"/>
            <a:ext cx="6531429" cy="363894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171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912" y="2028825"/>
            <a:ext cx="3686175" cy="280035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127380" y="522514"/>
            <a:ext cx="7557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EXEMPLO DA PROPRIEDADE </a:t>
            </a:r>
            <a:r>
              <a:rPr lang="pt-BR" dirty="0" err="1" smtClean="0"/>
              <a:t>setTooTipText</a:t>
            </a:r>
            <a:r>
              <a:rPr lang="pt-BR" dirty="0" smtClean="0"/>
              <a:t>(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7350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BOTÕES NO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Botões </a:t>
            </a:r>
            <a:r>
              <a:rPr lang="pt-BR" sz="3600" dirty="0"/>
              <a:t>nada mais são que uma região gráfica (geralmente um retângulo) que ao ser clicado (ou selecionado pelo teclado) disparam um evento. É como se tivéssemos que dar um </a:t>
            </a:r>
            <a:r>
              <a:rPr lang="pt-BR" sz="3600" dirty="0" err="1"/>
              <a:t>enter</a:t>
            </a:r>
            <a:r>
              <a:rPr lang="pt-BR" sz="3600" dirty="0"/>
              <a:t> quando estamos no terminal de comando.</a:t>
            </a:r>
          </a:p>
        </p:txBody>
      </p:sp>
    </p:spTree>
    <p:extLst>
      <p:ext uri="{BB962C8B-B14F-4D97-AF65-F5344CB8AC3E}">
        <p14:creationId xmlns:p14="http://schemas.microsoft.com/office/powerpoint/2010/main" val="2756916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BOTÕES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 smtClean="0"/>
              <a:t>bt_Execurar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(“EXECUTAR”);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bt_Execurar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smtClean="0"/>
              <a:t>(</a:t>
            </a:r>
            <a:r>
              <a:rPr lang="pt-BR" dirty="0"/>
              <a:t>new </a:t>
            </a:r>
            <a:r>
              <a:rPr lang="pt-BR" dirty="0" err="1" smtClean="0"/>
              <a:t>ImageIcon</a:t>
            </a:r>
            <a:r>
              <a:rPr lang="pt-BR" dirty="0" smtClean="0"/>
              <a:t>(</a:t>
            </a:r>
            <a:r>
              <a:rPr lang="pt-BR" dirty="0"/>
              <a:t>new </a:t>
            </a:r>
            <a:r>
              <a:rPr lang="pt-BR" dirty="0" err="1"/>
              <a:t>ImageIcon</a:t>
            </a:r>
            <a:r>
              <a:rPr lang="pt-BR" dirty="0" smtClean="0"/>
              <a:t>(“executar.jpg")));</a:t>
            </a:r>
          </a:p>
        </p:txBody>
      </p:sp>
    </p:spTree>
    <p:extLst>
      <p:ext uri="{BB962C8B-B14F-4D97-AF65-F5344CB8AC3E}">
        <p14:creationId xmlns:p14="http://schemas.microsoft.com/office/powerpoint/2010/main" val="1474685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4" y="-37042"/>
            <a:ext cx="9505877" cy="681037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84174" y="1423903"/>
            <a:ext cx="6061782" cy="53384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00375" y="543370"/>
            <a:ext cx="3457224" cy="880532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880348" y="3631962"/>
            <a:ext cx="3741577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INSTANCIA DOS FRAMES E OUTRAS BIBLIOTECAS GRÁFICAS</a:t>
            </a:r>
            <a:endParaRPr lang="pt-BR" dirty="0"/>
          </a:p>
        </p:txBody>
      </p:sp>
      <p:cxnSp>
        <p:nvCxnSpPr>
          <p:cNvPr id="10" name="Conector de seta reta 9"/>
          <p:cNvCxnSpPr>
            <a:stCxn id="9" idx="1"/>
          </p:cNvCxnSpPr>
          <p:nvPr/>
        </p:nvCxnSpPr>
        <p:spPr>
          <a:xfrm flipH="1" flipV="1">
            <a:off x="2483556" y="2004314"/>
            <a:ext cx="4396792" cy="19508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694520" y="982336"/>
            <a:ext cx="4218991" cy="2649626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45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4" y="-37042"/>
            <a:ext cx="9505877" cy="681037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69155" y="5725407"/>
            <a:ext cx="4154311" cy="88053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569155" y="5046133"/>
            <a:ext cx="5046134" cy="61180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001887" y="2319866"/>
            <a:ext cx="3457224" cy="61180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2189" y="3330686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E ADIÇÃO DOS BOTOES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 flipH="1">
            <a:off x="6615289" y="3805150"/>
            <a:ext cx="2844800" cy="160059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 flipV="1">
            <a:off x="4459111" y="2734316"/>
            <a:ext cx="3043079" cy="777487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748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Execução dos comandos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41307" cy="474627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065866" y="2246489"/>
            <a:ext cx="8477956" cy="381564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173859" y="1044357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7173859" y="1418624"/>
            <a:ext cx="2355836" cy="827865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965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97" y="2222676"/>
            <a:ext cx="5105048" cy="25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72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ATIVIDADE AVALIATIVA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TRABALHO: FAZER E ENTREGAR ATÉ A PRÓIMA 3ª-FEIRA (17/04/18)</a:t>
            </a:r>
          </a:p>
          <a:p>
            <a:pPr marL="0" indent="0">
              <a:buNone/>
            </a:pPr>
            <a:r>
              <a:rPr lang="pt-BR" dirty="0" smtClean="0"/>
              <a:t>VALOR: 4,0 PONTOS.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7089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o Yuri e o João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798" y="2022994"/>
            <a:ext cx="3438525" cy="245745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457245" y="2585156"/>
            <a:ext cx="57347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Cálculo do </a:t>
            </a:r>
            <a:r>
              <a:rPr lang="pt-BR" dirty="0" err="1" smtClean="0"/>
              <a:t>Imc</a:t>
            </a:r>
            <a:r>
              <a:rPr lang="pt-BR" dirty="0" smtClean="0"/>
              <a:t> = </a:t>
            </a:r>
            <a:r>
              <a:rPr lang="pt-BR" b="1" dirty="0" smtClean="0"/>
              <a:t>peso / (altura * altura)</a:t>
            </a:r>
            <a:r>
              <a:rPr lang="pt-BR" dirty="0" smtClean="0"/>
              <a:t>. </a:t>
            </a:r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Se </a:t>
            </a:r>
            <a:r>
              <a:rPr lang="pt-BR" dirty="0" err="1" smtClean="0"/>
              <a:t>imc</a:t>
            </a:r>
            <a:r>
              <a:rPr lang="pt-BR" dirty="0" smtClean="0"/>
              <a:t> menor que 19, mostrar a mensagem: </a:t>
            </a:r>
            <a:r>
              <a:rPr lang="pt-BR" b="1" dirty="0" smtClean="0"/>
              <a:t>IMC abaixo do esperado.</a:t>
            </a:r>
          </a:p>
          <a:p>
            <a:r>
              <a:rPr lang="pt-BR" dirty="0" smtClean="0"/>
              <a:t>Se  IMV &lt;=25, mostrar a mensagem:</a:t>
            </a:r>
            <a:r>
              <a:rPr lang="pt-BR" b="1" dirty="0" smtClean="0"/>
              <a:t> IMC dentro dos padrões aceitáveis. </a:t>
            </a:r>
          </a:p>
          <a:p>
            <a:r>
              <a:rPr lang="pt-BR" dirty="0" smtClean="0"/>
              <a:t>Se IMC &lt;= 30, mostrar a mensagem: </a:t>
            </a:r>
            <a:r>
              <a:rPr lang="pt-BR" b="1" dirty="0" smtClean="0"/>
              <a:t>IMC acima do esperado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IMC &gt; 30, mostrar a mensagem:</a:t>
            </a:r>
            <a:r>
              <a:rPr lang="pt-BR" b="1" dirty="0" smtClean="0"/>
              <a:t> Valores muito acima do esperado</a:t>
            </a:r>
            <a:r>
              <a:rPr lang="pt-BR" dirty="0" smtClean="0"/>
              <a:t>. 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0691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Elaborar esta tela que calcula a equação do 2º Grau (Leticia e </a:t>
            </a:r>
            <a:r>
              <a:rPr lang="pt-BR" dirty="0" err="1" smtClean="0"/>
              <a:t>Wisnel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2155857"/>
            <a:ext cx="5782258" cy="423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1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Elaborar esta calculadora (os três rapazes)</a:t>
            </a:r>
            <a:endParaRPr lang="pt-BR" dirty="0"/>
          </a:p>
        </p:txBody>
      </p:sp>
      <p:pic>
        <p:nvPicPr>
          <p:cNvPr id="2050" name="Picture 2" descr="Resultado de imagem para calculad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072" y="1800807"/>
            <a:ext cx="4969619" cy="496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9086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6235</TotalTime>
  <Words>676</Words>
  <Application>Microsoft Office PowerPoint</Application>
  <PresentationFormat>Widescreen</PresentationFormat>
  <Paragraphs>125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ＭＳ Ｐゴシック</vt:lpstr>
      <vt:lpstr>Arial</vt:lpstr>
      <vt:lpstr>Calibri</vt:lpstr>
      <vt:lpstr>Calibri Light</vt:lpstr>
      <vt:lpstr>Monaco</vt:lpstr>
      <vt:lpstr>Tema do Office</vt:lpstr>
      <vt:lpstr>Interface Java:  JFrame, JPanel, JButton, JLabel, JMenuBar, Jmenu, JMenuItem, addSeparator() e a biblioteca Java.Math</vt:lpstr>
      <vt:lpstr>javax.swing.JFrame.*;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TEMOS ENTÃO ESTA TELA</vt:lpstr>
      <vt:lpstr>Apresentação do PowerPoint</vt:lpstr>
      <vt:lpstr>AGORA COM LAYOUT EM LINHAS</vt:lpstr>
      <vt:lpstr>ORDEM DA ADIÇÃO DOS COMPONENTES NO GRIDLAYOUT()</vt:lpstr>
      <vt:lpstr>Mais um exemplo com mais containers e componentes</vt:lpstr>
      <vt:lpstr>Detalhando  - componentes JLabel</vt:lpstr>
      <vt:lpstr>CONSTRUTOR DO JLabel</vt:lpstr>
      <vt:lpstr>Detalhando  - componentes JTextField</vt:lpstr>
      <vt:lpstr>CONSTRUTOR PARA JTextField</vt:lpstr>
      <vt:lpstr>Mais um exemplo com mais containers e componentes</vt:lpstr>
      <vt:lpstr>CONSTRUTOR PARA JTextField</vt:lpstr>
      <vt:lpstr>Propriedades para JTextField</vt:lpstr>
      <vt:lpstr>Propriedades para JTextField</vt:lpstr>
      <vt:lpstr>Apresentação do PowerPoint</vt:lpstr>
      <vt:lpstr>Apresentação do PowerPoint</vt:lpstr>
      <vt:lpstr>BOTÕES NO JAVA</vt:lpstr>
      <vt:lpstr>CONSTRUTOR PARA BOTÕES </vt:lpstr>
      <vt:lpstr>Apresentação do PowerPoint</vt:lpstr>
      <vt:lpstr>Apresentação do PowerPoint</vt:lpstr>
      <vt:lpstr>Execução dos comandos</vt:lpstr>
      <vt:lpstr>Exemplo</vt:lpstr>
      <vt:lpstr>ATIVIDADE AVALIATIVA</vt:lpstr>
      <vt:lpstr>Para o Yuri e o João</vt:lpstr>
      <vt:lpstr>Elaborar esta tela que calcula a equação do 2º Grau (Leticia e Wisnel)</vt:lpstr>
      <vt:lpstr>Elaborar esta calculadora (os três rapazes)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43</cp:revision>
  <dcterms:created xsi:type="dcterms:W3CDTF">2017-03-05T19:08:26Z</dcterms:created>
  <dcterms:modified xsi:type="dcterms:W3CDTF">2018-04-10T19:41:56Z</dcterms:modified>
</cp:coreProperties>
</file>