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rIns="0" tIns="0" bIns="0"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2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/>
          <a:p>
            <a:pPr algn="ctr">
              <a:lnSpc>
                <a:spcPct val="90000"/>
              </a:lnSpc>
            </a:pPr>
            <a:r>
              <a:rPr b="0" lang="pt-BR" sz="6000" spc="-1" strike="noStrike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b="0" lang="pt-BR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4F41776C-A98B-4DAD-93E9-FC4712B93ABE}" type="datetime">
              <a:rPr b="0" lang="pt-BR" sz="1200" spc="-1" strike="noStrike">
                <a:solidFill>
                  <a:srgbClr val="8b8b8b"/>
                </a:solidFill>
                <a:latin typeface="Calibri"/>
              </a:rPr>
              <a:t>09/10/18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4715153A-F8AC-44C3-B071-8AD762BE2DBC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" name="Picture 6" descr=""/>
          <p:cNvPicPr/>
          <p:nvPr/>
        </p:nvPicPr>
        <p:blipFill>
          <a:blip r:embed="rId2"/>
          <a:stretch/>
        </p:blipFill>
        <p:spPr>
          <a:xfrm>
            <a:off x="11331360" y="0"/>
            <a:ext cx="860040" cy="811800"/>
          </a:xfrm>
          <a:prstGeom prst="rect">
            <a:avLst/>
          </a:prstGeom>
          <a:ln>
            <a:noFill/>
          </a:ln>
        </p:spPr>
      </p:pic>
      <p:sp>
        <p:nvSpPr>
          <p:cNvPr id="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Clique para editar o formato do texto da estrutura de tópicos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2.º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3.º nível da estrutura de tópicos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4.º nível da estrutura de tópicos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Clique para editar o título mestre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Clique para editar o texto mestre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Segundo nível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000" spc="-1" strike="noStrike">
                <a:solidFill>
                  <a:srgbClr val="000000"/>
                </a:solidFill>
                <a:latin typeface="Calibri"/>
              </a:rPr>
              <a:t>Terceiro nível</a:t>
            </a:r>
            <a:endParaRPr b="0" lang="pt-BR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Quarto nível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Quinto nível</a:t>
            </a:r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fld id="{BB510875-6724-42D4-B51A-5943DF8ED2A6}" type="datetime">
              <a:rPr b="0" lang="pt-BR" sz="1200" spc="-1" strike="noStrike">
                <a:solidFill>
                  <a:srgbClr val="8b8b8b"/>
                </a:solidFill>
                <a:latin typeface="Calibri"/>
              </a:rPr>
              <a:t>09/10/18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/>
          <a:p>
            <a:endParaRPr b="0" lang="pt-BR" sz="2400" spc="-1" strike="noStrike"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73FB6F54-2F61-4E5F-B9D1-B63BF08D65FD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pt-BR" sz="1200" spc="-1" strike="noStrike">
              <a:latin typeface="Times New Roman"/>
            </a:endParaRPr>
          </a:p>
        </p:txBody>
      </p:sp>
      <p:pic>
        <p:nvPicPr>
          <p:cNvPr id="47" name="Picture 6" descr=""/>
          <p:cNvPicPr/>
          <p:nvPr/>
        </p:nvPicPr>
        <p:blipFill>
          <a:blip r:embed="rId2"/>
          <a:stretch/>
        </p:blipFill>
        <p:spPr>
          <a:xfrm>
            <a:off x="11275200" y="0"/>
            <a:ext cx="916560" cy="864720"/>
          </a:xfrm>
          <a:prstGeom prst="rect">
            <a:avLst/>
          </a:prstGeom>
          <a:ln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hyperlink" Target="http://www.oxnar.com.br/aulas/java/" TargetMode="External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Imagem 3" descr=""/>
          <p:cNvPicPr/>
          <p:nvPr/>
        </p:nvPicPr>
        <p:blipFill>
          <a:blip r:embed="rId1"/>
          <a:stretch/>
        </p:blipFill>
        <p:spPr>
          <a:xfrm>
            <a:off x="0" y="1038240"/>
            <a:ext cx="12191760" cy="3625920"/>
          </a:xfrm>
          <a:prstGeom prst="rect">
            <a:avLst/>
          </a:prstGeom>
          <a:ln>
            <a:noFill/>
          </a:ln>
        </p:spPr>
      </p:pic>
      <p:sp>
        <p:nvSpPr>
          <p:cNvPr id="85" name="TextShape 1"/>
          <p:cNvSpPr txBox="1"/>
          <p:nvPr/>
        </p:nvSpPr>
        <p:spPr>
          <a:xfrm>
            <a:off x="239400" y="3995280"/>
            <a:ext cx="11293200" cy="218160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</a:pPr>
            <a:r>
              <a:rPr b="0" lang="pt-BR" sz="4000" spc="-1" strike="noStrike">
                <a:solidFill>
                  <a:srgbClr val="000000"/>
                </a:solidFill>
                <a:latin typeface="Calibri Light"/>
                <a:ea typeface="ＭＳ Ｐゴシック"/>
              </a:rPr>
              <a:t>Métodos em Java</a:t>
            </a:r>
            <a:br/>
            <a:endParaRPr b="0" lang="pt-BR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TextShape 2"/>
          <p:cNvSpPr txBox="1"/>
          <p:nvPr/>
        </p:nvSpPr>
        <p:spPr>
          <a:xfrm>
            <a:off x="5438880" y="6324480"/>
            <a:ext cx="6752880" cy="5331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r">
              <a:lnSpc>
                <a:spcPct val="9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Prof. Esp. André Aparecido da Silva (Aulas 31 a 33) </a:t>
            </a:r>
            <a:endParaRPr b="0" lang="pt-BR" sz="2400" spc="-1" strike="noStrike">
              <a:latin typeface="Arial"/>
            </a:endParaRPr>
          </a:p>
          <a:p>
            <a:pPr algn="r">
              <a:lnSpc>
                <a:spcPct val="9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Disponível em: </a:t>
            </a:r>
            <a:r>
              <a:rPr b="0" lang="pt-BR" sz="2400" spc="-1" strike="noStrike" u="sng">
                <a:solidFill>
                  <a:srgbClr val="0563c1"/>
                </a:solidFill>
                <a:uFillTx/>
                <a:latin typeface="Calibri"/>
                <a:ea typeface="ＭＳ Ｐゴシック"/>
                <a:hlinkClick r:id="rId2"/>
              </a:rPr>
              <a:t>http://www.oxnar.com.br/aulas/java/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ＭＳ Ｐゴシック"/>
              </a:rPr>
              <a:t>    </a:t>
            </a:r>
            <a:endParaRPr b="0" lang="pt-BR" sz="24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924840" y="1377720"/>
            <a:ext cx="10515240" cy="41018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 algn="just"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Os métodos são conhecidos como funções, ações de execuções ou procedimentos, sendo responsáveis por ajudar no design do sistema (separação por blocos), e na reutilização de software, podendo ser aproveitados métodos já existentes para a construção de novos sistemas.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Shape 1"/>
          <p:cNvSpPr txBox="1"/>
          <p:nvPr/>
        </p:nvSpPr>
        <p:spPr>
          <a:xfrm>
            <a:off x="838080" y="205200"/>
            <a:ext cx="9658440" cy="59713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// Esqueleto do Método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public Tipo_Retorno Nome_do_Metodo (Tipo_Parâmetro Nome_Parâmetro)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//Conteúdo do método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r>
              <a:rPr b="0" lang="pt-BR" sz="2400" spc="-1" strike="noStrike">
                <a:solidFill>
                  <a:srgbClr val="ff0000"/>
                </a:solidFill>
                <a:latin typeface="Calibri"/>
              </a:rPr>
              <a:t>// Variável retornada 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733320" y="1576800"/>
            <a:ext cx="10815480" cy="4329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// Tipo de acesso ao método: Pode ser público, protegido ou privado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public Tipo_Retorno Nome_do_Metodo (Tipo_Parâmetro Nome_Parâmetro)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//Conteúdo do método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r>
              <a:rPr b="0" lang="pt-BR" sz="2400" spc="-1" strike="noStrike">
                <a:solidFill>
                  <a:srgbClr val="ff0000"/>
                </a:solidFill>
                <a:latin typeface="Calibri"/>
              </a:rPr>
              <a:t>// Variável retornada 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CustomShape 2"/>
          <p:cNvSpPr/>
          <p:nvPr/>
        </p:nvSpPr>
        <p:spPr>
          <a:xfrm>
            <a:off x="642960" y="3432600"/>
            <a:ext cx="961560" cy="64728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1" name="CustomShape 3"/>
          <p:cNvSpPr/>
          <p:nvPr/>
        </p:nvSpPr>
        <p:spPr>
          <a:xfrm flipV="1">
            <a:off x="1123920" y="623880"/>
            <a:ext cx="863280" cy="1400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733320" y="1576800"/>
            <a:ext cx="10815480" cy="4329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// Tipo de retorno do método: void, int, double, String, char, float, byte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public Tipo_Retorno Nome_do_Metodo (Tipo_Parâmetro Nome_Parâmetro)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//Conteúdo do método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r>
              <a:rPr b="0" lang="pt-BR" sz="2400" spc="-1" strike="noStrike">
                <a:solidFill>
                  <a:srgbClr val="ff0000"/>
                </a:solidFill>
                <a:latin typeface="Calibri"/>
              </a:rPr>
              <a:t>// Variável retornada 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1621080" y="3432600"/>
            <a:ext cx="1737720" cy="64728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4" name="CustomShape 3"/>
          <p:cNvSpPr/>
          <p:nvPr/>
        </p:nvSpPr>
        <p:spPr>
          <a:xfrm flipV="1">
            <a:off x="2490120" y="736560"/>
            <a:ext cx="579240" cy="13442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733320" y="1576800"/>
            <a:ext cx="11265480" cy="432900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// Nome do método, por este nome serão feitas as chamadas para o mesmo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public Tipo_Retorno Nome_do_Metodo (Tipo_Parâmetro Nome_Parâmetro)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//Conteúdo do método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r>
              <a:rPr b="0" lang="pt-BR" sz="2400" spc="-1" strike="noStrike">
                <a:solidFill>
                  <a:srgbClr val="ff0000"/>
                </a:solidFill>
                <a:latin typeface="Calibri"/>
              </a:rPr>
              <a:t>// Variável retornada 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CustomShape 2"/>
          <p:cNvSpPr/>
          <p:nvPr/>
        </p:nvSpPr>
        <p:spPr>
          <a:xfrm>
            <a:off x="3337920" y="3417840"/>
            <a:ext cx="2493360" cy="64728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7" name="CustomShape 3"/>
          <p:cNvSpPr/>
          <p:nvPr/>
        </p:nvSpPr>
        <p:spPr>
          <a:xfrm flipH="1" flipV="1">
            <a:off x="3620160" y="2042640"/>
            <a:ext cx="755280" cy="1374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733320" y="1576800"/>
            <a:ext cx="10815480" cy="4329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// Parâmetros do método: pode ser sem nenhum parâmetro ou 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int, double, String, char, float, byte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public Tipo_Retorno Nome_do_Metodo (Tipo_Parâmetro Nome_Parâmetro)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//Conteúdo do método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r>
              <a:rPr b="0" lang="pt-BR" sz="2400" spc="-1" strike="noStrike">
                <a:solidFill>
                  <a:srgbClr val="ff0000"/>
                </a:solidFill>
                <a:latin typeface="Calibri"/>
              </a:rPr>
              <a:t>// Variável retornada 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5810400" y="3417840"/>
            <a:ext cx="4611600" cy="64728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0" name="CustomShape 3"/>
          <p:cNvSpPr/>
          <p:nvPr/>
        </p:nvSpPr>
        <p:spPr>
          <a:xfrm flipH="1" flipV="1">
            <a:off x="4403160" y="2042640"/>
            <a:ext cx="2993400" cy="13741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Shape 1"/>
          <p:cNvSpPr txBox="1"/>
          <p:nvPr/>
        </p:nvSpPr>
        <p:spPr>
          <a:xfrm>
            <a:off x="733320" y="1576800"/>
            <a:ext cx="10815480" cy="4329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// Aqui aparecem o que o método fará.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public Tipo_Retorno Nome_do_Metodo (Tipo_Parâmetro Nome_Parâmetro)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//Conteúdo do método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r>
              <a:rPr b="0" lang="pt-BR" sz="2400" spc="-1" strike="noStrike">
                <a:solidFill>
                  <a:srgbClr val="ff0000"/>
                </a:solidFill>
                <a:latin typeface="Calibri"/>
              </a:rPr>
              <a:t>// Variável retornada 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CustomShape 2"/>
          <p:cNvSpPr/>
          <p:nvPr/>
        </p:nvSpPr>
        <p:spPr>
          <a:xfrm>
            <a:off x="1529280" y="3853080"/>
            <a:ext cx="4611600" cy="51336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3" name="CustomShape 3"/>
          <p:cNvSpPr/>
          <p:nvPr/>
        </p:nvSpPr>
        <p:spPr>
          <a:xfrm flipH="1" flipV="1">
            <a:off x="3479760" y="2286000"/>
            <a:ext cx="400680" cy="156672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5" dur="indefinite" restart="never" nodeType="tmRoot">
          <p:childTnLst>
            <p:seq>
              <p:cTn id="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733320" y="1576800"/>
            <a:ext cx="10815480" cy="43290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ff0000"/>
                </a:solidFill>
                <a:latin typeface="Calibri"/>
              </a:rPr>
              <a:t>Retorno do método: Caso o tipo esperado for void, não terá esta linha, caso contrario será um tipo primitivo, uma classe ou um objeto de classe.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public Tipo_Retorno Nome_do_Metodo (Tipo_Parâmetro Nome_Parâmetro)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//Conteúdo do método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r>
              <a:rPr b="0" lang="pt-BR" sz="2400" spc="-1" strike="noStrike">
                <a:solidFill>
                  <a:srgbClr val="ff0000"/>
                </a:solidFill>
                <a:latin typeface="Calibri"/>
              </a:rPr>
              <a:t>// Variável retornada 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1484280" y="4366080"/>
            <a:ext cx="2257200" cy="51336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ustomShape 3"/>
          <p:cNvSpPr/>
          <p:nvPr/>
        </p:nvSpPr>
        <p:spPr>
          <a:xfrm flipV="1">
            <a:off x="2490840" y="617400"/>
            <a:ext cx="121680" cy="187380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7" dur="indefinite" restart="never" nodeType="tmRoot">
          <p:childTnLst>
            <p:seq>
              <p:cTn id="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Shape 1"/>
          <p:cNvSpPr txBox="1"/>
          <p:nvPr/>
        </p:nvSpPr>
        <p:spPr>
          <a:xfrm>
            <a:off x="838080" y="205200"/>
            <a:ext cx="10515240" cy="597132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public int Metodo_Calc_Fatorial (int Numero)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int Multiplicador = Numero -  1;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while (Multiplicador &gt;= 1)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Numero = Numero * Multiplicador;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Multiplicador = Multiplicador - 1;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CustomShape 2"/>
          <p:cNvSpPr/>
          <p:nvPr/>
        </p:nvSpPr>
        <p:spPr>
          <a:xfrm>
            <a:off x="1717560" y="4767120"/>
            <a:ext cx="2462400" cy="51336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9" name="CustomShape 3"/>
          <p:cNvSpPr/>
          <p:nvPr/>
        </p:nvSpPr>
        <p:spPr>
          <a:xfrm>
            <a:off x="4179960" y="5057280"/>
            <a:ext cx="191556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0" name="CustomShape 4"/>
          <p:cNvSpPr/>
          <p:nvPr/>
        </p:nvSpPr>
        <p:spPr>
          <a:xfrm>
            <a:off x="1717560" y="1810080"/>
            <a:ext cx="6297120" cy="293148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1" name="CustomShape 5"/>
          <p:cNvSpPr/>
          <p:nvPr/>
        </p:nvSpPr>
        <p:spPr>
          <a:xfrm>
            <a:off x="8015040" y="3429000"/>
            <a:ext cx="15577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2" name="Line 6"/>
          <p:cNvSpPr/>
          <p:nvPr/>
        </p:nvSpPr>
        <p:spPr>
          <a:xfrm flipH="1">
            <a:off x="1159920" y="4759200"/>
            <a:ext cx="3978000" cy="7920"/>
          </a:xfrm>
          <a:prstGeom prst="line">
            <a:avLst/>
          </a:prstGeom>
          <a:ln w="324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3" name="CustomShape 7"/>
          <p:cNvSpPr/>
          <p:nvPr/>
        </p:nvSpPr>
        <p:spPr>
          <a:xfrm>
            <a:off x="9573120" y="3244320"/>
            <a:ext cx="237888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Conteúdo do método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14" name="CustomShape 8"/>
          <p:cNvSpPr/>
          <p:nvPr/>
        </p:nvSpPr>
        <p:spPr>
          <a:xfrm>
            <a:off x="6095880" y="4926960"/>
            <a:ext cx="237888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Retorno do método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19" dur="indefinite" restart="never" nodeType="tmRoot">
          <p:childTnLst>
            <p:seq>
              <p:cTn id="2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Shape 1"/>
          <p:cNvSpPr txBox="1"/>
          <p:nvPr/>
        </p:nvSpPr>
        <p:spPr>
          <a:xfrm>
            <a:off x="744840" y="1287720"/>
            <a:ext cx="10515240" cy="5075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public int Metodo_Calc_Fatorial (int Numero)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int Multiplicador = Numero -  1;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while (Multiplicador &gt;= 1)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Numero = Numero * Multiplicador;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Multiplicador = Multiplicador - 1;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1" dur="indefinite" restart="never" nodeType="tmRoot">
          <p:childTnLst>
            <p:seq>
              <p:cTn id="2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extShape 1"/>
          <p:cNvSpPr txBox="1"/>
          <p:nvPr/>
        </p:nvSpPr>
        <p:spPr>
          <a:xfrm>
            <a:off x="744840" y="1287720"/>
            <a:ext cx="10515240" cy="507564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public int Metodo_Calc_Fatorial (int Numero)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int Multiplicador = Numero -  1;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while (Multiplicador &gt;= 1)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Numero = Numero * Multiplicador;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Multiplicador = Multiplicador - 1;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return Numero;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3" dur="indefinite" restart="never" nodeType="tmRoot">
          <p:childTnLst>
            <p:seq>
              <p:cTn id="2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m 3" descr=""/>
          <p:cNvPicPr/>
          <p:nvPr/>
        </p:nvPicPr>
        <p:blipFill>
          <a:blip r:embed="rId1"/>
          <a:stretch/>
        </p:blipFill>
        <p:spPr>
          <a:xfrm>
            <a:off x="179640" y="96120"/>
            <a:ext cx="7432200" cy="6665760"/>
          </a:xfrm>
          <a:prstGeom prst="rect">
            <a:avLst/>
          </a:prstGeom>
          <a:ln>
            <a:noFill/>
          </a:ln>
        </p:spPr>
      </p:pic>
      <p:sp>
        <p:nvSpPr>
          <p:cNvPr id="118" name="CustomShape 1"/>
          <p:cNvSpPr/>
          <p:nvPr/>
        </p:nvSpPr>
        <p:spPr>
          <a:xfrm>
            <a:off x="826560" y="6181560"/>
            <a:ext cx="5626080" cy="54900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19" name="CustomShape 2"/>
          <p:cNvSpPr/>
          <p:nvPr/>
        </p:nvSpPr>
        <p:spPr>
          <a:xfrm flipV="1">
            <a:off x="6453000" y="5601600"/>
            <a:ext cx="3521160" cy="411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0" name="CustomShape 3"/>
          <p:cNvSpPr/>
          <p:nvPr/>
        </p:nvSpPr>
        <p:spPr>
          <a:xfrm>
            <a:off x="9319680" y="5608800"/>
            <a:ext cx="215496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Método main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21" name="CustomShape 4"/>
          <p:cNvSpPr/>
          <p:nvPr/>
        </p:nvSpPr>
        <p:spPr>
          <a:xfrm>
            <a:off x="933120" y="1390320"/>
            <a:ext cx="1501920" cy="20484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2" name="CustomShape 5"/>
          <p:cNvSpPr/>
          <p:nvPr/>
        </p:nvSpPr>
        <p:spPr>
          <a:xfrm>
            <a:off x="826560" y="1856880"/>
            <a:ext cx="6656040" cy="4293360"/>
          </a:xfrm>
          <a:prstGeom prst="rect">
            <a:avLst/>
          </a:prstGeom>
          <a:noFill/>
          <a:ln w="2844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3" name="CustomShape 6"/>
          <p:cNvSpPr/>
          <p:nvPr/>
        </p:nvSpPr>
        <p:spPr>
          <a:xfrm>
            <a:off x="9319680" y="2976120"/>
            <a:ext cx="215496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Método main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24" name="CustomShape 7"/>
          <p:cNvSpPr/>
          <p:nvPr/>
        </p:nvSpPr>
        <p:spPr>
          <a:xfrm flipV="1">
            <a:off x="7482960" y="2892960"/>
            <a:ext cx="1836360" cy="2678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chemeClr val="tx1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25" dur="indefinite" restart="never" nodeType="tmRoot">
          <p:childTnLst>
            <p:seq>
              <p:cTn id="2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As classes que armazenam esses métodos são conhecidas como projetos de objetos, onde são definidos os atributos que o objeto terá e os métodos projetados para realizar as tarefas da </a:t>
            </a:r>
            <a:r>
              <a:rPr b="1" lang="pt-BR" sz="3600" spc="-1" strike="noStrike">
                <a:solidFill>
                  <a:srgbClr val="000000"/>
                </a:solidFill>
                <a:latin typeface="Calibri"/>
              </a:rPr>
              <a:t>classe</a:t>
            </a: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extShape 1"/>
          <p:cNvSpPr txBox="1"/>
          <p:nvPr/>
        </p:nvSpPr>
        <p:spPr>
          <a:xfrm>
            <a:off x="997200" y="27662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MÉTODOS / ROTINAS / FUNÇÕES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1886040" y="388440"/>
            <a:ext cx="7157520" cy="141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O Método Main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1868400" y="5244480"/>
            <a:ext cx="7086240" cy="114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É uma boa prática colocar o método </a:t>
            </a:r>
            <a:r>
              <a:rPr b="1" lang="pt-BR" sz="2800" spc="-1" strike="noStrike">
                <a:solidFill>
                  <a:srgbClr val="000000"/>
                </a:solidFill>
                <a:latin typeface="Calibri"/>
              </a:rPr>
              <a:t>main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 em uma classe separada</a:t>
            </a:r>
            <a:endParaRPr b="0" lang="pt-BR" sz="2800" spc="-1" strike="noStrike"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>
            <a:off x="1639800" y="2272680"/>
            <a:ext cx="7924320" cy="265068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public class Teste {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1" lang="pt-BR" sz="2400" spc="-1" strike="noStrike">
                <a:solidFill>
                  <a:srgbClr val="000000"/>
                </a:solidFill>
                <a:latin typeface="Courier New"/>
              </a:rPr>
              <a:t>public static void main(String[] args)</a:t>
            </a: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{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  </a:t>
            </a: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...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pt-BR" sz="2400" spc="-1" strike="noStrike"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1674000" y="454680"/>
            <a:ext cx="7157520" cy="141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O Método Main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1884960" y="5310720"/>
            <a:ext cx="7086240" cy="1142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O método </a:t>
            </a:r>
            <a:r>
              <a:rPr b="1" lang="pt-BR" sz="2800" spc="-1" strike="noStrike">
                <a:solidFill>
                  <a:srgbClr val="000000"/>
                </a:solidFill>
                <a:latin typeface="Calibri"/>
              </a:rPr>
              <a:t>main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 é automaticamente chamado pela máquina virtual Java</a:t>
            </a:r>
            <a:endParaRPr b="0" lang="pt-BR" sz="2800" spc="-1" strike="noStrike">
              <a:latin typeface="Arial"/>
            </a:endParaRPr>
          </a:p>
        </p:txBody>
      </p:sp>
      <p:sp>
        <p:nvSpPr>
          <p:cNvPr id="132" name="CustomShape 3"/>
          <p:cNvSpPr/>
          <p:nvPr/>
        </p:nvSpPr>
        <p:spPr>
          <a:xfrm>
            <a:off x="1427760" y="2338920"/>
            <a:ext cx="7924320" cy="2650680"/>
          </a:xfrm>
          <a:prstGeom prst="rect">
            <a:avLst/>
          </a:prstGeom>
          <a:noFill/>
          <a:ln w="9360">
            <a:solidFill>
              <a:schemeClr val="tx1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public class Teste {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1" lang="pt-BR" sz="2400" spc="-1" strike="noStrike">
                <a:solidFill>
                  <a:srgbClr val="000000"/>
                </a:solidFill>
                <a:latin typeface="Courier New"/>
              </a:rPr>
              <a:t>public static void main(String[] args)</a:t>
            </a: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{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  </a:t>
            </a: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...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  </a:t>
            </a: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2400" spc="-1" strike="noStrike">
                <a:solidFill>
                  <a:srgbClr val="000000"/>
                </a:solidFill>
                <a:latin typeface="Courier New"/>
              </a:rPr>
              <a:t>}</a:t>
            </a:r>
            <a:endParaRPr b="0" lang="pt-BR" sz="2400" spc="-1" strike="noStrike"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b="0" lang="pt-BR" sz="1200" spc="-1" strike="noStrike">
                <a:solidFill>
                  <a:srgbClr val="8b8b8b"/>
                </a:solidFill>
                <a:latin typeface="Calibri"/>
              </a:rPr>
              <a:t>Métodos em Java</a:t>
            </a:r>
            <a:endParaRPr b="0" lang="pt-BR" sz="1200" spc="-1" strike="noStrike">
              <a:latin typeface="Times New Roman"/>
            </a:endParaRPr>
          </a:p>
        </p:txBody>
      </p:sp>
      <p:sp>
        <p:nvSpPr>
          <p:cNvPr id="134" name="TextShape 2"/>
          <p:cNvSpPr txBox="1"/>
          <p:nvPr/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r">
              <a:lnSpc>
                <a:spcPct val="100000"/>
              </a:lnSpc>
            </a:pPr>
            <a:fld id="{092ECABF-1ECC-4365-85F1-CE7F06D1FFE7}" type="slidenum">
              <a:rPr b="0" lang="pt-BR" sz="1200" spc="-1" strike="noStrike">
                <a:solidFill>
                  <a:srgbClr val="8b8b8b"/>
                </a:solidFill>
                <a:latin typeface="Calibri"/>
              </a:rPr>
              <a:t>1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135" name="CustomShape 3"/>
          <p:cNvSpPr/>
          <p:nvPr/>
        </p:nvSpPr>
        <p:spPr>
          <a:xfrm>
            <a:off x="2272320" y="2924280"/>
            <a:ext cx="5678640" cy="1946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>
              <a:lnSpc>
                <a:spcPct val="100000"/>
              </a:lnSpc>
              <a:spcBef>
                <a:spcPts val="360"/>
              </a:spcBef>
            </a:pPr>
            <a:endParaRPr b="0" lang="pt-BR" sz="1800" spc="-1" strike="noStrike">
              <a:latin typeface="Arial"/>
            </a:endParaRPr>
          </a:p>
          <a:p>
            <a:pPr marL="343080" indent="-34272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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     </a:t>
            </a: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Aumentam a manutenibilidade e a correção</a:t>
            </a:r>
            <a:endParaRPr b="0" lang="pt-B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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Evitam duplicação do código</a:t>
            </a:r>
            <a:endParaRPr b="0" lang="pt-B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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Limitam o efeito das mudanças</a:t>
            </a:r>
            <a:endParaRPr b="0" lang="pt-BR" sz="18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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Promovem a reutilização do código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36" name="TextShape 4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lIns="92160" rIns="92160" tIns="46080" bIns="46080" anchor="ctr">
            <a:normAutofit/>
          </a:bodyPr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Métodos em Java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137" name="Group 5"/>
          <p:cNvGrpSpPr/>
          <p:nvPr/>
        </p:nvGrpSpPr>
        <p:grpSpPr>
          <a:xfrm>
            <a:off x="1550520" y="729720"/>
            <a:ext cx="8351640" cy="2437920"/>
            <a:chOff x="1550520" y="729720"/>
            <a:chExt cx="8351640" cy="2437920"/>
          </a:xfrm>
        </p:grpSpPr>
        <p:sp>
          <p:nvSpPr>
            <p:cNvPr id="138" name="CustomShape 6"/>
            <p:cNvSpPr/>
            <p:nvPr/>
          </p:nvSpPr>
          <p:spPr>
            <a:xfrm>
              <a:off x="1550520" y="729720"/>
              <a:ext cx="5943240" cy="2437920"/>
            </a:xfrm>
            <a:prstGeom prst="ellipse">
              <a:avLst/>
            </a:prstGeom>
            <a:noFill/>
            <a:ln w="126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39" name="CustomShape 7"/>
            <p:cNvSpPr/>
            <p:nvPr/>
          </p:nvSpPr>
          <p:spPr>
            <a:xfrm>
              <a:off x="7508160" y="1614240"/>
              <a:ext cx="2394000" cy="3650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>
                <a:lnSpc>
                  <a:spcPct val="100000"/>
                </a:lnSpc>
              </a:pPr>
              <a:r>
                <a:rPr b="0" lang="pt-BR" sz="1800" spc="-1" strike="noStrike">
                  <a:solidFill>
                    <a:srgbClr val="ff0000"/>
                  </a:solidFill>
                  <a:latin typeface="Calibri"/>
                </a:rPr>
                <a:t>Aumentam a facilidade!</a:t>
              </a:r>
              <a:endParaRPr b="0" lang="pt-BR" sz="1800" spc="-1" strike="noStrike">
                <a:latin typeface="Arial"/>
              </a:endParaRPr>
            </a:p>
          </p:txBody>
        </p:sp>
      </p:grpSp>
      <p:grpSp>
        <p:nvGrpSpPr>
          <p:cNvPr id="140" name="Group 8"/>
          <p:cNvGrpSpPr/>
          <p:nvPr/>
        </p:nvGrpSpPr>
        <p:grpSpPr>
          <a:xfrm>
            <a:off x="1550520" y="2802960"/>
            <a:ext cx="7746120" cy="2545200"/>
            <a:chOff x="1550520" y="2802960"/>
            <a:chExt cx="7746120" cy="2545200"/>
          </a:xfrm>
        </p:grpSpPr>
        <p:sp>
          <p:nvSpPr>
            <p:cNvPr id="141" name="CustomShape 9"/>
            <p:cNvSpPr/>
            <p:nvPr/>
          </p:nvSpPr>
          <p:spPr>
            <a:xfrm>
              <a:off x="1550520" y="2802960"/>
              <a:ext cx="6781320" cy="2437920"/>
            </a:xfrm>
            <a:prstGeom prst="ellipse">
              <a:avLst/>
            </a:prstGeom>
            <a:noFill/>
            <a:ln w="12600">
              <a:solidFill>
                <a:srgbClr val="008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42" name="CustomShape 10"/>
            <p:cNvSpPr/>
            <p:nvPr/>
          </p:nvSpPr>
          <p:spPr>
            <a:xfrm>
              <a:off x="7353720" y="4983120"/>
              <a:ext cx="1942920" cy="365040"/>
            </a:xfrm>
            <a:prstGeom prst="rect">
              <a:avLst/>
            </a:prstGeom>
            <a:noFill/>
            <a:ln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ctr"/>
            <a:p>
              <a:pPr>
                <a:lnSpc>
                  <a:spcPct val="100000"/>
                </a:lnSpc>
              </a:pPr>
              <a:r>
                <a:rPr b="0" lang="pt-BR" sz="1800" spc="-1" strike="noStrike">
                  <a:solidFill>
                    <a:srgbClr val="008000"/>
                  </a:solidFill>
                  <a:latin typeface="Calibri"/>
                </a:rPr>
                <a:t>Diminuem o custo!</a:t>
              </a:r>
              <a:endParaRPr b="0" lang="pt-BR" sz="1800" spc="-1" strike="noStrike">
                <a:latin typeface="Arial"/>
              </a:endParaRPr>
            </a:p>
          </p:txBody>
        </p:sp>
      </p:grpSp>
      <p:sp>
        <p:nvSpPr>
          <p:cNvPr id="143" name="CustomShape 11"/>
          <p:cNvSpPr/>
          <p:nvPr/>
        </p:nvSpPr>
        <p:spPr>
          <a:xfrm>
            <a:off x="2683440" y="1332720"/>
            <a:ext cx="6095520" cy="13248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indent="-21600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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         </a:t>
            </a: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Reduzem a complexidade</a:t>
            </a:r>
            <a:endParaRPr b="0" lang="pt-BR" sz="1800" spc="-1" strike="noStrike">
              <a:latin typeface="Arial"/>
            </a:endParaRPr>
          </a:p>
          <a:p>
            <a:pPr lvl="1" marL="457200" indent="-21600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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Abstração</a:t>
            </a:r>
            <a:endParaRPr b="0" lang="pt-BR" sz="1800" spc="-1" strike="noStrike">
              <a:latin typeface="Arial"/>
            </a:endParaRPr>
          </a:p>
          <a:p>
            <a:pPr lvl="1" marL="457200" indent="-21600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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Encapsulam a informação</a:t>
            </a:r>
            <a:endParaRPr b="0" lang="pt-BR" sz="1800" spc="-1" strike="noStrike">
              <a:latin typeface="Arial"/>
            </a:endParaRPr>
          </a:p>
          <a:p>
            <a:pPr lvl="1" marL="457200" indent="-216000">
              <a:lnSpc>
                <a:spcPct val="100000"/>
              </a:lnSpc>
              <a:spcBef>
                <a:spcPts val="360"/>
              </a:spcBef>
              <a:buClr>
                <a:srgbClr val="e7e6e6"/>
              </a:buClr>
              <a:buFont typeface="Wingdings" charset="2"/>
              <a:buChar char=""/>
            </a:pPr>
            <a:r>
              <a:rPr b="1" lang="pt-BR" sz="1800" spc="-1" strike="noStrike">
                <a:solidFill>
                  <a:srgbClr val="000000"/>
                </a:solidFill>
                <a:latin typeface="Times New Roman"/>
              </a:rPr>
              <a:t>Minimizam o tamanho do código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dur="indefinite" nodeType="mainSeq">
                <p:childTnLst>
                  <p:par>
                    <p:cTn id="37" nodeType="clickEffect" fill="hold">
                      <p:stCondLst>
                        <p:cond delay="indefinite"/>
                      </p:stCondLst>
                      <p:childTnLst>
                        <p:par>
                          <p:cTn id="38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nodeType="clickEffect" fill="hold">
                      <p:stCondLst>
                        <p:cond delay="indefinite"/>
                      </p:stCondLst>
                      <p:childTnLst>
                        <p:par>
                          <p:cTn id="44" nodeType="withEffect" fill="hold">
                            <p:stCondLst>
                              <p:cond delay="0"/>
                            </p:stCondLst>
                            <p:childTnLst>
                              <p:par>
                                <p:cTn id="45" nodeType="click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POLIMORFISMO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Podemos ter dois ou mais métodos com o mesmo nome, desde que os métodos recebem parâmetros diferentes.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 algn="just"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c00000"/>
                </a:solidFill>
                <a:latin typeface="Calibri"/>
              </a:rPr>
              <a:t>Isto chama-se POLIMORFISMO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49" dur="indefinite" restart="never" nodeType="tmRoot">
          <p:childTnLst>
            <p:seq>
              <p:cTn id="5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POLIMORFISMO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public int Calc_Area(int Num)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int Area = Num * Num;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return Area;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51" dur="indefinite" restart="never" nodeType="tmRoot">
          <p:childTnLst>
            <p:seq>
              <p:cTn id="5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POLIMORFISMO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public int Calc_Area(int Num, int Aux)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int Area = Num * Area;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return Area;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53" dur="indefinite" restart="never" nodeType="tmRoot">
          <p:childTnLst>
            <p:seq>
              <p:cTn id="5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POLIMORFISMO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public double Calc_Area(int Num, double Pi)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{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int Area = PI * (Num * Num);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return Area; 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3600" spc="-1" strike="noStrike">
                <a:solidFill>
                  <a:srgbClr val="000000"/>
                </a:solidFill>
                <a:latin typeface="Calibri"/>
              </a:rPr>
              <a:t>}</a:t>
            </a:r>
            <a:endParaRPr b="0" lang="pt-BR" sz="3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55" dur="indefinite" restart="never" nodeType="tmRoot">
          <p:childTnLst>
            <p:seq>
              <p:cTn id="5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Métodos static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São métodos que  não podem ser instanciados através de outras classes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57" dur="indefinite" restart="never" nodeType="tmRoot">
          <p:childTnLst>
            <p:seq>
              <p:cTn id="5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848160" y="152280"/>
            <a:ext cx="9143640" cy="685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Assinatura de métodos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CustomShape 2"/>
          <p:cNvSpPr/>
          <p:nvPr/>
        </p:nvSpPr>
        <p:spPr>
          <a:xfrm>
            <a:off x="1457640" y="1266840"/>
            <a:ext cx="8305560" cy="490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A assinatura de um método é o que o identifica univocamente. </a:t>
            </a:r>
            <a:endParaRPr b="0" lang="pt-BR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A assinatura consiste do nome do método e da lista de parâmetros</a:t>
            </a:r>
            <a:endParaRPr b="0" lang="pt-BR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Exemplos:</a:t>
            </a:r>
            <a:endParaRPr b="0" lang="pt-BR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latin typeface="Arial"/>
            </a:endParaRPr>
          </a:p>
        </p:txBody>
      </p:sp>
      <p:sp>
        <p:nvSpPr>
          <p:cNvPr id="156" name="CustomShape 3"/>
          <p:cNvSpPr/>
          <p:nvPr/>
        </p:nvSpPr>
        <p:spPr>
          <a:xfrm>
            <a:off x="2812680" y="4312800"/>
            <a:ext cx="5530320" cy="365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ourier New"/>
              </a:rPr>
              <a:t>public static void main(String args[]);</a:t>
            </a:r>
            <a:endParaRPr b="0" lang="pt-BR" sz="1800" spc="-1" strike="noStrike">
              <a:latin typeface="Arial"/>
            </a:endParaRPr>
          </a:p>
        </p:txBody>
      </p:sp>
      <p:grpSp>
        <p:nvGrpSpPr>
          <p:cNvPr id="157" name="Group 4"/>
          <p:cNvGrpSpPr/>
          <p:nvPr/>
        </p:nvGrpSpPr>
        <p:grpSpPr>
          <a:xfrm>
            <a:off x="5420160" y="4191120"/>
            <a:ext cx="3504960" cy="1066680"/>
            <a:chOff x="5420160" y="4191120"/>
            <a:chExt cx="3504960" cy="1066680"/>
          </a:xfrm>
        </p:grpSpPr>
        <p:sp>
          <p:nvSpPr>
            <p:cNvPr id="158" name="CustomShape 5"/>
            <p:cNvSpPr/>
            <p:nvPr/>
          </p:nvSpPr>
          <p:spPr>
            <a:xfrm>
              <a:off x="5420160" y="4191120"/>
              <a:ext cx="914040" cy="609120"/>
            </a:xfrm>
            <a:prstGeom prst="ellipse">
              <a:avLst/>
            </a:prstGeom>
            <a:noFill/>
            <a:ln w="126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59" name="CustomShape 6"/>
            <p:cNvSpPr/>
            <p:nvPr/>
          </p:nvSpPr>
          <p:spPr>
            <a:xfrm>
              <a:off x="6182280" y="4191120"/>
              <a:ext cx="2742840" cy="609120"/>
            </a:xfrm>
            <a:prstGeom prst="ellipse">
              <a:avLst/>
            </a:prstGeom>
            <a:noFill/>
            <a:ln w="126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0" name="Line 7"/>
            <p:cNvSpPr/>
            <p:nvPr/>
          </p:nvSpPr>
          <p:spPr>
            <a:xfrm>
              <a:off x="5877000" y="4800600"/>
              <a:ext cx="838440" cy="457200"/>
            </a:xfrm>
            <a:prstGeom prst="line">
              <a:avLst/>
            </a:prstGeom>
            <a:ln w="12600">
              <a:solidFill>
                <a:srgbClr val="ff0000"/>
              </a:solidFill>
              <a:round/>
              <a:tailEnd len="sm" type="triangle" w="sm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1" name="Line 8"/>
            <p:cNvSpPr/>
            <p:nvPr/>
          </p:nvSpPr>
          <p:spPr>
            <a:xfrm flipH="1">
              <a:off x="6715440" y="4800600"/>
              <a:ext cx="838080" cy="457200"/>
            </a:xfrm>
            <a:prstGeom prst="line">
              <a:avLst/>
            </a:prstGeom>
            <a:ln w="12600">
              <a:solidFill>
                <a:srgbClr val="ff0000"/>
              </a:solidFill>
              <a:round/>
              <a:tailEnd len="sm" type="triangle" w="sm"/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162" name="CustomShape 9"/>
          <p:cNvSpPr/>
          <p:nvPr/>
        </p:nvSpPr>
        <p:spPr>
          <a:xfrm>
            <a:off x="6156720" y="5227200"/>
            <a:ext cx="1153440" cy="365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ff0000"/>
                </a:solidFill>
                <a:latin typeface="Calibri"/>
              </a:rPr>
              <a:t>Assinatura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63" name="CustomShape 10"/>
          <p:cNvSpPr/>
          <p:nvPr/>
        </p:nvSpPr>
        <p:spPr>
          <a:xfrm>
            <a:off x="2736360" y="5989320"/>
            <a:ext cx="5530320" cy="365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ctr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ourier New"/>
              </a:rPr>
              <a:t>public static double sqrt(double pVal);</a:t>
            </a:r>
            <a:endParaRPr b="0" lang="pt-BR" sz="1800" spc="-1" strike="noStrike">
              <a:latin typeface="Arial"/>
            </a:endParaRPr>
          </a:p>
        </p:txBody>
      </p:sp>
      <p:grpSp>
        <p:nvGrpSpPr>
          <p:cNvPr id="164" name="Group 11"/>
          <p:cNvGrpSpPr/>
          <p:nvPr/>
        </p:nvGrpSpPr>
        <p:grpSpPr>
          <a:xfrm>
            <a:off x="5648760" y="5562360"/>
            <a:ext cx="3504960" cy="914040"/>
            <a:chOff x="5648760" y="5562360"/>
            <a:chExt cx="3504960" cy="914040"/>
          </a:xfrm>
        </p:grpSpPr>
        <p:sp>
          <p:nvSpPr>
            <p:cNvPr id="165" name="CustomShape 12"/>
            <p:cNvSpPr/>
            <p:nvPr/>
          </p:nvSpPr>
          <p:spPr>
            <a:xfrm>
              <a:off x="5648760" y="5867280"/>
              <a:ext cx="914040" cy="609120"/>
            </a:xfrm>
            <a:prstGeom prst="ellipse">
              <a:avLst/>
            </a:prstGeom>
            <a:noFill/>
            <a:ln w="126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6" name="CustomShape 13"/>
            <p:cNvSpPr/>
            <p:nvPr/>
          </p:nvSpPr>
          <p:spPr>
            <a:xfrm>
              <a:off x="6410880" y="5867280"/>
              <a:ext cx="2742840" cy="609120"/>
            </a:xfrm>
            <a:prstGeom prst="ellipse">
              <a:avLst/>
            </a:prstGeom>
            <a:noFill/>
            <a:ln w="12600">
              <a:solidFill>
                <a:srgbClr val="ff0000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7" name="Line 14"/>
            <p:cNvSpPr/>
            <p:nvPr/>
          </p:nvSpPr>
          <p:spPr>
            <a:xfrm flipV="1">
              <a:off x="6105600" y="5562360"/>
              <a:ext cx="457200" cy="304920"/>
            </a:xfrm>
            <a:prstGeom prst="line">
              <a:avLst/>
            </a:prstGeom>
            <a:ln w="12600">
              <a:solidFill>
                <a:srgbClr val="ff0000"/>
              </a:solidFill>
              <a:round/>
              <a:tailEnd len="sm" type="triangle" w="sm"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168" name="Line 15"/>
            <p:cNvSpPr/>
            <p:nvPr/>
          </p:nvSpPr>
          <p:spPr>
            <a:xfrm flipH="1" flipV="1">
              <a:off x="6562800" y="5562360"/>
              <a:ext cx="381240" cy="381240"/>
            </a:xfrm>
            <a:prstGeom prst="line">
              <a:avLst/>
            </a:prstGeom>
            <a:ln w="12600">
              <a:solidFill>
                <a:srgbClr val="ff0000"/>
              </a:solidFill>
              <a:round/>
              <a:tailEnd len="sm" type="triangle" w="sm"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p:timing>
    <p:tnLst>
      <p:par>
        <p:cTn id="59" dur="indefinite" restart="never" nodeType="tmRoot">
          <p:childTnLst>
            <p:seq>
              <p:cTn id="60" dur="indefinite" nodeType="mainSeq">
                <p:childTnLst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65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Clr clrSpc="rgb">
                                      <p:cBhvr>
                                        <p:cTn id="66" dur="1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/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nodeType="click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71" dur="5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Clr clrSpc="rgb">
                                      <p:cBhvr>
                                        <p:cTn id="72" dur="1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/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nodeType="click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77" dur="500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Clr clrSpc="rgb">
                                      <p:cBhvr>
                                        <p:cTn id="78" dur="1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/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nodeType="click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8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nodeType="after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8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nodeType="after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91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nodeType="click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96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nodeType="afterEffect" fill="hold" presetClass="entr" presetID="3" presetSubtype="5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blinds(vertical)" transition="in">
                                      <p:cBhvr additive="repl">
                                        <p:cTn id="10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Shape 1"/>
          <p:cNvSpPr txBox="1"/>
          <p:nvPr/>
        </p:nvSpPr>
        <p:spPr>
          <a:xfrm>
            <a:off x="1060200" y="443880"/>
            <a:ext cx="9143640" cy="685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p>
            <a:pPr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Chamando métodos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CustomShape 2"/>
          <p:cNvSpPr/>
          <p:nvPr/>
        </p:nvSpPr>
        <p:spPr>
          <a:xfrm>
            <a:off x="1669680" y="1558440"/>
            <a:ext cx="8305560" cy="4905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>
            <a:norm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Como nós, por enquanto, só estamos usando métodos estáticos, eles pertencem às classes.</a:t>
            </a:r>
            <a:endParaRPr b="0" lang="pt-BR" sz="28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b="0" lang="pt-BR" sz="2800" spc="-1" strike="noStrike">
              <a:latin typeface="Arial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Logo, para chamá-los, temos que dizer “o nome completo” do método, isto é, a classe a que ele pertence e o nome dele, da seguinte forma:</a:t>
            </a:r>
            <a:endParaRPr b="0" lang="pt-BR" sz="2800" spc="-1" strike="noStrike">
              <a:latin typeface="Arial"/>
            </a:endParaRPr>
          </a:p>
        </p:txBody>
      </p:sp>
      <p:sp>
        <p:nvSpPr>
          <p:cNvPr id="171" name="CustomShape 3"/>
          <p:cNvSpPr/>
          <p:nvPr/>
        </p:nvSpPr>
        <p:spPr>
          <a:xfrm>
            <a:off x="3457800" y="4330080"/>
            <a:ext cx="4570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ourier New"/>
              </a:rPr>
              <a:t>MyClass.métodosName(arg1, arg2…)</a:t>
            </a:r>
            <a:endParaRPr b="0" lang="pt-BR" sz="1800" spc="-1" strike="noStrike">
              <a:latin typeface="Arial"/>
            </a:endParaRPr>
          </a:p>
        </p:txBody>
      </p:sp>
    </p:spTree>
  </p:cSld>
  <p:timing>
    <p:tnLst>
      <p:par>
        <p:cTn id="101" dur="indefinite" restart="never" nodeType="tmRoot">
          <p:childTnLst>
            <p:seq>
              <p:cTn id="102" dur="indefinite" nodeType="mainSeq">
                <p:childTnLst>
                  <p:par>
                    <p:cTn id="103" fill="hold">
                      <p:stCondLst>
                        <p:cond delay="0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nodeType="afterEffect" fill="hold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0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0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Imagem 3" descr=""/>
          <p:cNvPicPr/>
          <p:nvPr/>
        </p:nvPicPr>
        <p:blipFill>
          <a:blip r:embed="rId1"/>
          <a:stretch/>
        </p:blipFill>
        <p:spPr>
          <a:xfrm>
            <a:off x="820440" y="133200"/>
            <a:ext cx="9311760" cy="67244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09" dur="indefinite" restart="never" nodeType="tmRoot">
          <p:childTnLst>
            <p:seq>
              <p:cTn id="1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m 3" descr=""/>
          <p:cNvPicPr/>
          <p:nvPr/>
        </p:nvPicPr>
        <p:blipFill>
          <a:blip r:embed="rId1"/>
          <a:stretch/>
        </p:blipFill>
        <p:spPr>
          <a:xfrm>
            <a:off x="820440" y="133200"/>
            <a:ext cx="9311760" cy="6724440"/>
          </a:xfrm>
          <a:prstGeom prst="rect">
            <a:avLst/>
          </a:prstGeom>
          <a:ln>
            <a:noFill/>
          </a:ln>
        </p:spPr>
      </p:pic>
      <p:sp>
        <p:nvSpPr>
          <p:cNvPr id="174" name="CustomShape 1"/>
          <p:cNvSpPr/>
          <p:nvPr/>
        </p:nvSpPr>
        <p:spPr>
          <a:xfrm>
            <a:off x="2751120" y="1709640"/>
            <a:ext cx="2920680" cy="30456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5" name="CustomShape 2"/>
          <p:cNvSpPr/>
          <p:nvPr/>
        </p:nvSpPr>
        <p:spPr>
          <a:xfrm>
            <a:off x="1564920" y="2869200"/>
            <a:ext cx="5922000" cy="3252960"/>
          </a:xfrm>
          <a:prstGeom prst="rect">
            <a:avLst/>
          </a:prstGeom>
          <a:noFill/>
          <a:ln w="2844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76" name="CustomShape 3"/>
          <p:cNvSpPr/>
          <p:nvPr/>
        </p:nvSpPr>
        <p:spPr>
          <a:xfrm flipH="1">
            <a:off x="7580160" y="4439520"/>
            <a:ext cx="243792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tailEnd len="med" type="triangle" w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177" name="Line 4"/>
          <p:cNvSpPr/>
          <p:nvPr/>
        </p:nvSpPr>
        <p:spPr>
          <a:xfrm flipV="1">
            <a:off x="9965520" y="1861920"/>
            <a:ext cx="360" cy="256428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178" name="Line 5"/>
          <p:cNvSpPr/>
          <p:nvPr/>
        </p:nvSpPr>
        <p:spPr>
          <a:xfrm>
            <a:off x="5671800" y="1861920"/>
            <a:ext cx="4293720" cy="36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/>
        </p:style>
      </p:sp>
      <p:sp>
        <p:nvSpPr>
          <p:cNvPr id="179" name="CustomShape 6"/>
          <p:cNvSpPr/>
          <p:nvPr/>
        </p:nvSpPr>
        <p:spPr>
          <a:xfrm flipV="1">
            <a:off x="5671800" y="1024920"/>
            <a:ext cx="3521160" cy="4114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0" name="CustomShape 7"/>
          <p:cNvSpPr/>
          <p:nvPr/>
        </p:nvSpPr>
        <p:spPr>
          <a:xfrm>
            <a:off x="7580160" y="1032120"/>
            <a:ext cx="255204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CHAMADA DO MÉTODO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81" name="CustomShape 8"/>
          <p:cNvSpPr/>
          <p:nvPr/>
        </p:nvSpPr>
        <p:spPr>
          <a:xfrm>
            <a:off x="7580160" y="5410800"/>
            <a:ext cx="4611240" cy="3646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latin typeface="Calibri"/>
              </a:rPr>
              <a:t>O  MÉTODO PROPRIAMENTE DITO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82" name="CustomShape 9"/>
          <p:cNvSpPr/>
          <p:nvPr/>
        </p:nvSpPr>
        <p:spPr>
          <a:xfrm>
            <a:off x="7487640" y="4759200"/>
            <a:ext cx="2206800" cy="638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22320">
            <a:solidFill>
              <a:srgbClr val="c00000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111" dur="indefinite" restart="never" nodeType="tmRoot">
          <p:childTnLst>
            <p:seq>
              <p:cTn id="1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Shape 1"/>
          <p:cNvSpPr txBox="1"/>
          <p:nvPr/>
        </p:nvSpPr>
        <p:spPr>
          <a:xfrm>
            <a:off x="1182600" y="314820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90000"/>
              </a:lnSpc>
            </a:pPr>
            <a:r>
              <a:rPr b="0" lang="pt-BR" sz="4400" spc="-1" strike="noStrike">
                <a:solidFill>
                  <a:srgbClr val="000000"/>
                </a:solidFill>
                <a:latin typeface="Calibri Light"/>
              </a:rPr>
              <a:t>EXERCÍCIO DA SEMANA</a:t>
            </a:r>
            <a:endParaRPr b="0" lang="pt-BR" sz="4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13" dur="indefinite" restart="never" nodeType="tmRoot">
          <p:childTnLst>
            <p:seq>
              <p:cTn id="1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m 3" descr=""/>
          <p:cNvPicPr/>
          <p:nvPr/>
        </p:nvPicPr>
        <p:blipFill>
          <a:blip r:embed="rId1"/>
          <a:stretch/>
        </p:blipFill>
        <p:spPr>
          <a:xfrm>
            <a:off x="403920" y="452160"/>
            <a:ext cx="11383560" cy="5953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5" dur="indefinite" restart="never" nodeType="tmRoot">
          <p:childTnLst>
            <p:seq>
              <p:cTn id="11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endParaRPr b="0" lang="pt-BR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6" name="TextShape 2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</a:rPr>
              <a:t>CRIE UM MÉTODO QUE MOSTRE OS NÚMEROS MÚLTIPLOS MENORES QUE 1000 DE UM DETERMINADO NUMERO INTEIRO QUALQUER </a:t>
            </a:r>
            <a:endParaRPr b="0" lang="pt-BR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timing>
    <p:tnLst>
      <p:par>
        <p:cTn id="117" dur="indefinite" restart="never" nodeType="tmRoot">
          <p:childTnLst>
            <p:seq>
              <p:cTn id="11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6377</TotalTime>
  <Application>LibreOffice/6.0.5.2$Windows_X86_64 LibreOffice_project/54c8cbb85f300ac59db32fe8a675ff7683cd5a16</Application>
  <Words>731</Words>
  <Paragraphs>183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2017-03-05T19:08:26Z</dcterms:created>
  <dc:creator>Usuário do Windows</dc:creator>
  <dc:description/>
  <dc:language>pt-BR</dc:language>
  <cp:lastModifiedBy/>
  <dcterms:modified xsi:type="dcterms:W3CDTF">2018-10-09T11:54:24Z</dcterms:modified>
  <cp:revision>56</cp:revision>
  <dc:subject/>
  <dc:title>Leitura do teclado e Interface gráfica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30</vt:i4>
  </property>
</Properties>
</file>