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452" r:id="rId3"/>
    <p:sldId id="465" r:id="rId4"/>
    <p:sldId id="466" r:id="rId5"/>
    <p:sldId id="468" r:id="rId6"/>
    <p:sldId id="467" r:id="rId7"/>
    <p:sldId id="469" r:id="rId8"/>
    <p:sldId id="462" r:id="rId9"/>
    <p:sldId id="470" r:id="rId10"/>
    <p:sldId id="471" r:id="rId11"/>
    <p:sldId id="472" r:id="rId12"/>
    <p:sldId id="473" r:id="rId13"/>
    <p:sldId id="474" r:id="rId14"/>
    <p:sldId id="475" r:id="rId15"/>
    <p:sldId id="476" r:id="rId16"/>
    <p:sldId id="477" r:id="rId17"/>
    <p:sldId id="478" r:id="rId18"/>
    <p:sldId id="480" r:id="rId19"/>
    <p:sldId id="479" r:id="rId20"/>
    <p:sldId id="481" r:id="rId21"/>
    <p:sldId id="482" r:id="rId22"/>
    <p:sldId id="483" r:id="rId23"/>
    <p:sldId id="484" r:id="rId24"/>
    <p:sldId id="485" r:id="rId25"/>
    <p:sldId id="486" r:id="rId26"/>
    <p:sldId id="487" r:id="rId27"/>
    <p:sldId id="488" r:id="rId28"/>
    <p:sldId id="489" r:id="rId29"/>
    <p:sldId id="490" r:id="rId30"/>
    <p:sldId id="491" r:id="rId31"/>
    <p:sldId id="492" r:id="rId32"/>
    <p:sldId id="493" r:id="rId33"/>
    <p:sldId id="494" r:id="rId34"/>
    <p:sldId id="496" r:id="rId35"/>
    <p:sldId id="495" r:id="rId36"/>
    <p:sldId id="498" r:id="rId37"/>
    <p:sldId id="500" r:id="rId38"/>
    <p:sldId id="499" r:id="rId39"/>
    <p:sldId id="497" r:id="rId40"/>
    <p:sldId id="501" r:id="rId41"/>
    <p:sldId id="502" r:id="rId42"/>
    <p:sldId id="503" r:id="rId43"/>
    <p:sldId id="505" r:id="rId44"/>
    <p:sldId id="506" r:id="rId45"/>
    <p:sldId id="508" r:id="rId46"/>
    <p:sldId id="507" r:id="rId47"/>
    <p:sldId id="453" r:id="rId48"/>
    <p:sldId id="510" r:id="rId49"/>
    <p:sldId id="504" r:id="rId50"/>
    <p:sldId id="447" r:id="rId51"/>
    <p:sldId id="446" r:id="rId52"/>
    <p:sldId id="441" r:id="rId53"/>
    <p:sldId id="442" r:id="rId54"/>
    <p:sldId id="443" r:id="rId55"/>
    <p:sldId id="461" r:id="rId56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ndre Silva" initials="AS" lastIdx="4" clrIdx="0">
    <p:extLst>
      <p:ext uri="{19B8F6BF-5375-455C-9EA6-DF929625EA0E}">
        <p15:presenceInfo xmlns:p15="http://schemas.microsoft.com/office/powerpoint/2012/main" userId="33da10047d9502ad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71" autoAdjust="0"/>
    <p:restoredTop sz="94660"/>
  </p:normalViewPr>
  <p:slideViewPr>
    <p:cSldViewPr snapToGrid="0">
      <p:cViewPr varScale="1">
        <p:scale>
          <a:sx n="68" d="100"/>
          <a:sy n="68" d="100"/>
        </p:scale>
        <p:origin x="90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commentAuthors" Target="commentAuthors.xml"/><Relationship Id="rId61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7C04183-9C50-4634-BA6A-9B94FEA18FE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332A147F-C89D-4796-A15B-E51A933BB94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328E2F9-5D14-4670-A935-116AD93316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BA66C-7CCE-458C-BDFF-D9E6A0B810E8}" type="datetimeFigureOut">
              <a:rPr lang="pt-BR" smtClean="0"/>
              <a:t>26/08/2020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005A97A-4AC1-46EC-A7F1-DBB2474D68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403B17F-034F-46CA-8C4F-A0B9727745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664202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CB09D9A-C1CA-4057-862B-410A87BD35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08F7EBF0-B3A3-4720-B5B0-7E7FE3CA7B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BA6F3F81-14FD-4173-BA99-99F5A2FB15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BA66C-7CCE-458C-BDFF-D9E6A0B810E8}" type="datetimeFigureOut">
              <a:rPr lang="pt-BR" smtClean="0"/>
              <a:t>26/08/2020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5DD19F1-3816-4C6F-BD3D-EE2653D6D4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01F1F917-7597-436D-A561-B0E121FCBB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431945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B266568-6F04-4B74-8E41-B04B70EA9B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81DA9A6-2964-4C6E-A9B5-65939DED02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74B70385-8C7F-45BC-B523-E631D07F69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BA66C-7CCE-458C-BDFF-D9E6A0B810E8}" type="datetimeFigureOut">
              <a:rPr lang="pt-BR" smtClean="0"/>
              <a:t>26/08/2020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BC33F0D-7333-427A-A5EB-B730C3D669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11153B22-EB47-4534-9B94-DC75D9C3D1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49357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21E747-9518-438A-8E3D-94F12C7CDD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3709F22-6AF3-4B45-B093-075219CCF9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9D61B021-260C-429C-ABE1-1DEC55FB65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2798BD3B-33BE-4BA8-ADD4-D22DD3ED6B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BA66C-7CCE-458C-BDFF-D9E6A0B810E8}" type="datetimeFigureOut">
              <a:rPr lang="pt-BR" smtClean="0"/>
              <a:t>26/08/2020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43C98E0-C03E-4F3D-AB06-08F29B4A01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10E2FC38-68E7-4649-8368-83171F65D5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573411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2243EA-C11C-4008-9172-F2BE48028E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654CF789-F4D1-43D7-A4A6-46BEE23911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83D1CBCC-1B82-4E81-8273-81279BB1DDD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70534519-0164-4A0A-9A2A-224684CDE1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88E337B5-042B-4F01-9D4D-6DCDC7EC86B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FC2CF7C0-9443-402F-AFA3-513A105824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BA66C-7CCE-458C-BDFF-D9E6A0B810E8}" type="datetimeFigureOut">
              <a:rPr lang="pt-BR" smtClean="0"/>
              <a:t>26/08/2020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1A840803-2EEC-4930-B6AF-5DFB66C13D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724327C7-33BD-4DAB-AF65-7B4A5E4C73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6453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95DE9F3-B865-42B4-90AB-188848F4C0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3CE76FA8-D9DB-42BA-8BD6-3D2D66F3D2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BA66C-7CCE-458C-BDFF-D9E6A0B810E8}" type="datetimeFigureOut">
              <a:rPr lang="pt-BR" smtClean="0"/>
              <a:t>26/08/2020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99499ECE-0084-4B33-AE1D-2AC68C3D65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AF6E5FF3-5249-4D85-8C8F-8E4C8F345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30585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7B3F8210-C736-4D48-B869-04ECF7293A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BA66C-7CCE-458C-BDFF-D9E6A0B810E8}" type="datetimeFigureOut">
              <a:rPr lang="pt-BR" smtClean="0"/>
              <a:t>26/08/2020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8A6CDE00-DE6A-4CD5-A133-2BB6D7DD36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B226381B-5E2E-4601-BF79-569B24D532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283316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5CD177B-3E19-402E-8606-11162D4A29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C53374FE-8F5A-406E-B358-F7F7C14A7F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7BC7CE85-1D86-44CE-9BDE-0EFAA13A79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B260DDDC-0986-4D64-A982-C4134863E2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BA66C-7CCE-458C-BDFF-D9E6A0B810E8}" type="datetimeFigureOut">
              <a:rPr lang="pt-BR" smtClean="0"/>
              <a:t>26/08/2020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8B58DFF5-8907-4B90-9544-AC8342089F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001880E4-417D-473E-AE32-1F57427DA9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316754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3B596A2-2DD9-4384-B959-5125CDC75D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5CA5BBB0-3F1C-495E-BFD0-C5E56BDE164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68D5566E-F874-448A-9ED7-2ABED243739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62411096-4C18-405A-AA92-B34E880937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BA66C-7CCE-458C-BDFF-D9E6A0B810E8}" type="datetimeFigureOut">
              <a:rPr lang="pt-BR" smtClean="0"/>
              <a:t>26/08/2020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5C5DEBB8-1A39-4881-BA2D-1530FAEEFD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D28D931-8981-428F-8248-F216827414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544359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F9DA341-1EFA-4848-9596-AC2CEB27DD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7C50F7F-CF18-486D-B7BE-BEB3CAF52EE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26B655AC-0F82-4A95-8024-5D10C54A75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BA66C-7CCE-458C-BDFF-D9E6A0B810E8}" type="datetimeFigureOut">
              <a:rPr lang="pt-BR" smtClean="0"/>
              <a:t>26/08/2020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DE09A5FA-9280-43C7-9406-A36BF1034E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A8FE9938-F394-4984-95E7-1A64F820CE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197081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FFEF8E4D-8AC4-477C-AEEB-30344DF6C2F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D1FA3F21-B024-4E5D-A676-BF2EFBA5C2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A3B5C0A6-71C7-47F7-BA00-4CF7B122C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2BA66C-7CCE-458C-BDFF-D9E6A0B810E8}" type="datetimeFigureOut">
              <a:rPr lang="pt-BR" smtClean="0"/>
              <a:t>26/08/2020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51611FC0-0A26-4E16-AEF5-136F6EBF80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4804FB9-326D-45CF-94EC-B3DB991DA7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419659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544E668A-1423-40CB-A4C2-0C5CA03A74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D091D72-7A65-41E7-B20F-27A7999445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B8D40BB-D0E1-4484-8406-9533F166B0A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2BA66C-7CCE-458C-BDFF-D9E6A0B810E8}" type="datetimeFigureOut">
              <a:rPr lang="pt-BR" smtClean="0"/>
              <a:t>26/08/2020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D39ECAA-312F-4B46-8004-E13E116869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4F8EFF2-BE18-4D35-87F0-226ADD89B79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3690F3-EDAB-4E66-BAD2-E0C6E33E6AF6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051498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oxnar.com.br/aulas/java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jpe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jpeg"/><Relationship Id="rId5" Type="http://schemas.openxmlformats.org/officeDocument/2006/relationships/image" Target="../media/image17.png"/><Relationship Id="rId4" Type="http://schemas.openxmlformats.org/officeDocument/2006/relationships/image" Target="../media/image16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hyperlink" Target="mailto:andre@oxnar.com.br" TargetMode="Externa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CaixaDeTexto 6">
            <a:extLst>
              <a:ext uri="{FF2B5EF4-FFF2-40B4-BE49-F238E27FC236}">
                <a16:creationId xmlns:a16="http://schemas.microsoft.com/office/drawing/2014/main" id="{C2EB97A9-BC58-4D16-99D9-666863F1AE20}"/>
              </a:ext>
            </a:extLst>
          </p:cNvPr>
          <p:cNvSpPr txBox="1"/>
          <p:nvPr/>
        </p:nvSpPr>
        <p:spPr>
          <a:xfrm>
            <a:off x="2902856" y="3105834"/>
            <a:ext cx="9289144" cy="1323439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sz="4000" dirty="0"/>
              <a:t>ORIENTAÇÃO A OBJETOS</a:t>
            </a:r>
          </a:p>
          <a:p>
            <a:pPr algn="ctr"/>
            <a:r>
              <a:rPr lang="pt-BR" sz="4000" dirty="0"/>
              <a:t> </a:t>
            </a:r>
          </a:p>
        </p:txBody>
      </p:sp>
      <p:sp>
        <p:nvSpPr>
          <p:cNvPr id="8" name="CaixaDeTexto 7">
            <a:extLst>
              <a:ext uri="{FF2B5EF4-FFF2-40B4-BE49-F238E27FC236}">
                <a16:creationId xmlns:a16="http://schemas.microsoft.com/office/drawing/2014/main" id="{2691C878-AAA4-4F4C-88FC-3158FD9B0090}"/>
              </a:ext>
            </a:extLst>
          </p:cNvPr>
          <p:cNvSpPr txBox="1"/>
          <p:nvPr/>
        </p:nvSpPr>
        <p:spPr>
          <a:xfrm>
            <a:off x="4911524" y="6211669"/>
            <a:ext cx="7280476" cy="646331"/>
          </a:xfrm>
          <a:prstGeom prst="rect">
            <a:avLst/>
          </a:prstGeom>
          <a:solidFill>
            <a:schemeClr val="accent2"/>
          </a:solidFill>
        </p:spPr>
        <p:txBody>
          <a:bodyPr wrap="square" rtlCol="0">
            <a:spAutoFit/>
          </a:bodyPr>
          <a:lstStyle/>
          <a:p>
            <a:r>
              <a:rPr lang="pt-BR" dirty="0"/>
              <a:t>Prof. André Aparecido da Silva.</a:t>
            </a:r>
          </a:p>
          <a:p>
            <a:r>
              <a:rPr lang="pt-BR" dirty="0"/>
              <a:t>Disponível em: </a:t>
            </a:r>
            <a:r>
              <a:rPr lang="pt-BR" dirty="0">
                <a:hlinkClick r:id="rId2"/>
              </a:rPr>
              <a:t>http://www.oxnar.com.br/aulas/java</a:t>
            </a:r>
            <a:r>
              <a:rPr lang="pt-BR" dirty="0"/>
              <a:t>  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id="{A915F706-96AF-42F8-85E8-47999114403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2902856" cy="6858000"/>
          </a:xfrm>
          <a:prstGeom prst="rect">
            <a:avLst/>
          </a:prstGeom>
        </p:spPr>
      </p:pic>
      <p:sp>
        <p:nvSpPr>
          <p:cNvPr id="2" name="Retângulo 1">
            <a:extLst>
              <a:ext uri="{FF2B5EF4-FFF2-40B4-BE49-F238E27FC236}">
                <a16:creationId xmlns:a16="http://schemas.microsoft.com/office/drawing/2014/main" id="{9B5EA871-CD94-4A53-89ED-9B2B4188385E}"/>
              </a:ext>
            </a:extLst>
          </p:cNvPr>
          <p:cNvSpPr/>
          <p:nvPr/>
        </p:nvSpPr>
        <p:spPr>
          <a:xfrm>
            <a:off x="0" y="0"/>
            <a:ext cx="2902856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id="{DF43B7D3-22B2-4EED-8C54-D07E3FC78066}"/>
              </a:ext>
            </a:extLst>
          </p:cNvPr>
          <p:cNvSpPr txBox="1"/>
          <p:nvPr/>
        </p:nvSpPr>
        <p:spPr>
          <a:xfrm rot="16200000">
            <a:off x="-1373559" y="3086388"/>
            <a:ext cx="70037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2400" dirty="0">
                <a:solidFill>
                  <a:schemeClr val="bg1"/>
                </a:solidFill>
              </a:rPr>
              <a:t>CURSO TECNICO EM INFORMÁTICA</a:t>
            </a:r>
          </a:p>
          <a:p>
            <a:pPr algn="ctr"/>
            <a:r>
              <a:rPr lang="pt-BR" sz="2400" dirty="0">
                <a:solidFill>
                  <a:schemeClr val="bg1"/>
                </a:solidFill>
              </a:rPr>
              <a:t>DISCIPLINA:  LINGUAGEM DE PROGRAMAÇÃO 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id="{AF495A37-24BF-4B7F-B34B-3EA1E4B68365}"/>
              </a:ext>
            </a:extLst>
          </p:cNvPr>
          <p:cNvSpPr/>
          <p:nvPr/>
        </p:nvSpPr>
        <p:spPr>
          <a:xfrm>
            <a:off x="4911524" y="5842337"/>
            <a:ext cx="728047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dirty="0"/>
              <a:t>Vídeo </a:t>
            </a:r>
          </a:p>
        </p:txBody>
      </p:sp>
      <p:pic>
        <p:nvPicPr>
          <p:cNvPr id="14" name="Imagem 13">
            <a:extLst>
              <a:ext uri="{FF2B5EF4-FFF2-40B4-BE49-F238E27FC236}">
                <a16:creationId xmlns:a16="http://schemas.microsoft.com/office/drawing/2014/main" id="{8CAD3927-CCA6-40F3-B92E-E29875D931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50" y="2843212"/>
            <a:ext cx="1352550" cy="1171575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719EB853-7695-4ED9-A5B4-54ECBC66C28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7913" y="2843212"/>
            <a:ext cx="1352550" cy="1171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8117856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ORIENTAÇÃO A OBJETOS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6FAE1716-1532-49B1-9B1A-A3A8C8071691}"/>
              </a:ext>
            </a:extLst>
          </p:cNvPr>
          <p:cNvSpPr txBox="1"/>
          <p:nvPr/>
        </p:nvSpPr>
        <p:spPr>
          <a:xfrm>
            <a:off x="1444488" y="2169540"/>
            <a:ext cx="9501808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3200" b="0" i="0" dirty="0">
                <a:solidFill>
                  <a:srgbClr val="4D5156"/>
                </a:solidFill>
                <a:effectLst/>
                <a:latin typeface="arial" panose="020B0604020202020204" pitchFamily="34" charset="0"/>
              </a:rPr>
              <a:t>Programação Orientada a Objetos é um modelo de análise, projeto e programação de software baseado na composição e interação entre diversas unidades chamadas de 'objetos'. </a:t>
            </a:r>
            <a:endParaRPr lang="pt-BR" sz="3200" dirty="0"/>
          </a:p>
        </p:txBody>
      </p:sp>
    </p:spTree>
    <p:extLst>
      <p:ext uri="{BB962C8B-B14F-4D97-AF65-F5344CB8AC3E}">
        <p14:creationId xmlns:p14="http://schemas.microsoft.com/office/powerpoint/2010/main" val="6163130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ORIENTAÇÃO A OBJETOS</a:t>
            </a:r>
          </a:p>
        </p:txBody>
      </p:sp>
      <p:pic>
        <p:nvPicPr>
          <p:cNvPr id="1026" name="Picture 2" descr="POO: Os 4 pilares da Programação Orientada a Objetos">
            <a:extLst>
              <a:ext uri="{FF2B5EF4-FFF2-40B4-BE49-F238E27FC236}">
                <a16:creationId xmlns:a16="http://schemas.microsoft.com/office/drawing/2014/main" id="{D330E4CF-FCBD-4900-B736-742B886881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8746" y="2080592"/>
            <a:ext cx="10471292" cy="4598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99982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ORIENTAÇÃO A OBJETOS</a:t>
            </a:r>
          </a:p>
        </p:txBody>
      </p:sp>
      <p:pic>
        <p:nvPicPr>
          <p:cNvPr id="2050" name="Picture 2" descr="Princípios da Orientação a Objetos | by Lucas Oliveira | Estudo na ...">
            <a:extLst>
              <a:ext uri="{FF2B5EF4-FFF2-40B4-BE49-F238E27FC236}">
                <a16:creationId xmlns:a16="http://schemas.microsoft.com/office/drawing/2014/main" id="{6638463A-08FF-4288-AA62-47CBC3B234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2231" y="821635"/>
            <a:ext cx="8597247" cy="6036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723483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2CBB2534-39D9-43E9-858F-3E6D6D38AE4B}"/>
              </a:ext>
            </a:extLst>
          </p:cNvPr>
          <p:cNvSpPr/>
          <p:nvPr/>
        </p:nvSpPr>
        <p:spPr>
          <a:xfrm>
            <a:off x="3604591" y="0"/>
            <a:ext cx="5689464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dirty="0"/>
          </a:p>
          <a:p>
            <a:r>
              <a:rPr lang="pt-BR" dirty="0" err="1"/>
              <a:t>public</a:t>
            </a:r>
            <a:r>
              <a:rPr lang="pt-BR" dirty="0"/>
              <a:t> </a:t>
            </a:r>
            <a:r>
              <a:rPr lang="pt-BR" dirty="0" err="1"/>
              <a:t>class</a:t>
            </a:r>
            <a:r>
              <a:rPr lang="pt-BR" dirty="0"/>
              <a:t> </a:t>
            </a:r>
            <a:r>
              <a:rPr lang="pt-BR" dirty="0" err="1"/>
              <a:t>Lampada</a:t>
            </a:r>
            <a:endParaRPr lang="pt-BR" dirty="0"/>
          </a:p>
          <a:p>
            <a:endParaRPr lang="pt-BR" dirty="0"/>
          </a:p>
          <a:p>
            <a:r>
              <a:rPr lang="pt-BR" dirty="0"/>
              <a:t>{</a:t>
            </a:r>
          </a:p>
          <a:p>
            <a:r>
              <a:rPr lang="pt-BR" dirty="0"/>
              <a:t>	</a:t>
            </a:r>
            <a:r>
              <a:rPr lang="pt-BR" dirty="0" err="1"/>
              <a:t>private</a:t>
            </a:r>
            <a:r>
              <a:rPr lang="pt-BR" dirty="0"/>
              <a:t> </a:t>
            </a:r>
            <a:r>
              <a:rPr lang="pt-BR" dirty="0" err="1"/>
              <a:t>boolean</a:t>
            </a:r>
            <a:r>
              <a:rPr lang="pt-BR" dirty="0"/>
              <a:t> Estado;</a:t>
            </a:r>
          </a:p>
          <a:p>
            <a:r>
              <a:rPr lang="pt-BR" dirty="0"/>
              <a:t>	</a:t>
            </a:r>
            <a:r>
              <a:rPr lang="pt-BR" dirty="0" err="1"/>
              <a:t>private</a:t>
            </a:r>
            <a:r>
              <a:rPr lang="pt-BR" dirty="0"/>
              <a:t> </a:t>
            </a:r>
            <a:r>
              <a:rPr lang="pt-BR" dirty="0" err="1"/>
              <a:t>double</a:t>
            </a:r>
            <a:r>
              <a:rPr lang="pt-BR" dirty="0"/>
              <a:t> Potencia;</a:t>
            </a:r>
          </a:p>
          <a:p>
            <a:endParaRPr lang="pt-BR" dirty="0"/>
          </a:p>
          <a:p>
            <a:r>
              <a:rPr lang="pt-BR" dirty="0"/>
              <a:t>	</a:t>
            </a:r>
            <a:r>
              <a:rPr lang="pt-BR" dirty="0" err="1"/>
              <a:t>public</a:t>
            </a:r>
            <a:r>
              <a:rPr lang="pt-BR" dirty="0"/>
              <a:t> </a:t>
            </a:r>
            <a:r>
              <a:rPr lang="pt-BR" dirty="0" err="1"/>
              <a:t>Lampada</a:t>
            </a:r>
            <a:r>
              <a:rPr lang="pt-BR" dirty="0"/>
              <a:t>()</a:t>
            </a:r>
          </a:p>
          <a:p>
            <a:r>
              <a:rPr lang="pt-BR" dirty="0"/>
              <a:t>	{</a:t>
            </a:r>
          </a:p>
          <a:p>
            <a:r>
              <a:rPr lang="pt-BR" dirty="0"/>
              <a:t>		Estado = false; </a:t>
            </a:r>
          </a:p>
          <a:p>
            <a:r>
              <a:rPr lang="pt-BR" dirty="0"/>
              <a:t>	}</a:t>
            </a:r>
          </a:p>
          <a:p>
            <a:endParaRPr lang="pt-BR" dirty="0"/>
          </a:p>
          <a:p>
            <a:r>
              <a:rPr lang="pt-BR" dirty="0"/>
              <a:t>	</a:t>
            </a:r>
            <a:r>
              <a:rPr lang="pt-BR" dirty="0" err="1"/>
              <a:t>public</a:t>
            </a:r>
            <a:r>
              <a:rPr lang="pt-BR" dirty="0"/>
              <a:t>   </a:t>
            </a:r>
            <a:r>
              <a:rPr lang="pt-BR" dirty="0" err="1"/>
              <a:t>boolean</a:t>
            </a:r>
            <a:r>
              <a:rPr lang="pt-BR" dirty="0"/>
              <a:t>   </a:t>
            </a:r>
            <a:r>
              <a:rPr lang="pt-BR" dirty="0" err="1"/>
              <a:t>Mudar_Estado</a:t>
            </a:r>
            <a:r>
              <a:rPr lang="pt-BR" dirty="0"/>
              <a:t> ( </a:t>
            </a:r>
            <a:r>
              <a:rPr lang="pt-BR" dirty="0" err="1"/>
              <a:t>boolean</a:t>
            </a:r>
            <a:r>
              <a:rPr lang="pt-BR" dirty="0"/>
              <a:t> Est)</a:t>
            </a:r>
          </a:p>
          <a:p>
            <a:r>
              <a:rPr lang="pt-BR" dirty="0"/>
              <a:t>	{</a:t>
            </a:r>
          </a:p>
          <a:p>
            <a:r>
              <a:rPr lang="pt-BR" dirty="0"/>
              <a:t>		Estado = Est; </a:t>
            </a:r>
          </a:p>
          <a:p>
            <a:r>
              <a:rPr lang="pt-BR" dirty="0"/>
              <a:t>                                   </a:t>
            </a:r>
            <a:r>
              <a:rPr lang="pt-BR" dirty="0" err="1"/>
              <a:t>return</a:t>
            </a:r>
            <a:r>
              <a:rPr lang="pt-BR" dirty="0"/>
              <a:t> Est;</a:t>
            </a:r>
          </a:p>
          <a:p>
            <a:r>
              <a:rPr lang="pt-BR" dirty="0"/>
              <a:t>	}</a:t>
            </a:r>
          </a:p>
          <a:p>
            <a:endParaRPr lang="pt-BR" dirty="0"/>
          </a:p>
          <a:p>
            <a:r>
              <a:rPr lang="pt-BR" dirty="0"/>
              <a:t>	</a:t>
            </a:r>
            <a:r>
              <a:rPr lang="pt-BR" dirty="0" err="1"/>
              <a:t>public</a:t>
            </a:r>
            <a:r>
              <a:rPr lang="pt-BR" dirty="0"/>
              <a:t> </a:t>
            </a:r>
            <a:r>
              <a:rPr lang="pt-BR" dirty="0" err="1"/>
              <a:t>boolean</a:t>
            </a:r>
            <a:r>
              <a:rPr lang="pt-BR" dirty="0"/>
              <a:t> </a:t>
            </a:r>
            <a:r>
              <a:rPr lang="pt-BR" dirty="0" err="1"/>
              <a:t>Consulta_Estado</a:t>
            </a:r>
            <a:r>
              <a:rPr lang="pt-BR" dirty="0"/>
              <a:t> ( )</a:t>
            </a:r>
          </a:p>
          <a:p>
            <a:r>
              <a:rPr lang="pt-BR" dirty="0"/>
              <a:t>	{</a:t>
            </a:r>
          </a:p>
          <a:p>
            <a:r>
              <a:rPr lang="pt-BR" dirty="0"/>
              <a:t>		</a:t>
            </a:r>
            <a:r>
              <a:rPr lang="pt-BR" dirty="0" err="1"/>
              <a:t>return</a:t>
            </a:r>
            <a:r>
              <a:rPr lang="pt-BR" dirty="0"/>
              <a:t> Estado; </a:t>
            </a:r>
          </a:p>
          <a:p>
            <a:r>
              <a:rPr lang="pt-BR" dirty="0"/>
              <a:t>	}</a:t>
            </a:r>
          </a:p>
          <a:p>
            <a:r>
              <a:rPr lang="pt-BR" dirty="0"/>
              <a:t>	</a:t>
            </a:r>
          </a:p>
          <a:p>
            <a:r>
              <a:rPr lang="pt-BR" dirty="0"/>
              <a:t>}</a:t>
            </a:r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FF857030-B99F-4641-AF3A-BC7805B45BB9}"/>
              </a:ext>
            </a:extLst>
          </p:cNvPr>
          <p:cNvSpPr/>
          <p:nvPr/>
        </p:nvSpPr>
        <p:spPr>
          <a:xfrm>
            <a:off x="4328967" y="1175865"/>
            <a:ext cx="2729948" cy="695663"/>
          </a:xfrm>
          <a:prstGeom prst="rect">
            <a:avLst/>
          </a:prstGeom>
          <a:noFill/>
          <a:ln w="412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65A3252F-6B8B-4672-AE8F-AC6ABF798DE4}"/>
              </a:ext>
            </a:extLst>
          </p:cNvPr>
          <p:cNvSpPr/>
          <p:nvPr/>
        </p:nvSpPr>
        <p:spPr>
          <a:xfrm>
            <a:off x="3589960" y="382221"/>
            <a:ext cx="4558748" cy="410817"/>
          </a:xfrm>
          <a:prstGeom prst="rect">
            <a:avLst/>
          </a:prstGeom>
          <a:noFill/>
          <a:ln w="412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12" name="Conector de Seta Reta 11">
            <a:extLst>
              <a:ext uri="{FF2B5EF4-FFF2-40B4-BE49-F238E27FC236}">
                <a16:creationId xmlns:a16="http://schemas.microsoft.com/office/drawing/2014/main" id="{800EF5AE-E7C8-4027-AD06-E04FD5E3C784}"/>
              </a:ext>
            </a:extLst>
          </p:cNvPr>
          <p:cNvCxnSpPr>
            <a:cxnSpLocks/>
            <a:stCxn id="9" idx="3"/>
          </p:cNvCxnSpPr>
          <p:nvPr/>
        </p:nvCxnSpPr>
        <p:spPr>
          <a:xfrm>
            <a:off x="8148708" y="587630"/>
            <a:ext cx="1364974" cy="0"/>
          </a:xfrm>
          <a:prstGeom prst="straightConnector1">
            <a:avLst/>
          </a:prstGeom>
          <a:ln w="412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de Seta Reta 13">
            <a:extLst>
              <a:ext uri="{FF2B5EF4-FFF2-40B4-BE49-F238E27FC236}">
                <a16:creationId xmlns:a16="http://schemas.microsoft.com/office/drawing/2014/main" id="{47730B9B-8239-4AFE-8E8C-CF813DE6EBDA}"/>
              </a:ext>
            </a:extLst>
          </p:cNvPr>
          <p:cNvCxnSpPr>
            <a:cxnSpLocks/>
          </p:cNvCxnSpPr>
          <p:nvPr/>
        </p:nvCxnSpPr>
        <p:spPr>
          <a:xfrm>
            <a:off x="7056324" y="1554569"/>
            <a:ext cx="2438400" cy="0"/>
          </a:xfrm>
          <a:prstGeom prst="straightConnector1">
            <a:avLst/>
          </a:prstGeom>
          <a:ln w="412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ítulo 1">
            <a:extLst>
              <a:ext uri="{FF2B5EF4-FFF2-40B4-BE49-F238E27FC236}">
                <a16:creationId xmlns:a16="http://schemas.microsoft.com/office/drawing/2014/main" id="{B36FEB35-BBE5-4A9B-BD41-3B39E77CF3F8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CLASSES</a:t>
            </a:r>
          </a:p>
        </p:txBody>
      </p: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9F258E7B-62A2-49D1-A9E7-9660B4E912DE}"/>
              </a:ext>
            </a:extLst>
          </p:cNvPr>
          <p:cNvSpPr txBox="1"/>
          <p:nvPr/>
        </p:nvSpPr>
        <p:spPr>
          <a:xfrm>
            <a:off x="9494724" y="501566"/>
            <a:ext cx="2530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Nome da classe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22FB3EBF-C5CB-44C7-BC31-DF362E2CAA91}"/>
              </a:ext>
            </a:extLst>
          </p:cNvPr>
          <p:cNvSpPr txBox="1"/>
          <p:nvPr/>
        </p:nvSpPr>
        <p:spPr>
          <a:xfrm>
            <a:off x="9494724" y="1371186"/>
            <a:ext cx="26972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Características / Variáveis da classe</a:t>
            </a:r>
          </a:p>
        </p:txBody>
      </p:sp>
      <p:sp>
        <p:nvSpPr>
          <p:cNvPr id="24" name="Retângulo 23">
            <a:extLst>
              <a:ext uri="{FF2B5EF4-FFF2-40B4-BE49-F238E27FC236}">
                <a16:creationId xmlns:a16="http://schemas.microsoft.com/office/drawing/2014/main" id="{FB1E2171-A780-4828-B02B-B14029764CD7}"/>
              </a:ext>
            </a:extLst>
          </p:cNvPr>
          <p:cNvSpPr/>
          <p:nvPr/>
        </p:nvSpPr>
        <p:spPr>
          <a:xfrm>
            <a:off x="3589960" y="953246"/>
            <a:ext cx="410818" cy="410817"/>
          </a:xfrm>
          <a:prstGeom prst="rect">
            <a:avLst/>
          </a:prstGeom>
          <a:noFill/>
          <a:ln w="444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FF0000"/>
              </a:solidFill>
            </a:endParaRPr>
          </a:p>
        </p:txBody>
      </p:sp>
      <p:sp>
        <p:nvSpPr>
          <p:cNvPr id="27" name="Retângulo 26">
            <a:extLst>
              <a:ext uri="{FF2B5EF4-FFF2-40B4-BE49-F238E27FC236}">
                <a16:creationId xmlns:a16="http://schemas.microsoft.com/office/drawing/2014/main" id="{D68F6380-7F28-4467-B537-5C3B650A7FCF}"/>
              </a:ext>
            </a:extLst>
          </p:cNvPr>
          <p:cNvSpPr/>
          <p:nvPr/>
        </p:nvSpPr>
        <p:spPr>
          <a:xfrm>
            <a:off x="3604591" y="6422943"/>
            <a:ext cx="410818" cy="410817"/>
          </a:xfrm>
          <a:prstGeom prst="rect">
            <a:avLst/>
          </a:prstGeom>
          <a:noFill/>
          <a:ln w="222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>
              <a:solidFill>
                <a:srgbClr val="FF0000"/>
              </a:solidFill>
            </a:endParaRPr>
          </a:p>
        </p:txBody>
      </p:sp>
      <p:cxnSp>
        <p:nvCxnSpPr>
          <p:cNvPr id="29" name="Conector reto 28">
            <a:extLst>
              <a:ext uri="{FF2B5EF4-FFF2-40B4-BE49-F238E27FC236}">
                <a16:creationId xmlns:a16="http://schemas.microsoft.com/office/drawing/2014/main" id="{B89F1E40-3175-4BEF-854D-A8A0352EA59F}"/>
              </a:ext>
            </a:extLst>
          </p:cNvPr>
          <p:cNvCxnSpPr>
            <a:cxnSpLocks/>
          </p:cNvCxnSpPr>
          <p:nvPr/>
        </p:nvCxnSpPr>
        <p:spPr>
          <a:xfrm flipH="1">
            <a:off x="1277845" y="1210717"/>
            <a:ext cx="27497" cy="5203732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ector de Seta Reta 29">
            <a:extLst>
              <a:ext uri="{FF2B5EF4-FFF2-40B4-BE49-F238E27FC236}">
                <a16:creationId xmlns:a16="http://schemas.microsoft.com/office/drawing/2014/main" id="{780BE3CD-EB4B-40D8-B760-9B0900FD18EF}"/>
              </a:ext>
            </a:extLst>
          </p:cNvPr>
          <p:cNvCxnSpPr>
            <a:cxnSpLocks/>
          </p:cNvCxnSpPr>
          <p:nvPr/>
        </p:nvCxnSpPr>
        <p:spPr>
          <a:xfrm>
            <a:off x="1320277" y="1210717"/>
            <a:ext cx="2177246" cy="0"/>
          </a:xfrm>
          <a:prstGeom prst="straightConnector1">
            <a:avLst/>
          </a:prstGeom>
          <a:ln w="412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ector de Seta Reta 32">
            <a:extLst>
              <a:ext uri="{FF2B5EF4-FFF2-40B4-BE49-F238E27FC236}">
                <a16:creationId xmlns:a16="http://schemas.microsoft.com/office/drawing/2014/main" id="{BADE265F-2313-425D-868F-6A55778A0E31}"/>
              </a:ext>
            </a:extLst>
          </p:cNvPr>
          <p:cNvCxnSpPr>
            <a:cxnSpLocks/>
          </p:cNvCxnSpPr>
          <p:nvPr/>
        </p:nvCxnSpPr>
        <p:spPr>
          <a:xfrm>
            <a:off x="1277845" y="6457103"/>
            <a:ext cx="2219677" cy="0"/>
          </a:xfrm>
          <a:prstGeom prst="straightConnector1">
            <a:avLst/>
          </a:prstGeom>
          <a:ln w="412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CaixaDeTexto 37">
            <a:extLst>
              <a:ext uri="{FF2B5EF4-FFF2-40B4-BE49-F238E27FC236}">
                <a16:creationId xmlns:a16="http://schemas.microsoft.com/office/drawing/2014/main" id="{7C2235B3-6382-4295-B6B0-296562EEE5E1}"/>
              </a:ext>
            </a:extLst>
          </p:cNvPr>
          <p:cNvSpPr txBox="1"/>
          <p:nvPr/>
        </p:nvSpPr>
        <p:spPr>
          <a:xfrm rot="16200000">
            <a:off x="-1946069" y="3773718"/>
            <a:ext cx="61334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800" dirty="0">
                <a:solidFill>
                  <a:srgbClr val="FF0000"/>
                </a:solidFill>
              </a:rPr>
              <a:t>Delimitação de inicio e final de classe</a:t>
            </a:r>
          </a:p>
        </p:txBody>
      </p:sp>
      <p:cxnSp>
        <p:nvCxnSpPr>
          <p:cNvPr id="47" name="Conector de Seta Reta 46">
            <a:extLst>
              <a:ext uri="{FF2B5EF4-FFF2-40B4-BE49-F238E27FC236}">
                <a16:creationId xmlns:a16="http://schemas.microsoft.com/office/drawing/2014/main" id="{57C19700-0396-4CC1-9CAE-C2FDD166D7EF}"/>
              </a:ext>
            </a:extLst>
          </p:cNvPr>
          <p:cNvCxnSpPr>
            <a:cxnSpLocks/>
          </p:cNvCxnSpPr>
          <p:nvPr/>
        </p:nvCxnSpPr>
        <p:spPr>
          <a:xfrm>
            <a:off x="2869962" y="3812583"/>
            <a:ext cx="1730632" cy="0"/>
          </a:xfrm>
          <a:prstGeom prst="straightConnector1">
            <a:avLst/>
          </a:prstGeom>
          <a:ln w="412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Conector de Seta Reta 50">
            <a:extLst>
              <a:ext uri="{FF2B5EF4-FFF2-40B4-BE49-F238E27FC236}">
                <a16:creationId xmlns:a16="http://schemas.microsoft.com/office/drawing/2014/main" id="{AEEBB719-54CF-45C3-8E77-4228AA1ED5B6}"/>
              </a:ext>
            </a:extLst>
          </p:cNvPr>
          <p:cNvCxnSpPr>
            <a:cxnSpLocks/>
          </p:cNvCxnSpPr>
          <p:nvPr/>
        </p:nvCxnSpPr>
        <p:spPr>
          <a:xfrm>
            <a:off x="2807956" y="6124167"/>
            <a:ext cx="1730632" cy="0"/>
          </a:xfrm>
          <a:prstGeom prst="straightConnector1">
            <a:avLst/>
          </a:prstGeom>
          <a:ln w="412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ector de Seta Reta 51">
            <a:extLst>
              <a:ext uri="{FF2B5EF4-FFF2-40B4-BE49-F238E27FC236}">
                <a16:creationId xmlns:a16="http://schemas.microsoft.com/office/drawing/2014/main" id="{C6868A0C-58A7-4720-AD48-2C139B4A6B28}"/>
              </a:ext>
            </a:extLst>
          </p:cNvPr>
          <p:cNvCxnSpPr>
            <a:cxnSpLocks/>
          </p:cNvCxnSpPr>
          <p:nvPr/>
        </p:nvCxnSpPr>
        <p:spPr>
          <a:xfrm>
            <a:off x="2860584" y="5291827"/>
            <a:ext cx="1730632" cy="0"/>
          </a:xfrm>
          <a:prstGeom prst="straightConnector1">
            <a:avLst/>
          </a:prstGeom>
          <a:ln w="412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Conector de Seta Reta 52">
            <a:extLst>
              <a:ext uri="{FF2B5EF4-FFF2-40B4-BE49-F238E27FC236}">
                <a16:creationId xmlns:a16="http://schemas.microsoft.com/office/drawing/2014/main" id="{AE4FAA04-8458-48CB-91B6-784508ACB609}"/>
              </a:ext>
            </a:extLst>
          </p:cNvPr>
          <p:cNvCxnSpPr>
            <a:cxnSpLocks/>
          </p:cNvCxnSpPr>
          <p:nvPr/>
        </p:nvCxnSpPr>
        <p:spPr>
          <a:xfrm>
            <a:off x="2869962" y="4715053"/>
            <a:ext cx="1730632" cy="0"/>
          </a:xfrm>
          <a:prstGeom prst="straightConnector1">
            <a:avLst/>
          </a:prstGeom>
          <a:ln w="412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Conector reto 53">
            <a:extLst>
              <a:ext uri="{FF2B5EF4-FFF2-40B4-BE49-F238E27FC236}">
                <a16:creationId xmlns:a16="http://schemas.microsoft.com/office/drawing/2014/main" id="{CB06E916-E9A0-4DDD-BBFA-723343B3B37F}"/>
              </a:ext>
            </a:extLst>
          </p:cNvPr>
          <p:cNvCxnSpPr>
            <a:cxnSpLocks/>
          </p:cNvCxnSpPr>
          <p:nvPr/>
        </p:nvCxnSpPr>
        <p:spPr>
          <a:xfrm flipH="1">
            <a:off x="2807956" y="3812583"/>
            <a:ext cx="52628" cy="2311584"/>
          </a:xfrm>
          <a:prstGeom prst="line">
            <a:avLst/>
          </a:prstGeom>
          <a:ln w="317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CaixaDeTexto 56">
            <a:extLst>
              <a:ext uri="{FF2B5EF4-FFF2-40B4-BE49-F238E27FC236}">
                <a16:creationId xmlns:a16="http://schemas.microsoft.com/office/drawing/2014/main" id="{2E6EADE5-B3CA-4F0D-9B4C-D09701EACD55}"/>
              </a:ext>
            </a:extLst>
          </p:cNvPr>
          <p:cNvSpPr txBox="1"/>
          <p:nvPr/>
        </p:nvSpPr>
        <p:spPr>
          <a:xfrm rot="16200000">
            <a:off x="1026254" y="4853965"/>
            <a:ext cx="2902441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pt-BR" sz="1800" dirty="0">
                <a:solidFill>
                  <a:srgbClr val="FF0000"/>
                </a:solidFill>
              </a:rPr>
              <a:t>Delimitação de inicio e final </a:t>
            </a:r>
          </a:p>
          <a:p>
            <a:pPr algn="ctr"/>
            <a:r>
              <a:rPr lang="pt-BR" sz="1800" dirty="0">
                <a:solidFill>
                  <a:srgbClr val="FF0000"/>
                </a:solidFill>
              </a:rPr>
              <a:t>dos Métodos</a:t>
            </a:r>
          </a:p>
        </p:txBody>
      </p:sp>
      <p:sp>
        <p:nvSpPr>
          <p:cNvPr id="64" name="Retângulo 63">
            <a:extLst>
              <a:ext uri="{FF2B5EF4-FFF2-40B4-BE49-F238E27FC236}">
                <a16:creationId xmlns:a16="http://schemas.microsoft.com/office/drawing/2014/main" id="{C507AB31-06EB-4D40-870C-C945D1E4BC34}"/>
              </a:ext>
            </a:extLst>
          </p:cNvPr>
          <p:cNvSpPr/>
          <p:nvPr/>
        </p:nvSpPr>
        <p:spPr>
          <a:xfrm>
            <a:off x="4326376" y="2054911"/>
            <a:ext cx="2729948" cy="1180898"/>
          </a:xfrm>
          <a:prstGeom prst="rect">
            <a:avLst/>
          </a:prstGeom>
          <a:noFill/>
          <a:ln w="412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65" name="Conector de Seta Reta 64">
            <a:extLst>
              <a:ext uri="{FF2B5EF4-FFF2-40B4-BE49-F238E27FC236}">
                <a16:creationId xmlns:a16="http://schemas.microsoft.com/office/drawing/2014/main" id="{594D166A-D750-433C-A253-3225930AD9D0}"/>
              </a:ext>
            </a:extLst>
          </p:cNvPr>
          <p:cNvCxnSpPr>
            <a:cxnSpLocks/>
          </p:cNvCxnSpPr>
          <p:nvPr/>
        </p:nvCxnSpPr>
        <p:spPr>
          <a:xfrm>
            <a:off x="7075282" y="2677640"/>
            <a:ext cx="2438400" cy="0"/>
          </a:xfrm>
          <a:prstGeom prst="straightConnector1">
            <a:avLst/>
          </a:prstGeom>
          <a:ln w="412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CaixaDeTexto 67">
            <a:extLst>
              <a:ext uri="{FF2B5EF4-FFF2-40B4-BE49-F238E27FC236}">
                <a16:creationId xmlns:a16="http://schemas.microsoft.com/office/drawing/2014/main" id="{A9049675-2BAF-417F-8E18-0BC7C7439C1F}"/>
              </a:ext>
            </a:extLst>
          </p:cNvPr>
          <p:cNvSpPr txBox="1"/>
          <p:nvPr/>
        </p:nvSpPr>
        <p:spPr>
          <a:xfrm>
            <a:off x="9565517" y="2354474"/>
            <a:ext cx="26972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Método Construtor</a:t>
            </a:r>
          </a:p>
        </p:txBody>
      </p:sp>
    </p:spTree>
    <p:extLst>
      <p:ext uri="{BB962C8B-B14F-4D97-AF65-F5344CB8AC3E}">
        <p14:creationId xmlns:p14="http://schemas.microsoft.com/office/powerpoint/2010/main" val="316129488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2CBB2534-39D9-43E9-858F-3E6D6D38AE4B}"/>
              </a:ext>
            </a:extLst>
          </p:cNvPr>
          <p:cNvSpPr/>
          <p:nvPr/>
        </p:nvSpPr>
        <p:spPr>
          <a:xfrm>
            <a:off x="1842052" y="1"/>
            <a:ext cx="5764696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dirty="0"/>
          </a:p>
          <a:p>
            <a:r>
              <a:rPr lang="pt-BR" dirty="0" err="1"/>
              <a:t>public</a:t>
            </a:r>
            <a:r>
              <a:rPr lang="pt-BR" dirty="0"/>
              <a:t> </a:t>
            </a:r>
            <a:r>
              <a:rPr lang="pt-BR" dirty="0" err="1"/>
              <a:t>class</a:t>
            </a:r>
            <a:r>
              <a:rPr lang="pt-BR" dirty="0"/>
              <a:t> </a:t>
            </a:r>
            <a:r>
              <a:rPr lang="pt-BR" dirty="0" err="1"/>
              <a:t>Lampada</a:t>
            </a:r>
            <a:endParaRPr lang="pt-BR" dirty="0"/>
          </a:p>
          <a:p>
            <a:r>
              <a:rPr lang="pt-BR" dirty="0"/>
              <a:t>{</a:t>
            </a:r>
          </a:p>
          <a:p>
            <a:r>
              <a:rPr lang="pt-BR" dirty="0"/>
              <a:t>	</a:t>
            </a:r>
            <a:r>
              <a:rPr lang="pt-BR" dirty="0" err="1"/>
              <a:t>private</a:t>
            </a:r>
            <a:r>
              <a:rPr lang="pt-BR" dirty="0"/>
              <a:t> </a:t>
            </a:r>
            <a:r>
              <a:rPr lang="pt-BR" dirty="0" err="1"/>
              <a:t>boolean</a:t>
            </a:r>
            <a:r>
              <a:rPr lang="pt-BR" dirty="0"/>
              <a:t> Estado;</a:t>
            </a:r>
          </a:p>
          <a:p>
            <a:r>
              <a:rPr lang="pt-BR" dirty="0"/>
              <a:t>	</a:t>
            </a:r>
            <a:r>
              <a:rPr lang="pt-BR" dirty="0" err="1"/>
              <a:t>private</a:t>
            </a:r>
            <a:r>
              <a:rPr lang="pt-BR" dirty="0"/>
              <a:t> </a:t>
            </a:r>
            <a:r>
              <a:rPr lang="pt-BR" dirty="0" err="1"/>
              <a:t>double</a:t>
            </a:r>
            <a:r>
              <a:rPr lang="pt-BR" dirty="0"/>
              <a:t> Potencia;</a:t>
            </a:r>
          </a:p>
          <a:p>
            <a:endParaRPr lang="pt-BR" dirty="0"/>
          </a:p>
          <a:p>
            <a:r>
              <a:rPr lang="pt-BR" dirty="0"/>
              <a:t>	</a:t>
            </a:r>
            <a:r>
              <a:rPr lang="pt-BR" dirty="0" err="1"/>
              <a:t>public</a:t>
            </a:r>
            <a:r>
              <a:rPr lang="pt-BR" dirty="0"/>
              <a:t> </a:t>
            </a:r>
            <a:r>
              <a:rPr lang="pt-BR" dirty="0" err="1"/>
              <a:t>Lampada</a:t>
            </a:r>
            <a:r>
              <a:rPr lang="pt-BR" dirty="0"/>
              <a:t>()</a:t>
            </a:r>
          </a:p>
          <a:p>
            <a:r>
              <a:rPr lang="pt-BR" dirty="0"/>
              <a:t>	{</a:t>
            </a:r>
          </a:p>
          <a:p>
            <a:r>
              <a:rPr lang="pt-BR" dirty="0"/>
              <a:t>		Estado = false; </a:t>
            </a:r>
          </a:p>
          <a:p>
            <a:r>
              <a:rPr lang="pt-BR" dirty="0"/>
              <a:t>	}</a:t>
            </a:r>
          </a:p>
          <a:p>
            <a:endParaRPr lang="pt-BR" dirty="0"/>
          </a:p>
          <a:p>
            <a:r>
              <a:rPr lang="pt-BR" dirty="0"/>
              <a:t>	</a:t>
            </a:r>
            <a:r>
              <a:rPr lang="pt-BR" dirty="0" err="1"/>
              <a:t>public</a:t>
            </a:r>
            <a:r>
              <a:rPr lang="pt-BR" dirty="0"/>
              <a:t> </a:t>
            </a:r>
            <a:r>
              <a:rPr lang="pt-BR" dirty="0" err="1"/>
              <a:t>boolean</a:t>
            </a:r>
            <a:r>
              <a:rPr lang="pt-BR" dirty="0"/>
              <a:t> </a:t>
            </a:r>
            <a:r>
              <a:rPr lang="pt-BR" dirty="0" err="1"/>
              <a:t>Mudar_Estado</a:t>
            </a:r>
            <a:r>
              <a:rPr lang="pt-BR" dirty="0"/>
              <a:t> ( </a:t>
            </a:r>
            <a:r>
              <a:rPr lang="pt-BR" dirty="0" err="1"/>
              <a:t>boolean</a:t>
            </a:r>
            <a:r>
              <a:rPr lang="pt-BR" dirty="0"/>
              <a:t> Est)</a:t>
            </a:r>
          </a:p>
          <a:p>
            <a:r>
              <a:rPr lang="pt-BR" dirty="0"/>
              <a:t>	{</a:t>
            </a:r>
          </a:p>
          <a:p>
            <a:r>
              <a:rPr lang="pt-BR" dirty="0"/>
              <a:t>		Estado = Est; </a:t>
            </a:r>
          </a:p>
          <a:p>
            <a:r>
              <a:rPr lang="pt-BR" dirty="0"/>
              <a:t>	}</a:t>
            </a:r>
          </a:p>
          <a:p>
            <a:endParaRPr lang="pt-BR" dirty="0"/>
          </a:p>
          <a:p>
            <a:r>
              <a:rPr lang="pt-BR" dirty="0"/>
              <a:t>	</a:t>
            </a:r>
            <a:r>
              <a:rPr lang="pt-BR" dirty="0" err="1"/>
              <a:t>public</a:t>
            </a:r>
            <a:r>
              <a:rPr lang="pt-BR" dirty="0"/>
              <a:t> </a:t>
            </a:r>
            <a:r>
              <a:rPr lang="pt-BR" dirty="0" err="1"/>
              <a:t>boolean</a:t>
            </a:r>
            <a:r>
              <a:rPr lang="pt-BR" dirty="0"/>
              <a:t> </a:t>
            </a:r>
            <a:r>
              <a:rPr lang="pt-BR" dirty="0" err="1"/>
              <a:t>Consulta_Estado</a:t>
            </a:r>
            <a:r>
              <a:rPr lang="pt-BR" dirty="0"/>
              <a:t> ( )</a:t>
            </a:r>
          </a:p>
          <a:p>
            <a:r>
              <a:rPr lang="pt-BR" dirty="0"/>
              <a:t>	{</a:t>
            </a:r>
          </a:p>
          <a:p>
            <a:r>
              <a:rPr lang="pt-BR" dirty="0"/>
              <a:t>		</a:t>
            </a:r>
            <a:r>
              <a:rPr lang="pt-BR" dirty="0" err="1"/>
              <a:t>return</a:t>
            </a:r>
            <a:r>
              <a:rPr lang="pt-BR" dirty="0"/>
              <a:t> Estado; </a:t>
            </a:r>
          </a:p>
          <a:p>
            <a:r>
              <a:rPr lang="pt-BR" dirty="0"/>
              <a:t>	}</a:t>
            </a:r>
          </a:p>
          <a:p>
            <a:r>
              <a:rPr lang="pt-BR" dirty="0"/>
              <a:t>	</a:t>
            </a:r>
          </a:p>
          <a:p>
            <a:r>
              <a:rPr lang="pt-BR" dirty="0"/>
              <a:t>}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44B1FD38-05ED-421B-A6CB-72508CE15DFA}"/>
              </a:ext>
            </a:extLst>
          </p:cNvPr>
          <p:cNvSpPr/>
          <p:nvPr/>
        </p:nvSpPr>
        <p:spPr>
          <a:xfrm>
            <a:off x="2584174" y="4731026"/>
            <a:ext cx="4558748" cy="1348409"/>
          </a:xfrm>
          <a:prstGeom prst="rect">
            <a:avLst/>
          </a:prstGeom>
          <a:noFill/>
          <a:ln w="412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FF857030-B99F-4641-AF3A-BC7805B45BB9}"/>
              </a:ext>
            </a:extLst>
          </p:cNvPr>
          <p:cNvSpPr/>
          <p:nvPr/>
        </p:nvSpPr>
        <p:spPr>
          <a:xfrm>
            <a:off x="2584174" y="2060946"/>
            <a:ext cx="4558748" cy="1140778"/>
          </a:xfrm>
          <a:prstGeom prst="rect">
            <a:avLst/>
          </a:prstGeom>
          <a:noFill/>
          <a:ln w="412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14" name="Conector de Seta Reta 13">
            <a:extLst>
              <a:ext uri="{FF2B5EF4-FFF2-40B4-BE49-F238E27FC236}">
                <a16:creationId xmlns:a16="http://schemas.microsoft.com/office/drawing/2014/main" id="{47730B9B-8239-4AFE-8E8C-CF813DE6EBDA}"/>
              </a:ext>
            </a:extLst>
          </p:cNvPr>
          <p:cNvCxnSpPr/>
          <p:nvPr/>
        </p:nvCxnSpPr>
        <p:spPr>
          <a:xfrm>
            <a:off x="7142922" y="2683492"/>
            <a:ext cx="1902604" cy="0"/>
          </a:xfrm>
          <a:prstGeom prst="straightConnector1">
            <a:avLst/>
          </a:prstGeom>
          <a:ln w="412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de Seta Reta 14">
            <a:extLst>
              <a:ext uri="{FF2B5EF4-FFF2-40B4-BE49-F238E27FC236}">
                <a16:creationId xmlns:a16="http://schemas.microsoft.com/office/drawing/2014/main" id="{50D18C25-572C-4779-9D45-0BA4F85C080E}"/>
              </a:ext>
            </a:extLst>
          </p:cNvPr>
          <p:cNvCxnSpPr/>
          <p:nvPr/>
        </p:nvCxnSpPr>
        <p:spPr>
          <a:xfrm>
            <a:off x="7142922" y="5378297"/>
            <a:ext cx="1902604" cy="0"/>
          </a:xfrm>
          <a:prstGeom prst="straightConnector1">
            <a:avLst/>
          </a:prstGeom>
          <a:ln w="412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ítulo 1">
            <a:extLst>
              <a:ext uri="{FF2B5EF4-FFF2-40B4-BE49-F238E27FC236}">
                <a16:creationId xmlns:a16="http://schemas.microsoft.com/office/drawing/2014/main" id="{B36FEB35-BBE5-4A9B-BD41-3B39E77CF3F8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8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CLASSES</a:t>
            </a: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0EFF4352-1279-4B87-A47A-CA7CEA5343B3}"/>
              </a:ext>
            </a:extLst>
          </p:cNvPr>
          <p:cNvSpPr/>
          <p:nvPr/>
        </p:nvSpPr>
        <p:spPr>
          <a:xfrm>
            <a:off x="2584174" y="3306039"/>
            <a:ext cx="4558748" cy="1348409"/>
          </a:xfrm>
          <a:prstGeom prst="rect">
            <a:avLst/>
          </a:prstGeom>
          <a:noFill/>
          <a:ln w="412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20" name="Conector de Seta Reta 19">
            <a:extLst>
              <a:ext uri="{FF2B5EF4-FFF2-40B4-BE49-F238E27FC236}">
                <a16:creationId xmlns:a16="http://schemas.microsoft.com/office/drawing/2014/main" id="{8C9A8752-A037-4690-AED6-E5844B5F966B}"/>
              </a:ext>
            </a:extLst>
          </p:cNvPr>
          <p:cNvCxnSpPr/>
          <p:nvPr/>
        </p:nvCxnSpPr>
        <p:spPr>
          <a:xfrm>
            <a:off x="7149548" y="3980243"/>
            <a:ext cx="1902604" cy="0"/>
          </a:xfrm>
          <a:prstGeom prst="straightConnector1">
            <a:avLst/>
          </a:prstGeom>
          <a:ln w="412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BF956FCB-8561-4EC4-B5A6-7F27588C5542}"/>
              </a:ext>
            </a:extLst>
          </p:cNvPr>
          <p:cNvSpPr txBox="1"/>
          <p:nvPr/>
        </p:nvSpPr>
        <p:spPr>
          <a:xfrm>
            <a:off x="9084824" y="2498826"/>
            <a:ext cx="3080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Método Construtor da classe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15A985EA-99D9-4807-8744-17989AB04BED}"/>
              </a:ext>
            </a:extLst>
          </p:cNvPr>
          <p:cNvSpPr txBox="1"/>
          <p:nvPr/>
        </p:nvSpPr>
        <p:spPr>
          <a:xfrm>
            <a:off x="9111328" y="3763911"/>
            <a:ext cx="2530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Método</a:t>
            </a: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C5270A4C-5A89-4707-84BD-A898F7DDE974}"/>
              </a:ext>
            </a:extLst>
          </p:cNvPr>
          <p:cNvSpPr txBox="1"/>
          <p:nvPr/>
        </p:nvSpPr>
        <p:spPr>
          <a:xfrm>
            <a:off x="9058319" y="5181072"/>
            <a:ext cx="2530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Método</a:t>
            </a:r>
          </a:p>
        </p:txBody>
      </p:sp>
    </p:spTree>
    <p:extLst>
      <p:ext uri="{BB962C8B-B14F-4D97-AF65-F5344CB8AC3E}">
        <p14:creationId xmlns:p14="http://schemas.microsoft.com/office/powerpoint/2010/main" val="25162402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tângulo 2">
            <a:extLst>
              <a:ext uri="{FF2B5EF4-FFF2-40B4-BE49-F238E27FC236}">
                <a16:creationId xmlns:a16="http://schemas.microsoft.com/office/drawing/2014/main" id="{2CBB2534-39D9-43E9-858F-3E6D6D38AE4B}"/>
              </a:ext>
            </a:extLst>
          </p:cNvPr>
          <p:cNvSpPr/>
          <p:nvPr/>
        </p:nvSpPr>
        <p:spPr>
          <a:xfrm>
            <a:off x="1842052" y="1"/>
            <a:ext cx="5764696" cy="68580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pt-BR" dirty="0"/>
          </a:p>
          <a:p>
            <a:r>
              <a:rPr lang="pt-BR" dirty="0" err="1"/>
              <a:t>public</a:t>
            </a:r>
            <a:r>
              <a:rPr lang="pt-BR" dirty="0"/>
              <a:t> </a:t>
            </a:r>
            <a:r>
              <a:rPr lang="pt-BR" dirty="0" err="1"/>
              <a:t>class</a:t>
            </a:r>
            <a:r>
              <a:rPr lang="pt-BR" dirty="0"/>
              <a:t> </a:t>
            </a:r>
            <a:r>
              <a:rPr lang="pt-BR" dirty="0" err="1"/>
              <a:t>Lampada</a:t>
            </a:r>
            <a:endParaRPr lang="pt-BR" dirty="0"/>
          </a:p>
          <a:p>
            <a:r>
              <a:rPr lang="pt-BR" dirty="0"/>
              <a:t>{</a:t>
            </a:r>
          </a:p>
          <a:p>
            <a:r>
              <a:rPr lang="pt-BR" dirty="0"/>
              <a:t>	</a:t>
            </a:r>
            <a:r>
              <a:rPr lang="pt-BR" dirty="0" err="1"/>
              <a:t>private</a:t>
            </a:r>
            <a:r>
              <a:rPr lang="pt-BR" dirty="0"/>
              <a:t> </a:t>
            </a:r>
            <a:r>
              <a:rPr lang="pt-BR" dirty="0" err="1"/>
              <a:t>boolean</a:t>
            </a:r>
            <a:r>
              <a:rPr lang="pt-BR" dirty="0"/>
              <a:t> Estado;</a:t>
            </a:r>
          </a:p>
          <a:p>
            <a:r>
              <a:rPr lang="pt-BR" dirty="0"/>
              <a:t>	</a:t>
            </a:r>
            <a:r>
              <a:rPr lang="pt-BR" dirty="0" err="1"/>
              <a:t>private</a:t>
            </a:r>
            <a:r>
              <a:rPr lang="pt-BR" dirty="0"/>
              <a:t> </a:t>
            </a:r>
            <a:r>
              <a:rPr lang="pt-BR" dirty="0" err="1"/>
              <a:t>double</a:t>
            </a:r>
            <a:r>
              <a:rPr lang="pt-BR" dirty="0"/>
              <a:t> Potencia;</a:t>
            </a:r>
          </a:p>
          <a:p>
            <a:endParaRPr lang="pt-BR" dirty="0"/>
          </a:p>
          <a:p>
            <a:r>
              <a:rPr lang="pt-BR" dirty="0"/>
              <a:t>	</a:t>
            </a:r>
            <a:r>
              <a:rPr lang="pt-BR" dirty="0" err="1"/>
              <a:t>public</a:t>
            </a:r>
            <a:r>
              <a:rPr lang="pt-BR" dirty="0"/>
              <a:t> </a:t>
            </a:r>
            <a:r>
              <a:rPr lang="pt-BR" dirty="0" err="1"/>
              <a:t>Lampada</a:t>
            </a:r>
            <a:r>
              <a:rPr lang="pt-BR" dirty="0"/>
              <a:t>()</a:t>
            </a:r>
          </a:p>
          <a:p>
            <a:r>
              <a:rPr lang="pt-BR" dirty="0"/>
              <a:t>	{</a:t>
            </a:r>
          </a:p>
          <a:p>
            <a:r>
              <a:rPr lang="pt-BR" dirty="0"/>
              <a:t>		Estado = false; </a:t>
            </a:r>
          </a:p>
          <a:p>
            <a:r>
              <a:rPr lang="pt-BR" dirty="0"/>
              <a:t>	}</a:t>
            </a:r>
          </a:p>
          <a:p>
            <a:endParaRPr lang="pt-BR" dirty="0"/>
          </a:p>
          <a:p>
            <a:r>
              <a:rPr lang="pt-BR" dirty="0"/>
              <a:t>	</a:t>
            </a:r>
            <a:r>
              <a:rPr lang="pt-BR" dirty="0" err="1"/>
              <a:t>public</a:t>
            </a:r>
            <a:r>
              <a:rPr lang="pt-BR" dirty="0"/>
              <a:t> </a:t>
            </a:r>
            <a:r>
              <a:rPr lang="pt-BR" dirty="0" err="1"/>
              <a:t>boolean</a:t>
            </a:r>
            <a:r>
              <a:rPr lang="pt-BR" dirty="0"/>
              <a:t> </a:t>
            </a:r>
            <a:r>
              <a:rPr lang="pt-BR" dirty="0" err="1"/>
              <a:t>Mudar_Estado</a:t>
            </a:r>
            <a:r>
              <a:rPr lang="pt-BR" dirty="0"/>
              <a:t> ( </a:t>
            </a:r>
            <a:r>
              <a:rPr lang="pt-BR" dirty="0" err="1"/>
              <a:t>boolean</a:t>
            </a:r>
            <a:r>
              <a:rPr lang="pt-BR" dirty="0"/>
              <a:t> Est)</a:t>
            </a:r>
          </a:p>
          <a:p>
            <a:r>
              <a:rPr lang="pt-BR" dirty="0"/>
              <a:t>	{</a:t>
            </a:r>
          </a:p>
          <a:p>
            <a:r>
              <a:rPr lang="pt-BR" dirty="0"/>
              <a:t>		Estado = Est; </a:t>
            </a:r>
          </a:p>
          <a:p>
            <a:r>
              <a:rPr lang="pt-BR" dirty="0"/>
              <a:t>	}</a:t>
            </a:r>
          </a:p>
          <a:p>
            <a:endParaRPr lang="pt-BR" dirty="0"/>
          </a:p>
          <a:p>
            <a:r>
              <a:rPr lang="pt-BR" dirty="0"/>
              <a:t>	</a:t>
            </a:r>
            <a:r>
              <a:rPr lang="pt-BR" dirty="0" err="1"/>
              <a:t>public</a:t>
            </a:r>
            <a:r>
              <a:rPr lang="pt-BR" dirty="0"/>
              <a:t> </a:t>
            </a:r>
            <a:r>
              <a:rPr lang="pt-BR" dirty="0" err="1"/>
              <a:t>boolean</a:t>
            </a:r>
            <a:r>
              <a:rPr lang="pt-BR" dirty="0"/>
              <a:t> </a:t>
            </a:r>
            <a:r>
              <a:rPr lang="pt-BR" dirty="0" err="1"/>
              <a:t>Consulta_Estado</a:t>
            </a:r>
            <a:r>
              <a:rPr lang="pt-BR" dirty="0"/>
              <a:t> ( )</a:t>
            </a:r>
          </a:p>
          <a:p>
            <a:r>
              <a:rPr lang="pt-BR" dirty="0"/>
              <a:t>	{</a:t>
            </a:r>
          </a:p>
          <a:p>
            <a:r>
              <a:rPr lang="pt-BR" dirty="0"/>
              <a:t>		</a:t>
            </a:r>
            <a:r>
              <a:rPr lang="pt-BR" dirty="0" err="1"/>
              <a:t>return</a:t>
            </a:r>
            <a:r>
              <a:rPr lang="pt-BR" dirty="0"/>
              <a:t> Estado; </a:t>
            </a:r>
          </a:p>
          <a:p>
            <a:r>
              <a:rPr lang="pt-BR" dirty="0"/>
              <a:t>	}</a:t>
            </a:r>
          </a:p>
          <a:p>
            <a:r>
              <a:rPr lang="pt-BR" dirty="0"/>
              <a:t>	</a:t>
            </a:r>
          </a:p>
          <a:p>
            <a:r>
              <a:rPr lang="pt-BR" dirty="0"/>
              <a:t>}</a:t>
            </a:r>
          </a:p>
        </p:txBody>
      </p:sp>
      <p:sp>
        <p:nvSpPr>
          <p:cNvPr id="4" name="Retângulo 3">
            <a:extLst>
              <a:ext uri="{FF2B5EF4-FFF2-40B4-BE49-F238E27FC236}">
                <a16:creationId xmlns:a16="http://schemas.microsoft.com/office/drawing/2014/main" id="{44B1FD38-05ED-421B-A6CB-72508CE15DFA}"/>
              </a:ext>
            </a:extLst>
          </p:cNvPr>
          <p:cNvSpPr/>
          <p:nvPr/>
        </p:nvSpPr>
        <p:spPr>
          <a:xfrm>
            <a:off x="2584174" y="4731026"/>
            <a:ext cx="4558748" cy="1348409"/>
          </a:xfrm>
          <a:prstGeom prst="rect">
            <a:avLst/>
          </a:prstGeom>
          <a:noFill/>
          <a:ln w="412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>
            <a:extLst>
              <a:ext uri="{FF2B5EF4-FFF2-40B4-BE49-F238E27FC236}">
                <a16:creationId xmlns:a16="http://schemas.microsoft.com/office/drawing/2014/main" id="{FF857030-B99F-4641-AF3A-BC7805B45BB9}"/>
              </a:ext>
            </a:extLst>
          </p:cNvPr>
          <p:cNvSpPr/>
          <p:nvPr/>
        </p:nvSpPr>
        <p:spPr>
          <a:xfrm>
            <a:off x="2584174" y="2060946"/>
            <a:ext cx="4558748" cy="1140778"/>
          </a:xfrm>
          <a:prstGeom prst="rect">
            <a:avLst/>
          </a:prstGeom>
          <a:noFill/>
          <a:ln w="412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Retângulo 8">
            <a:extLst>
              <a:ext uri="{FF2B5EF4-FFF2-40B4-BE49-F238E27FC236}">
                <a16:creationId xmlns:a16="http://schemas.microsoft.com/office/drawing/2014/main" id="{65A3252F-6B8B-4672-AE8F-AC6ABF798DE4}"/>
              </a:ext>
            </a:extLst>
          </p:cNvPr>
          <p:cNvSpPr/>
          <p:nvPr/>
        </p:nvSpPr>
        <p:spPr>
          <a:xfrm>
            <a:off x="2584174" y="1215797"/>
            <a:ext cx="4558748" cy="686858"/>
          </a:xfrm>
          <a:prstGeom prst="rect">
            <a:avLst/>
          </a:prstGeom>
          <a:noFill/>
          <a:ln w="412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12" name="Conector de Seta Reta 11">
            <a:extLst>
              <a:ext uri="{FF2B5EF4-FFF2-40B4-BE49-F238E27FC236}">
                <a16:creationId xmlns:a16="http://schemas.microsoft.com/office/drawing/2014/main" id="{800EF5AE-E7C8-4027-AD06-E04FD5E3C784}"/>
              </a:ext>
            </a:extLst>
          </p:cNvPr>
          <p:cNvCxnSpPr>
            <a:stCxn id="9" idx="3"/>
          </p:cNvCxnSpPr>
          <p:nvPr/>
        </p:nvCxnSpPr>
        <p:spPr>
          <a:xfrm>
            <a:off x="7142922" y="1559226"/>
            <a:ext cx="1902604" cy="0"/>
          </a:xfrm>
          <a:prstGeom prst="straightConnector1">
            <a:avLst/>
          </a:prstGeom>
          <a:ln w="412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de Seta Reta 13">
            <a:extLst>
              <a:ext uri="{FF2B5EF4-FFF2-40B4-BE49-F238E27FC236}">
                <a16:creationId xmlns:a16="http://schemas.microsoft.com/office/drawing/2014/main" id="{47730B9B-8239-4AFE-8E8C-CF813DE6EBDA}"/>
              </a:ext>
            </a:extLst>
          </p:cNvPr>
          <p:cNvCxnSpPr/>
          <p:nvPr/>
        </p:nvCxnSpPr>
        <p:spPr>
          <a:xfrm>
            <a:off x="7142922" y="2683492"/>
            <a:ext cx="1902604" cy="0"/>
          </a:xfrm>
          <a:prstGeom prst="straightConnector1">
            <a:avLst/>
          </a:prstGeom>
          <a:ln w="412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ector de Seta Reta 14">
            <a:extLst>
              <a:ext uri="{FF2B5EF4-FFF2-40B4-BE49-F238E27FC236}">
                <a16:creationId xmlns:a16="http://schemas.microsoft.com/office/drawing/2014/main" id="{50D18C25-572C-4779-9D45-0BA4F85C080E}"/>
              </a:ext>
            </a:extLst>
          </p:cNvPr>
          <p:cNvCxnSpPr/>
          <p:nvPr/>
        </p:nvCxnSpPr>
        <p:spPr>
          <a:xfrm>
            <a:off x="7142922" y="5378297"/>
            <a:ext cx="1902604" cy="0"/>
          </a:xfrm>
          <a:prstGeom prst="straightConnector1">
            <a:avLst/>
          </a:prstGeom>
          <a:ln w="412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ítulo 1">
            <a:extLst>
              <a:ext uri="{FF2B5EF4-FFF2-40B4-BE49-F238E27FC236}">
                <a16:creationId xmlns:a16="http://schemas.microsoft.com/office/drawing/2014/main" id="{B36FEB35-BBE5-4A9B-BD41-3B39E77CF3F8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8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CLASSES</a:t>
            </a:r>
          </a:p>
        </p:txBody>
      </p:sp>
      <p:sp>
        <p:nvSpPr>
          <p:cNvPr id="17" name="Retângulo 16">
            <a:extLst>
              <a:ext uri="{FF2B5EF4-FFF2-40B4-BE49-F238E27FC236}">
                <a16:creationId xmlns:a16="http://schemas.microsoft.com/office/drawing/2014/main" id="{0EFF4352-1279-4B87-A47A-CA7CEA5343B3}"/>
              </a:ext>
            </a:extLst>
          </p:cNvPr>
          <p:cNvSpPr/>
          <p:nvPr/>
        </p:nvSpPr>
        <p:spPr>
          <a:xfrm>
            <a:off x="2584174" y="3306039"/>
            <a:ext cx="4558748" cy="1348409"/>
          </a:xfrm>
          <a:prstGeom prst="rect">
            <a:avLst/>
          </a:prstGeom>
          <a:noFill/>
          <a:ln w="412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20" name="Conector de Seta Reta 19">
            <a:extLst>
              <a:ext uri="{FF2B5EF4-FFF2-40B4-BE49-F238E27FC236}">
                <a16:creationId xmlns:a16="http://schemas.microsoft.com/office/drawing/2014/main" id="{8C9A8752-A037-4690-AED6-E5844B5F966B}"/>
              </a:ext>
            </a:extLst>
          </p:cNvPr>
          <p:cNvCxnSpPr/>
          <p:nvPr/>
        </p:nvCxnSpPr>
        <p:spPr>
          <a:xfrm>
            <a:off x="7149548" y="3980243"/>
            <a:ext cx="1902604" cy="0"/>
          </a:xfrm>
          <a:prstGeom prst="straightConnector1">
            <a:avLst/>
          </a:prstGeom>
          <a:ln w="41275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9F258E7B-62A2-49D1-A9E7-9660B4E912DE}"/>
              </a:ext>
            </a:extLst>
          </p:cNvPr>
          <p:cNvSpPr txBox="1"/>
          <p:nvPr/>
        </p:nvSpPr>
        <p:spPr>
          <a:xfrm>
            <a:off x="9052153" y="1307596"/>
            <a:ext cx="2530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Características da classe</a:t>
            </a:r>
          </a:p>
        </p:txBody>
      </p:sp>
      <p:sp>
        <p:nvSpPr>
          <p:cNvPr id="21" name="CaixaDeTexto 20">
            <a:extLst>
              <a:ext uri="{FF2B5EF4-FFF2-40B4-BE49-F238E27FC236}">
                <a16:creationId xmlns:a16="http://schemas.microsoft.com/office/drawing/2014/main" id="{BF956FCB-8561-4EC4-B5A6-7F27588C5542}"/>
              </a:ext>
            </a:extLst>
          </p:cNvPr>
          <p:cNvSpPr txBox="1"/>
          <p:nvPr/>
        </p:nvSpPr>
        <p:spPr>
          <a:xfrm>
            <a:off x="9084824" y="2498826"/>
            <a:ext cx="30806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Método Construtor da classe</a:t>
            </a:r>
          </a:p>
        </p:txBody>
      </p:sp>
      <p:sp>
        <p:nvSpPr>
          <p:cNvPr id="23" name="CaixaDeTexto 22">
            <a:extLst>
              <a:ext uri="{FF2B5EF4-FFF2-40B4-BE49-F238E27FC236}">
                <a16:creationId xmlns:a16="http://schemas.microsoft.com/office/drawing/2014/main" id="{15A985EA-99D9-4807-8744-17989AB04BED}"/>
              </a:ext>
            </a:extLst>
          </p:cNvPr>
          <p:cNvSpPr txBox="1"/>
          <p:nvPr/>
        </p:nvSpPr>
        <p:spPr>
          <a:xfrm>
            <a:off x="9111328" y="3763911"/>
            <a:ext cx="2530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Método</a:t>
            </a:r>
          </a:p>
        </p:txBody>
      </p:sp>
      <p:sp>
        <p:nvSpPr>
          <p:cNvPr id="25" name="CaixaDeTexto 24">
            <a:extLst>
              <a:ext uri="{FF2B5EF4-FFF2-40B4-BE49-F238E27FC236}">
                <a16:creationId xmlns:a16="http://schemas.microsoft.com/office/drawing/2014/main" id="{C5270A4C-5A89-4707-84BD-A898F7DDE974}"/>
              </a:ext>
            </a:extLst>
          </p:cNvPr>
          <p:cNvSpPr txBox="1"/>
          <p:nvPr/>
        </p:nvSpPr>
        <p:spPr>
          <a:xfrm>
            <a:off x="9058319" y="5181072"/>
            <a:ext cx="2530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Método</a:t>
            </a:r>
          </a:p>
        </p:txBody>
      </p:sp>
    </p:spTree>
    <p:extLst>
      <p:ext uri="{BB962C8B-B14F-4D97-AF65-F5344CB8AC3E}">
        <p14:creationId xmlns:p14="http://schemas.microsoft.com/office/powerpoint/2010/main" val="30884882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id="{39138C3A-0611-4D48-B843-34EC1D07D7BB}"/>
              </a:ext>
            </a:extLst>
          </p:cNvPr>
          <p:cNvSpPr/>
          <p:nvPr/>
        </p:nvSpPr>
        <p:spPr>
          <a:xfrm>
            <a:off x="4089451" y="2890391"/>
            <a:ext cx="5570796" cy="1077218"/>
          </a:xfrm>
          <a:prstGeom prst="rect">
            <a:avLst/>
          </a:prstGeom>
          <a:noFill/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1ED8460C-EE34-4264-BB38-7D865B6CD729}"/>
              </a:ext>
            </a:extLst>
          </p:cNvPr>
          <p:cNvSpPr txBox="1"/>
          <p:nvPr/>
        </p:nvSpPr>
        <p:spPr>
          <a:xfrm>
            <a:off x="3776870" y="2890391"/>
            <a:ext cx="663875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sz="3200" dirty="0"/>
              <a:t>APROXIMAR O MUNDO REAL </a:t>
            </a:r>
          </a:p>
          <a:p>
            <a:pPr algn="ctr"/>
            <a:r>
              <a:rPr lang="pt-BR" sz="3200" dirty="0"/>
              <a:t>DO MUNDO DIGITAL.</a:t>
            </a:r>
          </a:p>
        </p:txBody>
      </p:sp>
      <p:sp>
        <p:nvSpPr>
          <p:cNvPr id="3" name="Título 1">
            <a:extLst>
              <a:ext uri="{FF2B5EF4-FFF2-40B4-BE49-F238E27FC236}">
                <a16:creationId xmlns:a16="http://schemas.microsoft.com/office/drawing/2014/main" id="{0B3010A7-949B-4E77-9F53-06DC7842AFE5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OBJETIVOS DA POO</a:t>
            </a:r>
          </a:p>
        </p:txBody>
      </p:sp>
    </p:spTree>
    <p:extLst>
      <p:ext uri="{BB962C8B-B14F-4D97-AF65-F5344CB8AC3E}">
        <p14:creationId xmlns:p14="http://schemas.microsoft.com/office/powerpoint/2010/main" val="6748726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COMO A PROGRAMAÇÃO ERA FEITA ANTERIORMENTE?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1ED8460C-EE34-4264-BB38-7D865B6CD729}"/>
              </a:ext>
            </a:extLst>
          </p:cNvPr>
          <p:cNvSpPr txBox="1"/>
          <p:nvPr/>
        </p:nvSpPr>
        <p:spPr>
          <a:xfrm>
            <a:off x="815927" y="1077493"/>
            <a:ext cx="9155238" cy="1569660"/>
          </a:xfrm>
          <a:prstGeom prst="rect">
            <a:avLst/>
          </a:prstGeom>
          <a:noFill/>
          <a:ln w="44450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pt-BR" sz="3200" dirty="0"/>
              <a:t>Programação de baixo nível, ou seja, os dados eram informados diretamente para o computador da forma que ele entendia.</a:t>
            </a:r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06779BFA-0E27-471C-A72B-BFBD0460B8CB}"/>
              </a:ext>
            </a:extLst>
          </p:cNvPr>
          <p:cNvSpPr txBox="1"/>
          <p:nvPr/>
        </p:nvSpPr>
        <p:spPr>
          <a:xfrm>
            <a:off x="2783060" y="3429000"/>
            <a:ext cx="9155238" cy="2062103"/>
          </a:xfrm>
          <a:prstGeom prst="rect">
            <a:avLst/>
          </a:prstGeom>
          <a:noFill/>
          <a:ln w="44450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pt-BR" sz="3200" dirty="0"/>
              <a:t>Se o computador era binário os dados eram informados neste formato, o mesmo aconteceria se o computador fosse decimal, os dados seriam informados de forma decimal e assim por diante.</a:t>
            </a:r>
          </a:p>
        </p:txBody>
      </p:sp>
    </p:spTree>
    <p:extLst>
      <p:ext uri="{BB962C8B-B14F-4D97-AF65-F5344CB8AC3E}">
        <p14:creationId xmlns:p14="http://schemas.microsoft.com/office/powerpoint/2010/main" val="9862092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A PROGRAMAÇÃO NÃO ERA PADRONIZADA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1ED8460C-EE34-4264-BB38-7D865B6CD729}"/>
              </a:ext>
            </a:extLst>
          </p:cNvPr>
          <p:cNvSpPr txBox="1"/>
          <p:nvPr/>
        </p:nvSpPr>
        <p:spPr>
          <a:xfrm>
            <a:off x="2447780" y="2644170"/>
            <a:ext cx="9155238" cy="1569660"/>
          </a:xfrm>
          <a:prstGeom prst="rect">
            <a:avLst/>
          </a:prstGeom>
          <a:noFill/>
          <a:ln w="44450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pt-BR" sz="3200" dirty="0"/>
              <a:t>Um computador A era programado de uma certa forma, enquanto que um computador B poderia ser programado de um forma totalmente diferente.</a:t>
            </a:r>
          </a:p>
        </p:txBody>
      </p:sp>
    </p:spTree>
    <p:extLst>
      <p:ext uri="{BB962C8B-B14F-4D97-AF65-F5344CB8AC3E}">
        <p14:creationId xmlns:p14="http://schemas.microsoft.com/office/powerpoint/2010/main" val="17732229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A PROGRAMAÇÃO NÃO ERA PADRONIZADA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1ED8460C-EE34-4264-BB38-7D865B6CD729}"/>
              </a:ext>
            </a:extLst>
          </p:cNvPr>
          <p:cNvSpPr txBox="1"/>
          <p:nvPr/>
        </p:nvSpPr>
        <p:spPr>
          <a:xfrm>
            <a:off x="2447780" y="2644170"/>
            <a:ext cx="9155238" cy="2062103"/>
          </a:xfrm>
          <a:prstGeom prst="rect">
            <a:avLst/>
          </a:prstGeom>
          <a:noFill/>
          <a:ln w="44450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pt-BR" sz="3200" dirty="0"/>
              <a:t>Isto dificultava a programação dos computadores, mesmo porque a programação era realizada diretamente pelos engenheiros que haviam construído o hardware.</a:t>
            </a:r>
          </a:p>
        </p:txBody>
      </p:sp>
    </p:spTree>
    <p:extLst>
      <p:ext uri="{BB962C8B-B14F-4D97-AF65-F5344CB8AC3E}">
        <p14:creationId xmlns:p14="http://schemas.microsoft.com/office/powerpoint/2010/main" val="14157628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A PRÓXIMA ETAPA FOI A PROGRAMAÇÃO LINEAR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1ED8460C-EE34-4264-BB38-7D865B6CD729}"/>
              </a:ext>
            </a:extLst>
          </p:cNvPr>
          <p:cNvSpPr txBox="1"/>
          <p:nvPr/>
        </p:nvSpPr>
        <p:spPr>
          <a:xfrm>
            <a:off x="6096000" y="2692075"/>
            <a:ext cx="5781820" cy="584775"/>
          </a:xfrm>
          <a:prstGeom prst="rect">
            <a:avLst/>
          </a:prstGeom>
          <a:noFill/>
          <a:ln w="44450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3200" dirty="0"/>
              <a:t>PROGRAMAÇÃO DE BAIXO NÍVEL</a:t>
            </a:r>
          </a:p>
        </p:txBody>
      </p:sp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id="{1FF61F42-A0EA-4DB7-B400-AB96E23CE373}"/>
              </a:ext>
            </a:extLst>
          </p:cNvPr>
          <p:cNvCxnSpPr>
            <a:cxnSpLocks/>
            <a:stCxn id="2" idx="2"/>
          </p:cNvCxnSpPr>
          <p:nvPr/>
        </p:nvCxnSpPr>
        <p:spPr>
          <a:xfrm>
            <a:off x="8986910" y="3276850"/>
            <a:ext cx="0" cy="597467"/>
          </a:xfrm>
          <a:prstGeom prst="straightConnector1">
            <a:avLst/>
          </a:prstGeom>
          <a:ln w="4445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aixaDeTexto 8">
            <a:extLst>
              <a:ext uri="{FF2B5EF4-FFF2-40B4-BE49-F238E27FC236}">
                <a16:creationId xmlns:a16="http://schemas.microsoft.com/office/drawing/2014/main" id="{44214D47-00E2-4391-93E0-58149A65EFC4}"/>
              </a:ext>
            </a:extLst>
          </p:cNvPr>
          <p:cNvSpPr txBox="1"/>
          <p:nvPr/>
        </p:nvSpPr>
        <p:spPr>
          <a:xfrm>
            <a:off x="6096000" y="4138569"/>
            <a:ext cx="5781820" cy="584775"/>
          </a:xfrm>
          <a:prstGeom prst="rect">
            <a:avLst/>
          </a:prstGeom>
          <a:noFill/>
          <a:ln w="44450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3200" dirty="0"/>
              <a:t>PROGRAMAÇÃO LINEAR</a:t>
            </a:r>
          </a:p>
        </p:txBody>
      </p:sp>
      <p:cxnSp>
        <p:nvCxnSpPr>
          <p:cNvPr id="10" name="Conector de Seta Reta 9">
            <a:extLst>
              <a:ext uri="{FF2B5EF4-FFF2-40B4-BE49-F238E27FC236}">
                <a16:creationId xmlns:a16="http://schemas.microsoft.com/office/drawing/2014/main" id="{0C049AFB-031B-4772-98FE-D1849AE4E786}"/>
              </a:ext>
            </a:extLst>
          </p:cNvPr>
          <p:cNvCxnSpPr>
            <a:cxnSpLocks/>
          </p:cNvCxnSpPr>
          <p:nvPr/>
        </p:nvCxnSpPr>
        <p:spPr>
          <a:xfrm>
            <a:off x="8986910" y="3248715"/>
            <a:ext cx="0" cy="597467"/>
          </a:xfrm>
          <a:prstGeom prst="straightConnector1">
            <a:avLst/>
          </a:prstGeom>
          <a:ln w="4445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to 11">
            <a:extLst>
              <a:ext uri="{FF2B5EF4-FFF2-40B4-BE49-F238E27FC236}">
                <a16:creationId xmlns:a16="http://schemas.microsoft.com/office/drawing/2014/main" id="{819A6FE7-0900-4FC6-BC50-F0FDA3F58486}"/>
              </a:ext>
            </a:extLst>
          </p:cNvPr>
          <p:cNvCxnSpPr>
            <a:cxnSpLocks/>
          </p:cNvCxnSpPr>
          <p:nvPr/>
        </p:nvCxnSpPr>
        <p:spPr>
          <a:xfrm flipH="1">
            <a:off x="5289453" y="1463040"/>
            <a:ext cx="1" cy="4839286"/>
          </a:xfrm>
          <a:prstGeom prst="line">
            <a:avLst/>
          </a:prstGeom>
          <a:ln w="317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BC2B2E6B-585E-4EA9-AF3B-4C5293A02CC7}"/>
              </a:ext>
            </a:extLst>
          </p:cNvPr>
          <p:cNvSpPr txBox="1"/>
          <p:nvPr/>
        </p:nvSpPr>
        <p:spPr>
          <a:xfrm>
            <a:off x="314180" y="1805868"/>
            <a:ext cx="4693916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3200" dirty="0"/>
              <a:t>Era a programação já possível de entender pelos programadores, mas sempre de cima para baixo e sem condicionantes (</a:t>
            </a:r>
            <a:r>
              <a:rPr lang="pt-BR" sz="3200" dirty="0" err="1"/>
              <a:t>if</a:t>
            </a:r>
            <a:r>
              <a:rPr lang="pt-BR" sz="3200" dirty="0"/>
              <a:t>) ou ciclos como o enquanto (</a:t>
            </a:r>
            <a:r>
              <a:rPr lang="pt-BR" sz="3200" dirty="0" err="1"/>
              <a:t>while</a:t>
            </a:r>
            <a:r>
              <a:rPr lang="pt-BR" sz="3200" dirty="0"/>
              <a:t>).</a:t>
            </a:r>
          </a:p>
        </p:txBody>
      </p:sp>
    </p:spTree>
    <p:extLst>
      <p:ext uri="{BB962C8B-B14F-4D97-AF65-F5344CB8AC3E}">
        <p14:creationId xmlns:p14="http://schemas.microsoft.com/office/powerpoint/2010/main" val="18315298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A PRÓXIMA ETAPA FOI A PROGRAMAÇÃO ESTRUTURADA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44214D47-00E2-4391-93E0-58149A65EFC4}"/>
              </a:ext>
            </a:extLst>
          </p:cNvPr>
          <p:cNvSpPr txBox="1"/>
          <p:nvPr/>
        </p:nvSpPr>
        <p:spPr>
          <a:xfrm>
            <a:off x="5955323" y="1454731"/>
            <a:ext cx="5781820" cy="584775"/>
          </a:xfrm>
          <a:prstGeom prst="rect">
            <a:avLst/>
          </a:prstGeom>
          <a:noFill/>
          <a:ln w="44450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3200" dirty="0"/>
              <a:t>PROGRAMAÇÃO LINEAR</a:t>
            </a:r>
          </a:p>
        </p:txBody>
      </p:sp>
      <p:cxnSp>
        <p:nvCxnSpPr>
          <p:cNvPr id="12" name="Conector reto 11">
            <a:extLst>
              <a:ext uri="{FF2B5EF4-FFF2-40B4-BE49-F238E27FC236}">
                <a16:creationId xmlns:a16="http://schemas.microsoft.com/office/drawing/2014/main" id="{819A6FE7-0900-4FC6-BC50-F0FDA3F58486}"/>
              </a:ext>
            </a:extLst>
          </p:cNvPr>
          <p:cNvCxnSpPr>
            <a:cxnSpLocks/>
          </p:cNvCxnSpPr>
          <p:nvPr/>
        </p:nvCxnSpPr>
        <p:spPr>
          <a:xfrm flipH="1">
            <a:off x="5289453" y="1463040"/>
            <a:ext cx="1" cy="4839286"/>
          </a:xfrm>
          <a:prstGeom prst="line">
            <a:avLst/>
          </a:prstGeom>
          <a:ln w="317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BC2B2E6B-585E-4EA9-AF3B-4C5293A02CC7}"/>
              </a:ext>
            </a:extLst>
          </p:cNvPr>
          <p:cNvSpPr txBox="1"/>
          <p:nvPr/>
        </p:nvSpPr>
        <p:spPr>
          <a:xfrm>
            <a:off x="314180" y="1805868"/>
            <a:ext cx="4693916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3200" dirty="0"/>
              <a:t>Era a programação estruturada permitia pequenos pedaços da programação linear. Assim, poderia ser realizada em partes, não executando necessariamente todo o código. 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5FEFCD9E-2751-4843-BFB0-699A7C35B3F0}"/>
              </a:ext>
            </a:extLst>
          </p:cNvPr>
          <p:cNvSpPr txBox="1"/>
          <p:nvPr/>
        </p:nvSpPr>
        <p:spPr>
          <a:xfrm>
            <a:off x="5955323" y="2734012"/>
            <a:ext cx="5781820" cy="584775"/>
          </a:xfrm>
          <a:prstGeom prst="rect">
            <a:avLst/>
          </a:prstGeom>
          <a:noFill/>
          <a:ln w="44450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3200" dirty="0"/>
              <a:t>PROGRAMAÇÃO ESTRUTURADA</a:t>
            </a:r>
          </a:p>
        </p:txBody>
      </p:sp>
      <p:cxnSp>
        <p:nvCxnSpPr>
          <p:cNvPr id="13" name="Conector de Seta Reta 12">
            <a:extLst>
              <a:ext uri="{FF2B5EF4-FFF2-40B4-BE49-F238E27FC236}">
                <a16:creationId xmlns:a16="http://schemas.microsoft.com/office/drawing/2014/main" id="{AB75A310-5E9D-4180-87B7-5A17F31F38D2}"/>
              </a:ext>
            </a:extLst>
          </p:cNvPr>
          <p:cNvCxnSpPr>
            <a:cxnSpLocks/>
          </p:cNvCxnSpPr>
          <p:nvPr/>
        </p:nvCxnSpPr>
        <p:spPr>
          <a:xfrm>
            <a:off x="8846233" y="2039506"/>
            <a:ext cx="0" cy="597467"/>
          </a:xfrm>
          <a:prstGeom prst="straightConnector1">
            <a:avLst/>
          </a:prstGeom>
          <a:ln w="4445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Imagem 3">
            <a:extLst>
              <a:ext uri="{FF2B5EF4-FFF2-40B4-BE49-F238E27FC236}">
                <a16:creationId xmlns:a16="http://schemas.microsoft.com/office/drawing/2014/main" id="{6F3A8BDB-AD53-4C45-BA91-38BD4A9FB3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55322" y="3696696"/>
            <a:ext cx="5781819" cy="2740675"/>
          </a:xfrm>
          <a:prstGeom prst="rect">
            <a:avLst/>
          </a:prstGeom>
          <a:ln w="38100">
            <a:solidFill>
              <a:schemeClr val="accent2"/>
            </a:solidFill>
          </a:ln>
        </p:spPr>
      </p:pic>
    </p:spTree>
    <p:extLst>
      <p:ext uri="{BB962C8B-B14F-4D97-AF65-F5344CB8AC3E}">
        <p14:creationId xmlns:p14="http://schemas.microsoft.com/office/powerpoint/2010/main" val="4448319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EXEMPLO DE CÓDIGO EM LINGUAGEM ESTRUTURADA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EA6DF052-6C0D-4DD6-93CC-30EF911C02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1753" y="1858159"/>
            <a:ext cx="7023504" cy="3560079"/>
          </a:xfrm>
          <a:prstGeom prst="rect">
            <a:avLst/>
          </a:prstGeom>
          <a:ln w="41275">
            <a:solidFill>
              <a:schemeClr val="accent2"/>
            </a:solidFill>
          </a:ln>
        </p:spPr>
      </p:pic>
    </p:spTree>
    <p:extLst>
      <p:ext uri="{BB962C8B-B14F-4D97-AF65-F5344CB8AC3E}">
        <p14:creationId xmlns:p14="http://schemas.microsoft.com/office/powerpoint/2010/main" val="21455066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A PRÓXIMA ETAPA FOI A PROGRAMAÇÃO MODULAR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1ED8460C-EE34-4264-BB38-7D865B6CD729}"/>
              </a:ext>
            </a:extLst>
          </p:cNvPr>
          <p:cNvSpPr txBox="1"/>
          <p:nvPr/>
        </p:nvSpPr>
        <p:spPr>
          <a:xfrm>
            <a:off x="5941256" y="1651065"/>
            <a:ext cx="5781820" cy="584775"/>
          </a:xfrm>
          <a:prstGeom prst="rect">
            <a:avLst/>
          </a:prstGeom>
          <a:noFill/>
          <a:ln w="44450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3200" dirty="0"/>
              <a:t>PROGRAMAÇÃO DE BAIXO NÍVEL</a:t>
            </a:r>
          </a:p>
        </p:txBody>
      </p:sp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id="{1FF61F42-A0EA-4DB7-B400-AB96E23CE373}"/>
              </a:ext>
            </a:extLst>
          </p:cNvPr>
          <p:cNvCxnSpPr>
            <a:cxnSpLocks/>
            <a:stCxn id="2" idx="2"/>
          </p:cNvCxnSpPr>
          <p:nvPr/>
        </p:nvCxnSpPr>
        <p:spPr>
          <a:xfrm>
            <a:off x="8832166" y="2235840"/>
            <a:ext cx="0" cy="597467"/>
          </a:xfrm>
          <a:prstGeom prst="straightConnector1">
            <a:avLst/>
          </a:prstGeom>
          <a:ln w="4445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aixaDeTexto 8">
            <a:extLst>
              <a:ext uri="{FF2B5EF4-FFF2-40B4-BE49-F238E27FC236}">
                <a16:creationId xmlns:a16="http://schemas.microsoft.com/office/drawing/2014/main" id="{44214D47-00E2-4391-93E0-58149A65EFC4}"/>
              </a:ext>
            </a:extLst>
          </p:cNvPr>
          <p:cNvSpPr txBox="1"/>
          <p:nvPr/>
        </p:nvSpPr>
        <p:spPr>
          <a:xfrm>
            <a:off x="5941256" y="3097559"/>
            <a:ext cx="5781820" cy="584775"/>
          </a:xfrm>
          <a:prstGeom prst="rect">
            <a:avLst/>
          </a:prstGeom>
          <a:noFill/>
          <a:ln w="44450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3200" dirty="0"/>
              <a:t>PROGRAMAÇÃO LINEAR</a:t>
            </a:r>
          </a:p>
        </p:txBody>
      </p:sp>
      <p:cxnSp>
        <p:nvCxnSpPr>
          <p:cNvPr id="10" name="Conector de Seta Reta 9">
            <a:extLst>
              <a:ext uri="{FF2B5EF4-FFF2-40B4-BE49-F238E27FC236}">
                <a16:creationId xmlns:a16="http://schemas.microsoft.com/office/drawing/2014/main" id="{0C049AFB-031B-4772-98FE-D1849AE4E786}"/>
              </a:ext>
            </a:extLst>
          </p:cNvPr>
          <p:cNvCxnSpPr>
            <a:cxnSpLocks/>
          </p:cNvCxnSpPr>
          <p:nvPr/>
        </p:nvCxnSpPr>
        <p:spPr>
          <a:xfrm>
            <a:off x="8832166" y="2207705"/>
            <a:ext cx="0" cy="597467"/>
          </a:xfrm>
          <a:prstGeom prst="straightConnector1">
            <a:avLst/>
          </a:prstGeom>
          <a:ln w="4445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to 11">
            <a:extLst>
              <a:ext uri="{FF2B5EF4-FFF2-40B4-BE49-F238E27FC236}">
                <a16:creationId xmlns:a16="http://schemas.microsoft.com/office/drawing/2014/main" id="{819A6FE7-0900-4FC6-BC50-F0FDA3F58486}"/>
              </a:ext>
            </a:extLst>
          </p:cNvPr>
          <p:cNvCxnSpPr>
            <a:cxnSpLocks/>
          </p:cNvCxnSpPr>
          <p:nvPr/>
        </p:nvCxnSpPr>
        <p:spPr>
          <a:xfrm flipH="1">
            <a:off x="5289453" y="1463040"/>
            <a:ext cx="1" cy="4839286"/>
          </a:xfrm>
          <a:prstGeom prst="line">
            <a:avLst/>
          </a:prstGeom>
          <a:ln w="317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BC2B2E6B-585E-4EA9-AF3B-4C5293A02CC7}"/>
              </a:ext>
            </a:extLst>
          </p:cNvPr>
          <p:cNvSpPr txBox="1"/>
          <p:nvPr/>
        </p:nvSpPr>
        <p:spPr>
          <a:xfrm>
            <a:off x="314180" y="1805868"/>
            <a:ext cx="4693916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3200" dirty="0"/>
              <a:t>Permite a criação de módulos de programação estruturada.</a:t>
            </a:r>
          </a:p>
          <a:p>
            <a:pPr algn="just"/>
            <a:r>
              <a:rPr lang="pt-BR" sz="3200" dirty="0"/>
              <a:t>Dividia o código em capsulas protegidas que poderiam compor sistemas maiores.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8A8FF0E0-F263-4E60-8BFB-7B5F36E6AFD1}"/>
              </a:ext>
            </a:extLst>
          </p:cNvPr>
          <p:cNvSpPr txBox="1"/>
          <p:nvPr/>
        </p:nvSpPr>
        <p:spPr>
          <a:xfrm>
            <a:off x="5941256" y="4544053"/>
            <a:ext cx="5781820" cy="584775"/>
          </a:xfrm>
          <a:prstGeom prst="rect">
            <a:avLst/>
          </a:prstGeom>
          <a:noFill/>
          <a:ln w="44450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3200" dirty="0"/>
              <a:t>PROGRAMAÇÃO MODULAR</a:t>
            </a:r>
          </a:p>
        </p:txBody>
      </p:sp>
      <p:cxnSp>
        <p:nvCxnSpPr>
          <p:cNvPr id="13" name="Conector de Seta Reta 12">
            <a:extLst>
              <a:ext uri="{FF2B5EF4-FFF2-40B4-BE49-F238E27FC236}">
                <a16:creationId xmlns:a16="http://schemas.microsoft.com/office/drawing/2014/main" id="{25422E4F-169B-44FF-A24A-DAD8F159152A}"/>
              </a:ext>
            </a:extLst>
          </p:cNvPr>
          <p:cNvCxnSpPr>
            <a:cxnSpLocks/>
          </p:cNvCxnSpPr>
          <p:nvPr/>
        </p:nvCxnSpPr>
        <p:spPr>
          <a:xfrm>
            <a:off x="8832166" y="3654199"/>
            <a:ext cx="0" cy="597467"/>
          </a:xfrm>
          <a:prstGeom prst="straightConnector1">
            <a:avLst/>
          </a:prstGeom>
          <a:ln w="4445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440117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SURGIMENTO DA POO</a:t>
            </a:r>
          </a:p>
        </p:txBody>
      </p:sp>
      <p:sp>
        <p:nvSpPr>
          <p:cNvPr id="2" name="CaixaDeTexto 1">
            <a:extLst>
              <a:ext uri="{FF2B5EF4-FFF2-40B4-BE49-F238E27FC236}">
                <a16:creationId xmlns:a16="http://schemas.microsoft.com/office/drawing/2014/main" id="{1ED8460C-EE34-4264-BB38-7D865B6CD729}"/>
              </a:ext>
            </a:extLst>
          </p:cNvPr>
          <p:cNvSpPr txBox="1"/>
          <p:nvPr/>
        </p:nvSpPr>
        <p:spPr>
          <a:xfrm>
            <a:off x="314180" y="1463040"/>
            <a:ext cx="5336335" cy="523220"/>
          </a:xfrm>
          <a:prstGeom prst="rect">
            <a:avLst/>
          </a:prstGeom>
          <a:noFill/>
          <a:ln w="44450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2800" dirty="0"/>
              <a:t>PROGRAMAÇÃO DE BAIXO NÍVEL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44214D47-00E2-4391-93E0-58149A65EFC4}"/>
              </a:ext>
            </a:extLst>
          </p:cNvPr>
          <p:cNvSpPr txBox="1"/>
          <p:nvPr/>
        </p:nvSpPr>
        <p:spPr>
          <a:xfrm>
            <a:off x="314177" y="2619953"/>
            <a:ext cx="5336333" cy="584775"/>
          </a:xfrm>
          <a:prstGeom prst="rect">
            <a:avLst/>
          </a:prstGeom>
          <a:noFill/>
          <a:ln w="44450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3200" dirty="0"/>
              <a:t>PROGRAMAÇÃO LINEAR</a:t>
            </a:r>
          </a:p>
        </p:txBody>
      </p:sp>
      <p:cxnSp>
        <p:nvCxnSpPr>
          <p:cNvPr id="10" name="Conector de Seta Reta 9">
            <a:extLst>
              <a:ext uri="{FF2B5EF4-FFF2-40B4-BE49-F238E27FC236}">
                <a16:creationId xmlns:a16="http://schemas.microsoft.com/office/drawing/2014/main" id="{0C049AFB-031B-4772-98FE-D1849AE4E786}"/>
              </a:ext>
            </a:extLst>
          </p:cNvPr>
          <p:cNvCxnSpPr>
            <a:cxnSpLocks/>
          </p:cNvCxnSpPr>
          <p:nvPr/>
        </p:nvCxnSpPr>
        <p:spPr>
          <a:xfrm>
            <a:off x="3205090" y="2019680"/>
            <a:ext cx="0" cy="597467"/>
          </a:xfrm>
          <a:prstGeom prst="straightConnector1">
            <a:avLst/>
          </a:prstGeom>
          <a:ln w="4445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reto 11">
            <a:extLst>
              <a:ext uri="{FF2B5EF4-FFF2-40B4-BE49-F238E27FC236}">
                <a16:creationId xmlns:a16="http://schemas.microsoft.com/office/drawing/2014/main" id="{819A6FE7-0900-4FC6-BC50-F0FDA3F58486}"/>
              </a:ext>
            </a:extLst>
          </p:cNvPr>
          <p:cNvCxnSpPr>
            <a:cxnSpLocks/>
          </p:cNvCxnSpPr>
          <p:nvPr/>
        </p:nvCxnSpPr>
        <p:spPr>
          <a:xfrm flipH="1">
            <a:off x="5931878" y="1274925"/>
            <a:ext cx="1" cy="4839286"/>
          </a:xfrm>
          <a:prstGeom prst="line">
            <a:avLst/>
          </a:prstGeom>
          <a:ln w="317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BC2B2E6B-585E-4EA9-AF3B-4C5293A02CC7}"/>
              </a:ext>
            </a:extLst>
          </p:cNvPr>
          <p:cNvSpPr txBox="1"/>
          <p:nvPr/>
        </p:nvSpPr>
        <p:spPr>
          <a:xfrm>
            <a:off x="6260123" y="1272055"/>
            <a:ext cx="561767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3200" dirty="0"/>
              <a:t>Posteriormente  surgiu a </a:t>
            </a:r>
            <a:r>
              <a:rPr lang="pt-BR" sz="3200" dirty="0" err="1"/>
              <a:t>progra-mação</a:t>
            </a:r>
            <a:r>
              <a:rPr lang="pt-BR" sz="3200" dirty="0"/>
              <a:t> orientada a objetos. Esta ampliava os conceitos das programação modular. Foi criada por Alan Kay.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8A8FF0E0-F263-4E60-8BFB-7B5F36E6AFD1}"/>
              </a:ext>
            </a:extLst>
          </p:cNvPr>
          <p:cNvSpPr txBox="1"/>
          <p:nvPr/>
        </p:nvSpPr>
        <p:spPr>
          <a:xfrm>
            <a:off x="314180" y="3883428"/>
            <a:ext cx="5336326" cy="584775"/>
          </a:xfrm>
          <a:prstGeom prst="rect">
            <a:avLst/>
          </a:prstGeom>
          <a:noFill/>
          <a:ln w="44450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sz="3200" dirty="0"/>
              <a:t>PROGRAMAÇÃO MODULAR</a:t>
            </a:r>
          </a:p>
        </p:txBody>
      </p:sp>
      <p:cxnSp>
        <p:nvCxnSpPr>
          <p:cNvPr id="13" name="Conector de Seta Reta 12">
            <a:extLst>
              <a:ext uri="{FF2B5EF4-FFF2-40B4-BE49-F238E27FC236}">
                <a16:creationId xmlns:a16="http://schemas.microsoft.com/office/drawing/2014/main" id="{25422E4F-169B-44FF-A24A-DAD8F159152A}"/>
              </a:ext>
            </a:extLst>
          </p:cNvPr>
          <p:cNvCxnSpPr>
            <a:cxnSpLocks/>
          </p:cNvCxnSpPr>
          <p:nvPr/>
        </p:nvCxnSpPr>
        <p:spPr>
          <a:xfrm>
            <a:off x="3205090" y="3237574"/>
            <a:ext cx="0" cy="597467"/>
          </a:xfrm>
          <a:prstGeom prst="straightConnector1">
            <a:avLst/>
          </a:prstGeom>
          <a:ln w="4445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6" name="Picture 2" descr="3 lições grandiosas que eu aprendi com o Alan Kay">
            <a:extLst>
              <a:ext uri="{FF2B5EF4-FFF2-40B4-BE49-F238E27FC236}">
                <a16:creationId xmlns:a16="http://schemas.microsoft.com/office/drawing/2014/main" id="{CD306490-83C8-4772-845F-4170300EA5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20654">
            <a:off x="8218514" y="4301698"/>
            <a:ext cx="3733881" cy="19512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897982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POSTULADO DE ALAN KAY</a:t>
            </a:r>
          </a:p>
        </p:txBody>
      </p:sp>
      <p:sp>
        <p:nvSpPr>
          <p:cNvPr id="18" name="CaixaDeTexto 17">
            <a:extLst>
              <a:ext uri="{FF2B5EF4-FFF2-40B4-BE49-F238E27FC236}">
                <a16:creationId xmlns:a16="http://schemas.microsoft.com/office/drawing/2014/main" id="{BC2B2E6B-585E-4EA9-AF3B-4C5293A02CC7}"/>
              </a:ext>
            </a:extLst>
          </p:cNvPr>
          <p:cNvSpPr txBox="1"/>
          <p:nvPr/>
        </p:nvSpPr>
        <p:spPr>
          <a:xfrm>
            <a:off x="436098" y="1497139"/>
            <a:ext cx="9512085" cy="2062103"/>
          </a:xfrm>
          <a:prstGeom prst="rect">
            <a:avLst/>
          </a:prstGeom>
          <a:noFill/>
          <a:ln w="28575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pt-BR" sz="320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o computador ideal deveria funcionar como um organismo vivo, isto é, cada "célula" comportar-se-ia relacionando-se com outras a fim de alcançar um objetivo, contudo, funcionando de forma autônoma.</a:t>
            </a:r>
            <a:endParaRPr lang="pt-BR" sz="3200" dirty="0"/>
          </a:p>
        </p:txBody>
      </p:sp>
      <p:sp>
        <p:nvSpPr>
          <p:cNvPr id="3" name="CaixaDeTexto 2">
            <a:extLst>
              <a:ext uri="{FF2B5EF4-FFF2-40B4-BE49-F238E27FC236}">
                <a16:creationId xmlns:a16="http://schemas.microsoft.com/office/drawing/2014/main" id="{DCF6AF73-62DF-43F9-B64E-851AC689F588}"/>
              </a:ext>
            </a:extLst>
          </p:cNvPr>
          <p:cNvSpPr txBox="1"/>
          <p:nvPr/>
        </p:nvSpPr>
        <p:spPr>
          <a:xfrm>
            <a:off x="2504049" y="3971047"/>
            <a:ext cx="9512085" cy="1077218"/>
          </a:xfrm>
          <a:prstGeom prst="rect">
            <a:avLst/>
          </a:prstGeom>
          <a:noFill/>
          <a:ln w="28575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just"/>
            <a:r>
              <a:rPr lang="pt-BR" sz="320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As células poderiam se reagrupar para resolver um outro problema ou desempenhar outras funções.</a:t>
            </a:r>
            <a:endParaRPr lang="pt-BR" sz="3200" dirty="0"/>
          </a:p>
        </p:txBody>
      </p:sp>
    </p:spTree>
    <p:extLst>
      <p:ext uri="{BB962C8B-B14F-4D97-AF65-F5344CB8AC3E}">
        <p14:creationId xmlns:p14="http://schemas.microsoft.com/office/powerpoint/2010/main" val="6683967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>
            <a:off x="0" y="2869809"/>
            <a:ext cx="12192000" cy="1420837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QUALQUER COISA QUE SEJA UM OBJETO </a:t>
            </a:r>
          </a:p>
          <a:p>
            <a:pPr algn="ctr"/>
            <a:r>
              <a:rPr lang="pt-BR" sz="3600" dirty="0">
                <a:solidFill>
                  <a:schemeClr val="bg1"/>
                </a:solidFill>
              </a:rPr>
              <a:t>PODE SER UTILIZADO PARA EXPLICAR A POO</a:t>
            </a:r>
          </a:p>
        </p:txBody>
      </p:sp>
    </p:spTree>
    <p:extLst>
      <p:ext uri="{BB962C8B-B14F-4D97-AF65-F5344CB8AC3E}">
        <p14:creationId xmlns:p14="http://schemas.microsoft.com/office/powerpoint/2010/main" val="58415047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A POO EXPLICA QUALQUER CONCEITO COM QUALQUER OBJETO</a:t>
            </a:r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B2A43B8F-3B8E-421E-AC02-AFC77881AA6E}"/>
              </a:ext>
            </a:extLst>
          </p:cNvPr>
          <p:cNvCxnSpPr>
            <a:cxnSpLocks/>
          </p:cNvCxnSpPr>
          <p:nvPr/>
        </p:nvCxnSpPr>
        <p:spPr>
          <a:xfrm flipH="1">
            <a:off x="5931878" y="1274925"/>
            <a:ext cx="1" cy="4839286"/>
          </a:xfrm>
          <a:prstGeom prst="line">
            <a:avLst/>
          </a:prstGeom>
          <a:ln w="317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50" name="Picture 2" descr="Vendas de carros de luxo disparam neste 1º quadrimestre | InfoMoney">
            <a:extLst>
              <a:ext uri="{FF2B5EF4-FFF2-40B4-BE49-F238E27FC236}">
                <a16:creationId xmlns:a16="http://schemas.microsoft.com/office/drawing/2014/main" id="{CDD037D3-B282-4CBB-AD64-061F68546F1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532" y="1274925"/>
            <a:ext cx="4653763" cy="29004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Entenda as diferenças entre os tipos de lâmpadas | Notícias de decoração,  mercado imobiliário e muito mais | Blog Imovelweb">
            <a:extLst>
              <a:ext uri="{FF2B5EF4-FFF2-40B4-BE49-F238E27FC236}">
                <a16:creationId xmlns:a16="http://schemas.microsoft.com/office/drawing/2014/main" id="{3B48FD74-C689-4BB4-9E6A-3CFADC303B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03107" y="3357529"/>
            <a:ext cx="4519151" cy="2756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90937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COMO ERA E COMO É?</a:t>
            </a:r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B2A43B8F-3B8E-421E-AC02-AFC77881AA6E}"/>
              </a:ext>
            </a:extLst>
          </p:cNvPr>
          <p:cNvCxnSpPr>
            <a:cxnSpLocks/>
          </p:cNvCxnSpPr>
          <p:nvPr/>
        </p:nvCxnSpPr>
        <p:spPr>
          <a:xfrm flipH="1">
            <a:off x="5931878" y="1274925"/>
            <a:ext cx="1" cy="4839286"/>
          </a:xfrm>
          <a:prstGeom prst="line">
            <a:avLst/>
          </a:prstGeom>
          <a:ln w="317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m 2">
            <a:extLst>
              <a:ext uri="{FF2B5EF4-FFF2-40B4-BE49-F238E27FC236}">
                <a16:creationId xmlns:a16="http://schemas.microsoft.com/office/drawing/2014/main" id="{5E0B0D55-12EC-4693-9617-8AF7200A30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6042" y="1274924"/>
            <a:ext cx="4668444" cy="3831648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66DA8442-0B84-4C31-98B2-7A21F81118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99030" y="2132761"/>
            <a:ext cx="4724400" cy="3981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853442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LINGUAGENS POO</a:t>
            </a:r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B2A43B8F-3B8E-421E-AC02-AFC77881AA6E}"/>
              </a:ext>
            </a:extLst>
          </p:cNvPr>
          <p:cNvCxnSpPr>
            <a:cxnSpLocks/>
          </p:cNvCxnSpPr>
          <p:nvPr/>
        </p:nvCxnSpPr>
        <p:spPr>
          <a:xfrm flipH="1">
            <a:off x="4173417" y="1260857"/>
            <a:ext cx="1" cy="4839286"/>
          </a:xfrm>
          <a:prstGeom prst="line">
            <a:avLst/>
          </a:prstGeom>
          <a:ln w="317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ixaDeTexto 1">
            <a:extLst>
              <a:ext uri="{FF2B5EF4-FFF2-40B4-BE49-F238E27FC236}">
                <a16:creationId xmlns:a16="http://schemas.microsoft.com/office/drawing/2014/main" id="{57E59891-CD26-4C6F-B579-CBB4F3D81905}"/>
              </a:ext>
            </a:extLst>
          </p:cNvPr>
          <p:cNvSpPr txBox="1"/>
          <p:nvPr/>
        </p:nvSpPr>
        <p:spPr>
          <a:xfrm>
            <a:off x="5050302" y="2984052"/>
            <a:ext cx="4149969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200" dirty="0"/>
              <a:t>C++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200" dirty="0"/>
              <a:t>Java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200" dirty="0"/>
              <a:t>PHP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200" dirty="0" err="1"/>
              <a:t>Phyton</a:t>
            </a:r>
            <a:endParaRPr lang="pt-BR" sz="32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200" dirty="0"/>
              <a:t>Ruby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200" dirty="0"/>
              <a:t>Visual Basic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sz="3200" dirty="0"/>
          </a:p>
        </p:txBody>
      </p:sp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id="{261175DC-6D78-4700-88EA-1D1DE87805DA}"/>
              </a:ext>
            </a:extLst>
          </p:cNvPr>
          <p:cNvCxnSpPr/>
          <p:nvPr/>
        </p:nvCxnSpPr>
        <p:spPr>
          <a:xfrm>
            <a:off x="6203851" y="4201561"/>
            <a:ext cx="2419643" cy="1041010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aixaDeTexto 7">
            <a:extLst>
              <a:ext uri="{FF2B5EF4-FFF2-40B4-BE49-F238E27FC236}">
                <a16:creationId xmlns:a16="http://schemas.microsoft.com/office/drawing/2014/main" id="{2EA2BFA2-58EF-4DFD-B4AE-62E564E28CDC}"/>
              </a:ext>
            </a:extLst>
          </p:cNvPr>
          <p:cNvSpPr txBox="1"/>
          <p:nvPr/>
        </p:nvSpPr>
        <p:spPr>
          <a:xfrm>
            <a:off x="8918915" y="4899515"/>
            <a:ext cx="27009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Base em classes, mas nem todos os conceitos de POO são utilizados.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F4F54C64-64F4-48C6-8F62-F9F7AA035C08}"/>
              </a:ext>
            </a:extLst>
          </p:cNvPr>
          <p:cNvSpPr txBox="1"/>
          <p:nvPr/>
        </p:nvSpPr>
        <p:spPr>
          <a:xfrm>
            <a:off x="8918915" y="3445716"/>
            <a:ext cx="27009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dirty="0"/>
              <a:t>Totalmente implementado na POO.</a:t>
            </a:r>
          </a:p>
        </p:txBody>
      </p:sp>
      <p:cxnSp>
        <p:nvCxnSpPr>
          <p:cNvPr id="12" name="Conector de Seta Reta 11">
            <a:extLst>
              <a:ext uri="{FF2B5EF4-FFF2-40B4-BE49-F238E27FC236}">
                <a16:creationId xmlns:a16="http://schemas.microsoft.com/office/drawing/2014/main" id="{707E3053-52E6-484D-ABAB-15DA1F644512}"/>
              </a:ext>
            </a:extLst>
          </p:cNvPr>
          <p:cNvCxnSpPr>
            <a:cxnSpLocks/>
          </p:cNvCxnSpPr>
          <p:nvPr/>
        </p:nvCxnSpPr>
        <p:spPr>
          <a:xfrm>
            <a:off x="6203851" y="3768882"/>
            <a:ext cx="2307103" cy="0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ector de Seta Reta 13">
            <a:extLst>
              <a:ext uri="{FF2B5EF4-FFF2-40B4-BE49-F238E27FC236}">
                <a16:creationId xmlns:a16="http://schemas.microsoft.com/office/drawing/2014/main" id="{BE577867-B7E6-4043-93F0-27A7905636F6}"/>
              </a:ext>
            </a:extLst>
          </p:cNvPr>
          <p:cNvCxnSpPr>
            <a:cxnSpLocks/>
          </p:cNvCxnSpPr>
          <p:nvPr/>
        </p:nvCxnSpPr>
        <p:spPr>
          <a:xfrm flipV="1">
            <a:off x="6203850" y="2039815"/>
            <a:ext cx="2166427" cy="1220286"/>
          </a:xfrm>
          <a:prstGeom prst="straightConnector1">
            <a:avLst/>
          </a:prstGeom>
          <a:ln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CaixaDeTexto 18">
            <a:extLst>
              <a:ext uri="{FF2B5EF4-FFF2-40B4-BE49-F238E27FC236}">
                <a16:creationId xmlns:a16="http://schemas.microsoft.com/office/drawing/2014/main" id="{85B38BAC-B777-46F4-B572-62D2B3468E26}"/>
              </a:ext>
            </a:extLst>
          </p:cNvPr>
          <p:cNvSpPr txBox="1"/>
          <p:nvPr/>
        </p:nvSpPr>
        <p:spPr>
          <a:xfrm>
            <a:off x="8918915" y="1783724"/>
            <a:ext cx="27009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dirty="0"/>
              <a:t>É baseado em objetos, mas, não necessariamente precisa ser implementado.</a:t>
            </a:r>
          </a:p>
        </p:txBody>
      </p:sp>
    </p:spTree>
    <p:extLst>
      <p:ext uri="{BB962C8B-B14F-4D97-AF65-F5344CB8AC3E}">
        <p14:creationId xmlns:p14="http://schemas.microsoft.com/office/powerpoint/2010/main" val="35109364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VANTAGENS DA POO</a:t>
            </a:r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B2A43B8F-3B8E-421E-AC02-AFC77881AA6E}"/>
              </a:ext>
            </a:extLst>
          </p:cNvPr>
          <p:cNvCxnSpPr>
            <a:cxnSpLocks/>
          </p:cNvCxnSpPr>
          <p:nvPr/>
        </p:nvCxnSpPr>
        <p:spPr>
          <a:xfrm flipH="1">
            <a:off x="1556826" y="1331195"/>
            <a:ext cx="1" cy="4839286"/>
          </a:xfrm>
          <a:prstGeom prst="line">
            <a:avLst/>
          </a:prstGeom>
          <a:ln w="317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ixaDeTexto 1">
            <a:extLst>
              <a:ext uri="{FF2B5EF4-FFF2-40B4-BE49-F238E27FC236}">
                <a16:creationId xmlns:a16="http://schemas.microsoft.com/office/drawing/2014/main" id="{57E59891-CD26-4C6F-B579-CBB4F3D81905}"/>
              </a:ext>
            </a:extLst>
          </p:cNvPr>
          <p:cNvSpPr txBox="1"/>
          <p:nvPr/>
        </p:nvSpPr>
        <p:spPr>
          <a:xfrm>
            <a:off x="2053884" y="2042678"/>
            <a:ext cx="414996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600" dirty="0"/>
              <a:t>CONFIÁVEL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600" dirty="0"/>
              <a:t>OPORTUNO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600" dirty="0"/>
              <a:t>MANUTENIVEL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600" dirty="0"/>
              <a:t>EXTENSIVEL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600" dirty="0"/>
              <a:t>REUTILIZAVEL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3600" dirty="0"/>
              <a:t>NATURAL</a:t>
            </a:r>
          </a:p>
        </p:txBody>
      </p:sp>
    </p:spTree>
    <p:extLst>
      <p:ext uri="{BB962C8B-B14F-4D97-AF65-F5344CB8AC3E}">
        <p14:creationId xmlns:p14="http://schemas.microsoft.com/office/powerpoint/2010/main" val="39909855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 PROGRAMAÇÃO ORIENTADA A OBJETOS</a:t>
            </a:r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B2A43B8F-3B8E-421E-AC02-AFC77881AA6E}"/>
              </a:ext>
            </a:extLst>
          </p:cNvPr>
          <p:cNvCxnSpPr>
            <a:cxnSpLocks/>
          </p:cNvCxnSpPr>
          <p:nvPr/>
        </p:nvCxnSpPr>
        <p:spPr>
          <a:xfrm flipH="1">
            <a:off x="1556826" y="1331195"/>
            <a:ext cx="1" cy="4839286"/>
          </a:xfrm>
          <a:prstGeom prst="line">
            <a:avLst/>
          </a:prstGeom>
          <a:ln w="317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Imagem 3">
            <a:extLst>
              <a:ext uri="{FF2B5EF4-FFF2-40B4-BE49-F238E27FC236}">
                <a16:creationId xmlns:a16="http://schemas.microsoft.com/office/drawing/2014/main" id="{FC002051-0325-42B1-A0E5-6C5C244DCC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9694" y="2097405"/>
            <a:ext cx="5432611" cy="3028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31583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 PROGRAMAÇÃO ORIENTADA A OBJETOS</a:t>
            </a:r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B2A43B8F-3B8E-421E-AC02-AFC77881AA6E}"/>
              </a:ext>
            </a:extLst>
          </p:cNvPr>
          <p:cNvCxnSpPr>
            <a:cxnSpLocks/>
          </p:cNvCxnSpPr>
          <p:nvPr/>
        </p:nvCxnSpPr>
        <p:spPr>
          <a:xfrm>
            <a:off x="1556824" y="838826"/>
            <a:ext cx="0" cy="5716719"/>
          </a:xfrm>
          <a:prstGeom prst="line">
            <a:avLst/>
          </a:prstGeom>
          <a:ln w="317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m 2">
            <a:extLst>
              <a:ext uri="{FF2B5EF4-FFF2-40B4-BE49-F238E27FC236}">
                <a16:creationId xmlns:a16="http://schemas.microsoft.com/office/drawing/2014/main" id="{4907A4B3-DAAB-4DBD-A376-AAD90B5F62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8003" y="2858985"/>
            <a:ext cx="2809875" cy="838200"/>
          </a:xfrm>
          <a:prstGeom prst="rect">
            <a:avLst/>
          </a:prstGeom>
        </p:spPr>
      </p:pic>
      <p:pic>
        <p:nvPicPr>
          <p:cNvPr id="4098" name="Picture 2" descr="Fiat 147 – Primeiro Carro da FIAT produzido no Brasil • Carro Bonito">
            <a:extLst>
              <a:ext uri="{FF2B5EF4-FFF2-40B4-BE49-F238E27FC236}">
                <a16:creationId xmlns:a16="http://schemas.microsoft.com/office/drawing/2014/main" id="{80BF71BF-AEAC-480E-B197-8276BD2B23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3204" y="838826"/>
            <a:ext cx="2478255" cy="1548909"/>
          </a:xfrm>
          <a:prstGeom prst="rect">
            <a:avLst/>
          </a:prstGeom>
          <a:noFill/>
          <a:ln w="28575">
            <a:solidFill>
              <a:schemeClr val="accent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Computador Desktop com Monitor 19.5 HDMI CorPC SlimPC Intel Core i7 3.8ghz  4GB SSD 120GB HDMI Wifi Mouse e Teclado sem fio - Computadores | Ponto Frio  | 11808225">
            <a:extLst>
              <a:ext uri="{FF2B5EF4-FFF2-40B4-BE49-F238E27FC236}">
                <a16:creationId xmlns:a16="http://schemas.microsoft.com/office/drawing/2014/main" id="{74B47525-DDE9-4598-AEF7-DF3B8C3DA10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3204" y="2503776"/>
            <a:ext cx="2478253" cy="2010794"/>
          </a:xfrm>
          <a:prstGeom prst="rect">
            <a:avLst/>
          </a:prstGeom>
          <a:noFill/>
          <a:ln w="41275">
            <a:solidFill>
              <a:schemeClr val="accent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Caneta Esferográfica 1.0mm Cristal Azul Bic (12560) - Graffite">
            <a:extLst>
              <a:ext uri="{FF2B5EF4-FFF2-40B4-BE49-F238E27FC236}">
                <a16:creationId xmlns:a16="http://schemas.microsoft.com/office/drawing/2014/main" id="{B9416C9F-9F1A-47FB-8140-DB98758F76C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73203" y="4630611"/>
            <a:ext cx="2478241" cy="1849902"/>
          </a:xfrm>
          <a:prstGeom prst="rect">
            <a:avLst/>
          </a:prstGeom>
          <a:noFill/>
          <a:ln w="28575">
            <a:solidFill>
              <a:schemeClr val="accent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Smart Lâmpada Wi-Fi, Positivo Casa Inteligente, LED 9W, ajuste de  intensidade, controlado via celular, Compatível com Alexa | Amazon.com.br">
            <a:extLst>
              <a:ext uri="{FF2B5EF4-FFF2-40B4-BE49-F238E27FC236}">
                <a16:creationId xmlns:a16="http://schemas.microsoft.com/office/drawing/2014/main" id="{3954BBD1-4976-40C9-AF21-BA1406B421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94424" y="838826"/>
            <a:ext cx="2478236" cy="1664950"/>
          </a:xfrm>
          <a:prstGeom prst="rect">
            <a:avLst/>
          </a:prstGeom>
          <a:noFill/>
          <a:ln w="25400">
            <a:solidFill>
              <a:schemeClr val="accent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F0CD33B1-C08E-45A7-BB6B-2713C5DDFD89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566270" y="2914541"/>
            <a:ext cx="2478255" cy="1565287"/>
          </a:xfrm>
          <a:prstGeom prst="rect">
            <a:avLst/>
          </a:prstGeom>
          <a:ln w="28575">
            <a:solidFill>
              <a:schemeClr val="accent2"/>
            </a:solidFill>
          </a:ln>
        </p:spPr>
      </p:pic>
      <p:pic>
        <p:nvPicPr>
          <p:cNvPr id="12" name="Imagem 11">
            <a:extLst>
              <a:ext uri="{FF2B5EF4-FFF2-40B4-BE49-F238E27FC236}">
                <a16:creationId xmlns:a16="http://schemas.microsoft.com/office/drawing/2014/main" id="{FD856F6B-9254-4979-973C-C35C2E9DC76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83101" y="5501931"/>
            <a:ext cx="2688345" cy="1356068"/>
          </a:xfrm>
          <a:prstGeom prst="rect">
            <a:avLst/>
          </a:prstGeom>
          <a:ln w="38100">
            <a:solidFill>
              <a:schemeClr val="accent2"/>
            </a:solidFill>
          </a:ln>
        </p:spPr>
      </p:pic>
      <p:cxnSp>
        <p:nvCxnSpPr>
          <p:cNvPr id="14" name="Conector de Seta Reta 13">
            <a:extLst>
              <a:ext uri="{FF2B5EF4-FFF2-40B4-BE49-F238E27FC236}">
                <a16:creationId xmlns:a16="http://schemas.microsoft.com/office/drawing/2014/main" id="{DAF8A696-EED0-4996-8142-FB2A4498FF1E}"/>
              </a:ext>
            </a:extLst>
          </p:cNvPr>
          <p:cNvCxnSpPr>
            <a:stCxn id="4100" idx="3"/>
          </p:cNvCxnSpPr>
          <p:nvPr/>
        </p:nvCxnSpPr>
        <p:spPr>
          <a:xfrm>
            <a:off x="4651457" y="3509173"/>
            <a:ext cx="1066546" cy="3588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0" name="Conector de Seta Reta 19">
            <a:extLst>
              <a:ext uri="{FF2B5EF4-FFF2-40B4-BE49-F238E27FC236}">
                <a16:creationId xmlns:a16="http://schemas.microsoft.com/office/drawing/2014/main" id="{98E51DD3-9AF3-4F92-8A2C-105F3DEEF53D}"/>
              </a:ext>
            </a:extLst>
          </p:cNvPr>
          <p:cNvCxnSpPr>
            <a:cxnSpLocks/>
            <a:endCxn id="3" idx="0"/>
          </p:cNvCxnSpPr>
          <p:nvPr/>
        </p:nvCxnSpPr>
        <p:spPr>
          <a:xfrm>
            <a:off x="4651444" y="1516321"/>
            <a:ext cx="2471497" cy="13426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2" name="Conector de Seta Reta 21">
            <a:extLst>
              <a:ext uri="{FF2B5EF4-FFF2-40B4-BE49-F238E27FC236}">
                <a16:creationId xmlns:a16="http://schemas.microsoft.com/office/drawing/2014/main" id="{8FEF0970-8EC6-49DD-A142-2DA0FF6F4FDD}"/>
              </a:ext>
            </a:extLst>
          </p:cNvPr>
          <p:cNvCxnSpPr>
            <a:cxnSpLocks/>
            <a:stCxn id="4102" idx="3"/>
            <a:endCxn id="3" idx="2"/>
          </p:cNvCxnSpPr>
          <p:nvPr/>
        </p:nvCxnSpPr>
        <p:spPr>
          <a:xfrm flipV="1">
            <a:off x="4651444" y="3697185"/>
            <a:ext cx="2471497" cy="185837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4" name="Conector de Seta Reta 23">
            <a:extLst>
              <a:ext uri="{FF2B5EF4-FFF2-40B4-BE49-F238E27FC236}">
                <a16:creationId xmlns:a16="http://schemas.microsoft.com/office/drawing/2014/main" id="{39A0CBD8-7C19-41E8-B34E-C4B54BB06314}"/>
              </a:ext>
            </a:extLst>
          </p:cNvPr>
          <p:cNvCxnSpPr>
            <a:cxnSpLocks/>
            <a:stCxn id="12" idx="1"/>
          </p:cNvCxnSpPr>
          <p:nvPr/>
        </p:nvCxnSpPr>
        <p:spPr>
          <a:xfrm flipH="1" flipV="1">
            <a:off x="7540559" y="3846441"/>
            <a:ext cx="1942542" cy="233352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9" name="Conector de Seta Reta 28">
            <a:extLst>
              <a:ext uri="{FF2B5EF4-FFF2-40B4-BE49-F238E27FC236}">
                <a16:creationId xmlns:a16="http://schemas.microsoft.com/office/drawing/2014/main" id="{4F319AA9-EF32-4650-B687-F8D1FC7F0B4A}"/>
              </a:ext>
            </a:extLst>
          </p:cNvPr>
          <p:cNvCxnSpPr>
            <a:cxnSpLocks/>
          </p:cNvCxnSpPr>
          <p:nvPr/>
        </p:nvCxnSpPr>
        <p:spPr>
          <a:xfrm flipH="1">
            <a:off x="7746076" y="1516321"/>
            <a:ext cx="1820196" cy="134266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33" name="Conector de Seta Reta 32">
            <a:extLst>
              <a:ext uri="{FF2B5EF4-FFF2-40B4-BE49-F238E27FC236}">
                <a16:creationId xmlns:a16="http://schemas.microsoft.com/office/drawing/2014/main" id="{BBE79A23-12BE-4A7C-87C1-549DAE2D79E9}"/>
              </a:ext>
            </a:extLst>
          </p:cNvPr>
          <p:cNvCxnSpPr>
            <a:cxnSpLocks/>
            <a:endCxn id="3" idx="3"/>
          </p:cNvCxnSpPr>
          <p:nvPr/>
        </p:nvCxnSpPr>
        <p:spPr>
          <a:xfrm flipH="1">
            <a:off x="8527878" y="3278085"/>
            <a:ext cx="103839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59034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DEFINIÇÃO</a:t>
            </a:r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B2A43B8F-3B8E-421E-AC02-AFC77881AA6E}"/>
              </a:ext>
            </a:extLst>
          </p:cNvPr>
          <p:cNvCxnSpPr>
            <a:cxnSpLocks/>
          </p:cNvCxnSpPr>
          <p:nvPr/>
        </p:nvCxnSpPr>
        <p:spPr>
          <a:xfrm>
            <a:off x="1556824" y="838826"/>
            <a:ext cx="0" cy="5716719"/>
          </a:xfrm>
          <a:prstGeom prst="line">
            <a:avLst/>
          </a:prstGeom>
          <a:ln w="317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Imagem 7">
            <a:extLst>
              <a:ext uri="{FF2B5EF4-FFF2-40B4-BE49-F238E27FC236}">
                <a16:creationId xmlns:a16="http://schemas.microsoft.com/office/drawing/2014/main" id="{0245CDCE-F9E0-4573-82BE-7C0A9EB4AAE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67212" y="838826"/>
            <a:ext cx="5076447" cy="5716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320177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TODO OBJETO TEM</a:t>
            </a:r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B2A43B8F-3B8E-421E-AC02-AFC77881AA6E}"/>
              </a:ext>
            </a:extLst>
          </p:cNvPr>
          <p:cNvCxnSpPr>
            <a:cxnSpLocks/>
          </p:cNvCxnSpPr>
          <p:nvPr/>
        </p:nvCxnSpPr>
        <p:spPr>
          <a:xfrm>
            <a:off x="1556824" y="838826"/>
            <a:ext cx="0" cy="5716719"/>
          </a:xfrm>
          <a:prstGeom prst="line">
            <a:avLst/>
          </a:prstGeom>
          <a:ln w="317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ixaDeTexto 1">
            <a:extLst>
              <a:ext uri="{FF2B5EF4-FFF2-40B4-BE49-F238E27FC236}">
                <a16:creationId xmlns:a16="http://schemas.microsoft.com/office/drawing/2014/main" id="{0D2BFAEF-EA6F-4C11-A278-58FE03B6717D}"/>
              </a:ext>
            </a:extLst>
          </p:cNvPr>
          <p:cNvSpPr txBox="1"/>
          <p:nvPr/>
        </p:nvSpPr>
        <p:spPr>
          <a:xfrm>
            <a:off x="3488786" y="2753759"/>
            <a:ext cx="437505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4000" dirty="0"/>
              <a:t>Características.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4000" dirty="0"/>
              <a:t>Estado.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4000" dirty="0"/>
              <a:t>Comportamento. </a:t>
            </a:r>
          </a:p>
        </p:txBody>
      </p:sp>
    </p:spTree>
    <p:extLst>
      <p:ext uri="{BB962C8B-B14F-4D97-AF65-F5344CB8AC3E}">
        <p14:creationId xmlns:p14="http://schemas.microsoft.com/office/powerpoint/2010/main" val="101005376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TODO OBJETO TEM</a:t>
            </a:r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B2A43B8F-3B8E-421E-AC02-AFC77881AA6E}"/>
              </a:ext>
            </a:extLst>
          </p:cNvPr>
          <p:cNvCxnSpPr>
            <a:cxnSpLocks/>
          </p:cNvCxnSpPr>
          <p:nvPr/>
        </p:nvCxnSpPr>
        <p:spPr>
          <a:xfrm>
            <a:off x="1556824" y="838826"/>
            <a:ext cx="0" cy="5716719"/>
          </a:xfrm>
          <a:prstGeom prst="line">
            <a:avLst/>
          </a:prstGeom>
          <a:ln w="317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ixaDeTexto 1">
            <a:extLst>
              <a:ext uri="{FF2B5EF4-FFF2-40B4-BE49-F238E27FC236}">
                <a16:creationId xmlns:a16="http://schemas.microsoft.com/office/drawing/2014/main" id="{0D2BFAEF-EA6F-4C11-A278-58FE03B6717D}"/>
              </a:ext>
            </a:extLst>
          </p:cNvPr>
          <p:cNvSpPr txBox="1"/>
          <p:nvPr/>
        </p:nvSpPr>
        <p:spPr>
          <a:xfrm>
            <a:off x="1720949" y="1082944"/>
            <a:ext cx="10297547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4000" dirty="0"/>
              <a:t>Que características, estados e comportamentos tem o carro fiat 147? </a:t>
            </a:r>
          </a:p>
        </p:txBody>
      </p:sp>
      <p:pic>
        <p:nvPicPr>
          <p:cNvPr id="3" name="Picture 2" descr="Fiat 147 – Primeiro Carro da FIAT produzido no Brasil • Carro Bonito">
            <a:extLst>
              <a:ext uri="{FF2B5EF4-FFF2-40B4-BE49-F238E27FC236}">
                <a16:creationId xmlns:a16="http://schemas.microsoft.com/office/drawing/2014/main" id="{A23A275E-C939-4582-8D47-AB1C38BB6E4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4079" y="2920126"/>
            <a:ext cx="5253963" cy="3283726"/>
          </a:xfrm>
          <a:prstGeom prst="rect">
            <a:avLst/>
          </a:prstGeom>
          <a:noFill/>
          <a:ln w="28575">
            <a:solidFill>
              <a:schemeClr val="accent2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415526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DEFINIÇÃO DE CLASSE </a:t>
            </a:r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B2A43B8F-3B8E-421E-AC02-AFC77881AA6E}"/>
              </a:ext>
            </a:extLst>
          </p:cNvPr>
          <p:cNvCxnSpPr>
            <a:cxnSpLocks/>
          </p:cNvCxnSpPr>
          <p:nvPr/>
        </p:nvCxnSpPr>
        <p:spPr>
          <a:xfrm>
            <a:off x="1556824" y="838826"/>
            <a:ext cx="0" cy="5716719"/>
          </a:xfrm>
          <a:prstGeom prst="line">
            <a:avLst/>
          </a:prstGeom>
          <a:ln w="317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ixaDeTexto 1">
            <a:extLst>
              <a:ext uri="{FF2B5EF4-FFF2-40B4-BE49-F238E27FC236}">
                <a16:creationId xmlns:a16="http://schemas.microsoft.com/office/drawing/2014/main" id="{0D2BFAEF-EA6F-4C11-A278-58FE03B6717D}"/>
              </a:ext>
            </a:extLst>
          </p:cNvPr>
          <p:cNvSpPr txBox="1"/>
          <p:nvPr/>
        </p:nvSpPr>
        <p:spPr>
          <a:xfrm>
            <a:off x="1781912" y="1154676"/>
            <a:ext cx="9078346" cy="2062103"/>
          </a:xfrm>
          <a:prstGeom prst="rect">
            <a:avLst/>
          </a:prstGeom>
          <a:noFill/>
          <a:ln w="34925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pt-BR" sz="32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As </a:t>
            </a:r>
            <a:r>
              <a:rPr lang="pt-BR" sz="3200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classes</a:t>
            </a:r>
            <a:r>
              <a:rPr lang="pt-BR" sz="32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de programação são receitas de um objeto, aonde têm características e comportamentos, permitindo assim armazenar propriedades e métodos dentro dela.</a:t>
            </a:r>
            <a:endParaRPr lang="pt-BR" sz="3200" dirty="0"/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EE39844C-A26A-489A-ACF1-A49F74B5BA16}"/>
              </a:ext>
            </a:extLst>
          </p:cNvPr>
          <p:cNvSpPr txBox="1"/>
          <p:nvPr/>
        </p:nvSpPr>
        <p:spPr>
          <a:xfrm>
            <a:off x="4431323" y="4133664"/>
            <a:ext cx="7417190" cy="1569660"/>
          </a:xfrm>
          <a:prstGeom prst="rect">
            <a:avLst/>
          </a:prstGeom>
          <a:noFill/>
          <a:ln w="41275"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r>
              <a:rPr lang="pt-BR" sz="32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Uma </a:t>
            </a:r>
            <a:r>
              <a:rPr lang="pt-BR" sz="3200" b="1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classe</a:t>
            </a:r>
            <a:r>
              <a:rPr lang="pt-BR" sz="32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geralmente representa um substantivo, por exemplo: uma pessoa, um lugar, algo que seja “abstrato”.</a:t>
            </a:r>
            <a:endParaRPr lang="pt-BR" sz="3200" dirty="0"/>
          </a:p>
        </p:txBody>
      </p:sp>
    </p:spTree>
    <p:extLst>
      <p:ext uri="{BB962C8B-B14F-4D97-AF65-F5344CB8AC3E}">
        <p14:creationId xmlns:p14="http://schemas.microsoft.com/office/powerpoint/2010/main" val="391993661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TODAS AS CLASSES TEM</a:t>
            </a:r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B2A43B8F-3B8E-421E-AC02-AFC77881AA6E}"/>
              </a:ext>
            </a:extLst>
          </p:cNvPr>
          <p:cNvCxnSpPr>
            <a:cxnSpLocks/>
          </p:cNvCxnSpPr>
          <p:nvPr/>
        </p:nvCxnSpPr>
        <p:spPr>
          <a:xfrm>
            <a:off x="1556824" y="838826"/>
            <a:ext cx="0" cy="5716719"/>
          </a:xfrm>
          <a:prstGeom prst="line">
            <a:avLst/>
          </a:prstGeom>
          <a:ln w="317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ixaDeTexto 1">
            <a:extLst>
              <a:ext uri="{FF2B5EF4-FFF2-40B4-BE49-F238E27FC236}">
                <a16:creationId xmlns:a16="http://schemas.microsoft.com/office/drawing/2014/main" id="{0D2BFAEF-EA6F-4C11-A278-58FE03B6717D}"/>
              </a:ext>
            </a:extLst>
          </p:cNvPr>
          <p:cNvSpPr txBox="1"/>
          <p:nvPr/>
        </p:nvSpPr>
        <p:spPr>
          <a:xfrm>
            <a:off x="1894453" y="2459504"/>
            <a:ext cx="1029754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4000" dirty="0"/>
              <a:t>Coisas que a classe tem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4000" dirty="0"/>
              <a:t>Coisas que a classe faz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4000" dirty="0"/>
              <a:t>Como estou agora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C7C4FE48-3EF9-456B-AE64-CB0230C212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35051" y="838826"/>
            <a:ext cx="1000125" cy="5515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787349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TODAS AS CLASSES TEM</a:t>
            </a:r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B2A43B8F-3B8E-421E-AC02-AFC77881AA6E}"/>
              </a:ext>
            </a:extLst>
          </p:cNvPr>
          <p:cNvCxnSpPr>
            <a:cxnSpLocks/>
          </p:cNvCxnSpPr>
          <p:nvPr/>
        </p:nvCxnSpPr>
        <p:spPr>
          <a:xfrm>
            <a:off x="1556824" y="838826"/>
            <a:ext cx="0" cy="5716719"/>
          </a:xfrm>
          <a:prstGeom prst="line">
            <a:avLst/>
          </a:prstGeom>
          <a:ln w="317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ixaDeTexto 1">
            <a:extLst>
              <a:ext uri="{FF2B5EF4-FFF2-40B4-BE49-F238E27FC236}">
                <a16:creationId xmlns:a16="http://schemas.microsoft.com/office/drawing/2014/main" id="{0D2BFAEF-EA6F-4C11-A278-58FE03B6717D}"/>
              </a:ext>
            </a:extLst>
          </p:cNvPr>
          <p:cNvSpPr txBox="1"/>
          <p:nvPr/>
        </p:nvSpPr>
        <p:spPr>
          <a:xfrm>
            <a:off x="4609519" y="1490008"/>
            <a:ext cx="722141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4000" dirty="0">
                <a:solidFill>
                  <a:srgbClr val="FF0000"/>
                </a:solidFill>
              </a:rPr>
              <a:t>O que o objeto caneta tem?</a:t>
            </a:r>
          </a:p>
          <a:p>
            <a:pPr marL="571500" indent="-571500">
              <a:buFont typeface="Wingdings" panose="05000000000000000000" pitchFamily="2" charset="2"/>
              <a:buChar char="à"/>
            </a:pPr>
            <a:r>
              <a:rPr lang="pt-BR" sz="4000" dirty="0">
                <a:sym typeface="Wingdings" panose="05000000000000000000" pitchFamily="2" charset="2"/>
              </a:rPr>
              <a:t>Modelo;</a:t>
            </a:r>
          </a:p>
          <a:p>
            <a:pPr marL="571500" indent="-571500">
              <a:buFont typeface="Wingdings" panose="05000000000000000000" pitchFamily="2" charset="2"/>
              <a:buChar char="à"/>
            </a:pPr>
            <a:r>
              <a:rPr lang="pt-BR" sz="4000" dirty="0">
                <a:sym typeface="Wingdings" panose="05000000000000000000" pitchFamily="2" charset="2"/>
              </a:rPr>
              <a:t>Carga;</a:t>
            </a:r>
          </a:p>
          <a:p>
            <a:pPr marL="571500" indent="-571500">
              <a:buFont typeface="Wingdings" panose="05000000000000000000" pitchFamily="2" charset="2"/>
              <a:buChar char="à"/>
            </a:pPr>
            <a:r>
              <a:rPr lang="pt-BR" sz="4000" dirty="0">
                <a:sym typeface="Wingdings" panose="05000000000000000000" pitchFamily="2" charset="2"/>
              </a:rPr>
              <a:t>Cor;</a:t>
            </a:r>
          </a:p>
          <a:p>
            <a:pPr marL="571500" indent="-571500">
              <a:buFont typeface="Wingdings" panose="05000000000000000000" pitchFamily="2" charset="2"/>
              <a:buChar char="à"/>
            </a:pPr>
            <a:r>
              <a:rPr lang="pt-BR" sz="4000" dirty="0">
                <a:sym typeface="Wingdings" panose="05000000000000000000" pitchFamily="2" charset="2"/>
              </a:rPr>
              <a:t>Tampa;</a:t>
            </a:r>
            <a:endParaRPr lang="pt-BR" sz="4000" dirty="0"/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C7C4FE48-3EF9-456B-AE64-CB0230C212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0361" y="838826"/>
            <a:ext cx="1000125" cy="5515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25345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O QUE O OBJETO CANETA FAZ?</a:t>
            </a:r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B2A43B8F-3B8E-421E-AC02-AFC77881AA6E}"/>
              </a:ext>
            </a:extLst>
          </p:cNvPr>
          <p:cNvCxnSpPr>
            <a:cxnSpLocks/>
          </p:cNvCxnSpPr>
          <p:nvPr/>
        </p:nvCxnSpPr>
        <p:spPr>
          <a:xfrm>
            <a:off x="1556824" y="838826"/>
            <a:ext cx="0" cy="5716719"/>
          </a:xfrm>
          <a:prstGeom prst="line">
            <a:avLst/>
          </a:prstGeom>
          <a:ln w="317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ixaDeTexto 1">
            <a:extLst>
              <a:ext uri="{FF2B5EF4-FFF2-40B4-BE49-F238E27FC236}">
                <a16:creationId xmlns:a16="http://schemas.microsoft.com/office/drawing/2014/main" id="{0D2BFAEF-EA6F-4C11-A278-58FE03B6717D}"/>
              </a:ext>
            </a:extLst>
          </p:cNvPr>
          <p:cNvSpPr txBox="1"/>
          <p:nvPr/>
        </p:nvSpPr>
        <p:spPr>
          <a:xfrm>
            <a:off x="4609519" y="1490008"/>
            <a:ext cx="722141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sz="4000" dirty="0">
              <a:solidFill>
                <a:srgbClr val="FF0000"/>
              </a:solidFill>
            </a:endParaRPr>
          </a:p>
          <a:p>
            <a:pPr marL="571500" indent="-571500">
              <a:buFont typeface="Wingdings" panose="05000000000000000000" pitchFamily="2" charset="2"/>
              <a:buChar char="à"/>
            </a:pPr>
            <a:r>
              <a:rPr lang="pt-BR" sz="4000" dirty="0">
                <a:sym typeface="Wingdings" panose="05000000000000000000" pitchFamily="2" charset="2"/>
              </a:rPr>
              <a:t>Escrever;</a:t>
            </a:r>
          </a:p>
          <a:p>
            <a:pPr marL="571500" indent="-571500">
              <a:buFont typeface="Wingdings" panose="05000000000000000000" pitchFamily="2" charset="2"/>
              <a:buChar char="à"/>
            </a:pPr>
            <a:r>
              <a:rPr lang="pt-BR" sz="4000" dirty="0">
                <a:sym typeface="Wingdings" panose="05000000000000000000" pitchFamily="2" charset="2"/>
              </a:rPr>
              <a:t>Rabiscar;</a:t>
            </a:r>
          </a:p>
          <a:p>
            <a:pPr marL="571500" indent="-571500">
              <a:buFont typeface="Wingdings" panose="05000000000000000000" pitchFamily="2" charset="2"/>
              <a:buChar char="à"/>
            </a:pPr>
            <a:r>
              <a:rPr lang="pt-BR" sz="4000" dirty="0">
                <a:sym typeface="Wingdings" panose="05000000000000000000" pitchFamily="2" charset="2"/>
              </a:rPr>
              <a:t>Pintar;</a:t>
            </a:r>
          </a:p>
          <a:p>
            <a:pPr marL="571500" indent="-571500">
              <a:buFont typeface="Wingdings" panose="05000000000000000000" pitchFamily="2" charset="2"/>
              <a:buChar char="à"/>
            </a:pPr>
            <a:r>
              <a:rPr lang="pt-BR" sz="4000" dirty="0">
                <a:sym typeface="Wingdings" panose="05000000000000000000" pitchFamily="2" charset="2"/>
              </a:rPr>
              <a:t>Tampar;</a:t>
            </a:r>
          </a:p>
          <a:p>
            <a:pPr marL="571500" indent="-571500">
              <a:buFont typeface="Wingdings" panose="05000000000000000000" pitchFamily="2" charset="2"/>
              <a:buChar char="à"/>
            </a:pPr>
            <a:r>
              <a:rPr lang="pt-BR" sz="4000" dirty="0">
                <a:sym typeface="Wingdings" panose="05000000000000000000" pitchFamily="2" charset="2"/>
              </a:rPr>
              <a:t>Estourar;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C7C4FE48-3EF9-456B-AE64-CB0230C212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0361" y="838826"/>
            <a:ext cx="1000125" cy="5515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67164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ESTADOS QUE A CANETA PODE TER?</a:t>
            </a:r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B2A43B8F-3B8E-421E-AC02-AFC77881AA6E}"/>
              </a:ext>
            </a:extLst>
          </p:cNvPr>
          <p:cNvCxnSpPr>
            <a:cxnSpLocks/>
          </p:cNvCxnSpPr>
          <p:nvPr/>
        </p:nvCxnSpPr>
        <p:spPr>
          <a:xfrm>
            <a:off x="1556824" y="838826"/>
            <a:ext cx="0" cy="5716719"/>
          </a:xfrm>
          <a:prstGeom prst="line">
            <a:avLst/>
          </a:prstGeom>
          <a:ln w="317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ixaDeTexto 1">
            <a:extLst>
              <a:ext uri="{FF2B5EF4-FFF2-40B4-BE49-F238E27FC236}">
                <a16:creationId xmlns:a16="http://schemas.microsoft.com/office/drawing/2014/main" id="{0D2BFAEF-EA6F-4C11-A278-58FE03B6717D}"/>
              </a:ext>
            </a:extLst>
          </p:cNvPr>
          <p:cNvSpPr txBox="1"/>
          <p:nvPr/>
        </p:nvSpPr>
        <p:spPr>
          <a:xfrm>
            <a:off x="4609519" y="1490008"/>
            <a:ext cx="722141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sz="4000" dirty="0">
              <a:solidFill>
                <a:srgbClr val="FF0000"/>
              </a:solidFill>
            </a:endParaRPr>
          </a:p>
          <a:p>
            <a:pPr marL="571500" indent="-571500">
              <a:buFont typeface="Wingdings" panose="05000000000000000000" pitchFamily="2" charset="2"/>
              <a:buChar char="à"/>
            </a:pPr>
            <a:r>
              <a:rPr lang="pt-BR" sz="4000" dirty="0">
                <a:sym typeface="Wingdings" panose="05000000000000000000" pitchFamily="2" charset="2"/>
              </a:rPr>
              <a:t>Escrevendo;</a:t>
            </a:r>
          </a:p>
          <a:p>
            <a:pPr marL="571500" indent="-571500">
              <a:buFont typeface="Wingdings" panose="05000000000000000000" pitchFamily="2" charset="2"/>
              <a:buChar char="à"/>
            </a:pPr>
            <a:r>
              <a:rPr lang="pt-BR" sz="4000" dirty="0">
                <a:sym typeface="Wingdings" panose="05000000000000000000" pitchFamily="2" charset="2"/>
              </a:rPr>
              <a:t>Guardada;</a:t>
            </a:r>
          </a:p>
          <a:p>
            <a:pPr marL="571500" indent="-571500">
              <a:buFont typeface="Wingdings" panose="05000000000000000000" pitchFamily="2" charset="2"/>
              <a:buChar char="à"/>
            </a:pPr>
            <a:r>
              <a:rPr lang="pt-BR" sz="4000" dirty="0">
                <a:sym typeface="Wingdings" panose="05000000000000000000" pitchFamily="2" charset="2"/>
              </a:rPr>
              <a:t>Rabiscando; </a:t>
            </a:r>
          </a:p>
          <a:p>
            <a:pPr marL="571500" indent="-571500">
              <a:buFont typeface="Wingdings" panose="05000000000000000000" pitchFamily="2" charset="2"/>
              <a:buChar char="à"/>
            </a:pPr>
            <a:r>
              <a:rPr lang="pt-BR" sz="4000" dirty="0">
                <a:sym typeface="Wingdings" panose="05000000000000000000" pitchFamily="2" charset="2"/>
              </a:rPr>
              <a:t>Estourada;</a:t>
            </a:r>
          </a:p>
          <a:p>
            <a:pPr marL="571500" indent="-571500">
              <a:buFont typeface="Wingdings" panose="05000000000000000000" pitchFamily="2" charset="2"/>
              <a:buChar char="à"/>
            </a:pPr>
            <a:endParaRPr lang="pt-BR" sz="4000" dirty="0">
              <a:sym typeface="Wingdings" panose="05000000000000000000" pitchFamily="2" charset="2"/>
            </a:endParaRP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C7C4FE48-3EF9-456B-AE64-CB0230C212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0361" y="838826"/>
            <a:ext cx="1000125" cy="55154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928475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TODAS AS CLASSES TEM</a:t>
            </a:r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B2A43B8F-3B8E-421E-AC02-AFC77881AA6E}"/>
              </a:ext>
            </a:extLst>
          </p:cNvPr>
          <p:cNvCxnSpPr>
            <a:cxnSpLocks/>
          </p:cNvCxnSpPr>
          <p:nvPr/>
        </p:nvCxnSpPr>
        <p:spPr>
          <a:xfrm>
            <a:off x="1556824" y="838826"/>
            <a:ext cx="0" cy="5716719"/>
          </a:xfrm>
          <a:prstGeom prst="line">
            <a:avLst/>
          </a:prstGeom>
          <a:ln w="317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ixaDeTexto 1">
            <a:extLst>
              <a:ext uri="{FF2B5EF4-FFF2-40B4-BE49-F238E27FC236}">
                <a16:creationId xmlns:a16="http://schemas.microsoft.com/office/drawing/2014/main" id="{0D2BFAEF-EA6F-4C11-A278-58FE03B6717D}"/>
              </a:ext>
            </a:extLst>
          </p:cNvPr>
          <p:cNvSpPr txBox="1"/>
          <p:nvPr/>
        </p:nvSpPr>
        <p:spPr>
          <a:xfrm>
            <a:off x="1894453" y="2459504"/>
            <a:ext cx="1029754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4000" dirty="0"/>
              <a:t>Coisas que a classe tem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4000" dirty="0"/>
              <a:t>Coisas que a classe faz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4000" dirty="0"/>
              <a:t>Como estou agora</a:t>
            </a:r>
          </a:p>
        </p:txBody>
      </p:sp>
      <p:cxnSp>
        <p:nvCxnSpPr>
          <p:cNvPr id="7" name="Conector de Seta Reta 6">
            <a:extLst>
              <a:ext uri="{FF2B5EF4-FFF2-40B4-BE49-F238E27FC236}">
                <a16:creationId xmlns:a16="http://schemas.microsoft.com/office/drawing/2014/main" id="{212EB629-A6CE-41E7-A645-6B2A3F2E6676}"/>
              </a:ext>
            </a:extLst>
          </p:cNvPr>
          <p:cNvCxnSpPr>
            <a:cxnSpLocks/>
          </p:cNvCxnSpPr>
          <p:nvPr/>
        </p:nvCxnSpPr>
        <p:spPr>
          <a:xfrm flipV="1">
            <a:off x="7076049" y="2813539"/>
            <a:ext cx="1097280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" name="Conector de Seta Reta 9">
            <a:extLst>
              <a:ext uri="{FF2B5EF4-FFF2-40B4-BE49-F238E27FC236}">
                <a16:creationId xmlns:a16="http://schemas.microsoft.com/office/drawing/2014/main" id="{6E14D97F-5659-4EF3-A534-001B1CAFFAA0}"/>
              </a:ext>
            </a:extLst>
          </p:cNvPr>
          <p:cNvCxnSpPr>
            <a:cxnSpLocks/>
          </p:cNvCxnSpPr>
          <p:nvPr/>
        </p:nvCxnSpPr>
        <p:spPr>
          <a:xfrm flipV="1">
            <a:off x="7076049" y="3429000"/>
            <a:ext cx="1097280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" name="Conector de Seta Reta 10">
            <a:extLst>
              <a:ext uri="{FF2B5EF4-FFF2-40B4-BE49-F238E27FC236}">
                <a16:creationId xmlns:a16="http://schemas.microsoft.com/office/drawing/2014/main" id="{282AB074-818D-4738-B7A2-2E4F020AB2F0}"/>
              </a:ext>
            </a:extLst>
          </p:cNvPr>
          <p:cNvCxnSpPr>
            <a:cxnSpLocks/>
          </p:cNvCxnSpPr>
          <p:nvPr/>
        </p:nvCxnSpPr>
        <p:spPr>
          <a:xfrm flipV="1">
            <a:off x="7001023" y="4044461"/>
            <a:ext cx="1097280" cy="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A21D83E4-B60B-45E3-84B3-35CF1D4214EA}"/>
              </a:ext>
            </a:extLst>
          </p:cNvPr>
          <p:cNvSpPr txBox="1"/>
          <p:nvPr/>
        </p:nvSpPr>
        <p:spPr>
          <a:xfrm>
            <a:off x="8510957" y="2521638"/>
            <a:ext cx="30808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>
                <a:solidFill>
                  <a:srgbClr val="FF0000"/>
                </a:solidFill>
              </a:rPr>
              <a:t>Atributos</a:t>
            </a:r>
          </a:p>
        </p:txBody>
      </p: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888FEFB0-8204-4EA6-8BA0-3E2C7644A826}"/>
              </a:ext>
            </a:extLst>
          </p:cNvPr>
          <p:cNvSpPr txBox="1"/>
          <p:nvPr/>
        </p:nvSpPr>
        <p:spPr>
          <a:xfrm>
            <a:off x="8510956" y="3099791"/>
            <a:ext cx="30808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>
                <a:solidFill>
                  <a:srgbClr val="FF0000"/>
                </a:solidFill>
              </a:rPr>
              <a:t>Métodos</a:t>
            </a:r>
          </a:p>
        </p:txBody>
      </p: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A5A5D2B2-4678-4F81-969D-10E7E3744200}"/>
              </a:ext>
            </a:extLst>
          </p:cNvPr>
          <p:cNvSpPr txBox="1"/>
          <p:nvPr/>
        </p:nvSpPr>
        <p:spPr>
          <a:xfrm>
            <a:off x="8510955" y="3715947"/>
            <a:ext cx="308082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3200" dirty="0">
                <a:solidFill>
                  <a:srgbClr val="FF0000"/>
                </a:solidFill>
              </a:rPr>
              <a:t>Estados</a:t>
            </a:r>
          </a:p>
        </p:txBody>
      </p:sp>
    </p:spTree>
    <p:extLst>
      <p:ext uri="{BB962C8B-B14F-4D97-AF65-F5344CB8AC3E}">
        <p14:creationId xmlns:p14="http://schemas.microsoft.com/office/powerpoint/2010/main" val="297602871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>
            <a:off x="0" y="3067607"/>
            <a:ext cx="12192000" cy="1377784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t-BR" sz="3600" dirty="0">
              <a:solidFill>
                <a:schemeClr val="bg1"/>
              </a:solidFill>
            </a:endParaRPr>
          </a:p>
          <a:p>
            <a:pPr algn="ctr"/>
            <a:r>
              <a:rPr lang="pt-BR" sz="3600" dirty="0">
                <a:solidFill>
                  <a:schemeClr val="bg1"/>
                </a:solidFill>
              </a:rPr>
              <a:t>TODO OBJETO VEM APARTIR DE UM MOLDE,</a:t>
            </a:r>
          </a:p>
          <a:p>
            <a:pPr algn="ctr"/>
            <a:r>
              <a:rPr lang="pt-BR" sz="3600" dirty="0">
                <a:solidFill>
                  <a:schemeClr val="bg1"/>
                </a:solidFill>
              </a:rPr>
              <a:t>OU SEJA, UMA CLASSE. </a:t>
            </a:r>
          </a:p>
          <a:p>
            <a:pPr algn="ctr"/>
            <a:endParaRPr lang="pt-BR" sz="3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981169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B2A43B8F-3B8E-421E-AC02-AFC77881AA6E}"/>
              </a:ext>
            </a:extLst>
          </p:cNvPr>
          <p:cNvCxnSpPr>
            <a:cxnSpLocks/>
          </p:cNvCxnSpPr>
          <p:nvPr/>
        </p:nvCxnSpPr>
        <p:spPr>
          <a:xfrm>
            <a:off x="1556824" y="299899"/>
            <a:ext cx="0" cy="6255646"/>
          </a:xfrm>
          <a:prstGeom prst="line">
            <a:avLst/>
          </a:prstGeom>
          <a:ln w="317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aixaDeTexto 2">
            <a:extLst>
              <a:ext uri="{FF2B5EF4-FFF2-40B4-BE49-F238E27FC236}">
                <a16:creationId xmlns:a16="http://schemas.microsoft.com/office/drawing/2014/main" id="{1A9A71D9-7854-4B26-9DC9-8A90FB97254A}"/>
              </a:ext>
            </a:extLst>
          </p:cNvPr>
          <p:cNvSpPr txBox="1"/>
          <p:nvPr/>
        </p:nvSpPr>
        <p:spPr>
          <a:xfrm>
            <a:off x="2504058" y="299899"/>
            <a:ext cx="8131118" cy="5632311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 err="1"/>
              <a:t>class</a:t>
            </a:r>
            <a:r>
              <a:rPr lang="pt-BR" dirty="0"/>
              <a:t> Caneta</a:t>
            </a:r>
          </a:p>
          <a:p>
            <a:r>
              <a:rPr lang="pt-BR" dirty="0"/>
              <a:t>{</a:t>
            </a:r>
          </a:p>
          <a:p>
            <a:r>
              <a:rPr lang="pt-BR" dirty="0"/>
              <a:t>	</a:t>
            </a:r>
            <a:r>
              <a:rPr lang="pt-BR" dirty="0" err="1"/>
              <a:t>String</a:t>
            </a:r>
            <a:r>
              <a:rPr lang="pt-BR" dirty="0"/>
              <a:t> Modelo; </a:t>
            </a:r>
          </a:p>
          <a:p>
            <a:r>
              <a:rPr lang="pt-BR" dirty="0"/>
              <a:t>                 </a:t>
            </a:r>
            <a:r>
              <a:rPr lang="pt-BR" dirty="0" err="1"/>
              <a:t>String</a:t>
            </a:r>
            <a:r>
              <a:rPr lang="pt-BR" dirty="0"/>
              <a:t> Cor;</a:t>
            </a:r>
          </a:p>
          <a:p>
            <a:r>
              <a:rPr lang="pt-BR" dirty="0"/>
              <a:t>                 </a:t>
            </a:r>
            <a:r>
              <a:rPr lang="pt-BR" dirty="0" err="1"/>
              <a:t>float</a:t>
            </a:r>
            <a:r>
              <a:rPr lang="pt-BR" dirty="0"/>
              <a:t>  Ponta; </a:t>
            </a:r>
          </a:p>
          <a:p>
            <a:r>
              <a:rPr lang="pt-BR" dirty="0"/>
              <a:t>	</a:t>
            </a:r>
            <a:r>
              <a:rPr lang="pt-BR" dirty="0" err="1"/>
              <a:t>int</a:t>
            </a:r>
            <a:r>
              <a:rPr lang="pt-BR" dirty="0"/>
              <a:t> Carga;</a:t>
            </a:r>
          </a:p>
          <a:p>
            <a:r>
              <a:rPr lang="pt-BR" dirty="0"/>
              <a:t>	</a:t>
            </a:r>
            <a:r>
              <a:rPr lang="pt-BR" dirty="0" err="1"/>
              <a:t>boolean</a:t>
            </a:r>
            <a:r>
              <a:rPr lang="pt-BR" dirty="0"/>
              <a:t> Tampada = false; 		//Tampada ou destampada; </a:t>
            </a:r>
          </a:p>
          <a:p>
            <a:r>
              <a:rPr lang="pt-BR" dirty="0"/>
              <a:t>	</a:t>
            </a:r>
            <a:r>
              <a:rPr lang="pt-BR" dirty="0" err="1"/>
              <a:t>public</a:t>
            </a:r>
            <a:r>
              <a:rPr lang="pt-BR" dirty="0"/>
              <a:t> Caneta()</a:t>
            </a:r>
          </a:p>
          <a:p>
            <a:r>
              <a:rPr lang="pt-BR" dirty="0"/>
              <a:t>	{	</a:t>
            </a:r>
          </a:p>
          <a:p>
            <a:r>
              <a:rPr lang="pt-BR" dirty="0"/>
              <a:t>	}</a:t>
            </a:r>
          </a:p>
          <a:p>
            <a:r>
              <a:rPr lang="pt-BR" dirty="0"/>
              <a:t>	</a:t>
            </a:r>
            <a:r>
              <a:rPr lang="pt-BR" dirty="0" err="1"/>
              <a:t>public</a:t>
            </a:r>
            <a:r>
              <a:rPr lang="pt-BR" dirty="0"/>
              <a:t> </a:t>
            </a:r>
            <a:r>
              <a:rPr lang="pt-BR" dirty="0" err="1"/>
              <a:t>void</a:t>
            </a:r>
            <a:r>
              <a:rPr lang="pt-BR" dirty="0"/>
              <a:t> </a:t>
            </a:r>
            <a:r>
              <a:rPr lang="pt-BR" dirty="0" err="1"/>
              <a:t>Metodo_Rabiscar</a:t>
            </a:r>
            <a:r>
              <a:rPr lang="pt-BR" dirty="0"/>
              <a:t>()</a:t>
            </a:r>
          </a:p>
          <a:p>
            <a:r>
              <a:rPr lang="pt-BR" dirty="0"/>
              <a:t>	{</a:t>
            </a:r>
          </a:p>
          <a:p>
            <a:r>
              <a:rPr lang="pt-BR" dirty="0"/>
              <a:t>		</a:t>
            </a:r>
            <a:r>
              <a:rPr lang="pt-BR" dirty="0" err="1"/>
              <a:t>if</a:t>
            </a:r>
            <a:r>
              <a:rPr lang="pt-BR" dirty="0"/>
              <a:t>((Tampada==</a:t>
            </a:r>
            <a:r>
              <a:rPr lang="pt-BR" dirty="0" err="1"/>
              <a:t>true</a:t>
            </a:r>
            <a:r>
              <a:rPr lang="pt-BR" dirty="0"/>
              <a:t>)||(Carga==0)</a:t>
            </a:r>
          </a:p>
          <a:p>
            <a:r>
              <a:rPr lang="pt-BR" dirty="0"/>
              <a:t>			{</a:t>
            </a:r>
            <a:r>
              <a:rPr lang="pt-BR" dirty="0" err="1"/>
              <a:t>System.out.prinln</a:t>
            </a:r>
            <a:r>
              <a:rPr lang="pt-BR" dirty="0"/>
              <a:t>(“ERRO AO TENTAR ESCREVER!!!”);}</a:t>
            </a:r>
          </a:p>
          <a:p>
            <a:r>
              <a:rPr lang="pt-BR" dirty="0"/>
              <a:t>		</a:t>
            </a:r>
            <a:r>
              <a:rPr lang="pt-BR" dirty="0" err="1"/>
              <a:t>else</a:t>
            </a:r>
            <a:endParaRPr lang="pt-BR" dirty="0"/>
          </a:p>
          <a:p>
            <a:r>
              <a:rPr lang="pt-BR" dirty="0"/>
              <a:t>			{</a:t>
            </a:r>
            <a:r>
              <a:rPr lang="pt-BR" dirty="0" err="1"/>
              <a:t>System.out.prinln</a:t>
            </a:r>
            <a:r>
              <a:rPr lang="pt-BR" dirty="0"/>
              <a:t>(“RABISCAR!!!”);	</a:t>
            </a:r>
          </a:p>
          <a:p>
            <a:r>
              <a:rPr lang="pt-BR" dirty="0"/>
              <a:t>	} </a:t>
            </a:r>
          </a:p>
          <a:p>
            <a:r>
              <a:rPr lang="pt-BR" dirty="0"/>
              <a:t>	</a:t>
            </a:r>
            <a:r>
              <a:rPr lang="pt-BR" dirty="0" err="1"/>
              <a:t>public</a:t>
            </a:r>
            <a:r>
              <a:rPr lang="pt-BR" dirty="0"/>
              <a:t> </a:t>
            </a:r>
            <a:r>
              <a:rPr lang="pt-BR" dirty="0" err="1"/>
              <a:t>void</a:t>
            </a:r>
            <a:r>
              <a:rPr lang="pt-BR" dirty="0"/>
              <a:t> </a:t>
            </a:r>
            <a:r>
              <a:rPr lang="pt-BR" dirty="0" err="1"/>
              <a:t>Metodo_Tamapar</a:t>
            </a:r>
            <a:r>
              <a:rPr lang="pt-BR" dirty="0"/>
              <a:t>()</a:t>
            </a:r>
          </a:p>
          <a:p>
            <a:r>
              <a:rPr lang="pt-BR" dirty="0"/>
              <a:t>		{Estado = </a:t>
            </a:r>
            <a:r>
              <a:rPr lang="pt-BR" dirty="0" err="1"/>
              <a:t>true</a:t>
            </a:r>
            <a:r>
              <a:rPr lang="pt-BR" dirty="0"/>
              <a:t>;  }</a:t>
            </a:r>
          </a:p>
          <a:p>
            <a:r>
              <a:rPr lang="pt-BR" b="1" dirty="0">
                <a:solidFill>
                  <a:srgbClr val="FF0000"/>
                </a:solidFill>
              </a:rPr>
              <a:t>...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BD5F9DE7-BF05-4C4F-A703-2520AD633164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8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CLASSE CANETA</a:t>
            </a:r>
          </a:p>
        </p:txBody>
      </p:sp>
    </p:spTree>
    <p:extLst>
      <p:ext uri="{BB962C8B-B14F-4D97-AF65-F5344CB8AC3E}">
        <p14:creationId xmlns:p14="http://schemas.microsoft.com/office/powerpoint/2010/main" val="171434057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B2A43B8F-3B8E-421E-AC02-AFC77881AA6E}"/>
              </a:ext>
            </a:extLst>
          </p:cNvPr>
          <p:cNvCxnSpPr>
            <a:cxnSpLocks/>
          </p:cNvCxnSpPr>
          <p:nvPr/>
        </p:nvCxnSpPr>
        <p:spPr>
          <a:xfrm>
            <a:off x="1556824" y="299899"/>
            <a:ext cx="0" cy="6255646"/>
          </a:xfrm>
          <a:prstGeom prst="line">
            <a:avLst/>
          </a:prstGeom>
          <a:ln w="317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aixaDeTexto 2">
            <a:extLst>
              <a:ext uri="{FF2B5EF4-FFF2-40B4-BE49-F238E27FC236}">
                <a16:creationId xmlns:a16="http://schemas.microsoft.com/office/drawing/2014/main" id="{1A9A71D9-7854-4B26-9DC9-8A90FB97254A}"/>
              </a:ext>
            </a:extLst>
          </p:cNvPr>
          <p:cNvSpPr txBox="1"/>
          <p:nvPr/>
        </p:nvSpPr>
        <p:spPr>
          <a:xfrm>
            <a:off x="2504058" y="299899"/>
            <a:ext cx="8131118" cy="5632311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r>
              <a:rPr lang="pt-BR" dirty="0" err="1"/>
              <a:t>class</a:t>
            </a:r>
            <a:r>
              <a:rPr lang="pt-BR" dirty="0"/>
              <a:t> Caneta</a:t>
            </a:r>
          </a:p>
          <a:p>
            <a:r>
              <a:rPr lang="pt-BR" dirty="0"/>
              <a:t>{</a:t>
            </a:r>
          </a:p>
          <a:p>
            <a:r>
              <a:rPr lang="pt-BR" dirty="0"/>
              <a:t>	</a:t>
            </a:r>
            <a:r>
              <a:rPr lang="pt-BR" dirty="0" err="1"/>
              <a:t>String</a:t>
            </a:r>
            <a:r>
              <a:rPr lang="pt-BR" dirty="0"/>
              <a:t> Modelo = “</a:t>
            </a:r>
            <a:r>
              <a:rPr lang="pt-BR" dirty="0" err="1"/>
              <a:t>Momblac</a:t>
            </a:r>
            <a:r>
              <a:rPr lang="pt-BR" dirty="0"/>
              <a:t>”; </a:t>
            </a:r>
          </a:p>
          <a:p>
            <a:r>
              <a:rPr lang="pt-BR" dirty="0"/>
              <a:t>                 </a:t>
            </a:r>
            <a:r>
              <a:rPr lang="pt-BR" dirty="0" err="1"/>
              <a:t>String</a:t>
            </a:r>
            <a:r>
              <a:rPr lang="pt-BR" dirty="0"/>
              <a:t> Cor	         = “Preto”;</a:t>
            </a:r>
          </a:p>
          <a:p>
            <a:r>
              <a:rPr lang="pt-BR" dirty="0"/>
              <a:t>                 </a:t>
            </a:r>
            <a:r>
              <a:rPr lang="pt-BR" dirty="0" err="1"/>
              <a:t>float</a:t>
            </a:r>
            <a:r>
              <a:rPr lang="pt-BR" dirty="0"/>
              <a:t>  Ponta       = 0.5; </a:t>
            </a:r>
          </a:p>
          <a:p>
            <a:r>
              <a:rPr lang="pt-BR" dirty="0"/>
              <a:t>	</a:t>
            </a:r>
            <a:r>
              <a:rPr lang="pt-BR" dirty="0" err="1"/>
              <a:t>int</a:t>
            </a:r>
            <a:r>
              <a:rPr lang="pt-BR" dirty="0"/>
              <a:t> Carga           =  90; 	    	</a:t>
            </a:r>
          </a:p>
          <a:p>
            <a:r>
              <a:rPr lang="pt-BR" dirty="0"/>
              <a:t>	</a:t>
            </a:r>
            <a:r>
              <a:rPr lang="pt-BR" dirty="0" err="1"/>
              <a:t>boolean</a:t>
            </a:r>
            <a:r>
              <a:rPr lang="pt-BR" dirty="0"/>
              <a:t> Tampada = false; 		//Tampada ou destampada; </a:t>
            </a:r>
          </a:p>
          <a:p>
            <a:r>
              <a:rPr lang="pt-BR" dirty="0"/>
              <a:t>	</a:t>
            </a:r>
            <a:r>
              <a:rPr lang="pt-BR" dirty="0" err="1"/>
              <a:t>public</a:t>
            </a:r>
            <a:r>
              <a:rPr lang="pt-BR" dirty="0"/>
              <a:t> Caneta()</a:t>
            </a:r>
          </a:p>
          <a:p>
            <a:r>
              <a:rPr lang="pt-BR" dirty="0"/>
              <a:t>	{	</a:t>
            </a:r>
          </a:p>
          <a:p>
            <a:r>
              <a:rPr lang="pt-BR" dirty="0"/>
              <a:t>	}</a:t>
            </a:r>
          </a:p>
          <a:p>
            <a:r>
              <a:rPr lang="pt-BR" dirty="0"/>
              <a:t>	</a:t>
            </a:r>
            <a:r>
              <a:rPr lang="pt-BR" dirty="0" err="1"/>
              <a:t>public</a:t>
            </a:r>
            <a:r>
              <a:rPr lang="pt-BR" dirty="0"/>
              <a:t> </a:t>
            </a:r>
            <a:r>
              <a:rPr lang="pt-BR" dirty="0" err="1"/>
              <a:t>void</a:t>
            </a:r>
            <a:r>
              <a:rPr lang="pt-BR" dirty="0"/>
              <a:t> </a:t>
            </a:r>
            <a:r>
              <a:rPr lang="pt-BR" dirty="0" err="1"/>
              <a:t>Metodo_Rabiscar</a:t>
            </a:r>
            <a:r>
              <a:rPr lang="pt-BR" dirty="0"/>
              <a:t>()</a:t>
            </a:r>
          </a:p>
          <a:p>
            <a:r>
              <a:rPr lang="pt-BR" dirty="0"/>
              <a:t>	{</a:t>
            </a:r>
          </a:p>
          <a:p>
            <a:r>
              <a:rPr lang="pt-BR" dirty="0"/>
              <a:t>		</a:t>
            </a:r>
            <a:r>
              <a:rPr lang="pt-BR" dirty="0" err="1"/>
              <a:t>if</a:t>
            </a:r>
            <a:r>
              <a:rPr lang="pt-BR" dirty="0"/>
              <a:t>((Tampada==</a:t>
            </a:r>
            <a:r>
              <a:rPr lang="pt-BR" dirty="0" err="1"/>
              <a:t>true</a:t>
            </a:r>
            <a:r>
              <a:rPr lang="pt-BR" dirty="0"/>
              <a:t>)||(Carga==0)</a:t>
            </a:r>
          </a:p>
          <a:p>
            <a:r>
              <a:rPr lang="pt-BR" dirty="0"/>
              <a:t>			{</a:t>
            </a:r>
            <a:r>
              <a:rPr lang="pt-BR" dirty="0" err="1"/>
              <a:t>System.out.prinln</a:t>
            </a:r>
            <a:r>
              <a:rPr lang="pt-BR" dirty="0"/>
              <a:t>(“ERRO AO TENTAR ESCREVER!!!”);}</a:t>
            </a:r>
          </a:p>
          <a:p>
            <a:r>
              <a:rPr lang="pt-BR" dirty="0"/>
              <a:t>		</a:t>
            </a:r>
            <a:r>
              <a:rPr lang="pt-BR" dirty="0" err="1"/>
              <a:t>else</a:t>
            </a:r>
            <a:endParaRPr lang="pt-BR" dirty="0"/>
          </a:p>
          <a:p>
            <a:r>
              <a:rPr lang="pt-BR" dirty="0"/>
              <a:t>			{</a:t>
            </a:r>
            <a:r>
              <a:rPr lang="pt-BR" dirty="0" err="1"/>
              <a:t>System.out.prinln</a:t>
            </a:r>
            <a:r>
              <a:rPr lang="pt-BR" dirty="0"/>
              <a:t>(“RABISCAR!!!”);	</a:t>
            </a:r>
          </a:p>
          <a:p>
            <a:r>
              <a:rPr lang="pt-BR" dirty="0"/>
              <a:t>	} </a:t>
            </a:r>
          </a:p>
          <a:p>
            <a:r>
              <a:rPr lang="pt-BR" dirty="0"/>
              <a:t>	</a:t>
            </a:r>
            <a:r>
              <a:rPr lang="pt-BR" dirty="0" err="1"/>
              <a:t>public</a:t>
            </a:r>
            <a:r>
              <a:rPr lang="pt-BR" dirty="0"/>
              <a:t> </a:t>
            </a:r>
            <a:r>
              <a:rPr lang="pt-BR" dirty="0" err="1"/>
              <a:t>void</a:t>
            </a:r>
            <a:r>
              <a:rPr lang="pt-BR" dirty="0"/>
              <a:t> </a:t>
            </a:r>
            <a:r>
              <a:rPr lang="pt-BR" dirty="0" err="1"/>
              <a:t>Metodo_Modificar_Tamapar</a:t>
            </a:r>
            <a:r>
              <a:rPr lang="pt-BR" dirty="0"/>
              <a:t>(</a:t>
            </a:r>
            <a:r>
              <a:rPr lang="pt-BR" dirty="0" err="1"/>
              <a:t>boolean</a:t>
            </a:r>
            <a:r>
              <a:rPr lang="pt-BR" dirty="0"/>
              <a:t> Tampada1)</a:t>
            </a:r>
          </a:p>
          <a:p>
            <a:r>
              <a:rPr lang="pt-BR" dirty="0"/>
              <a:t>		{Estado = Tampada1  }</a:t>
            </a:r>
          </a:p>
          <a:p>
            <a:r>
              <a:rPr lang="pt-BR" b="1" dirty="0">
                <a:solidFill>
                  <a:srgbClr val="FF0000"/>
                </a:solidFill>
              </a:rPr>
              <a:t>...</a:t>
            </a:r>
          </a:p>
        </p:txBody>
      </p:sp>
      <p:sp>
        <p:nvSpPr>
          <p:cNvPr id="4" name="Título 1">
            <a:extLst>
              <a:ext uri="{FF2B5EF4-FFF2-40B4-BE49-F238E27FC236}">
                <a16:creationId xmlns:a16="http://schemas.microsoft.com/office/drawing/2014/main" id="{BD5F9DE7-BF05-4C4F-A703-2520AD633164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8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CLASSE CANETA</a:t>
            </a:r>
          </a:p>
        </p:txBody>
      </p:sp>
    </p:spTree>
    <p:extLst>
      <p:ext uri="{BB962C8B-B14F-4D97-AF65-F5344CB8AC3E}">
        <p14:creationId xmlns:p14="http://schemas.microsoft.com/office/powerpoint/2010/main" val="104708426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1">
            <a:extLst>
              <a:ext uri="{FF2B5EF4-FFF2-40B4-BE49-F238E27FC236}">
                <a16:creationId xmlns:a16="http://schemas.microsoft.com/office/drawing/2014/main" id="{BD5F9DE7-BF05-4C4F-A703-2520AD633164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8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CLASSE CANETA</a:t>
            </a: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3D1F69E4-1B10-4054-B4FF-95970036664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pt-BR"/>
          </a:p>
        </p:txBody>
      </p:sp>
      <p:pic>
        <p:nvPicPr>
          <p:cNvPr id="7" name="Imagem 6">
            <a:extLst>
              <a:ext uri="{FF2B5EF4-FFF2-40B4-BE49-F238E27FC236}">
                <a16:creationId xmlns:a16="http://schemas.microsoft.com/office/drawing/2014/main" id="{FF2D493F-AF81-4D3C-BB0B-B77F75750DD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90863" y="-1"/>
            <a:ext cx="654372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139130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ESTADO DA CLASSE</a:t>
            </a:r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B2A43B8F-3B8E-421E-AC02-AFC77881AA6E}"/>
              </a:ext>
            </a:extLst>
          </p:cNvPr>
          <p:cNvCxnSpPr>
            <a:cxnSpLocks/>
          </p:cNvCxnSpPr>
          <p:nvPr/>
        </p:nvCxnSpPr>
        <p:spPr>
          <a:xfrm>
            <a:off x="1556824" y="838826"/>
            <a:ext cx="0" cy="5716719"/>
          </a:xfrm>
          <a:prstGeom prst="line">
            <a:avLst/>
          </a:prstGeom>
          <a:ln w="317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ixaDeTexto 1">
            <a:extLst>
              <a:ext uri="{FF2B5EF4-FFF2-40B4-BE49-F238E27FC236}">
                <a16:creationId xmlns:a16="http://schemas.microsoft.com/office/drawing/2014/main" id="{1277496E-BA3B-4332-BC02-55BDE1E1615B}"/>
              </a:ext>
            </a:extLst>
          </p:cNvPr>
          <p:cNvSpPr txBox="1"/>
          <p:nvPr/>
        </p:nvSpPr>
        <p:spPr>
          <a:xfrm>
            <a:off x="2194560" y="838826"/>
            <a:ext cx="883450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pt-BR" dirty="0"/>
          </a:p>
          <a:p>
            <a:r>
              <a:rPr lang="pt-BR" sz="3600" dirty="0"/>
              <a:t>REFERE-SE A UM MOMENTO. </a:t>
            </a:r>
          </a:p>
          <a:p>
            <a:endParaRPr lang="pt-BR" sz="3600" dirty="0"/>
          </a:p>
          <a:p>
            <a:r>
              <a:rPr lang="pt-BR" sz="3600" dirty="0"/>
              <a:t>Neste momento ....</a:t>
            </a:r>
          </a:p>
          <a:p>
            <a:endParaRPr lang="pt-BR" sz="3600" dirty="0"/>
          </a:p>
          <a:p>
            <a:r>
              <a:rPr lang="pt-BR" sz="3600" dirty="0"/>
              <a:t>A caneta esta Destampada;</a:t>
            </a:r>
          </a:p>
          <a:p>
            <a:r>
              <a:rPr lang="pt-BR" sz="3600" dirty="0"/>
              <a:t>A caneta é Azul;</a:t>
            </a:r>
          </a:p>
          <a:p>
            <a:r>
              <a:rPr lang="pt-BR" sz="3600" dirty="0"/>
              <a:t>A caneta esta com 90% da carga;</a:t>
            </a:r>
          </a:p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467534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INSTANCIA DE UMA CLASSE</a:t>
            </a:r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B2A43B8F-3B8E-421E-AC02-AFC77881AA6E}"/>
              </a:ext>
            </a:extLst>
          </p:cNvPr>
          <p:cNvCxnSpPr>
            <a:cxnSpLocks/>
          </p:cNvCxnSpPr>
          <p:nvPr/>
        </p:nvCxnSpPr>
        <p:spPr>
          <a:xfrm>
            <a:off x="684627" y="838826"/>
            <a:ext cx="0" cy="5716719"/>
          </a:xfrm>
          <a:prstGeom prst="line">
            <a:avLst/>
          </a:prstGeom>
          <a:ln w="317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Imagem 3">
            <a:extLst>
              <a:ext uri="{FF2B5EF4-FFF2-40B4-BE49-F238E27FC236}">
                <a16:creationId xmlns:a16="http://schemas.microsoft.com/office/drawing/2014/main" id="{DF9E34F1-86F9-4484-8BD8-D9A42F3E6F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605" y="838826"/>
            <a:ext cx="3207414" cy="5832760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C9AA820C-60F0-4FEF-BF50-E4A3BA7BABB3}"/>
              </a:ext>
            </a:extLst>
          </p:cNvPr>
          <p:cNvSpPr txBox="1"/>
          <p:nvPr/>
        </p:nvSpPr>
        <p:spPr>
          <a:xfrm>
            <a:off x="3415750" y="838826"/>
            <a:ext cx="4255098" cy="2677656"/>
          </a:xfrm>
          <a:prstGeom prst="rect">
            <a:avLst/>
          </a:prstGeom>
          <a:noFill/>
          <a:ln w="38100">
            <a:solidFill>
              <a:schemeClr val="accent2">
                <a:alpha val="94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t-BR" sz="2800" dirty="0"/>
              <a:t>Caneta Caneta1 = new Caneta();</a:t>
            </a:r>
          </a:p>
          <a:p>
            <a:r>
              <a:rPr lang="pt-BR" sz="2800" dirty="0"/>
              <a:t>Caneta1.cor(“Azul”); </a:t>
            </a:r>
          </a:p>
          <a:p>
            <a:r>
              <a:rPr lang="pt-BR" sz="2800" dirty="0"/>
              <a:t>Caneta1.Modelo (“Bic”);</a:t>
            </a:r>
          </a:p>
          <a:p>
            <a:r>
              <a:rPr lang="pt-BR" sz="2800" dirty="0"/>
              <a:t>Caneta1.Ponta = 0.7;</a:t>
            </a:r>
          </a:p>
          <a:p>
            <a:r>
              <a:rPr lang="pt-BR" sz="2800" dirty="0"/>
              <a:t>Caneta1.Carga = 100; </a:t>
            </a:r>
          </a:p>
        </p:txBody>
      </p:sp>
      <p:sp>
        <p:nvSpPr>
          <p:cNvPr id="11" name="CaixaDeTexto 10">
            <a:extLst>
              <a:ext uri="{FF2B5EF4-FFF2-40B4-BE49-F238E27FC236}">
                <a16:creationId xmlns:a16="http://schemas.microsoft.com/office/drawing/2014/main" id="{1DE5EE5B-FC69-4432-A077-2180C90E9288}"/>
              </a:ext>
            </a:extLst>
          </p:cNvPr>
          <p:cNvSpPr txBox="1"/>
          <p:nvPr/>
        </p:nvSpPr>
        <p:spPr>
          <a:xfrm>
            <a:off x="6780628" y="3877889"/>
            <a:ext cx="5145318" cy="2246769"/>
          </a:xfrm>
          <a:prstGeom prst="rect">
            <a:avLst/>
          </a:prstGeom>
          <a:noFill/>
          <a:ln w="38100">
            <a:solidFill>
              <a:schemeClr val="accent2">
                <a:alpha val="94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pt-BR" sz="2800" dirty="0"/>
              <a:t>Caneta Caneta2 = new Caneta();</a:t>
            </a:r>
          </a:p>
          <a:p>
            <a:r>
              <a:rPr lang="pt-BR" sz="2800" dirty="0"/>
              <a:t>Caneta2.cor(“Preta”); </a:t>
            </a:r>
          </a:p>
          <a:p>
            <a:r>
              <a:rPr lang="pt-BR" sz="2800" dirty="0"/>
              <a:t>Caneta2.Modelo (“Uni-Ball”);</a:t>
            </a:r>
          </a:p>
          <a:p>
            <a:r>
              <a:rPr lang="pt-BR" sz="2800" dirty="0"/>
              <a:t>Caneta2.Ponta = 0.5;</a:t>
            </a:r>
          </a:p>
          <a:p>
            <a:r>
              <a:rPr lang="pt-BR" sz="2800" dirty="0"/>
              <a:t>Caneta2.Carga = 60; </a:t>
            </a:r>
          </a:p>
        </p:txBody>
      </p:sp>
    </p:spTree>
    <p:extLst>
      <p:ext uri="{BB962C8B-B14F-4D97-AF65-F5344CB8AC3E}">
        <p14:creationId xmlns:p14="http://schemas.microsoft.com/office/powerpoint/2010/main" val="244139372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 CLASSE E OBJETOS</a:t>
            </a:r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B2A43B8F-3B8E-421E-AC02-AFC77881AA6E}"/>
              </a:ext>
            </a:extLst>
          </p:cNvPr>
          <p:cNvCxnSpPr>
            <a:cxnSpLocks/>
          </p:cNvCxnSpPr>
          <p:nvPr/>
        </p:nvCxnSpPr>
        <p:spPr>
          <a:xfrm>
            <a:off x="684627" y="838826"/>
            <a:ext cx="0" cy="5716719"/>
          </a:xfrm>
          <a:prstGeom prst="line">
            <a:avLst/>
          </a:prstGeom>
          <a:ln w="317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m 2">
            <a:extLst>
              <a:ext uri="{FF2B5EF4-FFF2-40B4-BE49-F238E27FC236}">
                <a16:creationId xmlns:a16="http://schemas.microsoft.com/office/drawing/2014/main" id="{AE300E99-0E76-4969-A8E6-1A0972D78C8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5732" y="972795"/>
            <a:ext cx="6520809" cy="5074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008165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ABSTRAÇÃO</a:t>
            </a:r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B2A43B8F-3B8E-421E-AC02-AFC77881AA6E}"/>
              </a:ext>
            </a:extLst>
          </p:cNvPr>
          <p:cNvCxnSpPr>
            <a:cxnSpLocks/>
          </p:cNvCxnSpPr>
          <p:nvPr/>
        </p:nvCxnSpPr>
        <p:spPr>
          <a:xfrm>
            <a:off x="684627" y="838826"/>
            <a:ext cx="0" cy="5716719"/>
          </a:xfrm>
          <a:prstGeom prst="line">
            <a:avLst/>
          </a:prstGeom>
          <a:ln w="317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CaixaDeTexto 1">
            <a:extLst>
              <a:ext uri="{FF2B5EF4-FFF2-40B4-BE49-F238E27FC236}">
                <a16:creationId xmlns:a16="http://schemas.microsoft.com/office/drawing/2014/main" id="{A0258C53-5E39-4F2D-AE82-1806B1068B7A}"/>
              </a:ext>
            </a:extLst>
          </p:cNvPr>
          <p:cNvSpPr txBox="1"/>
          <p:nvPr/>
        </p:nvSpPr>
        <p:spPr>
          <a:xfrm>
            <a:off x="1106665" y="1181686"/>
            <a:ext cx="10400687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3200" b="0" i="0" dirty="0">
                <a:solidFill>
                  <a:srgbClr val="253A44"/>
                </a:solidFill>
                <a:effectLst/>
                <a:latin typeface="Source Serif Pro"/>
              </a:rPr>
              <a:t>É utilizada para a definição de entidades do mundo real. Sendo onde são criadas as classes. Essas entidades são consideradas tudo que é real, tendo como consideração as suas características e ações.</a:t>
            </a:r>
            <a:endParaRPr lang="pt-BR" sz="3200" dirty="0"/>
          </a:p>
        </p:txBody>
      </p:sp>
      <p:pic>
        <p:nvPicPr>
          <p:cNvPr id="17410" name="Picture 2" descr="Abstrações do mundo real">
            <a:extLst>
              <a:ext uri="{FF2B5EF4-FFF2-40B4-BE49-F238E27FC236}">
                <a16:creationId xmlns:a16="http://schemas.microsoft.com/office/drawing/2014/main" id="{C2F26373-7E4A-49A3-ADC2-CE7EAF1799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6665" y="3428999"/>
            <a:ext cx="10620772" cy="25638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4727606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Para padronizar a Classe</a:t>
            </a:r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B2A43B8F-3B8E-421E-AC02-AFC77881AA6E}"/>
              </a:ext>
            </a:extLst>
          </p:cNvPr>
          <p:cNvCxnSpPr>
            <a:cxnSpLocks/>
          </p:cNvCxnSpPr>
          <p:nvPr/>
        </p:nvCxnSpPr>
        <p:spPr>
          <a:xfrm>
            <a:off x="684627" y="838826"/>
            <a:ext cx="0" cy="5716719"/>
          </a:xfrm>
          <a:prstGeom prst="line">
            <a:avLst/>
          </a:prstGeom>
          <a:ln w="317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Imagem 3">
            <a:extLst>
              <a:ext uri="{FF2B5EF4-FFF2-40B4-BE49-F238E27FC236}">
                <a16:creationId xmlns:a16="http://schemas.microsoft.com/office/drawing/2014/main" id="{8F546FDD-BCE6-4842-BD70-0979F26DD6B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6257" y="1659987"/>
            <a:ext cx="2499787" cy="3437207"/>
          </a:xfrm>
          <a:prstGeom prst="rect">
            <a:avLst/>
          </a:prstGeom>
        </p:spPr>
      </p:pic>
      <p:sp>
        <p:nvSpPr>
          <p:cNvPr id="7" name="CaixaDeTexto 6">
            <a:extLst>
              <a:ext uri="{FF2B5EF4-FFF2-40B4-BE49-F238E27FC236}">
                <a16:creationId xmlns:a16="http://schemas.microsoft.com/office/drawing/2014/main" id="{86A36237-8080-4723-A03B-78F0DFDB392B}"/>
              </a:ext>
            </a:extLst>
          </p:cNvPr>
          <p:cNvSpPr txBox="1"/>
          <p:nvPr/>
        </p:nvSpPr>
        <p:spPr>
          <a:xfrm>
            <a:off x="4423868" y="1967061"/>
            <a:ext cx="7477397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800" dirty="0"/>
              <a:t>Inicial das classes com letras maiúsculas;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800" dirty="0"/>
              <a:t>Atributos com letras minúsculas;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800" dirty="0"/>
              <a:t>Métodos como verbos;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800" dirty="0"/>
              <a:t>Mais...</a:t>
            </a:r>
            <a:r>
              <a:rPr lang="pt-BR" dirty="0"/>
              <a:t>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BR" dirty="0"/>
          </a:p>
          <a:p>
            <a:r>
              <a:rPr lang="pt-BR" sz="2800" dirty="0"/>
              <a:t>OUTRA FORMA: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800" dirty="0"/>
              <a:t>Variáveis com a palavra var antes. Exemplo: </a:t>
            </a:r>
            <a:r>
              <a:rPr lang="pt-BR" sz="2800" dirty="0" err="1"/>
              <a:t>var_Idade</a:t>
            </a:r>
            <a:r>
              <a:rPr lang="pt-BR" sz="2800" dirty="0"/>
              <a:t>, </a:t>
            </a:r>
            <a:r>
              <a:rPr lang="pt-BR" sz="2800" dirty="0" err="1"/>
              <a:t>var_Peso</a:t>
            </a:r>
            <a:r>
              <a:rPr lang="pt-BR" sz="2800" dirty="0"/>
              <a:t>;</a:t>
            </a:r>
          </a:p>
          <a:p>
            <a:r>
              <a:rPr lang="pt-BR" sz="2800" dirty="0"/>
              <a:t>Métodos com a palavra método antes. </a:t>
            </a:r>
            <a:r>
              <a:rPr lang="pt-BR" sz="2800" dirty="0" err="1"/>
              <a:t>Metodo_Somar</a:t>
            </a:r>
            <a:r>
              <a:rPr lang="pt-BR" sz="2800" dirty="0"/>
              <a:t>(</a:t>
            </a:r>
            <a:r>
              <a:rPr lang="pt-BR" sz="2800" dirty="0" err="1"/>
              <a:t>int</a:t>
            </a:r>
            <a:r>
              <a:rPr lang="pt-BR" sz="2800" dirty="0"/>
              <a:t> x, </a:t>
            </a:r>
            <a:r>
              <a:rPr lang="pt-BR" sz="2800" dirty="0" err="1"/>
              <a:t>int</a:t>
            </a:r>
            <a:r>
              <a:rPr lang="pt-BR" sz="2800" dirty="0"/>
              <a:t> y); </a:t>
            </a:r>
          </a:p>
        </p:txBody>
      </p:sp>
    </p:spTree>
    <p:extLst>
      <p:ext uri="{BB962C8B-B14F-4D97-AF65-F5344CB8AC3E}">
        <p14:creationId xmlns:p14="http://schemas.microsoft.com/office/powerpoint/2010/main" val="399796007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Visibilidade dos atributos, métodos e classes</a:t>
            </a:r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B2A43B8F-3B8E-421E-AC02-AFC77881AA6E}"/>
              </a:ext>
            </a:extLst>
          </p:cNvPr>
          <p:cNvCxnSpPr>
            <a:cxnSpLocks/>
          </p:cNvCxnSpPr>
          <p:nvPr/>
        </p:nvCxnSpPr>
        <p:spPr>
          <a:xfrm>
            <a:off x="684627" y="838826"/>
            <a:ext cx="0" cy="5716719"/>
          </a:xfrm>
          <a:prstGeom prst="line">
            <a:avLst/>
          </a:prstGeom>
          <a:ln w="317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ixaDeTexto 6">
            <a:extLst>
              <a:ext uri="{FF2B5EF4-FFF2-40B4-BE49-F238E27FC236}">
                <a16:creationId xmlns:a16="http://schemas.microsoft.com/office/drawing/2014/main" id="{86A36237-8080-4723-A03B-78F0DFDB392B}"/>
              </a:ext>
            </a:extLst>
          </p:cNvPr>
          <p:cNvSpPr txBox="1"/>
          <p:nvPr/>
        </p:nvSpPr>
        <p:spPr>
          <a:xfrm>
            <a:off x="3101505" y="1305341"/>
            <a:ext cx="8771621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800" dirty="0"/>
              <a:t>+ publico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800" dirty="0"/>
              <a:t> - privado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800" dirty="0"/>
              <a:t> # protegido</a:t>
            </a:r>
          </a:p>
          <a:p>
            <a:endParaRPr lang="pt-BR" sz="2800" dirty="0"/>
          </a:p>
          <a:p>
            <a:r>
              <a:rPr lang="pt-BR" sz="2800" dirty="0" err="1"/>
              <a:t>public</a:t>
            </a:r>
            <a:r>
              <a:rPr lang="pt-BR" sz="2800" dirty="0"/>
              <a:t> </a:t>
            </a:r>
            <a:r>
              <a:rPr lang="pt-BR" sz="2800" dirty="0" err="1"/>
              <a:t>class</a:t>
            </a:r>
            <a:r>
              <a:rPr lang="pt-BR" sz="2800" dirty="0"/>
              <a:t> aluno</a:t>
            </a:r>
          </a:p>
          <a:p>
            <a:r>
              <a:rPr lang="pt-BR" sz="2800" dirty="0"/>
              <a:t>{</a:t>
            </a:r>
          </a:p>
          <a:p>
            <a:r>
              <a:rPr lang="pt-BR" sz="2800" dirty="0"/>
              <a:t>	</a:t>
            </a:r>
            <a:r>
              <a:rPr lang="pt-BR" sz="2800" dirty="0" err="1"/>
              <a:t>public</a:t>
            </a:r>
            <a:r>
              <a:rPr lang="pt-BR" sz="2800" dirty="0"/>
              <a:t>  </a:t>
            </a:r>
            <a:r>
              <a:rPr lang="pt-BR" sz="2800" dirty="0" err="1"/>
              <a:t>String</a:t>
            </a:r>
            <a:r>
              <a:rPr lang="pt-BR" sz="2800" dirty="0"/>
              <a:t> </a:t>
            </a:r>
            <a:r>
              <a:rPr lang="pt-BR" sz="2800" dirty="0" err="1"/>
              <a:t>var_Nome</a:t>
            </a:r>
            <a:r>
              <a:rPr lang="pt-BR" sz="2800" dirty="0"/>
              <a:t> = “</a:t>
            </a:r>
            <a:r>
              <a:rPr lang="pt-BR" sz="2800" dirty="0" err="1"/>
              <a:t>Asgard</a:t>
            </a:r>
            <a:r>
              <a:rPr lang="pt-BR" sz="2800" dirty="0"/>
              <a:t> Bertoldi”;</a:t>
            </a:r>
          </a:p>
          <a:p>
            <a:r>
              <a:rPr lang="pt-BR" sz="2800" dirty="0"/>
              <a:t>	</a:t>
            </a:r>
            <a:r>
              <a:rPr lang="pt-BR" sz="2800" dirty="0" err="1"/>
              <a:t>private</a:t>
            </a:r>
            <a:r>
              <a:rPr lang="pt-BR" sz="2800" dirty="0"/>
              <a:t> Idade =   15; </a:t>
            </a:r>
          </a:p>
          <a:p>
            <a:r>
              <a:rPr lang="pt-BR" sz="2800" dirty="0"/>
              <a:t>	</a:t>
            </a:r>
            <a:r>
              <a:rPr lang="pt-BR" sz="2800" dirty="0" err="1"/>
              <a:t>protect</a:t>
            </a:r>
            <a:r>
              <a:rPr lang="pt-BR" sz="2800" dirty="0"/>
              <a:t> </a:t>
            </a:r>
            <a:r>
              <a:rPr lang="pt-BR" sz="2800" dirty="0" err="1"/>
              <a:t>String</a:t>
            </a:r>
            <a:r>
              <a:rPr lang="pt-BR" sz="2800" dirty="0"/>
              <a:t>  </a:t>
            </a:r>
            <a:r>
              <a:rPr lang="pt-BR" sz="2800" dirty="0" err="1"/>
              <a:t>Var_Profissao</a:t>
            </a:r>
            <a:r>
              <a:rPr lang="pt-BR" sz="2800" dirty="0"/>
              <a:t> = “Estudante”;</a:t>
            </a:r>
          </a:p>
          <a:p>
            <a:r>
              <a:rPr lang="pt-BR" sz="2800" dirty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806432593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Métodos</a:t>
            </a:r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B2A43B8F-3B8E-421E-AC02-AFC77881AA6E}"/>
              </a:ext>
            </a:extLst>
          </p:cNvPr>
          <p:cNvCxnSpPr>
            <a:cxnSpLocks/>
          </p:cNvCxnSpPr>
          <p:nvPr/>
        </p:nvCxnSpPr>
        <p:spPr>
          <a:xfrm>
            <a:off x="684627" y="838826"/>
            <a:ext cx="0" cy="5716719"/>
          </a:xfrm>
          <a:prstGeom prst="line">
            <a:avLst/>
          </a:prstGeom>
          <a:ln w="317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CaixaDeTexto 34">
            <a:extLst>
              <a:ext uri="{FF2B5EF4-FFF2-40B4-BE49-F238E27FC236}">
                <a16:creationId xmlns:a16="http://schemas.microsoft.com/office/drawing/2014/main" id="{57C470A0-9DC3-4D14-8308-F728F943E878}"/>
              </a:ext>
            </a:extLst>
          </p:cNvPr>
          <p:cNvSpPr txBox="1"/>
          <p:nvPr/>
        </p:nvSpPr>
        <p:spPr>
          <a:xfrm>
            <a:off x="1495869" y="2117077"/>
            <a:ext cx="9364375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pt-BR" sz="2800" dirty="0">
                <a:solidFill>
                  <a:srgbClr val="222222"/>
                </a:solidFill>
                <a:latin typeface="arial" panose="020B0604020202020204" pitchFamily="34" charset="0"/>
              </a:rPr>
              <a:t>M</a:t>
            </a:r>
            <a:r>
              <a:rPr lang="pt-BR" sz="280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étodo em Java é equivalente a uma função, sub-rotina ou procedimento em outras linguagens de programação. Não existe em Java o conceito de métodos globais. </a:t>
            </a:r>
          </a:p>
          <a:p>
            <a:pPr algn="just"/>
            <a:endParaRPr lang="pt-BR" sz="280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pPr algn="just"/>
            <a:r>
              <a:rPr lang="pt-BR" sz="280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Todos os métodos devem sempre ser definidos dentro de uma classe.</a:t>
            </a:r>
            <a:endParaRPr lang="pt-BR" sz="2800" dirty="0"/>
          </a:p>
        </p:txBody>
      </p:sp>
    </p:spTree>
    <p:extLst>
      <p:ext uri="{BB962C8B-B14F-4D97-AF65-F5344CB8AC3E}">
        <p14:creationId xmlns:p14="http://schemas.microsoft.com/office/powerpoint/2010/main" val="416795938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Métodos</a:t>
            </a:r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B2A43B8F-3B8E-421E-AC02-AFC77881AA6E}"/>
              </a:ext>
            </a:extLst>
          </p:cNvPr>
          <p:cNvCxnSpPr>
            <a:cxnSpLocks/>
          </p:cNvCxnSpPr>
          <p:nvPr/>
        </p:nvCxnSpPr>
        <p:spPr>
          <a:xfrm>
            <a:off x="684627" y="838826"/>
            <a:ext cx="0" cy="5716719"/>
          </a:xfrm>
          <a:prstGeom prst="line">
            <a:avLst/>
          </a:prstGeom>
          <a:ln w="317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m 2">
            <a:extLst>
              <a:ext uri="{FF2B5EF4-FFF2-40B4-BE49-F238E27FC236}">
                <a16:creationId xmlns:a16="http://schemas.microsoft.com/office/drawing/2014/main" id="{70B86D8A-667B-45AF-B6D4-23A56B8E97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7677" y="2318356"/>
            <a:ext cx="9153234" cy="2221287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45A36DC7-E7B7-4AAF-A3FF-4383C9860250}"/>
              </a:ext>
            </a:extLst>
          </p:cNvPr>
          <p:cNvSpPr txBox="1"/>
          <p:nvPr/>
        </p:nvSpPr>
        <p:spPr>
          <a:xfrm>
            <a:off x="8227917" y="5812389"/>
            <a:ext cx="41748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rgbClr val="FF0000"/>
                </a:solidFill>
              </a:rPr>
              <a:t>Delimitação Inicio e fim do método</a:t>
            </a:r>
          </a:p>
        </p:txBody>
      </p:sp>
      <p:cxnSp>
        <p:nvCxnSpPr>
          <p:cNvPr id="9" name="Conector de Seta Reta 8">
            <a:extLst>
              <a:ext uri="{FF2B5EF4-FFF2-40B4-BE49-F238E27FC236}">
                <a16:creationId xmlns:a16="http://schemas.microsoft.com/office/drawing/2014/main" id="{28678B21-EC4E-4C42-B8F6-460C69401DE8}"/>
              </a:ext>
            </a:extLst>
          </p:cNvPr>
          <p:cNvCxnSpPr>
            <a:cxnSpLocks/>
          </p:cNvCxnSpPr>
          <p:nvPr/>
        </p:nvCxnSpPr>
        <p:spPr>
          <a:xfrm flipH="1" flipV="1">
            <a:off x="6682154" y="2670149"/>
            <a:ext cx="2319489" cy="1889641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0" name="Conector de Seta Reta 9">
            <a:extLst>
              <a:ext uri="{FF2B5EF4-FFF2-40B4-BE49-F238E27FC236}">
                <a16:creationId xmlns:a16="http://schemas.microsoft.com/office/drawing/2014/main" id="{2AC21479-51E4-4919-861D-AF408047804C}"/>
              </a:ext>
            </a:extLst>
          </p:cNvPr>
          <p:cNvCxnSpPr>
            <a:cxnSpLocks/>
          </p:cNvCxnSpPr>
          <p:nvPr/>
        </p:nvCxnSpPr>
        <p:spPr>
          <a:xfrm flipH="1" flipV="1">
            <a:off x="3481905" y="5812389"/>
            <a:ext cx="4746014" cy="200058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1" name="Conector: Angulado 10">
            <a:extLst>
              <a:ext uri="{FF2B5EF4-FFF2-40B4-BE49-F238E27FC236}">
                <a16:creationId xmlns:a16="http://schemas.microsoft.com/office/drawing/2014/main" id="{AFCA299C-7F29-4CCC-A1C7-CED7B2938572}"/>
              </a:ext>
            </a:extLst>
          </p:cNvPr>
          <p:cNvCxnSpPr>
            <a:cxnSpLocks/>
          </p:cNvCxnSpPr>
          <p:nvPr/>
        </p:nvCxnSpPr>
        <p:spPr>
          <a:xfrm rot="10800000" flipV="1">
            <a:off x="1357677" y="1050879"/>
            <a:ext cx="7000728" cy="1453170"/>
          </a:xfrm>
          <a:prstGeom prst="bentConnector3">
            <a:avLst>
              <a:gd name="adj1" fmla="val 106868"/>
            </a:avLst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aixaDeTexto 11">
            <a:extLst>
              <a:ext uri="{FF2B5EF4-FFF2-40B4-BE49-F238E27FC236}">
                <a16:creationId xmlns:a16="http://schemas.microsoft.com/office/drawing/2014/main" id="{7F3E9904-6DFC-4AD0-963D-0A241F3937C6}"/>
              </a:ext>
            </a:extLst>
          </p:cNvPr>
          <p:cNvSpPr txBox="1"/>
          <p:nvPr/>
        </p:nvSpPr>
        <p:spPr>
          <a:xfrm>
            <a:off x="8450767" y="790310"/>
            <a:ext cx="37049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rgbClr val="FF0000"/>
                </a:solidFill>
              </a:rPr>
              <a:t>Tipo de acesso ao método</a:t>
            </a:r>
          </a:p>
        </p:txBody>
      </p:sp>
      <p:cxnSp>
        <p:nvCxnSpPr>
          <p:cNvPr id="13" name="Conector: Angulado 12">
            <a:extLst>
              <a:ext uri="{FF2B5EF4-FFF2-40B4-BE49-F238E27FC236}">
                <a16:creationId xmlns:a16="http://schemas.microsoft.com/office/drawing/2014/main" id="{8D0E0780-02E5-40CC-B18D-FA6B992F51D0}"/>
              </a:ext>
            </a:extLst>
          </p:cNvPr>
          <p:cNvCxnSpPr>
            <a:cxnSpLocks/>
            <a:stCxn id="14" idx="1"/>
          </p:cNvCxnSpPr>
          <p:nvPr/>
        </p:nvCxnSpPr>
        <p:spPr>
          <a:xfrm rot="10800000" flipV="1">
            <a:off x="2813538" y="1696467"/>
            <a:ext cx="5668392" cy="529940"/>
          </a:xfrm>
          <a:prstGeom prst="bentConnector3">
            <a:avLst>
              <a:gd name="adj1" fmla="val 100132"/>
            </a:avLst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67F88BB0-94C6-4EBD-8363-80C655A14F10}"/>
              </a:ext>
            </a:extLst>
          </p:cNvPr>
          <p:cNvSpPr txBox="1"/>
          <p:nvPr/>
        </p:nvSpPr>
        <p:spPr>
          <a:xfrm>
            <a:off x="8481930" y="1496412"/>
            <a:ext cx="37049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rgbClr val="FF0000"/>
                </a:solidFill>
              </a:rPr>
              <a:t>Tipo de retorno do método.</a:t>
            </a:r>
          </a:p>
        </p:txBody>
      </p:sp>
      <p:cxnSp>
        <p:nvCxnSpPr>
          <p:cNvPr id="15" name="Conector: Angulado 14">
            <a:extLst>
              <a:ext uri="{FF2B5EF4-FFF2-40B4-BE49-F238E27FC236}">
                <a16:creationId xmlns:a16="http://schemas.microsoft.com/office/drawing/2014/main" id="{0E8440F3-913A-4594-A1DE-2D9BCB996085}"/>
              </a:ext>
            </a:extLst>
          </p:cNvPr>
          <p:cNvCxnSpPr>
            <a:cxnSpLocks/>
          </p:cNvCxnSpPr>
          <p:nvPr/>
        </p:nvCxnSpPr>
        <p:spPr>
          <a:xfrm rot="10800000" flipV="1">
            <a:off x="4508162" y="2056210"/>
            <a:ext cx="3912007" cy="181802"/>
          </a:xfrm>
          <a:prstGeom prst="bentConnector3">
            <a:avLst>
              <a:gd name="adj1" fmla="val 99266"/>
            </a:avLst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CaixaDeTexto 15">
            <a:extLst>
              <a:ext uri="{FF2B5EF4-FFF2-40B4-BE49-F238E27FC236}">
                <a16:creationId xmlns:a16="http://schemas.microsoft.com/office/drawing/2014/main" id="{72D8D1CF-0BAD-4EBE-A5FF-DF173FA4BB90}"/>
              </a:ext>
            </a:extLst>
          </p:cNvPr>
          <p:cNvSpPr txBox="1"/>
          <p:nvPr/>
        </p:nvSpPr>
        <p:spPr>
          <a:xfrm>
            <a:off x="7479060" y="4419932"/>
            <a:ext cx="37049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rgbClr val="FF0000"/>
                </a:solidFill>
              </a:rPr>
              <a:t>Parâmetros do método</a:t>
            </a:r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id="{6A4BAC34-54D2-424E-ABD5-E6E136A3C260}"/>
              </a:ext>
            </a:extLst>
          </p:cNvPr>
          <p:cNvSpPr txBox="1"/>
          <p:nvPr/>
        </p:nvSpPr>
        <p:spPr>
          <a:xfrm>
            <a:off x="8534553" y="1837900"/>
            <a:ext cx="37049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rgbClr val="FF0000"/>
                </a:solidFill>
              </a:rPr>
              <a:t>Nome do método</a:t>
            </a:r>
          </a:p>
        </p:txBody>
      </p:sp>
      <p:cxnSp>
        <p:nvCxnSpPr>
          <p:cNvPr id="32" name="Conector de Seta Reta 31">
            <a:extLst>
              <a:ext uri="{FF2B5EF4-FFF2-40B4-BE49-F238E27FC236}">
                <a16:creationId xmlns:a16="http://schemas.microsoft.com/office/drawing/2014/main" id="{B10B5D96-8007-4A31-93CF-3794687409CB}"/>
              </a:ext>
            </a:extLst>
          </p:cNvPr>
          <p:cNvCxnSpPr>
            <a:cxnSpLocks/>
          </p:cNvCxnSpPr>
          <p:nvPr/>
        </p:nvCxnSpPr>
        <p:spPr>
          <a:xfrm flipH="1" flipV="1">
            <a:off x="8179597" y="2568347"/>
            <a:ext cx="822046" cy="2037278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251118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Métodos</a:t>
            </a:r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B2A43B8F-3B8E-421E-AC02-AFC77881AA6E}"/>
              </a:ext>
            </a:extLst>
          </p:cNvPr>
          <p:cNvCxnSpPr>
            <a:cxnSpLocks/>
          </p:cNvCxnSpPr>
          <p:nvPr/>
        </p:nvCxnSpPr>
        <p:spPr>
          <a:xfrm>
            <a:off x="684627" y="838826"/>
            <a:ext cx="0" cy="5716719"/>
          </a:xfrm>
          <a:prstGeom prst="line">
            <a:avLst/>
          </a:prstGeom>
          <a:ln w="317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Imagem 2">
            <a:extLst>
              <a:ext uri="{FF2B5EF4-FFF2-40B4-BE49-F238E27FC236}">
                <a16:creationId xmlns:a16="http://schemas.microsoft.com/office/drawing/2014/main" id="{70B86D8A-667B-45AF-B6D4-23A56B8E97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7677" y="2318356"/>
            <a:ext cx="9153234" cy="2221287"/>
          </a:xfrm>
          <a:prstGeom prst="rect">
            <a:avLst/>
          </a:prstGeom>
        </p:spPr>
      </p:pic>
      <p:sp>
        <p:nvSpPr>
          <p:cNvPr id="8" name="CaixaDeTexto 7">
            <a:extLst>
              <a:ext uri="{FF2B5EF4-FFF2-40B4-BE49-F238E27FC236}">
                <a16:creationId xmlns:a16="http://schemas.microsoft.com/office/drawing/2014/main" id="{45A36DC7-E7B7-4AAF-A3FF-4383C9860250}"/>
              </a:ext>
            </a:extLst>
          </p:cNvPr>
          <p:cNvSpPr txBox="1"/>
          <p:nvPr/>
        </p:nvSpPr>
        <p:spPr>
          <a:xfrm>
            <a:off x="8227917" y="5812389"/>
            <a:ext cx="41748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rgbClr val="FF0000"/>
                </a:solidFill>
              </a:rPr>
              <a:t>Delimitação Inicio e fim do método</a:t>
            </a:r>
          </a:p>
        </p:txBody>
      </p:sp>
      <p:cxnSp>
        <p:nvCxnSpPr>
          <p:cNvPr id="13" name="Conector: Angulado 12">
            <a:extLst>
              <a:ext uri="{FF2B5EF4-FFF2-40B4-BE49-F238E27FC236}">
                <a16:creationId xmlns:a16="http://schemas.microsoft.com/office/drawing/2014/main" id="{8D0E0780-02E5-40CC-B18D-FA6B992F51D0}"/>
              </a:ext>
            </a:extLst>
          </p:cNvPr>
          <p:cNvCxnSpPr>
            <a:cxnSpLocks/>
            <a:stCxn id="14" idx="1"/>
          </p:cNvCxnSpPr>
          <p:nvPr/>
        </p:nvCxnSpPr>
        <p:spPr>
          <a:xfrm rot="10800000" flipV="1">
            <a:off x="5331656" y="1696467"/>
            <a:ext cx="3150275" cy="973682"/>
          </a:xfrm>
          <a:prstGeom prst="bentConnector3">
            <a:avLst>
              <a:gd name="adj1" fmla="val 99568"/>
            </a:avLst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aixaDeTexto 13">
            <a:extLst>
              <a:ext uri="{FF2B5EF4-FFF2-40B4-BE49-F238E27FC236}">
                <a16:creationId xmlns:a16="http://schemas.microsoft.com/office/drawing/2014/main" id="{67F88BB0-94C6-4EBD-8363-80C655A14F10}"/>
              </a:ext>
            </a:extLst>
          </p:cNvPr>
          <p:cNvSpPr txBox="1"/>
          <p:nvPr/>
        </p:nvSpPr>
        <p:spPr>
          <a:xfrm>
            <a:off x="8481930" y="1496412"/>
            <a:ext cx="37049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rgbClr val="FF0000"/>
                </a:solidFill>
              </a:rPr>
              <a:t>Corpo do método.</a:t>
            </a:r>
          </a:p>
        </p:txBody>
      </p:sp>
      <p:cxnSp>
        <p:nvCxnSpPr>
          <p:cNvPr id="7" name="Conector: Angulado 6">
            <a:extLst>
              <a:ext uri="{FF2B5EF4-FFF2-40B4-BE49-F238E27FC236}">
                <a16:creationId xmlns:a16="http://schemas.microsoft.com/office/drawing/2014/main" id="{5D07D54D-8A23-432B-A618-0F37C794FF63}"/>
              </a:ext>
            </a:extLst>
          </p:cNvPr>
          <p:cNvCxnSpPr>
            <a:cxnSpLocks/>
          </p:cNvCxnSpPr>
          <p:nvPr/>
        </p:nvCxnSpPr>
        <p:spPr>
          <a:xfrm rot="10800000">
            <a:off x="1589326" y="4172452"/>
            <a:ext cx="6252572" cy="1839992"/>
          </a:xfrm>
          <a:prstGeom prst="bentConnector3">
            <a:avLst>
              <a:gd name="adj1" fmla="val 50000"/>
            </a:avLst>
          </a:prstGeom>
          <a:ln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tângulo 20">
            <a:extLst>
              <a:ext uri="{FF2B5EF4-FFF2-40B4-BE49-F238E27FC236}">
                <a16:creationId xmlns:a16="http://schemas.microsoft.com/office/drawing/2014/main" id="{8A593DBE-C959-470B-BED6-F3643989CCA6}"/>
              </a:ext>
            </a:extLst>
          </p:cNvPr>
          <p:cNvSpPr/>
          <p:nvPr/>
        </p:nvSpPr>
        <p:spPr>
          <a:xfrm>
            <a:off x="2447778" y="2926080"/>
            <a:ext cx="7737231" cy="1139483"/>
          </a:xfrm>
          <a:prstGeom prst="rect">
            <a:avLst/>
          </a:prstGeom>
          <a:noFill/>
          <a:ln w="317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02284902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EXEMPLOS DE MÉTODOS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BE483FD2-2F71-4DB1-B74F-532C049D6C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3445" y="0"/>
            <a:ext cx="8166683" cy="6858000"/>
          </a:xfrm>
          <a:prstGeom prst="rect">
            <a:avLst/>
          </a:prstGeom>
        </p:spPr>
      </p:pic>
      <p:sp>
        <p:nvSpPr>
          <p:cNvPr id="12" name="Retângulo 11">
            <a:extLst>
              <a:ext uri="{FF2B5EF4-FFF2-40B4-BE49-F238E27FC236}">
                <a16:creationId xmlns:a16="http://schemas.microsoft.com/office/drawing/2014/main" id="{96DF02B2-EEF9-4EDC-8E99-14679A259625}"/>
              </a:ext>
            </a:extLst>
          </p:cNvPr>
          <p:cNvSpPr/>
          <p:nvPr/>
        </p:nvSpPr>
        <p:spPr>
          <a:xfrm>
            <a:off x="3165230" y="3428999"/>
            <a:ext cx="6246055" cy="1058595"/>
          </a:xfrm>
          <a:prstGeom prst="rect">
            <a:avLst/>
          </a:prstGeom>
          <a:noFill/>
          <a:ln w="317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Retângulo 13">
            <a:extLst>
              <a:ext uri="{FF2B5EF4-FFF2-40B4-BE49-F238E27FC236}">
                <a16:creationId xmlns:a16="http://schemas.microsoft.com/office/drawing/2014/main" id="{603C8C38-20DC-4F84-954C-6113B63AD2B1}"/>
              </a:ext>
            </a:extLst>
          </p:cNvPr>
          <p:cNvSpPr/>
          <p:nvPr/>
        </p:nvSpPr>
        <p:spPr>
          <a:xfrm>
            <a:off x="3165229" y="1083213"/>
            <a:ext cx="6246055" cy="1913205"/>
          </a:xfrm>
          <a:prstGeom prst="rect">
            <a:avLst/>
          </a:prstGeom>
          <a:noFill/>
          <a:ln w="317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Retângulo 15">
            <a:extLst>
              <a:ext uri="{FF2B5EF4-FFF2-40B4-BE49-F238E27FC236}">
                <a16:creationId xmlns:a16="http://schemas.microsoft.com/office/drawing/2014/main" id="{1584154C-976A-463A-88EE-F0A84ABE9D38}"/>
              </a:ext>
            </a:extLst>
          </p:cNvPr>
          <p:cNvSpPr/>
          <p:nvPr/>
        </p:nvSpPr>
        <p:spPr>
          <a:xfrm>
            <a:off x="3165229" y="4485250"/>
            <a:ext cx="6246055" cy="1289538"/>
          </a:xfrm>
          <a:prstGeom prst="rect">
            <a:avLst/>
          </a:prstGeom>
          <a:noFill/>
          <a:ln w="317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8" name="Retângulo 17">
            <a:extLst>
              <a:ext uri="{FF2B5EF4-FFF2-40B4-BE49-F238E27FC236}">
                <a16:creationId xmlns:a16="http://schemas.microsoft.com/office/drawing/2014/main" id="{AB6FA1BC-B8EC-4991-9E15-057F52BDD2F3}"/>
              </a:ext>
            </a:extLst>
          </p:cNvPr>
          <p:cNvSpPr/>
          <p:nvPr/>
        </p:nvSpPr>
        <p:spPr>
          <a:xfrm>
            <a:off x="3165228" y="5799404"/>
            <a:ext cx="6246055" cy="1058595"/>
          </a:xfrm>
          <a:prstGeom prst="rect">
            <a:avLst/>
          </a:prstGeom>
          <a:noFill/>
          <a:ln w="317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Retângulo 19">
            <a:extLst>
              <a:ext uri="{FF2B5EF4-FFF2-40B4-BE49-F238E27FC236}">
                <a16:creationId xmlns:a16="http://schemas.microsoft.com/office/drawing/2014/main" id="{5D875268-BE9A-4E7E-84D6-9B86B4419C89}"/>
              </a:ext>
            </a:extLst>
          </p:cNvPr>
          <p:cNvSpPr/>
          <p:nvPr/>
        </p:nvSpPr>
        <p:spPr>
          <a:xfrm>
            <a:off x="3165228" y="3021034"/>
            <a:ext cx="6246055" cy="407965"/>
          </a:xfrm>
          <a:prstGeom prst="rect">
            <a:avLst/>
          </a:prstGeom>
          <a:noFill/>
          <a:ln w="31750">
            <a:solidFill>
              <a:srgbClr val="0070C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5209978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EXEMPLOS DE MÉTODOS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2740EFA6-AF16-4AE8-A039-4B94D6E8D5D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9758" y="-14068"/>
            <a:ext cx="576816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5104671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979BAC77-3EB0-4265-A645-5860BF11C960}"/>
              </a:ext>
            </a:extLst>
          </p:cNvPr>
          <p:cNvSpPr txBox="1">
            <a:spLocks/>
          </p:cNvSpPr>
          <p:nvPr/>
        </p:nvSpPr>
        <p:spPr>
          <a:xfrm>
            <a:off x="0" y="0"/>
            <a:ext cx="12192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Atividade </a:t>
            </a:r>
          </a:p>
        </p:txBody>
      </p:sp>
      <p:cxnSp>
        <p:nvCxnSpPr>
          <p:cNvPr id="5" name="Conector reto 4">
            <a:extLst>
              <a:ext uri="{FF2B5EF4-FFF2-40B4-BE49-F238E27FC236}">
                <a16:creationId xmlns:a16="http://schemas.microsoft.com/office/drawing/2014/main" id="{B2A43B8F-3B8E-421E-AC02-AFC77881AA6E}"/>
              </a:ext>
            </a:extLst>
          </p:cNvPr>
          <p:cNvCxnSpPr>
            <a:cxnSpLocks/>
          </p:cNvCxnSpPr>
          <p:nvPr/>
        </p:nvCxnSpPr>
        <p:spPr>
          <a:xfrm>
            <a:off x="684627" y="838826"/>
            <a:ext cx="0" cy="5716719"/>
          </a:xfrm>
          <a:prstGeom prst="line">
            <a:avLst/>
          </a:prstGeom>
          <a:ln w="317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aixaDeTexto 6">
            <a:extLst>
              <a:ext uri="{FF2B5EF4-FFF2-40B4-BE49-F238E27FC236}">
                <a16:creationId xmlns:a16="http://schemas.microsoft.com/office/drawing/2014/main" id="{86A36237-8080-4723-A03B-78F0DFDB392B}"/>
              </a:ext>
            </a:extLst>
          </p:cNvPr>
          <p:cNvSpPr txBox="1"/>
          <p:nvPr/>
        </p:nvSpPr>
        <p:spPr>
          <a:xfrm>
            <a:off x="1434915" y="1305341"/>
            <a:ext cx="8764155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sz="2800" dirty="0"/>
              <a:t>Elaborar 03 classes.  (Clientes, produtos e vendas).</a:t>
            </a:r>
          </a:p>
          <a:p>
            <a:endParaRPr lang="pt-BR" sz="2800" dirty="0"/>
          </a:p>
          <a:p>
            <a:r>
              <a:rPr lang="pt-BR" sz="2800" dirty="0"/>
              <a:t>Veja quais atributos, estados e métodos que seriam necessário. </a:t>
            </a:r>
          </a:p>
          <a:p>
            <a:endParaRPr lang="pt-BR" sz="2800" dirty="0"/>
          </a:p>
          <a:p>
            <a:r>
              <a:rPr lang="pt-BR" sz="2800" dirty="0"/>
              <a:t>Vamos fazer e trocar ideias sobre isto. </a:t>
            </a:r>
            <a:r>
              <a:rPr lang="pt-BR" sz="2800" dirty="0">
                <a:solidFill>
                  <a:srgbClr val="FF0000"/>
                </a:solidFill>
              </a:rPr>
              <a:t>Não se preocupe se as classes não estiverem corretas neste momento. </a:t>
            </a:r>
            <a:r>
              <a:rPr lang="pt-BR" sz="2800" dirty="0"/>
              <a:t> </a:t>
            </a:r>
          </a:p>
          <a:p>
            <a:endParaRPr lang="pt-BR" sz="2800" dirty="0"/>
          </a:p>
          <a:p>
            <a:r>
              <a:rPr lang="pt-BR" sz="2800" dirty="0"/>
              <a:t>Enviar por e-mail as 03 classes por </a:t>
            </a:r>
            <a:r>
              <a:rPr lang="pt-BR" sz="2800" dirty="0" err="1"/>
              <a:t>email</a:t>
            </a:r>
            <a:r>
              <a:rPr lang="pt-BR" sz="2800" dirty="0"/>
              <a:t>. </a:t>
            </a:r>
          </a:p>
          <a:p>
            <a:r>
              <a:rPr lang="pt-BR" sz="2800" dirty="0">
                <a:hlinkClick r:id="rId2"/>
              </a:rPr>
              <a:t>andre@oxnar.com.br</a:t>
            </a:r>
            <a:r>
              <a:rPr lang="pt-BR" sz="2800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57243049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>
            <a:extLst>
              <a:ext uri="{FF2B5EF4-FFF2-40B4-BE49-F238E27FC236}">
                <a16:creationId xmlns:a16="http://schemas.microsoft.com/office/drawing/2014/main" id="{74307CD8-F48A-4DD5-BEB2-C986684AC220}"/>
              </a:ext>
            </a:extLst>
          </p:cNvPr>
          <p:cNvSpPr txBox="1">
            <a:spLocks/>
          </p:cNvSpPr>
          <p:nvPr/>
        </p:nvSpPr>
        <p:spPr>
          <a:xfrm>
            <a:off x="0" y="3300421"/>
            <a:ext cx="12192000" cy="658882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endParaRPr lang="pt-BR" dirty="0">
              <a:solidFill>
                <a:schemeClr val="bg1"/>
              </a:solidFill>
            </a:endParaRPr>
          </a:p>
        </p:txBody>
      </p:sp>
      <p:sp>
        <p:nvSpPr>
          <p:cNvPr id="15" name="Título 1">
            <a:extLst>
              <a:ext uri="{FF2B5EF4-FFF2-40B4-BE49-F238E27FC236}">
                <a16:creationId xmlns:a16="http://schemas.microsoft.com/office/drawing/2014/main" id="{081AFA02-B439-4712-A496-5AC6BAF61214}"/>
              </a:ext>
            </a:extLst>
          </p:cNvPr>
          <p:cNvSpPr txBox="1">
            <a:spLocks/>
          </p:cNvSpPr>
          <p:nvPr/>
        </p:nvSpPr>
        <p:spPr>
          <a:xfrm>
            <a:off x="1628892" y="3300422"/>
            <a:ext cx="9144000" cy="65888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/>
              <a:t>MAIS DEFINIÇÕES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225618181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">
            <a:extLst>
              <a:ext uri="{FF2B5EF4-FFF2-40B4-BE49-F238E27FC236}">
                <a16:creationId xmlns:a16="http://schemas.microsoft.com/office/drawing/2014/main" id="{DC577786-C630-4677-B7BF-8E502A52A1F8}"/>
              </a:ext>
            </a:extLst>
          </p:cNvPr>
          <p:cNvSpPr txBox="1">
            <a:spLocks/>
          </p:cNvSpPr>
          <p:nvPr/>
        </p:nvSpPr>
        <p:spPr>
          <a:xfrm>
            <a:off x="931719" y="1974417"/>
            <a:ext cx="9144000" cy="15792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DFD1807-9005-462B-9A54-BAF3E594E42F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Esqueleto do programa Java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F563F26C-115E-4B9B-B20E-0F924C87C0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1719" y="183628"/>
            <a:ext cx="11196531" cy="64907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975638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">
            <a:extLst>
              <a:ext uri="{FF2B5EF4-FFF2-40B4-BE49-F238E27FC236}">
                <a16:creationId xmlns:a16="http://schemas.microsoft.com/office/drawing/2014/main" id="{DC577786-C630-4677-B7BF-8E502A52A1F8}"/>
              </a:ext>
            </a:extLst>
          </p:cNvPr>
          <p:cNvSpPr txBox="1">
            <a:spLocks/>
          </p:cNvSpPr>
          <p:nvPr/>
        </p:nvSpPr>
        <p:spPr>
          <a:xfrm>
            <a:off x="931719" y="1974417"/>
            <a:ext cx="9144000" cy="15792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DFD1807-9005-462B-9A54-BAF3E594E42F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Esqueleto do programa Java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F563F26C-115E-4B9B-B20E-0F924C87C0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1719" y="183628"/>
            <a:ext cx="11196531" cy="6490742"/>
          </a:xfrm>
          <a:prstGeom prst="rect">
            <a:avLst/>
          </a:prstGeom>
        </p:spPr>
      </p:pic>
      <p:sp>
        <p:nvSpPr>
          <p:cNvPr id="4" name="CaixaDeTexto 3">
            <a:extLst>
              <a:ext uri="{FF2B5EF4-FFF2-40B4-BE49-F238E27FC236}">
                <a16:creationId xmlns:a16="http://schemas.microsoft.com/office/drawing/2014/main" id="{20E0D7F1-6105-4C62-A9AC-AD76AAB0E74F}"/>
              </a:ext>
            </a:extLst>
          </p:cNvPr>
          <p:cNvSpPr txBox="1"/>
          <p:nvPr/>
        </p:nvSpPr>
        <p:spPr>
          <a:xfrm>
            <a:off x="7953446" y="1974417"/>
            <a:ext cx="37049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rgbClr val="FF0000"/>
                </a:solidFill>
              </a:rPr>
              <a:t>Comentário com diversas linhas</a:t>
            </a:r>
          </a:p>
        </p:txBody>
      </p:sp>
      <p:sp>
        <p:nvSpPr>
          <p:cNvPr id="5" name="CaixaDeTexto 4">
            <a:extLst>
              <a:ext uri="{FF2B5EF4-FFF2-40B4-BE49-F238E27FC236}">
                <a16:creationId xmlns:a16="http://schemas.microsoft.com/office/drawing/2014/main" id="{3ABE2B5C-7C02-4701-B7B2-2BD058DB69FC}"/>
              </a:ext>
            </a:extLst>
          </p:cNvPr>
          <p:cNvSpPr txBox="1"/>
          <p:nvPr/>
        </p:nvSpPr>
        <p:spPr>
          <a:xfrm>
            <a:off x="7953446" y="478858"/>
            <a:ext cx="37049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rgbClr val="FF0000"/>
                </a:solidFill>
              </a:rPr>
              <a:t>Comentário com uma linha</a:t>
            </a:r>
          </a:p>
        </p:txBody>
      </p:sp>
      <p:sp>
        <p:nvSpPr>
          <p:cNvPr id="7" name="CaixaDeTexto 6">
            <a:extLst>
              <a:ext uri="{FF2B5EF4-FFF2-40B4-BE49-F238E27FC236}">
                <a16:creationId xmlns:a16="http://schemas.microsoft.com/office/drawing/2014/main" id="{55FEE65B-4661-45A3-A5C0-6FD9F633F3FE}"/>
              </a:ext>
            </a:extLst>
          </p:cNvPr>
          <p:cNvSpPr txBox="1"/>
          <p:nvPr/>
        </p:nvSpPr>
        <p:spPr>
          <a:xfrm>
            <a:off x="7953446" y="3469976"/>
            <a:ext cx="37049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rgbClr val="FF0000"/>
                </a:solidFill>
              </a:rPr>
              <a:t>Nome da classe</a:t>
            </a:r>
          </a:p>
        </p:txBody>
      </p:sp>
      <p:sp>
        <p:nvSpPr>
          <p:cNvPr id="9" name="CaixaDeTexto 8">
            <a:extLst>
              <a:ext uri="{FF2B5EF4-FFF2-40B4-BE49-F238E27FC236}">
                <a16:creationId xmlns:a16="http://schemas.microsoft.com/office/drawing/2014/main" id="{1332176B-0B0A-474E-81DE-FA62742D2840}"/>
              </a:ext>
            </a:extLst>
          </p:cNvPr>
          <p:cNvSpPr txBox="1"/>
          <p:nvPr/>
        </p:nvSpPr>
        <p:spPr>
          <a:xfrm>
            <a:off x="7953446" y="5979032"/>
            <a:ext cx="37049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rgbClr val="FF0000"/>
                </a:solidFill>
              </a:rPr>
              <a:t>Delimitação Inicio e fim da Classe</a:t>
            </a:r>
          </a:p>
        </p:txBody>
      </p:sp>
      <p:cxnSp>
        <p:nvCxnSpPr>
          <p:cNvPr id="12" name="Conector de Seta Reta 11">
            <a:extLst>
              <a:ext uri="{FF2B5EF4-FFF2-40B4-BE49-F238E27FC236}">
                <a16:creationId xmlns:a16="http://schemas.microsoft.com/office/drawing/2014/main" id="{6055F12A-36A0-4591-8609-FFA1E43C3977}"/>
              </a:ext>
            </a:extLst>
          </p:cNvPr>
          <p:cNvCxnSpPr>
            <a:stCxn id="7" idx="1"/>
          </p:cNvCxnSpPr>
          <p:nvPr/>
        </p:nvCxnSpPr>
        <p:spPr>
          <a:xfrm flipH="1">
            <a:off x="5366479" y="3670031"/>
            <a:ext cx="2586967" cy="0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4" name="Conector de Seta Reta 13">
            <a:extLst>
              <a:ext uri="{FF2B5EF4-FFF2-40B4-BE49-F238E27FC236}">
                <a16:creationId xmlns:a16="http://schemas.microsoft.com/office/drawing/2014/main" id="{9B32DCC2-FE2D-4C98-B01B-07EF855325FB}"/>
              </a:ext>
            </a:extLst>
          </p:cNvPr>
          <p:cNvCxnSpPr>
            <a:cxnSpLocks/>
          </p:cNvCxnSpPr>
          <p:nvPr/>
        </p:nvCxnSpPr>
        <p:spPr>
          <a:xfrm flipH="1" flipV="1">
            <a:off x="5936974" y="2174472"/>
            <a:ext cx="2153713" cy="19057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6" name="Conector de Seta Reta 15">
            <a:extLst>
              <a:ext uri="{FF2B5EF4-FFF2-40B4-BE49-F238E27FC236}">
                <a16:creationId xmlns:a16="http://schemas.microsoft.com/office/drawing/2014/main" id="{C891924F-BB67-4E6E-A007-1A8468A16C80}"/>
              </a:ext>
            </a:extLst>
          </p:cNvPr>
          <p:cNvCxnSpPr>
            <a:cxnSpLocks/>
          </p:cNvCxnSpPr>
          <p:nvPr/>
        </p:nvCxnSpPr>
        <p:spPr>
          <a:xfrm flipH="1" flipV="1">
            <a:off x="1497496" y="4133658"/>
            <a:ext cx="6455951" cy="2051234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9" name="Conector de Seta Reta 18">
            <a:extLst>
              <a:ext uri="{FF2B5EF4-FFF2-40B4-BE49-F238E27FC236}">
                <a16:creationId xmlns:a16="http://schemas.microsoft.com/office/drawing/2014/main" id="{55F22047-C567-42CA-8A24-7E3D1CB7C882}"/>
              </a:ext>
            </a:extLst>
          </p:cNvPr>
          <p:cNvCxnSpPr>
            <a:cxnSpLocks/>
          </p:cNvCxnSpPr>
          <p:nvPr/>
        </p:nvCxnSpPr>
        <p:spPr>
          <a:xfrm flipH="1">
            <a:off x="1497496" y="6179088"/>
            <a:ext cx="6455952" cy="150515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2" name="Conector: Angulado 21">
            <a:extLst>
              <a:ext uri="{FF2B5EF4-FFF2-40B4-BE49-F238E27FC236}">
                <a16:creationId xmlns:a16="http://schemas.microsoft.com/office/drawing/2014/main" id="{2ABD6C05-0A36-49FC-9BDC-02DA8A8F96D9}"/>
              </a:ext>
            </a:extLst>
          </p:cNvPr>
          <p:cNvCxnSpPr>
            <a:cxnSpLocks/>
          </p:cNvCxnSpPr>
          <p:nvPr/>
        </p:nvCxnSpPr>
        <p:spPr>
          <a:xfrm rot="10800000" flipV="1">
            <a:off x="1630017" y="3247889"/>
            <a:ext cx="6335542" cy="218953"/>
          </a:xfrm>
          <a:prstGeom prst="bentConnector3">
            <a:avLst>
              <a:gd name="adj1" fmla="val 99365"/>
            </a:avLst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ctor de Seta Reta 25">
            <a:extLst>
              <a:ext uri="{FF2B5EF4-FFF2-40B4-BE49-F238E27FC236}">
                <a16:creationId xmlns:a16="http://schemas.microsoft.com/office/drawing/2014/main" id="{431E49E0-83D2-4C1A-B1E4-561FFB9A58AC}"/>
              </a:ext>
            </a:extLst>
          </p:cNvPr>
          <p:cNvCxnSpPr>
            <a:cxnSpLocks/>
          </p:cNvCxnSpPr>
          <p:nvPr/>
        </p:nvCxnSpPr>
        <p:spPr>
          <a:xfrm flipH="1">
            <a:off x="7338603" y="673108"/>
            <a:ext cx="614843" cy="1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2B5FBFC8-366B-4C0F-B84F-F15FDF8F0BFF}"/>
              </a:ext>
            </a:extLst>
          </p:cNvPr>
          <p:cNvSpPr txBox="1"/>
          <p:nvPr/>
        </p:nvSpPr>
        <p:spPr>
          <a:xfrm>
            <a:off x="7953446" y="3066733"/>
            <a:ext cx="37049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rgbClr val="FF0000"/>
                </a:solidFill>
              </a:rPr>
              <a:t>Tipo de acesso</a:t>
            </a:r>
          </a:p>
        </p:txBody>
      </p:sp>
      <p:sp>
        <p:nvSpPr>
          <p:cNvPr id="36" name="Retângulo 35">
            <a:extLst>
              <a:ext uri="{FF2B5EF4-FFF2-40B4-BE49-F238E27FC236}">
                <a16:creationId xmlns:a16="http://schemas.microsoft.com/office/drawing/2014/main" id="{738C2DB4-54E7-4AF4-BC59-7F69839F1E9F}"/>
              </a:ext>
            </a:extLst>
          </p:cNvPr>
          <p:cNvSpPr/>
          <p:nvPr/>
        </p:nvSpPr>
        <p:spPr>
          <a:xfrm>
            <a:off x="1166191" y="1317769"/>
            <a:ext cx="4561850" cy="1748963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8" name="Retângulo 37">
            <a:extLst>
              <a:ext uri="{FF2B5EF4-FFF2-40B4-BE49-F238E27FC236}">
                <a16:creationId xmlns:a16="http://schemas.microsoft.com/office/drawing/2014/main" id="{8A6950D5-5147-405C-8C9E-E2AF0704CDD2}"/>
              </a:ext>
            </a:extLst>
          </p:cNvPr>
          <p:cNvSpPr/>
          <p:nvPr/>
        </p:nvSpPr>
        <p:spPr>
          <a:xfrm>
            <a:off x="1166191" y="399683"/>
            <a:ext cx="6172412" cy="481405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91361730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">
            <a:extLst>
              <a:ext uri="{FF2B5EF4-FFF2-40B4-BE49-F238E27FC236}">
                <a16:creationId xmlns:a16="http://schemas.microsoft.com/office/drawing/2014/main" id="{DC577786-C630-4677-B7BF-8E502A52A1F8}"/>
              </a:ext>
            </a:extLst>
          </p:cNvPr>
          <p:cNvSpPr txBox="1">
            <a:spLocks/>
          </p:cNvSpPr>
          <p:nvPr/>
        </p:nvSpPr>
        <p:spPr>
          <a:xfrm>
            <a:off x="931719" y="1974417"/>
            <a:ext cx="9144000" cy="15792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DFD1807-9005-462B-9A54-BAF3E594E42F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Esqueleto do programa Java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F563F26C-115E-4B9B-B20E-0F924C87C0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1719" y="308320"/>
            <a:ext cx="11196531" cy="6490742"/>
          </a:xfrm>
          <a:prstGeom prst="rect">
            <a:avLst/>
          </a:prstGeom>
        </p:spPr>
      </p:pic>
      <p:sp>
        <p:nvSpPr>
          <p:cNvPr id="9" name="CaixaDeTexto 8">
            <a:extLst>
              <a:ext uri="{FF2B5EF4-FFF2-40B4-BE49-F238E27FC236}">
                <a16:creationId xmlns:a16="http://schemas.microsoft.com/office/drawing/2014/main" id="{1332176B-0B0A-474E-81DE-FA62742D2840}"/>
              </a:ext>
            </a:extLst>
          </p:cNvPr>
          <p:cNvSpPr txBox="1"/>
          <p:nvPr/>
        </p:nvSpPr>
        <p:spPr>
          <a:xfrm>
            <a:off x="7953446" y="5979032"/>
            <a:ext cx="417480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rgbClr val="FF0000"/>
                </a:solidFill>
              </a:rPr>
              <a:t>Delimitação Inicio e fim do método</a:t>
            </a:r>
          </a:p>
        </p:txBody>
      </p:sp>
      <p:cxnSp>
        <p:nvCxnSpPr>
          <p:cNvPr id="16" name="Conector de Seta Reta 15">
            <a:extLst>
              <a:ext uri="{FF2B5EF4-FFF2-40B4-BE49-F238E27FC236}">
                <a16:creationId xmlns:a16="http://schemas.microsoft.com/office/drawing/2014/main" id="{C891924F-BB67-4E6E-A007-1A8468A16C80}"/>
              </a:ext>
            </a:extLst>
          </p:cNvPr>
          <p:cNvCxnSpPr>
            <a:cxnSpLocks/>
          </p:cNvCxnSpPr>
          <p:nvPr/>
        </p:nvCxnSpPr>
        <p:spPr>
          <a:xfrm flipH="1" flipV="1">
            <a:off x="3207434" y="5092505"/>
            <a:ext cx="4746014" cy="1092388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9" name="Conector de Seta Reta 18">
            <a:extLst>
              <a:ext uri="{FF2B5EF4-FFF2-40B4-BE49-F238E27FC236}">
                <a16:creationId xmlns:a16="http://schemas.microsoft.com/office/drawing/2014/main" id="{55F22047-C567-42CA-8A24-7E3D1CB7C882}"/>
              </a:ext>
            </a:extLst>
          </p:cNvPr>
          <p:cNvCxnSpPr>
            <a:cxnSpLocks/>
          </p:cNvCxnSpPr>
          <p:nvPr/>
        </p:nvCxnSpPr>
        <p:spPr>
          <a:xfrm flipH="1" flipV="1">
            <a:off x="3207434" y="5979032"/>
            <a:ext cx="4746014" cy="200058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22" name="Conector: Angulado 21">
            <a:extLst>
              <a:ext uri="{FF2B5EF4-FFF2-40B4-BE49-F238E27FC236}">
                <a16:creationId xmlns:a16="http://schemas.microsoft.com/office/drawing/2014/main" id="{2ABD6C05-0A36-49FC-9BDC-02DA8A8F96D9}"/>
              </a:ext>
            </a:extLst>
          </p:cNvPr>
          <p:cNvCxnSpPr>
            <a:cxnSpLocks/>
          </p:cNvCxnSpPr>
          <p:nvPr/>
        </p:nvCxnSpPr>
        <p:spPr>
          <a:xfrm rot="10800000" flipV="1">
            <a:off x="3559126" y="1217523"/>
            <a:ext cx="4524806" cy="3126690"/>
          </a:xfrm>
          <a:prstGeom prst="bentConnector3">
            <a:avLst>
              <a:gd name="adj1" fmla="val 100055"/>
            </a:avLst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CaixaDeTexto 29">
            <a:extLst>
              <a:ext uri="{FF2B5EF4-FFF2-40B4-BE49-F238E27FC236}">
                <a16:creationId xmlns:a16="http://schemas.microsoft.com/office/drawing/2014/main" id="{2B5FBFC8-366B-4C0F-B84F-F15FDF8F0BFF}"/>
              </a:ext>
            </a:extLst>
          </p:cNvPr>
          <p:cNvSpPr txBox="1"/>
          <p:nvPr/>
        </p:nvSpPr>
        <p:spPr>
          <a:xfrm>
            <a:off x="8176296" y="956953"/>
            <a:ext cx="37049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rgbClr val="FF0000"/>
                </a:solidFill>
              </a:rPr>
              <a:t>Tipo de acesso ao método</a:t>
            </a:r>
          </a:p>
        </p:txBody>
      </p:sp>
      <p:cxnSp>
        <p:nvCxnSpPr>
          <p:cNvPr id="28" name="Conector: Angulado 27">
            <a:extLst>
              <a:ext uri="{FF2B5EF4-FFF2-40B4-BE49-F238E27FC236}">
                <a16:creationId xmlns:a16="http://schemas.microsoft.com/office/drawing/2014/main" id="{11C73F64-1AF5-45DC-BD16-5188E650ABD6}"/>
              </a:ext>
            </a:extLst>
          </p:cNvPr>
          <p:cNvCxnSpPr>
            <a:cxnSpLocks/>
          </p:cNvCxnSpPr>
          <p:nvPr/>
        </p:nvCxnSpPr>
        <p:spPr>
          <a:xfrm rot="5400000">
            <a:off x="5885976" y="2192661"/>
            <a:ext cx="2590876" cy="1989764"/>
          </a:xfrm>
          <a:prstGeom prst="bentConnector3">
            <a:avLst>
              <a:gd name="adj1" fmla="val -1039"/>
            </a:avLst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CaixaDeTexto 30">
            <a:extLst>
              <a:ext uri="{FF2B5EF4-FFF2-40B4-BE49-F238E27FC236}">
                <a16:creationId xmlns:a16="http://schemas.microsoft.com/office/drawing/2014/main" id="{FCF8D636-CCD3-46AC-95E3-ACA4AA40641A}"/>
              </a:ext>
            </a:extLst>
          </p:cNvPr>
          <p:cNvSpPr txBox="1"/>
          <p:nvPr/>
        </p:nvSpPr>
        <p:spPr>
          <a:xfrm>
            <a:off x="8207459" y="1663055"/>
            <a:ext cx="37049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rgbClr val="FF0000"/>
                </a:solidFill>
              </a:rPr>
              <a:t>Tipo de retorno do método.</a:t>
            </a:r>
          </a:p>
        </p:txBody>
      </p:sp>
      <p:sp>
        <p:nvSpPr>
          <p:cNvPr id="32" name="CaixaDeTexto 31">
            <a:extLst>
              <a:ext uri="{FF2B5EF4-FFF2-40B4-BE49-F238E27FC236}">
                <a16:creationId xmlns:a16="http://schemas.microsoft.com/office/drawing/2014/main" id="{806163E8-E6D4-4EA9-902F-0BC1B5F60484}"/>
              </a:ext>
            </a:extLst>
          </p:cNvPr>
          <p:cNvSpPr txBox="1"/>
          <p:nvPr/>
        </p:nvSpPr>
        <p:spPr>
          <a:xfrm>
            <a:off x="8249922" y="2292175"/>
            <a:ext cx="37049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rgbClr val="FF0000"/>
                </a:solidFill>
              </a:rPr>
              <a:t>Nome do método.</a:t>
            </a:r>
          </a:p>
        </p:txBody>
      </p:sp>
      <p:cxnSp>
        <p:nvCxnSpPr>
          <p:cNvPr id="37" name="Conector: Angulado 36">
            <a:extLst>
              <a:ext uri="{FF2B5EF4-FFF2-40B4-BE49-F238E27FC236}">
                <a16:creationId xmlns:a16="http://schemas.microsoft.com/office/drawing/2014/main" id="{34DE8C6C-B5CC-41EF-A417-869CC808D39D}"/>
              </a:ext>
            </a:extLst>
          </p:cNvPr>
          <p:cNvCxnSpPr>
            <a:cxnSpLocks/>
          </p:cNvCxnSpPr>
          <p:nvPr/>
        </p:nvCxnSpPr>
        <p:spPr>
          <a:xfrm rot="5400000">
            <a:off x="6837762" y="3019982"/>
            <a:ext cx="1907769" cy="875908"/>
          </a:xfrm>
          <a:prstGeom prst="bentConnector3">
            <a:avLst>
              <a:gd name="adj1" fmla="val -142"/>
            </a:avLst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tângulo 43">
            <a:extLst>
              <a:ext uri="{FF2B5EF4-FFF2-40B4-BE49-F238E27FC236}">
                <a16:creationId xmlns:a16="http://schemas.microsoft.com/office/drawing/2014/main" id="{9DC7F398-8D06-4F5B-9055-FDAA9499936E}"/>
              </a:ext>
            </a:extLst>
          </p:cNvPr>
          <p:cNvSpPr/>
          <p:nvPr/>
        </p:nvSpPr>
        <p:spPr>
          <a:xfrm>
            <a:off x="7953446" y="4411821"/>
            <a:ext cx="3483588" cy="548270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8" name="CaixaDeTexto 47">
            <a:extLst>
              <a:ext uri="{FF2B5EF4-FFF2-40B4-BE49-F238E27FC236}">
                <a16:creationId xmlns:a16="http://schemas.microsoft.com/office/drawing/2014/main" id="{2F8675D3-B1AE-4EDC-9D8B-588C1EAE3C0B}"/>
              </a:ext>
            </a:extLst>
          </p:cNvPr>
          <p:cNvSpPr txBox="1"/>
          <p:nvPr/>
        </p:nvSpPr>
        <p:spPr>
          <a:xfrm>
            <a:off x="8260082" y="2921295"/>
            <a:ext cx="37049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000" dirty="0">
                <a:solidFill>
                  <a:srgbClr val="FF0000"/>
                </a:solidFill>
              </a:rPr>
              <a:t>Parâmetros do método</a:t>
            </a:r>
          </a:p>
        </p:txBody>
      </p:sp>
      <p:cxnSp>
        <p:nvCxnSpPr>
          <p:cNvPr id="50" name="Conector de Seta Reta 49">
            <a:extLst>
              <a:ext uri="{FF2B5EF4-FFF2-40B4-BE49-F238E27FC236}">
                <a16:creationId xmlns:a16="http://schemas.microsoft.com/office/drawing/2014/main" id="{3C1A6815-8C0B-4EBC-B94B-6B88880ED417}"/>
              </a:ext>
            </a:extLst>
          </p:cNvPr>
          <p:cNvCxnSpPr/>
          <p:nvPr/>
        </p:nvCxnSpPr>
        <p:spPr>
          <a:xfrm>
            <a:off x="9396761" y="3340918"/>
            <a:ext cx="0" cy="1065099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30855520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ítulo 1">
            <a:extLst>
              <a:ext uri="{FF2B5EF4-FFF2-40B4-BE49-F238E27FC236}">
                <a16:creationId xmlns:a16="http://schemas.microsoft.com/office/drawing/2014/main" id="{DC577786-C630-4677-B7BF-8E502A52A1F8}"/>
              </a:ext>
            </a:extLst>
          </p:cNvPr>
          <p:cNvSpPr txBox="1">
            <a:spLocks/>
          </p:cNvSpPr>
          <p:nvPr/>
        </p:nvSpPr>
        <p:spPr>
          <a:xfrm>
            <a:off x="931719" y="1974417"/>
            <a:ext cx="9144000" cy="157927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DFD1807-9005-462B-9A54-BAF3E594E42F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Outra implementação do programa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B9636624-75D6-478E-BE88-5401A48D09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1718" y="-2"/>
            <a:ext cx="10856565" cy="6858001"/>
          </a:xfrm>
          <a:prstGeom prst="rect">
            <a:avLst/>
          </a:prstGeom>
        </p:spPr>
      </p:pic>
      <p:sp>
        <p:nvSpPr>
          <p:cNvPr id="5" name="Retângulo 4">
            <a:extLst>
              <a:ext uri="{FF2B5EF4-FFF2-40B4-BE49-F238E27FC236}">
                <a16:creationId xmlns:a16="http://schemas.microsoft.com/office/drawing/2014/main" id="{2C5F6F96-4402-4F74-A628-8ECF2B5BB720}"/>
              </a:ext>
            </a:extLst>
          </p:cNvPr>
          <p:cNvSpPr/>
          <p:nvPr/>
        </p:nvSpPr>
        <p:spPr>
          <a:xfrm>
            <a:off x="2410774" y="3279555"/>
            <a:ext cx="9143999" cy="1686339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6" name="CaixaDeTexto 5">
            <a:extLst>
              <a:ext uri="{FF2B5EF4-FFF2-40B4-BE49-F238E27FC236}">
                <a16:creationId xmlns:a16="http://schemas.microsoft.com/office/drawing/2014/main" id="{AA378E87-F24B-4DA9-9AD3-D0858C43B101}"/>
              </a:ext>
            </a:extLst>
          </p:cNvPr>
          <p:cNvSpPr txBox="1"/>
          <p:nvPr/>
        </p:nvSpPr>
        <p:spPr>
          <a:xfrm>
            <a:off x="5584874" y="900332"/>
            <a:ext cx="3854548" cy="1477328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rgbClr val="FF0000"/>
                </a:solidFill>
              </a:rPr>
              <a:t>Método construtor da classe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É público;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Pode ou não receber argumentos;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Não retorna nada;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/>
              <a:t>Tem o mesmo nome da classe;</a:t>
            </a:r>
          </a:p>
        </p:txBody>
      </p:sp>
      <p:cxnSp>
        <p:nvCxnSpPr>
          <p:cNvPr id="8" name="Conector de Seta Reta 7">
            <a:extLst>
              <a:ext uri="{FF2B5EF4-FFF2-40B4-BE49-F238E27FC236}">
                <a16:creationId xmlns:a16="http://schemas.microsoft.com/office/drawing/2014/main" id="{00F83C6B-77D5-4DCB-9061-29F6E27EC33E}"/>
              </a:ext>
            </a:extLst>
          </p:cNvPr>
          <p:cNvCxnSpPr/>
          <p:nvPr/>
        </p:nvCxnSpPr>
        <p:spPr>
          <a:xfrm>
            <a:off x="7272997" y="2518340"/>
            <a:ext cx="0" cy="799949"/>
          </a:xfrm>
          <a:prstGeom prst="straightConnector1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272566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238EA7B-6D7D-493F-B481-D1385FA143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17446"/>
            <a:ext cx="10515600" cy="6740554"/>
          </a:xfrm>
        </p:spPr>
        <p:txBody>
          <a:bodyPr>
            <a:normAutofit fontScale="70000" lnSpcReduction="20000"/>
          </a:bodyPr>
          <a:lstStyle/>
          <a:p>
            <a:pPr marL="0" indent="0">
              <a:buNone/>
            </a:pPr>
            <a:r>
              <a:rPr lang="pt-BR" dirty="0" err="1"/>
              <a:t>public</a:t>
            </a:r>
            <a:r>
              <a:rPr lang="pt-BR" dirty="0"/>
              <a:t> </a:t>
            </a:r>
            <a:r>
              <a:rPr lang="pt-BR" dirty="0" err="1"/>
              <a:t>class</a:t>
            </a:r>
            <a:r>
              <a:rPr lang="pt-BR" dirty="0"/>
              <a:t> </a:t>
            </a:r>
            <a:r>
              <a:rPr lang="pt-BR" dirty="0" err="1"/>
              <a:t>ExemploWhile</a:t>
            </a:r>
            <a:endParaRPr lang="pt-BR" dirty="0"/>
          </a:p>
          <a:p>
            <a:pPr marL="0" indent="0">
              <a:buNone/>
            </a:pPr>
            <a:r>
              <a:rPr lang="pt-BR" dirty="0"/>
              <a:t>{</a:t>
            </a:r>
          </a:p>
          <a:p>
            <a:pPr marL="0" indent="0">
              <a:buNone/>
            </a:pPr>
            <a:r>
              <a:rPr lang="pt-BR" dirty="0"/>
              <a:t>	 </a:t>
            </a:r>
            <a:r>
              <a:rPr lang="pt-BR" dirty="0" err="1"/>
              <a:t>public</a:t>
            </a:r>
            <a:r>
              <a:rPr lang="pt-BR" dirty="0"/>
              <a:t> </a:t>
            </a:r>
            <a:r>
              <a:rPr lang="pt-BR" dirty="0" err="1"/>
              <a:t>static</a:t>
            </a:r>
            <a:r>
              <a:rPr lang="pt-BR" dirty="0"/>
              <a:t> </a:t>
            </a:r>
            <a:r>
              <a:rPr lang="pt-BR" dirty="0" err="1"/>
              <a:t>void</a:t>
            </a:r>
            <a:r>
              <a:rPr lang="pt-BR" dirty="0"/>
              <a:t> </a:t>
            </a:r>
            <a:r>
              <a:rPr lang="pt-BR" dirty="0" err="1"/>
              <a:t>main</a:t>
            </a:r>
            <a:r>
              <a:rPr lang="pt-BR" dirty="0"/>
              <a:t> (</a:t>
            </a:r>
            <a:r>
              <a:rPr lang="pt-BR" dirty="0" err="1"/>
              <a:t>String</a:t>
            </a:r>
            <a:r>
              <a:rPr lang="pt-BR" dirty="0"/>
              <a:t> </a:t>
            </a:r>
            <a:r>
              <a:rPr lang="pt-BR" dirty="0" err="1"/>
              <a:t>args</a:t>
            </a:r>
            <a:r>
              <a:rPr lang="pt-BR" dirty="0"/>
              <a:t> [])</a:t>
            </a:r>
          </a:p>
          <a:p>
            <a:pPr marL="0" indent="0">
              <a:buNone/>
            </a:pPr>
            <a:r>
              <a:rPr lang="pt-BR" dirty="0"/>
              <a:t>               {new </a:t>
            </a:r>
            <a:r>
              <a:rPr lang="pt-BR" dirty="0" err="1"/>
              <a:t>ExemploWhile</a:t>
            </a:r>
            <a:r>
              <a:rPr lang="pt-BR" dirty="0"/>
              <a:t>(); }</a:t>
            </a:r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 err="1"/>
              <a:t>int</a:t>
            </a:r>
            <a:r>
              <a:rPr lang="pt-BR" dirty="0"/>
              <a:t> x = 0; </a:t>
            </a:r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 err="1"/>
              <a:t>int</a:t>
            </a:r>
            <a:r>
              <a:rPr lang="pt-BR" dirty="0"/>
              <a:t> y = 1;</a:t>
            </a:r>
          </a:p>
          <a:p>
            <a:pPr marL="0" indent="0">
              <a:buNone/>
            </a:pPr>
            <a:r>
              <a:rPr lang="pt-BR" dirty="0"/>
              <a:t>	</a:t>
            </a:r>
            <a:r>
              <a:rPr lang="pt-BR" dirty="0" err="1"/>
              <a:t>public</a:t>
            </a:r>
            <a:r>
              <a:rPr lang="pt-BR" dirty="0"/>
              <a:t>  </a:t>
            </a:r>
            <a:r>
              <a:rPr lang="pt-BR" dirty="0" err="1"/>
              <a:t>ExemploWhile</a:t>
            </a:r>
            <a:r>
              <a:rPr lang="pt-BR" dirty="0"/>
              <a:t>()</a:t>
            </a:r>
          </a:p>
          <a:p>
            <a:pPr marL="0" indent="0">
              <a:buNone/>
            </a:pPr>
            <a:r>
              <a:rPr lang="pt-BR" dirty="0"/>
              <a:t>	{</a:t>
            </a:r>
          </a:p>
          <a:p>
            <a:pPr marL="0" indent="0">
              <a:buNone/>
            </a:pPr>
            <a:r>
              <a:rPr lang="pt-BR" dirty="0"/>
              <a:t>		</a:t>
            </a:r>
            <a:r>
              <a:rPr lang="pt-BR" dirty="0" err="1"/>
              <a:t>while</a:t>
            </a:r>
            <a:r>
              <a:rPr lang="pt-BR" dirty="0"/>
              <a:t>(x &lt;1000)		</a:t>
            </a:r>
          </a:p>
          <a:p>
            <a:pPr marL="0" indent="0">
              <a:buNone/>
            </a:pPr>
            <a:r>
              <a:rPr lang="pt-BR" dirty="0"/>
              <a:t>		{</a:t>
            </a:r>
          </a:p>
          <a:p>
            <a:pPr marL="0" indent="0">
              <a:buNone/>
            </a:pPr>
            <a:r>
              <a:rPr lang="pt-BR" dirty="0"/>
              <a:t>			x = x + y;</a:t>
            </a:r>
          </a:p>
          <a:p>
            <a:pPr marL="0" indent="0">
              <a:buNone/>
            </a:pPr>
            <a:r>
              <a:rPr lang="pt-BR" dirty="0"/>
              <a:t>			</a:t>
            </a:r>
            <a:r>
              <a:rPr lang="pt-BR" dirty="0" err="1"/>
              <a:t>System.out.println</a:t>
            </a:r>
            <a:r>
              <a:rPr lang="pt-BR" dirty="0"/>
              <a:t>(“”+x);</a:t>
            </a:r>
          </a:p>
          <a:p>
            <a:pPr marL="0" indent="0">
              <a:buNone/>
            </a:pPr>
            <a:r>
              <a:rPr lang="pt-BR" dirty="0"/>
              <a:t>			y = y + x;</a:t>
            </a:r>
          </a:p>
          <a:p>
            <a:pPr marL="0" indent="0">
              <a:buNone/>
            </a:pPr>
            <a:r>
              <a:rPr lang="pt-BR" dirty="0"/>
              <a:t>			 </a:t>
            </a:r>
            <a:r>
              <a:rPr lang="pt-BR" dirty="0" err="1"/>
              <a:t>System.out.println</a:t>
            </a:r>
            <a:r>
              <a:rPr lang="pt-BR" dirty="0"/>
              <a:t>(“”+y); 	</a:t>
            </a:r>
          </a:p>
          <a:p>
            <a:pPr marL="0" indent="0">
              <a:buNone/>
            </a:pPr>
            <a:r>
              <a:rPr lang="pt-BR" dirty="0"/>
              <a:t>		}</a:t>
            </a:r>
          </a:p>
          <a:p>
            <a:pPr marL="0" indent="0">
              <a:buNone/>
            </a:pPr>
            <a:r>
              <a:rPr lang="pt-BR" dirty="0"/>
              <a:t>	}</a:t>
            </a:r>
          </a:p>
          <a:p>
            <a:pPr marL="0" indent="0">
              <a:buNone/>
            </a:pPr>
            <a:r>
              <a:rPr lang="pt-BR" dirty="0"/>
              <a:t>	</a:t>
            </a:r>
          </a:p>
          <a:p>
            <a:pPr marL="0" indent="0">
              <a:buNone/>
            </a:pPr>
            <a:r>
              <a:rPr lang="pt-BR" dirty="0"/>
              <a:t>	</a:t>
            </a:r>
          </a:p>
          <a:p>
            <a:pPr marL="0" indent="0">
              <a:buNone/>
            </a:pPr>
            <a:r>
              <a:rPr lang="pt-BR" dirty="0"/>
              <a:t>}</a:t>
            </a:r>
          </a:p>
        </p:txBody>
      </p:sp>
      <p:sp>
        <p:nvSpPr>
          <p:cNvPr id="5" name="Título 1">
            <a:extLst>
              <a:ext uri="{FF2B5EF4-FFF2-40B4-BE49-F238E27FC236}">
                <a16:creationId xmlns:a16="http://schemas.microsoft.com/office/drawing/2014/main" id="{575E2BE4-F200-4A73-B7A8-B9439AF40BF7}"/>
              </a:ext>
            </a:extLst>
          </p:cNvPr>
          <p:cNvSpPr txBox="1">
            <a:spLocks/>
          </p:cNvSpPr>
          <p:nvPr/>
        </p:nvSpPr>
        <p:spPr>
          <a:xfrm rot="16200000">
            <a:off x="-3067607" y="3067607"/>
            <a:ext cx="6858000" cy="722785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pt-BR" sz="3600" dirty="0">
                <a:solidFill>
                  <a:schemeClr val="bg1"/>
                </a:solidFill>
              </a:rPr>
              <a:t>EXEMPLO WHILE</a:t>
            </a:r>
          </a:p>
        </p:txBody>
      </p:sp>
    </p:spTree>
    <p:extLst>
      <p:ext uri="{BB962C8B-B14F-4D97-AF65-F5344CB8AC3E}">
        <p14:creationId xmlns:p14="http://schemas.microsoft.com/office/powerpoint/2010/main" val="74610394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12453</TotalTime>
  <Words>1741</Words>
  <Application>Microsoft Office PowerPoint</Application>
  <PresentationFormat>Widescreen</PresentationFormat>
  <Paragraphs>344</Paragraphs>
  <Slides>55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55</vt:i4>
      </vt:variant>
    </vt:vector>
  </HeadingPairs>
  <TitlesOfParts>
    <vt:vector size="62" baseType="lpstr">
      <vt:lpstr>Arial</vt:lpstr>
      <vt:lpstr>Arial</vt:lpstr>
      <vt:lpstr>Calibri</vt:lpstr>
      <vt:lpstr>Calibri Light</vt:lpstr>
      <vt:lpstr>Source Serif Pro</vt:lpstr>
      <vt:lpstr>Wingdings</vt:lpstr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Andre</dc:creator>
  <cp:lastModifiedBy>Ana Carolina Bertoldi</cp:lastModifiedBy>
  <cp:revision>238</cp:revision>
  <dcterms:created xsi:type="dcterms:W3CDTF">2020-05-11T19:49:04Z</dcterms:created>
  <dcterms:modified xsi:type="dcterms:W3CDTF">2020-08-27T20:14:58Z</dcterms:modified>
</cp:coreProperties>
</file>