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8"/>
  </p:notesMasterIdLst>
  <p:sldIdLst>
    <p:sldId id="262" r:id="rId2"/>
    <p:sldId id="266" r:id="rId3"/>
    <p:sldId id="318" r:id="rId4"/>
    <p:sldId id="267" r:id="rId5"/>
    <p:sldId id="327" r:id="rId6"/>
    <p:sldId id="268" r:id="rId7"/>
    <p:sldId id="328" r:id="rId8"/>
    <p:sldId id="269" r:id="rId9"/>
    <p:sldId id="329" r:id="rId10"/>
    <p:sldId id="270" r:id="rId11"/>
    <p:sldId id="330" r:id="rId12"/>
    <p:sldId id="271" r:id="rId13"/>
    <p:sldId id="320" r:id="rId14"/>
    <p:sldId id="321" r:id="rId15"/>
    <p:sldId id="272" r:id="rId16"/>
    <p:sldId id="274" r:id="rId17"/>
    <p:sldId id="275" r:id="rId18"/>
    <p:sldId id="276" r:id="rId19"/>
    <p:sldId id="331" r:id="rId20"/>
    <p:sldId id="277" r:id="rId21"/>
    <p:sldId id="332" r:id="rId22"/>
    <p:sldId id="278" r:id="rId23"/>
    <p:sldId id="279" r:id="rId24"/>
    <p:sldId id="323" r:id="rId25"/>
    <p:sldId id="324" r:id="rId26"/>
    <p:sldId id="280" r:id="rId27"/>
    <p:sldId id="281" r:id="rId28"/>
    <p:sldId id="325" r:id="rId29"/>
    <p:sldId id="282" r:id="rId30"/>
    <p:sldId id="333" r:id="rId31"/>
    <p:sldId id="283" r:id="rId32"/>
    <p:sldId id="334" r:id="rId33"/>
    <p:sldId id="284" r:id="rId34"/>
    <p:sldId id="285" r:id="rId35"/>
    <p:sldId id="335" r:id="rId36"/>
    <p:sldId id="337" r:id="rId37"/>
    <p:sldId id="336" r:id="rId38"/>
    <p:sldId id="286" r:id="rId39"/>
    <p:sldId id="287" r:id="rId40"/>
    <p:sldId id="300" r:id="rId41"/>
    <p:sldId id="305" r:id="rId42"/>
    <p:sldId id="306" r:id="rId43"/>
    <p:sldId id="307" r:id="rId44"/>
    <p:sldId id="308" r:id="rId45"/>
    <p:sldId id="309" r:id="rId46"/>
    <p:sldId id="310" r:id="rId47"/>
    <p:sldId id="319" r:id="rId48"/>
    <p:sldId id="322" r:id="rId49"/>
    <p:sldId id="338" r:id="rId50"/>
    <p:sldId id="339" r:id="rId51"/>
    <p:sldId id="340" r:id="rId52"/>
    <p:sldId id="341" r:id="rId53"/>
    <p:sldId id="342" r:id="rId54"/>
    <p:sldId id="343" r:id="rId55"/>
    <p:sldId id="326" r:id="rId56"/>
    <p:sldId id="317" r:id="rId57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0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33445037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2361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2F4F8-1096-4311-95A9-28112067AC9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639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842C8-9243-41E6-A453-3CA27F59A7E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3485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36629-C23B-4305-BD75-921C0D393E5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437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A03EE-DD0F-4C77-B153-4149F5FA1B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615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4F813-2A49-4FCA-A45F-59FFAE85CC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2382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4F60B-761F-4A77-AF01-37717251571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1529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7B2C7-AB61-4ACE-83D7-9DFA716DBF1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11158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7034E-FA54-499E-9EC5-4240539EFA3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800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61A71-2FEF-4877-A8A3-E797AB9D18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253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4DADC-515F-46C6-9306-416835CE3C2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611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33086-3F25-47D2-A559-E41480B21E4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94931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2FF59-EC39-45B8-A0B8-C601BE27AFE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8731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título de texto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em estrutura de tópicos</a:t>
            </a:r>
          </a:p>
          <a:p>
            <a:pPr lvl="1"/>
            <a:r>
              <a:rPr lang="en-GB" altLang="pt-BR" smtClean="0"/>
              <a:t>Segundo Nível da Estrutura de Tópicos</a:t>
            </a:r>
          </a:p>
          <a:p>
            <a:pPr lvl="2"/>
            <a:r>
              <a:rPr lang="en-GB" altLang="pt-BR" smtClean="0"/>
              <a:t>Terceiro Nível da Estrutura de Tópicos</a:t>
            </a:r>
          </a:p>
          <a:p>
            <a:pPr lvl="3"/>
            <a:r>
              <a:rPr lang="en-GB" altLang="pt-BR" smtClean="0"/>
              <a:t>Quarto Nível da Estrutura de Tópicos</a:t>
            </a:r>
          </a:p>
          <a:p>
            <a:pPr lvl="4"/>
            <a:r>
              <a:rPr lang="en-GB" altLang="pt-BR" smtClean="0"/>
              <a:t>Quinto Nível da Estrutura de Tópicos</a:t>
            </a:r>
          </a:p>
          <a:p>
            <a:pPr lvl="4"/>
            <a:r>
              <a:rPr lang="en-GB" altLang="pt-BR" smtClean="0"/>
              <a:t>Sexto Nível da Estrutura de Tópicos</a:t>
            </a:r>
          </a:p>
          <a:p>
            <a:pPr lvl="4"/>
            <a:r>
              <a:rPr lang="en-GB" altLang="pt-BR" smtClean="0"/>
              <a:t>Sétimo Nível da Estrutura de Tópicos</a:t>
            </a:r>
          </a:p>
          <a:p>
            <a:pPr lvl="4"/>
            <a:r>
              <a:rPr lang="en-GB" altLang="pt-BR" smtClean="0"/>
              <a:t>Oitavo Nível da Estrutura de Tópicos</a:t>
            </a:r>
          </a:p>
          <a:p>
            <a:pPr lvl="4"/>
            <a:r>
              <a:rPr lang="en-GB" altLang="pt-BR" smtClean="0"/>
              <a:t>Nono Nível da Estrutura de Tópicos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662DA10-B499-429A-B34C-F34AB5F40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1313" indent="-341313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9144000" cy="1470025"/>
          </a:xfrm>
        </p:spPr>
        <p:txBody>
          <a:bodyPr/>
          <a:lstStyle/>
          <a:p>
            <a:pPr eaLnBrk="1" hangingPunct="1"/>
            <a:r>
              <a:rPr lang="pt-BR" altLang="pt-BR" sz="4600" i="1" smtClean="0">
                <a:latin typeface="Times New Roman" panose="02020603050405020304" pitchFamily="18" charset="0"/>
              </a:rPr>
              <a:t>Introdução </a:t>
            </a:r>
            <a:br>
              <a:rPr lang="pt-BR" altLang="pt-BR" sz="4600" i="1" smtClean="0">
                <a:latin typeface="Times New Roman" panose="02020603050405020304" pitchFamily="18" charset="0"/>
              </a:rPr>
            </a:br>
            <a:r>
              <a:rPr lang="pt-BR" altLang="pt-BR" sz="4600" i="1" smtClean="0">
                <a:latin typeface="Times New Roman" panose="02020603050405020304" pitchFamily="18" charset="0"/>
              </a:rPr>
              <a:t>A linguagem de programação Java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5715000"/>
            <a:ext cx="6400800" cy="609600"/>
          </a:xfrm>
        </p:spPr>
        <p:txBody>
          <a:bodyPr/>
          <a:lstStyle/>
          <a:p>
            <a:pPr algn="r" eaLnBrk="1" hangingPunct="1"/>
            <a:r>
              <a:rPr lang="pt-BR" altLang="pt-BR" i="1" smtClean="0">
                <a:latin typeface="Times New Roman" panose="02020603050405020304" pitchFamily="18" charset="0"/>
              </a:rPr>
              <a:t>Prof. André Aparecido da Silva</a:t>
            </a: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7" name="Picture 6" descr="Resultado de imagem para ja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O que é o Java ?</a:t>
            </a:r>
            <a:endParaRPr lang="pt-BR" altLang="pt-BR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2478088"/>
            <a:ext cx="7772400" cy="304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“O Java é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programação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propósito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geral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concorrente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com base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classes 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orientada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objetos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Foi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projetada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simples o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bastante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maioria</a:t>
            </a:r>
            <a:endParaRPr lang="en-US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dos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programadores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se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torne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fluente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com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ela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12713"/>
            <a:ext cx="10191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O que é o Java ?</a:t>
            </a:r>
            <a:endParaRPr lang="pt-BR" altLang="pt-BR" smtClean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85800" y="1844675"/>
            <a:ext cx="8001000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pt-BR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Times New Roman" panose="02020603050405020304" pitchFamily="18" charset="0"/>
              </a:rPr>
              <a:t>A linguagem Java tem relação com C e C++, mas é organizada de maneira diferente, com vários aspectos de C e C++ omitidos e algumas idéias de outras linguagens incluídas.” (Gosling et al., 2000, pág. 1)</a:t>
            </a:r>
            <a:endParaRPr lang="pt-BR" altLang="pt-BR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12713"/>
            <a:ext cx="10191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(1/4)</a:t>
            </a:r>
            <a:endParaRPr lang="pt-BR" altLang="pt-BR" smtClean="0"/>
          </a:p>
        </p:txBody>
      </p:sp>
      <p:sp>
        <p:nvSpPr>
          <p:cNvPr id="6147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685800" y="1600200"/>
            <a:ext cx="7772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1991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projeto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Green da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Sun Microsystem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criar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nova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geração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computadores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portáteis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inteligentes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capazes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comunicar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várias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maneiras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ampliando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potencialidades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uso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(1/4)</a:t>
            </a:r>
            <a:endParaRPr lang="pt-BR" altLang="pt-BR" smtClean="0"/>
          </a:p>
        </p:txBody>
      </p:sp>
      <p:sp>
        <p:nvSpPr>
          <p:cNvPr id="6147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685800" y="1600200"/>
            <a:ext cx="7772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decidiu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-se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criar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também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nova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desses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equipamentos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de forma que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seu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software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pudesse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portado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diferentes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tipos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equipamentos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tecnologia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aplicativos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embutidos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dispositivos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23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(2/4)</a:t>
            </a:r>
            <a:endParaRPr lang="pt-BR" altLang="pt-BR" smtClean="0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33400" y="1340768"/>
            <a:ext cx="8153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James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Gosling,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criação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nova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simples,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portátil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fácil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Oak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carvalho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inglês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).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(2/4)</a:t>
            </a:r>
            <a:endParaRPr lang="pt-BR" altLang="pt-BR" smtClean="0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33400" y="1340768"/>
            <a:ext cx="8153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Devido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problemas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copyright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o Oak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recebe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nome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Java, mas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continuava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uso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definido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até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1994,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estimulados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pelo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grande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crescimento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da Internet, Patrick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Naughton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Jonathan Payne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desenvolveram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navegador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WebRunner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HotJava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capaz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efetuar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download e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via Internet.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(3/4)</a:t>
            </a:r>
            <a:endParaRPr lang="pt-BR" altLang="pt-BR" smtClean="0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67544" y="1412776"/>
            <a:ext cx="828092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1995,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apresentação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formal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pela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Sun, no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SunWorld’95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interesse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pela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solução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mostrou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-se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explosivo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No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início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1996, a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Netscape Corp.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lança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versão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2.0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seu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navegador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incorpora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capacidades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efetuar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download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realizar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pequenas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então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chamadas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b="1" u="sng" dirty="0">
                <a:solidFill>
                  <a:schemeClr val="accent2"/>
                </a:solidFill>
                <a:latin typeface="Times New Roman" panose="02020603050405020304" pitchFamily="18" charset="0"/>
              </a:rPr>
              <a:t>applets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(3/4)</a:t>
            </a:r>
            <a:endParaRPr lang="pt-BR" altLang="pt-BR" smtClean="0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67544" y="1412776"/>
            <a:ext cx="828092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Sun decide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disponibilizar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</a:t>
            </a:r>
            <a:r>
              <a:rPr lang="en-US" altLang="pt-BR" sz="2800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conjunto</a:t>
            </a:r>
            <a:r>
              <a:rPr lang="en-US" altLang="pt-BR" sz="2800" u="sng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ferramentas</a:t>
            </a:r>
            <a:r>
              <a:rPr lang="en-US" altLang="pt-BR" sz="2800" u="sng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u="sng" dirty="0">
                <a:solidFill>
                  <a:schemeClr val="tx1"/>
                </a:solidFill>
                <a:latin typeface="Times New Roman" panose="02020603050405020304" pitchFamily="18" charset="0"/>
              </a:rPr>
              <a:t> Java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(JDK) “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gratuitamente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” para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comunidade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software.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10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(4/4)</a:t>
            </a:r>
            <a:endParaRPr lang="pt-BR" altLang="pt-BR" smtClean="0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33400" y="16288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1996,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Devoloper’s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Kit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1.02 (JDK 1.02),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versão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difundida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1997,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torna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-se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disponível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JDK 1.1, que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inclui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grandes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melhorias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gráficas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distribuídas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(4/4)</a:t>
            </a:r>
            <a:endParaRPr lang="pt-BR" altLang="pt-BR" smtClean="0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33400" y="16288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No final de 1998,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grande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série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adições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melhorias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correções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incorporadas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kit,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iniciando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Sun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denomina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oficialmente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família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2.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Neste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o JDK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passa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denominado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Java 2 SDK (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Software Developer’s Kit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0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>
                <a:solidFill>
                  <a:schemeClr val="tx1"/>
                </a:solidFill>
              </a:rPr>
              <a:t>Tecnologia Java (1/2)</a:t>
            </a:r>
            <a:endParaRPr lang="pt-BR" altLang="pt-BR" smtClean="0">
              <a:solidFill>
                <a:schemeClr val="tx1"/>
              </a:solidFill>
            </a:endParaRP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Java Platform, Standard Edition (Java SE)</a:t>
            </a:r>
          </a:p>
          <a:p>
            <a:pPr marL="457200" lvl="1" indent="0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(Aplicação padrão)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Java Platform, Enterprise Edition (Java EE)</a:t>
            </a:r>
          </a:p>
          <a:p>
            <a:pPr marL="457200" lvl="1" indent="0" eaLnBrk="1" hangingPunct="1">
              <a:spcBef>
                <a:spcPct val="20000"/>
              </a:spcBef>
              <a:buClrTx/>
              <a:buSzTx/>
              <a:buNone/>
            </a:pP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Aplicação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empresarial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Java Platform, Micro Edition (Java ME)</a:t>
            </a:r>
          </a:p>
          <a:p>
            <a:pPr lvl="1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Aplicação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para micro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dispositivos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celulares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tv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controles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remotos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celulares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sistemas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embarcados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entre outros)</a:t>
            </a:r>
            <a:endParaRPr lang="pt-BR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228013" cy="1433512"/>
          </a:xfrm>
        </p:spPr>
        <p:txBody>
          <a:bodyPr/>
          <a:lstStyle/>
          <a:p>
            <a:r>
              <a:rPr lang="pt-BR" dirty="0" smtClean="0"/>
              <a:t>O que são estes sistemas embarcados ou embutidos?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676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Sistemas embarcados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344359" y="1412776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São </a:t>
            </a:r>
            <a:r>
              <a:rPr lang="pt-BR" sz="3600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sistemas</a:t>
            </a:r>
            <a:r>
              <a:rPr lang="pt-BR" sz="36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computacionais completos e independentes, mais simples que um computador de propósito geral (desktops), encarregados de executar apenas uma função determinada - tarefas pré-determinadas, com requisitos específicos - na qual executam geralmente repetidas vezes.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015225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>
                <a:solidFill>
                  <a:schemeClr val="tx1"/>
                </a:solidFill>
              </a:rPr>
              <a:t>Tecnologia Java (2/2)</a:t>
            </a:r>
            <a:endParaRPr lang="pt-BR" altLang="pt-BR" smtClean="0">
              <a:solidFill>
                <a:schemeClr val="tx1"/>
              </a:solidFill>
            </a:endParaRP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349500"/>
            <a:ext cx="5399087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76700"/>
            <a:ext cx="1895475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50018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Características Importantes</a:t>
            </a:r>
            <a:endParaRPr lang="pt-BR" altLang="pt-BR" smtClean="0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Orientada a objetos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Independente de plataforma (interpretada)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Performance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Sem ponteiros (</a:t>
            </a: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garbage collector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Permite </a:t>
            </a: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multithreading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Segura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Robusta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Simples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é Orientada a Objetos</a:t>
            </a:r>
            <a:endParaRPr lang="pt-BR" altLang="pt-BR" smtClean="0"/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Java é uma linguagem puramente orientada a objetos, pois, com exceção de seus tipos primitivos de dados (número, caractere e booleano), tudo em Java são classes ou instâncias (exemplares) de uma classe.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Atende a todos os requisitos necessários para uma linguagem ser considerada orientada a objetos:</a:t>
            </a:r>
          </a:p>
          <a:p>
            <a:pPr lvl="1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oferecer mecanismos de abstração</a:t>
            </a:r>
          </a:p>
          <a:p>
            <a:pPr lvl="1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encapsulamento</a:t>
            </a:r>
          </a:p>
          <a:p>
            <a:pPr lvl="1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hereditariedade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é Independente de Plataforma</a:t>
            </a:r>
            <a:endParaRPr lang="pt-BR" altLang="pt-BR" smtClean="0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Programas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compilados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hardware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específica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mas, sim,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forma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intermediária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destinada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à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máquina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virtual Java,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denominada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JVM (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Java Virtual Machine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).</a:t>
            </a:r>
          </a:p>
          <a:p>
            <a:pPr marL="0" indent="0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é Independente de Plataforma</a:t>
            </a:r>
            <a:endParaRPr lang="pt-BR" altLang="pt-BR" smtClean="0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 JVM é,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verdade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um </a:t>
            </a:r>
            <a:r>
              <a:rPr lang="en-US" altLang="pt-BR" sz="2800" u="sng" dirty="0" err="1">
                <a:solidFill>
                  <a:schemeClr val="accent2"/>
                </a:solidFill>
                <a:latin typeface="Times New Roman" panose="02020603050405020304" pitchFamily="18" charset="0"/>
              </a:rPr>
              <a:t>interpretador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eles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executados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possível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implementar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JVM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qualquer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um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mesmo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executado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qualquer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arquitetura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que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disponha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JVM.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26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Máquina Virtual Java (1/2)</a:t>
            </a:r>
            <a:endParaRPr lang="pt-BR" altLang="pt-BR" smtClean="0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85800" y="1447800"/>
            <a:ext cx="7924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JVM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–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Java Virtual Machine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i="1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Bytecode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é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código de máquina, e sim um padrão binário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consiste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1’s e 0’s) que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é “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específico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” para um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processador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Máquina Virtual Java (1/2)</a:t>
            </a:r>
            <a:endParaRPr lang="pt-BR" altLang="pt-BR" smtClean="0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85800" y="1447800"/>
            <a:ext cx="7924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Especificação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define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Máquina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Virtual 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Máquina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imaginária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que é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implementada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através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emulação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software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contido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máquina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real.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Máquina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Virtual Java é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armazenado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arquivos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.</a:t>
            </a:r>
            <a:r>
              <a:rPr lang="en-US" altLang="pt-BR" sz="28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class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que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contém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de, no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máximo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classe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pública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755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Máquina Virtual Java (2/2)</a:t>
            </a:r>
            <a:endParaRPr lang="pt-BR" altLang="pt-BR" smtClean="0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7412" name="Group 38"/>
          <p:cNvGrpSpPr>
            <a:grpSpLocks/>
          </p:cNvGrpSpPr>
          <p:nvPr/>
        </p:nvGrpSpPr>
        <p:grpSpPr bwMode="auto">
          <a:xfrm>
            <a:off x="754063" y="1412875"/>
            <a:ext cx="7705725" cy="5238750"/>
            <a:chOff x="475" y="890"/>
            <a:chExt cx="4854" cy="3300"/>
          </a:xfrm>
        </p:grpSpPr>
        <p:sp>
          <p:nvSpPr>
            <p:cNvPr id="17413" name="Rectangle 19"/>
            <p:cNvSpPr>
              <a:spLocks noChangeArrowheads="1"/>
            </p:cNvSpPr>
            <p:nvPr/>
          </p:nvSpPr>
          <p:spPr bwMode="auto">
            <a:xfrm>
              <a:off x="475" y="2925"/>
              <a:ext cx="4854" cy="1231"/>
            </a:xfrm>
            <a:prstGeom prst="rect">
              <a:avLst/>
            </a:prstGeom>
            <a:solidFill>
              <a:srgbClr val="F8F8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pt-BR" altLang="pt-BR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4" name="Text Box 15"/>
            <p:cNvSpPr txBox="1">
              <a:spLocks noChangeArrowheads="1"/>
            </p:cNvSpPr>
            <p:nvPr/>
          </p:nvSpPr>
          <p:spPr bwMode="auto">
            <a:xfrm>
              <a:off x="2396" y="3748"/>
              <a:ext cx="98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rPr>
                <a:t>Ambiente de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rPr>
                <a:t>Execução</a:t>
              </a:r>
              <a:endParaRPr lang="pt-BR" altLang="pt-BR" sz="2000" b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7415" name="Group 37"/>
            <p:cNvGrpSpPr>
              <a:grpSpLocks/>
            </p:cNvGrpSpPr>
            <p:nvPr/>
          </p:nvGrpSpPr>
          <p:grpSpPr bwMode="auto">
            <a:xfrm>
              <a:off x="475" y="890"/>
              <a:ext cx="4854" cy="2871"/>
              <a:chOff x="475" y="890"/>
              <a:chExt cx="4854" cy="2871"/>
            </a:xfrm>
          </p:grpSpPr>
          <p:sp>
            <p:nvSpPr>
              <p:cNvPr id="17416" name="Rectangle 18"/>
              <p:cNvSpPr>
                <a:spLocks noChangeArrowheads="1"/>
              </p:cNvSpPr>
              <p:nvPr/>
            </p:nvSpPr>
            <p:spPr bwMode="auto">
              <a:xfrm>
                <a:off x="475" y="890"/>
                <a:ext cx="4854" cy="1315"/>
              </a:xfrm>
              <a:prstGeom prst="rect">
                <a:avLst/>
              </a:prstGeom>
              <a:solidFill>
                <a:srgbClr val="F8F8F8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altLang="pt-BR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17" name="Rectangle 20"/>
              <p:cNvSpPr>
                <a:spLocks noChangeArrowheads="1"/>
              </p:cNvSpPr>
              <p:nvPr/>
            </p:nvSpPr>
            <p:spPr bwMode="auto">
              <a:xfrm>
                <a:off x="475" y="2205"/>
                <a:ext cx="4854" cy="726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altLang="pt-BR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18" name="Text Box 6"/>
              <p:cNvSpPr txBox="1">
                <a:spLocks noChangeArrowheads="1"/>
              </p:cNvSpPr>
              <p:nvPr/>
            </p:nvSpPr>
            <p:spPr bwMode="auto">
              <a:xfrm>
                <a:off x="2335" y="986"/>
                <a:ext cx="1134" cy="454"/>
              </a:xfrm>
              <a:prstGeom prst="rect">
                <a:avLst/>
              </a:prstGeom>
              <a:solidFill>
                <a:srgbClr val="FF33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Código Java (*.java)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19" name="Text Box 7"/>
              <p:cNvSpPr txBox="1">
                <a:spLocks noChangeArrowheads="1"/>
              </p:cNvSpPr>
              <p:nvPr/>
            </p:nvSpPr>
            <p:spPr bwMode="auto">
              <a:xfrm>
                <a:off x="2335" y="1571"/>
                <a:ext cx="1134" cy="550"/>
              </a:xfrm>
              <a:prstGeom prst="rect">
                <a:avLst/>
              </a:prstGeom>
              <a:solidFill>
                <a:srgbClr val="FF33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Compilador</a:t>
                </a:r>
              </a:p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(javac)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0" name="Text Box 8"/>
              <p:cNvSpPr txBox="1">
                <a:spLocks noChangeArrowheads="1"/>
              </p:cNvSpPr>
              <p:nvPr/>
            </p:nvSpPr>
            <p:spPr bwMode="auto">
              <a:xfrm>
                <a:off x="2335" y="2290"/>
                <a:ext cx="1134" cy="550"/>
              </a:xfrm>
              <a:prstGeom prst="rect">
                <a:avLst/>
              </a:prstGeom>
              <a:solidFill>
                <a:srgbClr val="FF33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Bytecode Java</a:t>
                </a:r>
              </a:p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(*.class)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1" name="Text Box 9"/>
              <p:cNvSpPr txBox="1">
                <a:spLocks noChangeArrowheads="1"/>
              </p:cNvSpPr>
              <p:nvPr/>
            </p:nvSpPr>
            <p:spPr bwMode="auto">
              <a:xfrm>
                <a:off x="1065" y="3070"/>
                <a:ext cx="1134" cy="262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VM Windows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2" name="Text Box 10"/>
              <p:cNvSpPr txBox="1">
                <a:spLocks noChangeArrowheads="1"/>
              </p:cNvSpPr>
              <p:nvPr/>
            </p:nvSpPr>
            <p:spPr bwMode="auto">
              <a:xfrm>
                <a:off x="1065" y="3499"/>
                <a:ext cx="1134" cy="262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SO Windows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3" name="Text Box 11"/>
              <p:cNvSpPr txBox="1">
                <a:spLocks noChangeArrowheads="1"/>
              </p:cNvSpPr>
              <p:nvPr/>
            </p:nvSpPr>
            <p:spPr bwMode="auto">
              <a:xfrm>
                <a:off x="2335" y="3067"/>
                <a:ext cx="1134" cy="262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VM Linux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4" name="Text Box 12"/>
              <p:cNvSpPr txBox="1">
                <a:spLocks noChangeArrowheads="1"/>
              </p:cNvSpPr>
              <p:nvPr/>
            </p:nvSpPr>
            <p:spPr bwMode="auto">
              <a:xfrm>
                <a:off x="2335" y="3496"/>
                <a:ext cx="1134" cy="262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SO Linux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5" name="Text Box 13"/>
              <p:cNvSpPr txBox="1">
                <a:spLocks noChangeArrowheads="1"/>
              </p:cNvSpPr>
              <p:nvPr/>
            </p:nvSpPr>
            <p:spPr bwMode="auto">
              <a:xfrm>
                <a:off x="3605" y="3067"/>
                <a:ext cx="1134" cy="262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VM Celular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6" name="Text Box 14"/>
              <p:cNvSpPr txBox="1">
                <a:spLocks noChangeArrowheads="1"/>
              </p:cNvSpPr>
              <p:nvPr/>
            </p:nvSpPr>
            <p:spPr bwMode="auto">
              <a:xfrm>
                <a:off x="3605" y="3496"/>
                <a:ext cx="1134" cy="262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SO Celular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7" name="Text Box 16"/>
              <p:cNvSpPr txBox="1">
                <a:spLocks noChangeArrowheads="1"/>
              </p:cNvSpPr>
              <p:nvPr/>
            </p:nvSpPr>
            <p:spPr bwMode="auto">
              <a:xfrm>
                <a:off x="878" y="2409"/>
                <a:ext cx="95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Distribuição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8" name="Text Box 17"/>
              <p:cNvSpPr txBox="1">
                <a:spLocks noChangeArrowheads="1"/>
              </p:cNvSpPr>
              <p:nvPr/>
            </p:nvSpPr>
            <p:spPr bwMode="auto">
              <a:xfrm>
                <a:off x="657" y="1310"/>
                <a:ext cx="1279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Ambiente de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Desenvolvimento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9" name="Line 21"/>
              <p:cNvSpPr>
                <a:spLocks noChangeShapeType="1"/>
              </p:cNvSpPr>
              <p:nvPr/>
            </p:nvSpPr>
            <p:spPr bwMode="auto">
              <a:xfrm>
                <a:off x="2471" y="134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0" name="Line 22"/>
              <p:cNvSpPr>
                <a:spLocks noChangeShapeType="1"/>
              </p:cNvSpPr>
              <p:nvPr/>
            </p:nvSpPr>
            <p:spPr bwMode="auto">
              <a:xfrm>
                <a:off x="3333" y="134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1" name="Line 23"/>
              <p:cNvSpPr>
                <a:spLocks noChangeShapeType="1"/>
              </p:cNvSpPr>
              <p:nvPr/>
            </p:nvSpPr>
            <p:spPr bwMode="auto">
              <a:xfrm>
                <a:off x="2471" y="2069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2" name="Line 24"/>
              <p:cNvSpPr>
                <a:spLocks noChangeShapeType="1"/>
              </p:cNvSpPr>
              <p:nvPr/>
            </p:nvSpPr>
            <p:spPr bwMode="auto">
              <a:xfrm>
                <a:off x="3333" y="2069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3" name="Line 25"/>
              <p:cNvSpPr>
                <a:spLocks noChangeShapeType="1"/>
              </p:cNvSpPr>
              <p:nvPr/>
            </p:nvSpPr>
            <p:spPr bwMode="auto">
              <a:xfrm flipH="1">
                <a:off x="1700" y="2795"/>
                <a:ext cx="1179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4" name="Line 26"/>
              <p:cNvSpPr>
                <a:spLocks noChangeShapeType="1"/>
              </p:cNvSpPr>
              <p:nvPr/>
            </p:nvSpPr>
            <p:spPr bwMode="auto">
              <a:xfrm>
                <a:off x="2879" y="2795"/>
                <a:ext cx="0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5" name="Line 27"/>
              <p:cNvSpPr>
                <a:spLocks noChangeShapeType="1"/>
              </p:cNvSpPr>
              <p:nvPr/>
            </p:nvSpPr>
            <p:spPr bwMode="auto">
              <a:xfrm>
                <a:off x="2879" y="2795"/>
                <a:ext cx="1180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6" name="Line 28"/>
              <p:cNvSpPr>
                <a:spLocks noChangeShapeType="1"/>
              </p:cNvSpPr>
              <p:nvPr/>
            </p:nvSpPr>
            <p:spPr bwMode="auto">
              <a:xfrm>
                <a:off x="1156" y="3280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7" name="Line 29"/>
              <p:cNvSpPr>
                <a:spLocks noChangeShapeType="1"/>
              </p:cNvSpPr>
              <p:nvPr/>
            </p:nvSpPr>
            <p:spPr bwMode="auto">
              <a:xfrm>
                <a:off x="2108" y="329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lg" len="lg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8" name="Line 31"/>
              <p:cNvSpPr>
                <a:spLocks noChangeShapeType="1"/>
              </p:cNvSpPr>
              <p:nvPr/>
            </p:nvSpPr>
            <p:spPr bwMode="auto">
              <a:xfrm>
                <a:off x="2426" y="3280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9" name="Line 32"/>
              <p:cNvSpPr>
                <a:spLocks noChangeShapeType="1"/>
              </p:cNvSpPr>
              <p:nvPr/>
            </p:nvSpPr>
            <p:spPr bwMode="auto">
              <a:xfrm>
                <a:off x="3378" y="329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lg" len="lg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40" name="Line 33"/>
              <p:cNvSpPr>
                <a:spLocks noChangeShapeType="1"/>
              </p:cNvSpPr>
              <p:nvPr/>
            </p:nvSpPr>
            <p:spPr bwMode="auto">
              <a:xfrm>
                <a:off x="3696" y="3280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41" name="Line 34"/>
              <p:cNvSpPr>
                <a:spLocks noChangeShapeType="1"/>
              </p:cNvSpPr>
              <p:nvPr/>
            </p:nvSpPr>
            <p:spPr bwMode="auto">
              <a:xfrm>
                <a:off x="4648" y="329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lg" len="lg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Performance</a:t>
            </a:r>
            <a:endParaRPr lang="pt-BR" altLang="pt-BR" smtClean="0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foi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projetada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compacta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independente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e para a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utilização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rede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, o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levou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à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decisão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interpretada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intermédio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dos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esquemas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36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Performance</a:t>
            </a:r>
            <a:endParaRPr lang="pt-BR" altLang="pt-BR" smtClean="0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Sendo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um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interpretada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performance é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razoável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podendo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comparada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à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velocidade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execução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nativo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26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Performance</a:t>
            </a:r>
            <a:endParaRPr lang="pt-BR" altLang="pt-BR" smtClean="0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Para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superar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essa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limitação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várias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JVM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existentes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dispõem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compiladores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i="1" dirty="0">
                <a:solidFill>
                  <a:schemeClr val="tx1"/>
                </a:solidFill>
                <a:latin typeface="Times New Roman" panose="02020603050405020304" pitchFamily="18" charset="0"/>
              </a:rPr>
              <a:t>just in time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(JIT),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capazes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compilar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nativo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durante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carga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do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possibilitando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melhora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significativa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performance dos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Java,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equiparando-os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desempenho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obtido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com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nativos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3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1534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Portável, Vantagens e Desvantagens</a:t>
            </a:r>
            <a:endParaRPr lang="pt-BR" altLang="pt-BR" sz="4000" smtClean="0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85800" y="1600200"/>
            <a:ext cx="8077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pt-BR" sz="2400" b="1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Vantagens</a:t>
            </a:r>
            <a:endParaRPr lang="en-US" altLang="pt-BR" sz="2400" b="1" u="sng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4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Bytecode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=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independente de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ou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arquitetura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um programa Java pode ser executado em qualquer arquitetura (Windows, Linux, Unix, Mac) que suporte a JVM (interpretador e ambiente de execução)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importante para aplicações distribuídas, especialmente em redes heterogêneas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evita o desenvolvimento de versões do mesmo software específicas para cada arquitetura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pt-BR" sz="2400" b="1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Desvantagem</a:t>
            </a:r>
            <a:endParaRPr lang="en-US" altLang="pt-BR" sz="2400" b="1" u="sng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interpretada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queda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não Possui Ponteiros</a:t>
            </a:r>
            <a:endParaRPr lang="pt-BR" altLang="pt-BR" smtClean="0"/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permite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manipulação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direta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endereços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exige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objetos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criados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sejam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explicitamente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destruídos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livrando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programadores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tarefa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complexa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não Possui Ponteiros</a:t>
            </a:r>
            <a:endParaRPr lang="pt-BR" altLang="pt-BR" smtClean="0"/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Toda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manipulação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variáveis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objetos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dá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intermédio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referências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Além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disso, a JVM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possui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mecanismo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automático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gerenciamento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conhecido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automatic garbage collector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recupera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alocada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objetos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referenciados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pelo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88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Permite Multithreading</a:t>
            </a:r>
            <a:endParaRPr lang="pt-BR" altLang="pt-BR" smtClean="0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oferece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recursos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capazes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executar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múltiplas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rotinas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concorrentemente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possibilitando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sincronização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dessas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rotinas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é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fluxo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independente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usualmente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denominado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thread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Permite Multithreading</a:t>
            </a:r>
            <a:endParaRPr lang="pt-BR" altLang="pt-BR" smtClean="0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Exemplo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um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w</a:t>
            </a:r>
            <a:r>
              <a:rPr lang="pt-BR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eb</a:t>
            </a:r>
            <a:r>
              <a:rPr lang="pt-BR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browser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pode estar emitindo o som de um clip, enquanto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estiver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fazendo </a:t>
            </a:r>
            <a:r>
              <a:rPr lang="pt-BR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scrolling</a:t>
            </a:r>
            <a:r>
              <a:rPr lang="pt-BR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de uma página e ainda carregando uma imagem em </a:t>
            </a:r>
            <a:r>
              <a:rPr lang="pt-BR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background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12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é Seguro</a:t>
            </a:r>
            <a:endParaRPr lang="pt-BR" altLang="pt-BR" smtClean="0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Considerando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possibilidade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que 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possam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obtidas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através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possui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mecanismos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segurança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que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podem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no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caso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applet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evitar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exemplo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qualquer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operação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sistema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arquivos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máquina-alvo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minimizando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problemas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segurança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é Seguro</a:t>
            </a:r>
            <a:endParaRPr lang="pt-BR" altLang="pt-BR" smtClean="0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Tal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mecanismo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é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flexível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suficiente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determinar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applet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é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considerada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segura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especificando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nesta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situação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diferentes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níveis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acesso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sistema-alvo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777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Mecanismos de Segurança</a:t>
            </a:r>
            <a:endParaRPr lang="pt-BR" altLang="pt-BR" smtClean="0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 inexistência de ponteiros evita o acesso direto a memória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Sandbox Model:</a:t>
            </a: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um programa suspeito 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é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executa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do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com sérias restrições (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exemplo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sem direito de acesso 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para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ler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ou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escrever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arquivos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locais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ssinatura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D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igital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se a origem de um programa é alguém confiável (reconhecido pela assinatura), este não 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é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executa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do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em um </a:t>
            </a:r>
            <a:r>
              <a:rPr lang="pt-BR" altLang="pt-BR" sz="24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sandbox</a:t>
            </a:r>
            <a:endParaRPr lang="pt-BR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Java é Robusto = Código Confiável</a:t>
            </a:r>
            <a:endParaRPr lang="pt-BR" altLang="pt-BR" sz="4000" smtClean="0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aceita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acesso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direto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ponteiros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evita muitos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problemas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comuns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linguagens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C e C++.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Executa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verificações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enquanto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applet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está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executada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para 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certificar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que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todas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referências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arrays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strings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estejam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dentro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dos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intervalos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item.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Java é Robusto = Código Confiável</a:t>
            </a:r>
            <a:endParaRPr lang="pt-BR" altLang="pt-BR" sz="4000" smtClean="0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ortemente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tipada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o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compilador faz verificações para evitar potenciais erros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incompatibilidade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à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int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a, b, c;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à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double </a:t>
            </a: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verificador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= false;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à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char </a:t>
            </a: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digito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= ‘a’;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à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byte </a:t>
            </a:r>
            <a:r>
              <a:rPr lang="en-US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idade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 =  37;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1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Java é Robusto = Código Confiável</a:t>
            </a:r>
            <a:endParaRPr lang="pt-BR" altLang="pt-BR" sz="4000" smtClean="0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5800" y="1295400"/>
            <a:ext cx="84582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public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class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Imprime_Variaveis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{ 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  <a:r>
              <a:rPr lang="pt-BR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public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static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void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main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String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[]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args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 </a:t>
            </a:r>
            <a:endParaRPr lang="pt-BR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	{ 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	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			</a:t>
            </a:r>
            <a:r>
              <a:rPr lang="pt-BR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int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pt-BR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valorA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=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33; </a:t>
            </a:r>
            <a:endParaRPr lang="pt-BR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</a:t>
            </a:r>
            <a:r>
              <a:rPr lang="pt-BR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int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valorB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25; </a:t>
            </a:r>
            <a:endParaRPr lang="pt-BR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</a:t>
            </a:r>
            <a:r>
              <a:rPr lang="pt-BR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int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total =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valorA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+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valorB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; </a:t>
            </a:r>
            <a:endParaRPr lang="pt-BR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                  </a:t>
            </a:r>
            <a:r>
              <a:rPr lang="pt-BR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System.out.printf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("A soma total 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=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"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+total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); </a:t>
            </a:r>
            <a:endParaRPr lang="pt-BR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       } 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}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74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Java é Robusto = Código Confiável</a:t>
            </a:r>
            <a:endParaRPr lang="pt-BR" altLang="pt-BR" sz="4000" smtClean="0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pt-BR" altLang="pt-BR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arbage</a:t>
            </a:r>
            <a:r>
              <a:rPr lang="pt-BR" altLang="pt-BR" sz="2800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collection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automática evita erros de uso de memória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pt-BR" altLang="pt-BR" sz="2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System.gc</a:t>
            </a:r>
            <a:r>
              <a:rPr lang="pt-BR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();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15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Tratamento de Exceções</a:t>
            </a:r>
            <a:endParaRPr lang="pt-BR" altLang="pt-BR" sz="4000" smtClean="0"/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institui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método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detecção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erros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conhecido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com “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tratamento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exceções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”.</a:t>
            </a:r>
          </a:p>
          <a:p>
            <a:pPr algn="just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objetivo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 tratar erros de software ou hardware</a:t>
            </a:r>
          </a:p>
          <a:p>
            <a:pPr algn="just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como  separando o código de tratamento de erros do código normal da aplicação</a:t>
            </a:r>
          </a:p>
          <a:p>
            <a:pPr algn="just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Em tempo de execução, o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Java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levanta </a:t>
            </a:r>
            <a:r>
              <a:rPr lang="pt-BR" altLang="pt-BR" sz="2800" u="sng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exceções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quando alguma coisa sai errada e o código da aplicação, se escrito adequadamente, poderá solucionar.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Java é Facil de Aprender</a:t>
            </a:r>
            <a:endParaRPr lang="pt-BR" altLang="pt-BR" sz="4000" smtClean="0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equeno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número de construções de linguagem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amiliar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os programadores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C e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C++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E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limina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algumas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construções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complicadas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</a:t>
            </a: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desvio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incondicional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goto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herança múltipla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ponteiros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Grande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número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APIs (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Application Programming Interfaces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 para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específicas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849313"/>
            <a:ext cx="8964613" cy="56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395288" y="44450"/>
            <a:ext cx="8424862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>
                <a:solidFill>
                  <a:schemeClr val="tx2"/>
                </a:solidFill>
                <a:latin typeface="Times New Roman" panose="02020603050405020304" pitchFamily="18" charset="0"/>
              </a:rPr>
              <a:t>Primeira Aplicação Java usando o ambiente Gel.</a:t>
            </a:r>
            <a:endParaRPr lang="pt-BR" altLang="pt-BR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-14288" y="5268913"/>
            <a:ext cx="9153526" cy="1616075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1) </a:t>
            </a:r>
            <a:r>
              <a:rPr lang="pt-BR" altLang="pt-BR" sz="2000" u="sng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pt-BR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icheiro | Novo... | Ficheiro Java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2) Salvar a classe: AloMundo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3) Implementação do código fonte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4) Compilar | </a:t>
            </a:r>
            <a:r>
              <a:rPr lang="en-US" altLang="pt-BR" sz="2000" u="sng">
                <a:solidFill>
                  <a:schemeClr val="tx1"/>
                </a:solidFill>
                <a:latin typeface="Times New Roman" panose="02020603050405020304" pitchFamily="18" charset="0"/>
              </a:rPr>
              <a:t>C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ompilar Ficheiro	Crtl+F9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5) Compilar | Executar </a:t>
            </a:r>
            <a:r>
              <a:rPr lang="en-US" altLang="pt-BR" sz="2000" u="sng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icheiro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762000"/>
          </a:xfrm>
        </p:spPr>
        <p:txBody>
          <a:bodyPr/>
          <a:lstStyle/>
          <a:p>
            <a:pPr algn="l" eaLnBrk="1" hangingPunct="1"/>
            <a:r>
              <a:rPr lang="en-US" altLang="pt-BR" sz="3600" u="sng" smtClean="0"/>
              <a:t>A Criação de Aplicações Java – 1</a:t>
            </a:r>
            <a:r>
              <a:rPr lang="en-US" altLang="pt-BR" sz="3600" u="sng" smtClean="0">
                <a:cs typeface="Times New Roman" panose="02020603050405020304" pitchFamily="18" charset="0"/>
              </a:rPr>
              <a:t>° </a:t>
            </a:r>
            <a:r>
              <a:rPr lang="en-US" altLang="pt-BR" sz="3600" u="sng" smtClean="0"/>
              <a:t>Passo</a:t>
            </a:r>
            <a:endParaRPr lang="pt-BR" altLang="pt-BR" sz="3600" u="sng" smtClean="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57200" y="1295400"/>
            <a:ext cx="1524000" cy="674688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Editor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ASCII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0" name="Oval 4"/>
          <p:cNvSpPr>
            <a:spLocks noChangeArrowheads="1"/>
          </p:cNvSpPr>
          <p:nvPr/>
        </p:nvSpPr>
        <p:spPr bwMode="auto">
          <a:xfrm>
            <a:off x="1676400" y="2197100"/>
            <a:ext cx="1600200" cy="914400"/>
          </a:xfrm>
          <a:prstGeom prst="ellipse">
            <a:avLst/>
          </a:prstGeom>
          <a:solidFill>
            <a:srgbClr val="66FFFF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1" name="AutoShape 12"/>
          <p:cNvSpPr>
            <a:spLocks noChangeArrowheads="1"/>
          </p:cNvSpPr>
          <p:nvPr/>
        </p:nvSpPr>
        <p:spPr bwMode="auto">
          <a:xfrm rot="5400000">
            <a:off x="901700" y="21590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5062" name="Text Box 16"/>
          <p:cNvSpPr txBox="1">
            <a:spLocks noChangeArrowheads="1"/>
          </p:cNvSpPr>
          <p:nvPr/>
        </p:nvSpPr>
        <p:spPr bwMode="auto">
          <a:xfrm>
            <a:off x="304800" y="3657600"/>
            <a:ext cx="8458200" cy="3013075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O “primeiro passo” consiste da edição do programa por meio de um editor de textos capaz de salvar arquivos no formato ASCII (por exemplo, o bloco de notas (</a:t>
            </a:r>
            <a:r>
              <a:rPr lang="en-US" altLang="pt-BR" sz="2400" i="1">
                <a:solidFill>
                  <a:schemeClr val="tx1"/>
                </a:solidFill>
                <a:latin typeface="Times New Roman" panose="02020603050405020304" pitchFamily="18" charset="0"/>
              </a:rPr>
              <a:t>Notepad</a:t>
            </a: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) do Microsoft Windows).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pt-BR" sz="24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Após a edição de qualquer programa Java, os arquivos devem,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obrigatoriamente ser salvos com a extensão </a:t>
            </a:r>
            <a:r>
              <a:rPr lang="en-US" altLang="pt-BR" sz="2400" b="1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r>
              <a:rPr lang="en-US" altLang="pt-BR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java</a:t>
            </a: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. Tais arquivos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de programa são chamados de arquivos-fonte de programa ou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apenas arquivos-fonte.</a:t>
            </a:r>
            <a:endParaRPr lang="pt-BR" altLang="pt-BR" sz="24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762000"/>
          </a:xfrm>
        </p:spPr>
        <p:txBody>
          <a:bodyPr/>
          <a:lstStyle/>
          <a:p>
            <a:pPr algn="l" eaLnBrk="1" hangingPunct="1"/>
            <a:r>
              <a:rPr lang="en-US" altLang="pt-BR" sz="3600" u="sng" smtClean="0"/>
              <a:t>A Criação de Aplicações Java – 2</a:t>
            </a:r>
            <a:r>
              <a:rPr lang="en-US" altLang="pt-BR" sz="3600" u="sng" smtClean="0">
                <a:cs typeface="Times New Roman" panose="02020603050405020304" pitchFamily="18" charset="0"/>
              </a:rPr>
              <a:t>° </a:t>
            </a:r>
            <a:r>
              <a:rPr lang="en-US" altLang="pt-BR" sz="3600" u="sng" smtClean="0"/>
              <a:t>Passo</a:t>
            </a:r>
            <a:endParaRPr lang="pt-BR" altLang="pt-BR" sz="3600" u="sng" smtClean="0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57200" y="1003300"/>
            <a:ext cx="1524000" cy="674688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Editor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ASCII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1676400" y="1892300"/>
            <a:ext cx="1600200" cy="914400"/>
          </a:xfrm>
          <a:prstGeom prst="ellipse">
            <a:avLst/>
          </a:prstGeom>
          <a:solidFill>
            <a:srgbClr val="66FFFF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2946400" y="3136900"/>
            <a:ext cx="1828800" cy="674688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Compilador Java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javac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4368800" y="4025900"/>
            <a:ext cx="1600200" cy="914400"/>
          </a:xfrm>
          <a:prstGeom prst="ellipse">
            <a:avLst/>
          </a:prstGeom>
          <a:solidFill>
            <a:srgbClr val="FF9900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  <a:contourClr>
              <a:srgbClr val="FF99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.class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7" name="AutoShape 8"/>
          <p:cNvSpPr>
            <a:spLocks noChangeArrowheads="1"/>
          </p:cNvSpPr>
          <p:nvPr/>
        </p:nvSpPr>
        <p:spPr bwMode="auto">
          <a:xfrm rot="5400000">
            <a:off x="901700" y="18669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6088" name="AutoShape 9"/>
          <p:cNvSpPr>
            <a:spLocks noChangeArrowheads="1"/>
          </p:cNvSpPr>
          <p:nvPr/>
        </p:nvSpPr>
        <p:spPr bwMode="auto">
          <a:xfrm rot="5400000">
            <a:off x="2159000" y="29972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6089" name="AutoShape 10"/>
          <p:cNvSpPr>
            <a:spLocks noChangeArrowheads="1"/>
          </p:cNvSpPr>
          <p:nvPr/>
        </p:nvSpPr>
        <p:spPr bwMode="auto">
          <a:xfrm rot="5400000">
            <a:off x="3606800" y="40132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6090" name="Text Box 13"/>
          <p:cNvSpPr txBox="1">
            <a:spLocks noChangeArrowheads="1"/>
          </p:cNvSpPr>
          <p:nvPr/>
        </p:nvSpPr>
        <p:spPr bwMode="auto">
          <a:xfrm>
            <a:off x="228600" y="5316538"/>
            <a:ext cx="8686800" cy="1465262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O “segundo passo” é a compilação do programa, que deve ser feita pelo programa </a:t>
            </a:r>
            <a:r>
              <a:rPr lang="en-US" altLang="pt-BR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javac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 fornecido com o Kit. Não encontrando erros, o compilador </a:t>
            </a:r>
            <a:r>
              <a:rPr lang="en-US" altLang="pt-BR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javac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 transformará o arquivo-fonte em um ou mais arquivos de extensão .</a:t>
            </a:r>
            <a:r>
              <a:rPr lang="en-US" altLang="pt-BR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class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. Cada arquivo .</a:t>
            </a:r>
            <a:r>
              <a:rPr lang="en-US" altLang="pt-BR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class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 contém </a:t>
            </a:r>
            <a:r>
              <a:rPr lang="en-US" altLang="pt-BR" sz="1800" i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, formato intermediário da plataforma Java, equivalentes do programa editado. Existindo erros, os mesmos devem ser localizados e corrigidos, repetindo-se, para isso, os passos 1 e 2.</a:t>
            </a:r>
            <a:endParaRPr lang="pt-BR" altLang="pt-BR" sz="18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762000"/>
          </a:xfrm>
        </p:spPr>
        <p:txBody>
          <a:bodyPr/>
          <a:lstStyle/>
          <a:p>
            <a:pPr algn="l" eaLnBrk="1" hangingPunct="1"/>
            <a:r>
              <a:rPr lang="en-US" altLang="pt-BR" sz="3600" u="sng" smtClean="0"/>
              <a:t>A Criação de Aplicações Java – 3</a:t>
            </a:r>
            <a:r>
              <a:rPr lang="en-US" altLang="pt-BR" sz="3600" u="sng" smtClean="0">
                <a:cs typeface="Times New Roman" panose="02020603050405020304" pitchFamily="18" charset="0"/>
              </a:rPr>
              <a:t>° </a:t>
            </a:r>
            <a:r>
              <a:rPr lang="en-US" altLang="pt-BR" sz="3600" u="sng" smtClean="0"/>
              <a:t>Passo</a:t>
            </a:r>
            <a:endParaRPr lang="pt-BR" altLang="pt-BR" sz="3600" u="sng" smtClean="0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66700" y="1193800"/>
            <a:ext cx="1524000" cy="674688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Editor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ASCII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8" name="Oval 4"/>
          <p:cNvSpPr>
            <a:spLocks noChangeArrowheads="1"/>
          </p:cNvSpPr>
          <p:nvPr/>
        </p:nvSpPr>
        <p:spPr bwMode="auto">
          <a:xfrm>
            <a:off x="1485900" y="2095500"/>
            <a:ext cx="1600200" cy="914400"/>
          </a:xfrm>
          <a:prstGeom prst="ellipse">
            <a:avLst/>
          </a:prstGeom>
          <a:solidFill>
            <a:srgbClr val="66FFFF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2755900" y="3327400"/>
            <a:ext cx="1828800" cy="674688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Compilador Java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javac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4178300" y="4216400"/>
            <a:ext cx="1600200" cy="914400"/>
          </a:xfrm>
          <a:prstGeom prst="ellipse">
            <a:avLst/>
          </a:prstGeom>
          <a:solidFill>
            <a:srgbClr val="FF9900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  <a:contourClr>
              <a:srgbClr val="FF99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.class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5448300" y="5461000"/>
            <a:ext cx="1828800" cy="674688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Máquina Virtual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Java (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java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2" name="AutoShape 8"/>
          <p:cNvSpPr>
            <a:spLocks noChangeArrowheads="1"/>
          </p:cNvSpPr>
          <p:nvPr/>
        </p:nvSpPr>
        <p:spPr bwMode="auto">
          <a:xfrm rot="5400000">
            <a:off x="711200" y="20574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113" name="AutoShape 9"/>
          <p:cNvSpPr>
            <a:spLocks noChangeArrowheads="1"/>
          </p:cNvSpPr>
          <p:nvPr/>
        </p:nvSpPr>
        <p:spPr bwMode="auto">
          <a:xfrm rot="5400000">
            <a:off x="1968500" y="32258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114" name="AutoShape 10"/>
          <p:cNvSpPr>
            <a:spLocks noChangeArrowheads="1"/>
          </p:cNvSpPr>
          <p:nvPr/>
        </p:nvSpPr>
        <p:spPr bwMode="auto">
          <a:xfrm rot="5400000">
            <a:off x="3416300" y="42037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115" name="AutoShape 11"/>
          <p:cNvSpPr>
            <a:spLocks noChangeArrowheads="1"/>
          </p:cNvSpPr>
          <p:nvPr/>
        </p:nvSpPr>
        <p:spPr bwMode="auto">
          <a:xfrm rot="5400000">
            <a:off x="4699000" y="53213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3048000" y="990600"/>
            <a:ext cx="5943600" cy="131445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Depois de compilado sem erros, o programa Java pode ser executado, o que corresponde ao último passo da sequência de criação de programas. No caso de aplicações Java, acionamos o programa </a:t>
            </a:r>
            <a:r>
              <a:rPr lang="en-US" altLang="pt-BR" sz="1600" b="1">
                <a:solidFill>
                  <a:schemeClr val="accent2"/>
                </a:solidFill>
                <a:latin typeface="Times New Roman" panose="02020603050405020304" pitchFamily="18" charset="0"/>
              </a:rPr>
              <a:t>java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, que corresponde à máquina virtual que interpretará os </a:t>
            </a:r>
            <a:r>
              <a:rPr lang="en-US" altLang="pt-BR" sz="1600" i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, informando apenas o nome do arquivo .</a:t>
            </a:r>
            <a:r>
              <a:rPr lang="en-US" altLang="pt-BR" sz="1600" b="1">
                <a:solidFill>
                  <a:schemeClr val="accent2"/>
                </a:solidFill>
                <a:latin typeface="Times New Roman" panose="02020603050405020304" pitchFamily="18" charset="0"/>
              </a:rPr>
              <a:t>class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 que desejamos executar.</a:t>
            </a: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228600" y="5727700"/>
            <a:ext cx="4495800" cy="8255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No caso de miniaplicativos (</a:t>
            </a:r>
            <a:r>
              <a:rPr lang="en-US" altLang="pt-BR" sz="1600" i="1">
                <a:solidFill>
                  <a:schemeClr val="tx1"/>
                </a:solidFill>
                <a:latin typeface="Times New Roman" panose="02020603050405020304" pitchFamily="18" charset="0"/>
              </a:rPr>
              <a:t>applet)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, deve-se utilizar o programa </a:t>
            </a:r>
            <a:r>
              <a:rPr lang="en-US" altLang="pt-BR" sz="1600" b="1">
                <a:solidFill>
                  <a:schemeClr val="accent2"/>
                </a:solidFill>
                <a:latin typeface="Times New Roman" panose="02020603050405020304" pitchFamily="18" charset="0"/>
              </a:rPr>
              <a:t>appletviewer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, informando o nome do arquivo HTML que incorpora o </a:t>
            </a:r>
            <a:r>
              <a:rPr lang="en-US" altLang="pt-BR" sz="1600" i="1">
                <a:solidFill>
                  <a:schemeClr val="tx1"/>
                </a:solidFill>
                <a:latin typeface="Times New Roman" panose="02020603050405020304" pitchFamily="18" charset="0"/>
              </a:rPr>
              <a:t>applet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16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609600"/>
          </a:xfrm>
        </p:spPr>
        <p:txBody>
          <a:bodyPr/>
          <a:lstStyle/>
          <a:p>
            <a:pPr algn="l" eaLnBrk="1" hangingPunct="1"/>
            <a:r>
              <a:rPr lang="en-US" altLang="pt-BR" u="sng" smtClean="0"/>
              <a:t>Primeira Aplicação Java</a:t>
            </a:r>
            <a:endParaRPr lang="pt-BR" altLang="pt-BR" u="sng" smtClean="0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682625" y="4000500"/>
            <a:ext cx="7851775" cy="26479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public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class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chemeClr val="accent1"/>
                </a:solidFill>
                <a:latin typeface="Courier New" panose="02070309020205020404" pitchFamily="49" charset="0"/>
              </a:rPr>
              <a:t>AloMundo</a:t>
            </a: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{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endParaRPr lang="en-US" altLang="pt-BR" sz="24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pt-BR" sz="24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public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static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void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main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(String arg</a:t>
            </a: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s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[])</a:t>
            </a: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{</a:t>
            </a:r>
            <a:endParaRPr lang="en-US" altLang="pt-BR" sz="2400" b="1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System.out.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println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(</a:t>
            </a:r>
            <a:r>
              <a:rPr lang="pt-BR" altLang="pt-BR" sz="2400">
                <a:solidFill>
                  <a:srgbClr val="FF0000"/>
                </a:solidFill>
                <a:latin typeface="Courier New" panose="02070309020205020404" pitchFamily="49" charset="0"/>
              </a:rPr>
              <a:t>"Alo Mundo !"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); </a:t>
            </a:r>
            <a:endParaRPr lang="en-US" altLang="pt-BR" sz="24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}</a:t>
            </a:r>
            <a:endParaRPr lang="en-US" altLang="pt-BR" sz="2400" b="1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pt-BR" sz="2400" b="1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}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68300" y="914400"/>
            <a:ext cx="8458200" cy="2835275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Com o Java adequadamente instalado, podemos continuar com a construção de nossas primeiras aplicações Java. Utilizando o editor ASCII de sua preferência, digite exatamente o programa exemplificado a seguir, isto é, “observando” as </a:t>
            </a:r>
            <a:r>
              <a:rPr lang="en-US" altLang="pt-BR" sz="2000" u="sng">
                <a:solidFill>
                  <a:schemeClr val="tx1"/>
                </a:solidFill>
                <a:latin typeface="Times New Roman" panose="02020603050405020304" pitchFamily="18" charset="0"/>
              </a:rPr>
              <a:t>letras minúsculas e maiúsculas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 indicadas. Não se preocupe no momento com o significado de cada uma de suas partes.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Crie um diretório apropriado para salvar o arquivo editado e garanta que seu nome seja </a:t>
            </a:r>
            <a:r>
              <a:rPr lang="en-US" altLang="pt-BR" sz="2000" b="1">
                <a:solidFill>
                  <a:schemeClr val="accent1"/>
                </a:solidFill>
                <a:latin typeface="Times New Roman" panose="02020603050405020304" pitchFamily="18" charset="0"/>
              </a:rPr>
              <a:t>AloMundo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, respeitando mais uma vez a questão das letras minúsculas e maiúsculas. Os compiladores Java exigem que a extensão dos arquivos-fonte seja sempre 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20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Método </a:t>
            </a:r>
            <a:r>
              <a:rPr lang="en-US" altLang="pt-BR" sz="4000" b="1" smtClean="0">
                <a:solidFill>
                  <a:schemeClr val="accent2"/>
                </a:solidFill>
              </a:rPr>
              <a:t>main()	</a:t>
            </a:r>
            <a:r>
              <a:rPr lang="en-US" altLang="pt-BR" sz="4000" smtClean="0">
                <a:solidFill>
                  <a:schemeClr val="tx1"/>
                </a:solidFill>
              </a:rPr>
              <a:t>(1/2)</a:t>
            </a:r>
            <a:endParaRPr lang="pt-BR" altLang="pt-BR" sz="4000" smtClean="0">
              <a:solidFill>
                <a:schemeClr val="tx1"/>
              </a:solidFill>
            </a:endParaRPr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685800" y="1600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None/>
            </a:pPr>
            <a:r>
              <a:rPr lang="pt-BR" altLang="pt-BR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public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static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void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main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pt-BR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String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arg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s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[])</a:t>
            </a:r>
            <a:endParaRPr kumimoji="1" lang="pt-PT" altLang="pt-BR" sz="36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main()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é um método público (</a:t>
            </a: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public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static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– uma </a:t>
            </a:r>
            <a:r>
              <a:rPr kumimoji="1" lang="pt-PT" altLang="pt-BR" sz="24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keyword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que informa ao compilador que o método </a:t>
            </a:r>
            <a:r>
              <a:rPr kumimoji="1" lang="pt-PT" altLang="pt-BR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main()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pode ser utilizado no contexto da classe, não exigindo uma instância para sua execução.</a:t>
            </a: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void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– indica que o método main() não retorna nada. Isso é importante porque a linguagem Java executa uma verificação de tipos cuidadosa, que inclui verificar se os métodos chamados retornam os tipos com os quais foram declarados.</a:t>
            </a: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String args[]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– declaração de um array de strings. Estes são os argumentos digitados na linha e comandos após o nome da classe:		</a:t>
            </a:r>
            <a:r>
              <a:rPr kumimoji="1" lang="pt-PT" altLang="pt-BR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java AloMundo arg1 arg2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Método </a:t>
            </a:r>
            <a:r>
              <a:rPr lang="en-US" altLang="pt-BR" sz="4000" b="1" smtClean="0">
                <a:solidFill>
                  <a:schemeClr val="accent2"/>
                </a:solidFill>
              </a:rPr>
              <a:t>main()</a:t>
            </a:r>
            <a:r>
              <a:rPr lang="en-US" altLang="pt-BR" sz="4000" smtClean="0">
                <a:solidFill>
                  <a:schemeClr val="tx1"/>
                </a:solidFill>
              </a:rPr>
              <a:t>	(2/2)</a:t>
            </a:r>
            <a:endParaRPr lang="pt-BR" altLang="pt-BR" sz="4000" smtClean="0">
              <a:solidFill>
                <a:schemeClr val="tx1"/>
              </a:solidFill>
            </a:endParaRPr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85800" y="1600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Uma aplicação Java pode conter várias classes:</a:t>
            </a:r>
          </a:p>
          <a:p>
            <a:pPr lvl="1"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–"/>
            </a:pP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cada classe pública dá origem a um arquivo </a:t>
            </a: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*.class</a:t>
            </a:r>
          </a:p>
          <a:p>
            <a:pPr lvl="1"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–"/>
            </a:pP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uma delas deverá conter o método </a:t>
            </a: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main()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que representa o ponto inicial da execução da aplicação.</a:t>
            </a: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Outras linguagens de programação, especialmente C e C++ também utilizam a declaração </a:t>
            </a:r>
            <a:r>
              <a:rPr kumimoji="1" lang="pt-PT" altLang="pt-BR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main()</a:t>
            </a:r>
            <a:r>
              <a:rPr kumimoji="1" lang="pt-PT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como o ponto inicial da execução de uma aplicação.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736"/>
            <a:ext cx="9108504" cy="51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597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2852936"/>
            <a:ext cx="1619250" cy="85725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 bwMode="auto">
          <a:xfrm>
            <a:off x="5471170" y="3701509"/>
            <a:ext cx="1621110" cy="159969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H="1">
            <a:off x="1619672" y="3710186"/>
            <a:ext cx="2230388" cy="137499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CaixaDeTexto 9"/>
          <p:cNvSpPr txBox="1"/>
          <p:nvPr/>
        </p:nvSpPr>
        <p:spPr>
          <a:xfrm>
            <a:off x="971600" y="5089410"/>
            <a:ext cx="10081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Outros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588224" y="5301208"/>
            <a:ext cx="122413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err="1" smtClean="0">
                <a:solidFill>
                  <a:schemeClr val="tx1"/>
                </a:solidFill>
              </a:rPr>
              <a:t>NetBenas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115616" y="692696"/>
            <a:ext cx="10081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Eclipse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588224" y="730538"/>
            <a:ext cx="122413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err="1" smtClean="0">
                <a:solidFill>
                  <a:schemeClr val="tx1"/>
                </a:solidFill>
              </a:rPr>
              <a:t>Jcreator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15" name="Conector de seta reta 14"/>
          <p:cNvCxnSpPr/>
          <p:nvPr/>
        </p:nvCxnSpPr>
        <p:spPr bwMode="auto">
          <a:xfrm flipH="1" flipV="1">
            <a:off x="2123728" y="1062028"/>
            <a:ext cx="1726332" cy="17909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Conector de seta reta 16"/>
          <p:cNvCxnSpPr/>
          <p:nvPr/>
        </p:nvCxnSpPr>
        <p:spPr bwMode="auto">
          <a:xfrm flipV="1">
            <a:off x="5471170" y="1099870"/>
            <a:ext cx="1261070" cy="175306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118298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5" y="548680"/>
            <a:ext cx="9091235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0663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5" y="548680"/>
            <a:ext cx="9091235" cy="558924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52765" y="476672"/>
            <a:ext cx="3151083" cy="1085428"/>
          </a:xfrm>
          <a:prstGeom prst="rect">
            <a:avLst/>
          </a:prstGeom>
          <a:noFill/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1092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5" y="548680"/>
            <a:ext cx="9091235" cy="558924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52765" y="1562100"/>
            <a:ext cx="5815379" cy="420092"/>
          </a:xfrm>
          <a:prstGeom prst="rect">
            <a:avLst/>
          </a:prstGeom>
          <a:noFill/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tângulo 4"/>
          <p:cNvSpPr/>
          <p:nvPr/>
        </p:nvSpPr>
        <p:spPr bwMode="auto">
          <a:xfrm>
            <a:off x="52765" y="2923208"/>
            <a:ext cx="5815379" cy="420092"/>
          </a:xfrm>
          <a:prstGeom prst="rect">
            <a:avLst/>
          </a:prstGeom>
          <a:noFill/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8956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5" y="548680"/>
            <a:ext cx="9091235" cy="558924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323528" y="2060848"/>
            <a:ext cx="4896544" cy="936104"/>
          </a:xfrm>
          <a:prstGeom prst="rect">
            <a:avLst/>
          </a:prstGeom>
          <a:noFill/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2643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5" y="548680"/>
            <a:ext cx="9091235" cy="558924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251520" y="2996952"/>
            <a:ext cx="8892480" cy="3140968"/>
          </a:xfrm>
          <a:prstGeom prst="rect">
            <a:avLst/>
          </a:prstGeom>
          <a:noFill/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1645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9073008" cy="674136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auto">
          <a:xfrm>
            <a:off x="198413" y="692696"/>
            <a:ext cx="8892480" cy="4392488"/>
          </a:xfrm>
          <a:prstGeom prst="rect">
            <a:avLst/>
          </a:prstGeom>
          <a:noFill/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tângulo 5"/>
          <p:cNvSpPr/>
          <p:nvPr/>
        </p:nvSpPr>
        <p:spPr bwMode="auto">
          <a:xfrm>
            <a:off x="205854" y="5104234"/>
            <a:ext cx="8892480" cy="1205086"/>
          </a:xfrm>
          <a:prstGeom prst="rect">
            <a:avLst/>
          </a:prstGeom>
          <a:noFill/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4695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Vamos criar a duas classes: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11560" y="1988840"/>
            <a:ext cx="7776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pt-BR" sz="3200" dirty="0" smtClean="0">
                <a:solidFill>
                  <a:schemeClr val="tx1"/>
                </a:solidFill>
              </a:rPr>
              <a:t>A primeira exibe conta e exibe na tela até os números 0 a 1000</a:t>
            </a:r>
          </a:p>
          <a:p>
            <a:endParaRPr lang="pt-BR" sz="3200" dirty="0" smtClean="0">
              <a:solidFill>
                <a:schemeClr val="tx1"/>
              </a:solidFill>
            </a:endParaRPr>
          </a:p>
          <a:p>
            <a:r>
              <a:rPr lang="pt-BR" sz="3200" dirty="0" smtClean="0">
                <a:solidFill>
                  <a:schemeClr val="tx1"/>
                </a:solidFill>
              </a:rPr>
              <a:t>2) A segunda testa um número conforme a conjectura de </a:t>
            </a:r>
            <a:r>
              <a:rPr lang="pt-BR" sz="3200" dirty="0" err="1" smtClean="0">
                <a:solidFill>
                  <a:schemeClr val="tx1"/>
                </a:solidFill>
              </a:rPr>
              <a:t>Collatz</a:t>
            </a:r>
            <a:r>
              <a:rPr lang="pt-BR" sz="3200" dirty="0" smtClean="0">
                <a:solidFill>
                  <a:schemeClr val="tx1"/>
                </a:solidFill>
              </a:rPr>
              <a:t> 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3701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mtClean="0"/>
              <a:t>Referência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eaLnBrk="1" hangingPunct="1"/>
            <a:r>
              <a:rPr lang="en-US" altLang="pt-BR" smtClean="0"/>
              <a:t>Introdução ao Java</a:t>
            </a:r>
            <a:r>
              <a:rPr lang="pt-BR" altLang="pt-BR" smtClean="0"/>
              <a:t>.</a:t>
            </a:r>
          </a:p>
          <a:p>
            <a:pPr lvl="1" eaLnBrk="1" hangingPunct="1"/>
            <a:r>
              <a:rPr lang="en-US" altLang="pt-BR" smtClean="0"/>
              <a:t>Peter Jandl Junior</a:t>
            </a:r>
            <a:r>
              <a:rPr lang="pt-BR" altLang="pt-BR" smtClean="0"/>
              <a:t>.</a:t>
            </a:r>
          </a:p>
          <a:p>
            <a:pPr lvl="1" eaLnBrk="1" hangingPunct="1"/>
            <a:r>
              <a:rPr lang="pt-BR" altLang="pt-BR" smtClean="0"/>
              <a:t>São Paulo: </a:t>
            </a:r>
            <a:r>
              <a:rPr lang="en-US" altLang="pt-BR" smtClean="0"/>
              <a:t>Berkeley </a:t>
            </a:r>
            <a:r>
              <a:rPr lang="pt-BR" altLang="pt-BR" smtClean="0"/>
              <a:t>- </a:t>
            </a:r>
            <a:r>
              <a:rPr lang="en-US" altLang="pt-BR" smtClean="0"/>
              <a:t>2002</a:t>
            </a:r>
            <a:r>
              <a:rPr lang="pt-BR" altLang="pt-BR" smtClean="0"/>
              <a:t>.</a:t>
            </a:r>
            <a:endParaRPr lang="en-US" altLang="pt-BR" smtClean="0"/>
          </a:p>
          <a:p>
            <a:pPr lvl="1" eaLnBrk="1" hangingPunct="1"/>
            <a:r>
              <a:rPr lang="en-US" altLang="pt-BR" smtClean="0"/>
              <a:t>Capítulo 1: A Linguagem Java, pág. 5..18.</a:t>
            </a:r>
            <a:endParaRPr lang="pt-BR" altLang="pt-BR" smtClean="0"/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533400" y="1700213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3015</TotalTime>
  <Words>2326</Words>
  <Application>Microsoft Office PowerPoint</Application>
  <PresentationFormat>Apresentação na tela (4:3)</PresentationFormat>
  <Paragraphs>276</Paragraphs>
  <Slides>56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56</vt:i4>
      </vt:variant>
    </vt:vector>
  </HeadingPairs>
  <TitlesOfParts>
    <vt:vector size="63" baseType="lpstr">
      <vt:lpstr>Arial</vt:lpstr>
      <vt:lpstr>Arial</vt:lpstr>
      <vt:lpstr>Courier New</vt:lpstr>
      <vt:lpstr>Symbol</vt:lpstr>
      <vt:lpstr>Times New Roman</vt:lpstr>
      <vt:lpstr>Wingdings</vt:lpstr>
      <vt:lpstr>Tema do Office</vt:lpstr>
      <vt:lpstr>Introdução  A linguagem de programação Java</vt:lpstr>
      <vt:lpstr>O que é o Java ?</vt:lpstr>
      <vt:lpstr>O que é o Java ?</vt:lpstr>
      <vt:lpstr>Pequeno Histórico (1/4)</vt:lpstr>
      <vt:lpstr>Pequeno Histórico (1/4)</vt:lpstr>
      <vt:lpstr>Pequeno Histórico (2/4)</vt:lpstr>
      <vt:lpstr>Pequeno Histórico (2/4)</vt:lpstr>
      <vt:lpstr>Pequeno Histórico (3/4)</vt:lpstr>
      <vt:lpstr>Pequeno Histórico (3/4)</vt:lpstr>
      <vt:lpstr>Pequeno Histórico (4/4)</vt:lpstr>
      <vt:lpstr>Pequeno Histórico (4/4)</vt:lpstr>
      <vt:lpstr>Tecnologia Java (1/2)</vt:lpstr>
      <vt:lpstr>O que são estes sistemas embarcados ou embutidos?</vt:lpstr>
      <vt:lpstr>Sistemas embarcados</vt:lpstr>
      <vt:lpstr>Tecnologia Java (2/2)</vt:lpstr>
      <vt:lpstr>Características Importantes</vt:lpstr>
      <vt:lpstr>Java é Orientada a Objetos</vt:lpstr>
      <vt:lpstr>Java é Independente de Plataforma</vt:lpstr>
      <vt:lpstr>Java é Independente de Plataforma</vt:lpstr>
      <vt:lpstr>Máquina Virtual Java (1/2)</vt:lpstr>
      <vt:lpstr>Máquina Virtual Java (1/2)</vt:lpstr>
      <vt:lpstr>Máquina Virtual Java (2/2)</vt:lpstr>
      <vt:lpstr>Performance</vt:lpstr>
      <vt:lpstr>Performance</vt:lpstr>
      <vt:lpstr>Performance</vt:lpstr>
      <vt:lpstr>Portável, Vantagens e Desvantagens</vt:lpstr>
      <vt:lpstr>Java não Possui Ponteiros</vt:lpstr>
      <vt:lpstr>Java não Possui Ponteiros</vt:lpstr>
      <vt:lpstr>Java Permite Multithreading</vt:lpstr>
      <vt:lpstr>Java Permite Multithreading</vt:lpstr>
      <vt:lpstr>Java é Seguro</vt:lpstr>
      <vt:lpstr>Java é Seguro</vt:lpstr>
      <vt:lpstr>Mecanismos de Segurança</vt:lpstr>
      <vt:lpstr>Java é Robusto = Código Confiável</vt:lpstr>
      <vt:lpstr>Java é Robusto = Código Confiável</vt:lpstr>
      <vt:lpstr>Java é Robusto = Código Confiável</vt:lpstr>
      <vt:lpstr>Java é Robusto = Código Confiável</vt:lpstr>
      <vt:lpstr>Tratamento de Exceções</vt:lpstr>
      <vt:lpstr>Java é Facil de Aprender</vt:lpstr>
      <vt:lpstr>Apresentação do PowerPoint</vt:lpstr>
      <vt:lpstr>A Criação de Aplicações Java – 1° Passo</vt:lpstr>
      <vt:lpstr>A Criação de Aplicações Java – 2° Passo</vt:lpstr>
      <vt:lpstr>A Criação de Aplicações Java – 3° Passo</vt:lpstr>
      <vt:lpstr>Primeira Aplicação Java</vt:lpstr>
      <vt:lpstr>Método main() (1/2)</vt:lpstr>
      <vt:lpstr>Método main() (2/2)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Vamos criar a duas classes:</vt:lpstr>
      <vt:lpstr>Referência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Usuário do Windows</cp:lastModifiedBy>
  <cp:revision>32</cp:revision>
  <dcterms:modified xsi:type="dcterms:W3CDTF">2018-02-20T20:53:01Z</dcterms:modified>
</cp:coreProperties>
</file>