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2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4" r:id="rId23"/>
    <p:sldId id="280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6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91800" y="0"/>
            <a:ext cx="1600200" cy="15525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40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9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650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2540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956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4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40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54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80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55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31508-C241-45C8-81ED-D151E5E77BC7}" type="datetimeFigureOut">
              <a:rPr lang="pt-BR" smtClean="0"/>
              <a:t>12/11/2018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00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hit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55" y="0"/>
            <a:ext cx="7907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299410" y="2490536"/>
            <a:ext cx="5209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INTERNET DAS COISAS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974558" y="5907505"/>
            <a:ext cx="4764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 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3"/>
              </a:rPr>
              <a:t>http://www.oxnar.com.br/aulas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788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9916" y="1452645"/>
            <a:ext cx="10515600" cy="47436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sz="4000" dirty="0"/>
              <a:t>A “Internet das Coisas” se refere a uma revolução tecnológica que tem como objetivo conectar os itens usados do dia a dia à rede mundial de computadores. </a:t>
            </a:r>
          </a:p>
        </p:txBody>
      </p:sp>
      <p:pic>
        <p:nvPicPr>
          <p:cNvPr id="3074" name="Picture 2" descr="Resultado de imagem para tv inteligente">
            <a:extLst>
              <a:ext uri="{FF2B5EF4-FFF2-40B4-BE49-F238E27FC236}">
                <a16:creationId xmlns:a16="http://schemas.microsoft.com/office/drawing/2014/main" id="{D4824978-EBBA-4783-9ABA-0EBE5D795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879" y="3967479"/>
            <a:ext cx="3790122" cy="289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geladeira inteligente">
            <a:extLst>
              <a:ext uri="{FF2B5EF4-FFF2-40B4-BE49-F238E27FC236}">
                <a16:creationId xmlns:a16="http://schemas.microsoft.com/office/drawing/2014/main" id="{52C793CA-1425-4E66-B057-CC9C9B742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3305"/>
            <a:ext cx="2489983" cy="184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85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9916" y="1452645"/>
            <a:ext cx="10515600" cy="47436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4000" dirty="0"/>
              <a:t>Cada vez mais surgem eletrodomésticos, meios de transporte e até mesmo tênis, roupas e maçanetas conectadas à Internet e a outros dispositivos, como computadores e smartphones. </a:t>
            </a:r>
          </a:p>
        </p:txBody>
      </p:sp>
      <p:pic>
        <p:nvPicPr>
          <p:cNvPr id="4098" name="Picture 2" descr="Resultado de imagem para eletrodomÃ©sticos inteligentes">
            <a:extLst>
              <a:ext uri="{FF2B5EF4-FFF2-40B4-BE49-F238E27FC236}">
                <a16:creationId xmlns:a16="http://schemas.microsoft.com/office/drawing/2014/main" id="{24789DAE-83FB-47E5-B1A4-07C0F442A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686" y="4027394"/>
            <a:ext cx="4956313" cy="28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Algumas coisas que podemos fazer...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240" y="1320466"/>
            <a:ext cx="9860697" cy="553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8516" y="3252704"/>
            <a:ext cx="10515600" cy="1325563"/>
          </a:xfrm>
        </p:spPr>
        <p:txBody>
          <a:bodyPr/>
          <a:lstStyle/>
          <a:p>
            <a:r>
              <a:rPr lang="pt-BR" dirty="0"/>
              <a:t>Alguns exemplos...</a:t>
            </a:r>
          </a:p>
        </p:txBody>
      </p:sp>
    </p:spTree>
    <p:extLst>
      <p:ext uri="{BB962C8B-B14F-4D97-AF65-F5344CB8AC3E}">
        <p14:creationId xmlns:p14="http://schemas.microsoft.com/office/powerpoint/2010/main" val="2667852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88842" cy="1325563"/>
          </a:xfrm>
        </p:spPr>
        <p:txBody>
          <a:bodyPr>
            <a:normAutofit/>
          </a:bodyPr>
          <a:lstStyle/>
          <a:p>
            <a:r>
              <a:rPr lang="pt-BR" dirty="0"/>
              <a:t>A Genius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Lock</a:t>
            </a:r>
            <a:r>
              <a:rPr lang="pt-BR" dirty="0"/>
              <a:t> é uma fechadura integrada com smartphones</a:t>
            </a:r>
          </a:p>
        </p:txBody>
      </p:sp>
      <p:pic>
        <p:nvPicPr>
          <p:cNvPr id="3074" name="Picture 2" descr="A Genius Smart Lock também funciona com chave comum (Foto: Reprodução/ Genius Smart Lock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378" y="1690688"/>
            <a:ext cx="8018296" cy="45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513233" y="6288323"/>
            <a:ext cx="386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(Foto: Reprodução/ Genius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Lock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4710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se quer?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A ideia é que, cada vez mais, o mundo físico e o digital se tornem um só, através dispositivos que se comuniquem com os outros, os data centers e suas nuvens. </a:t>
            </a:r>
          </a:p>
        </p:txBody>
      </p:sp>
    </p:spTree>
    <p:extLst>
      <p:ext uri="{BB962C8B-B14F-4D97-AF65-F5344CB8AC3E}">
        <p14:creationId xmlns:p14="http://schemas.microsoft.com/office/powerpoint/2010/main" val="378896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29" y="3054516"/>
            <a:ext cx="4162425" cy="26765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957" y="4019801"/>
            <a:ext cx="4000500" cy="207645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9442" y="706688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4000" dirty="0"/>
              <a:t>Aparelhos vestíveis, como o Google Glass e o </a:t>
            </a:r>
            <a:r>
              <a:rPr lang="pt-BR" sz="4000" dirty="0" err="1"/>
              <a:t>Smartwatch</a:t>
            </a:r>
            <a:r>
              <a:rPr lang="pt-BR" sz="4000" dirty="0"/>
              <a:t> 2, da Sony, transformam a mobilidade e a presença da Internet em diversos objetos em uma realidade cada vez mais próxima. </a:t>
            </a:r>
          </a:p>
          <a:p>
            <a:pPr algn="just"/>
            <a:endParaRPr lang="pt-BR" sz="4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208" y="4498307"/>
            <a:ext cx="4067175" cy="154305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090487" y="6096251"/>
            <a:ext cx="6692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Valor R$ 199,00 no Ponto Frio no dia 30/07/2017.</a:t>
            </a:r>
          </a:p>
        </p:txBody>
      </p:sp>
    </p:spTree>
    <p:extLst>
      <p:ext uri="{BB962C8B-B14F-4D97-AF65-F5344CB8AC3E}">
        <p14:creationId xmlns:p14="http://schemas.microsoft.com/office/powerpoint/2010/main" val="270796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Google Glass</a:t>
            </a:r>
          </a:p>
        </p:txBody>
      </p:sp>
      <p:sp>
        <p:nvSpPr>
          <p:cNvPr id="4" name="AutoShape 2" descr="Resultado de imagem para google gla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411" y="1690687"/>
            <a:ext cx="3890671" cy="2291765"/>
          </a:xfrm>
          <a:prstGeom prst="rect">
            <a:avLst/>
          </a:prstGeom>
        </p:spPr>
      </p:pic>
      <p:pic>
        <p:nvPicPr>
          <p:cNvPr id="4102" name="Picture 6" descr="Resultado de imagem para google gl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94753"/>
            <a:ext cx="7881520" cy="525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40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m para google gl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11" y="911935"/>
            <a:ext cx="11707480" cy="556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383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surgiu?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/>
              <a:t>A ideia de conectar objetos é discutida desde 1991, quando a conexão TCP/IP e a Internet que conhecemos hoje começou a se popularizar. </a:t>
            </a:r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Bill </a:t>
            </a:r>
            <a:r>
              <a:rPr lang="pt-BR" sz="3600" dirty="0" err="1"/>
              <a:t>Joy</a:t>
            </a:r>
            <a:r>
              <a:rPr lang="pt-BR" sz="3600" dirty="0"/>
              <a:t>, </a:t>
            </a:r>
            <a:r>
              <a:rPr lang="pt-BR" sz="3600" dirty="0" err="1"/>
              <a:t>cofundador</a:t>
            </a:r>
            <a:r>
              <a:rPr lang="pt-BR" sz="3600" dirty="0"/>
              <a:t> da Sun Microsystems, pensou sobre a conexão de </a:t>
            </a:r>
            <a:r>
              <a:rPr lang="pt-BR" sz="3600" dirty="0" err="1"/>
              <a:t>Device</a:t>
            </a:r>
            <a:r>
              <a:rPr lang="pt-BR" sz="3600" dirty="0"/>
              <a:t> para </a:t>
            </a:r>
            <a:r>
              <a:rPr lang="pt-BR" sz="3600" dirty="0" err="1"/>
              <a:t>Device</a:t>
            </a:r>
            <a:r>
              <a:rPr lang="pt-BR" sz="3600" dirty="0"/>
              <a:t> (D2D), tipo de ligação que faz parte de um conceito maior, o de “várias webs”. </a:t>
            </a:r>
          </a:p>
        </p:txBody>
      </p:sp>
    </p:spTree>
    <p:extLst>
      <p:ext uri="{BB962C8B-B14F-4D97-AF65-F5344CB8AC3E}">
        <p14:creationId xmlns:p14="http://schemas.microsoft.com/office/powerpoint/2010/main" val="2035659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7547811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Em 1999, Kevin Ashton do MIT propôs o termo “Internet das Coisas" e dez anos depois escreveu o artigo “A Coisa da Internet das Coisas” para o RFID </a:t>
            </a:r>
            <a:r>
              <a:rPr lang="pt-BR" sz="3600" dirty="0" err="1"/>
              <a:t>Journal</a:t>
            </a:r>
            <a:r>
              <a:rPr lang="pt-BR" sz="3600" dirty="0"/>
              <a:t>.  </a:t>
            </a:r>
          </a:p>
        </p:txBody>
      </p:sp>
      <p:pic>
        <p:nvPicPr>
          <p:cNvPr id="5122" name="Picture 2" descr="Resultado de imagem para Kevin Ash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758" y="1997702"/>
            <a:ext cx="4007184" cy="400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069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7547811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De acordo com o especialista, a rede oferecia, na época, 50 </a:t>
            </a:r>
            <a:r>
              <a:rPr lang="pt-BR" sz="3600" dirty="0" err="1"/>
              <a:t>Pentabytes</a:t>
            </a:r>
            <a:r>
              <a:rPr lang="pt-BR" sz="3600" dirty="0"/>
              <a:t> de dados acumulados em gravações, registros e reprodução de imagens.</a:t>
            </a:r>
          </a:p>
        </p:txBody>
      </p:sp>
      <p:pic>
        <p:nvPicPr>
          <p:cNvPr id="5122" name="Picture 2" descr="Resultado de imagem para Kevin Ash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758" y="1997702"/>
            <a:ext cx="4007184" cy="400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118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Segundo Ashton...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A limitação de tempo e da rotina fará com que as pessoas se conectem à Internet de outras maneiras. Assim, será possível acumular dados do movimento de nossos corpos com uma precisão muito maior do que as informações de hoje. </a:t>
            </a:r>
          </a:p>
        </p:txBody>
      </p:sp>
    </p:spTree>
    <p:extLst>
      <p:ext uri="{BB962C8B-B14F-4D97-AF65-F5344CB8AC3E}">
        <p14:creationId xmlns:p14="http://schemas.microsoft.com/office/powerpoint/2010/main" val="1576419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Segundo Ashton...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Com esses registros, se conseguirá reduzir, otimizar e economizar recursos naturais e energéticos, por exemplo. Para o especialista, essa revolução será maior do que o próprio desenvolvimento do mundo online que conhecemos hoje.</a:t>
            </a:r>
          </a:p>
        </p:txBody>
      </p:sp>
    </p:spTree>
    <p:extLst>
      <p:ext uri="{BB962C8B-B14F-4D97-AF65-F5344CB8AC3E}">
        <p14:creationId xmlns:p14="http://schemas.microsoft.com/office/powerpoint/2010/main" val="3268418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7884" y="2891756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Aplicações da Internet das Coisas</a:t>
            </a:r>
          </a:p>
        </p:txBody>
      </p:sp>
    </p:spTree>
    <p:extLst>
      <p:ext uri="{BB962C8B-B14F-4D97-AF65-F5344CB8AC3E}">
        <p14:creationId xmlns:p14="http://schemas.microsoft.com/office/powerpoint/2010/main" val="2452369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Google Glass ajudou a popularizar o termo</a:t>
            </a:r>
          </a:p>
        </p:txBody>
      </p:sp>
      <p:pic>
        <p:nvPicPr>
          <p:cNvPr id="7170" name="Picture 2" descr="Google Glass ganhou novo recurso (Foto: Divulgação/Google) (Foto: Google Glass ganhou novo recurso (Foto: Divulgação/Google)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12" y="1433512"/>
            <a:ext cx="9223079" cy="513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779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Carros Inteligentes ou </a:t>
            </a:r>
            <a:r>
              <a:rPr lang="pt-BR" dirty="0" err="1"/>
              <a:t>autonomos</a:t>
            </a:r>
            <a:endParaRPr lang="pt-BR" dirty="0"/>
          </a:p>
        </p:txBody>
      </p:sp>
      <p:pic>
        <p:nvPicPr>
          <p:cNvPr id="8194" name="Picture 2" descr="Project Mobii prevê instalação de uma série de câmeras e sensores dentro dos carros (Foto: Divulgação/Ford) (Foto: Project Mobii prevê instalação de uma série de câmeras e sensores dentro dos carros (Foto: Divulgação/Ford)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9602355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477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Carros Inteligentes e autônomos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2979" y="1825625"/>
            <a:ext cx="10980821" cy="4351338"/>
          </a:xfrm>
        </p:spPr>
        <p:txBody>
          <a:bodyPr>
            <a:noAutofit/>
          </a:bodyPr>
          <a:lstStyle/>
          <a:p>
            <a:pPr algn="just" fontAlgn="base"/>
            <a:endParaRPr lang="pt-BR" sz="3600" dirty="0"/>
          </a:p>
          <a:p>
            <a:pPr algn="just" fontAlgn="base"/>
            <a:r>
              <a:rPr lang="pt-BR" sz="3600" dirty="0"/>
              <a:t>O protótipo </a:t>
            </a:r>
            <a:r>
              <a:rPr lang="pt-BR" sz="3600" dirty="0" err="1"/>
              <a:t>Mobii</a:t>
            </a:r>
            <a:r>
              <a:rPr lang="pt-BR" sz="3600" dirty="0"/>
              <a:t>, que está sendo desenvolvido pela Ford e pela Intel, pretende reinventar o interior dos automóveis. Ao entrar em um carro com essa tecnologia, uma câmera vai fazer o reconhecimento do rosto do motorista, a fim de oferecer informações sobre seu cotidiano, recomendar músicas e receber orientações para acionar o mapa com GPS. </a:t>
            </a:r>
            <a:br>
              <a:rPr lang="pt-BR" sz="3600" dirty="0"/>
            </a:b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62809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Carros Inteligentes e autônomos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2979" y="1825625"/>
            <a:ext cx="10980821" cy="4351338"/>
          </a:xfrm>
        </p:spPr>
        <p:txBody>
          <a:bodyPr>
            <a:noAutofit/>
          </a:bodyPr>
          <a:lstStyle/>
          <a:p>
            <a:pPr marL="0" indent="0" algn="just" fontAlgn="base">
              <a:buNone/>
            </a:pPr>
            <a:endParaRPr lang="pt-BR" sz="3600" dirty="0"/>
          </a:p>
          <a:p>
            <a:pPr marL="0" indent="0" algn="just" fontAlgn="base">
              <a:buNone/>
            </a:pPr>
            <a:r>
              <a:rPr lang="pt-BR" sz="3600" dirty="0"/>
              <a:t>Se o sistema não reconhecer a pessoa, ele tira uma foto e manda as informações para o celular do dono, evitando furtos. Esse é um exemplo de um carro dentro de um ambiente da Internet das Coisas, com acessórios online e agindo de maneira inteligente.</a:t>
            </a:r>
          </a:p>
          <a:p>
            <a:pPr algn="just"/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596285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m para carros intelig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67" y="1816767"/>
            <a:ext cx="5625433" cy="3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sultado de imagem para carros intelig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74"/>
            <a:ext cx="5905500" cy="442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dirty="0"/>
              <a:t>Carros Inteligentes e autônomos </a:t>
            </a:r>
          </a:p>
        </p:txBody>
      </p:sp>
    </p:spTree>
    <p:extLst>
      <p:ext uri="{BB962C8B-B14F-4D97-AF65-F5344CB8AC3E}">
        <p14:creationId xmlns:p14="http://schemas.microsoft.com/office/powerpoint/2010/main" val="3914508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Internet das coisas nos elevadores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/>
              <a:t>Outro exemplo de aplicação da Internet das Coisas, envolve uma parceria da fabricante de elevadores </a:t>
            </a:r>
            <a:r>
              <a:rPr lang="pt-BR" sz="3600" dirty="0" err="1"/>
              <a:t>Thyssenkrupp</a:t>
            </a:r>
            <a:r>
              <a:rPr lang="pt-BR" sz="3600" dirty="0"/>
              <a:t> com a Microsoft.  </a:t>
            </a:r>
          </a:p>
        </p:txBody>
      </p:sp>
      <p:pic>
        <p:nvPicPr>
          <p:cNvPr id="1026" name="Picture 2" descr="Resultado de imagem para thyssenkrupp">
            <a:extLst>
              <a:ext uri="{FF2B5EF4-FFF2-40B4-BE49-F238E27FC236}">
                <a16:creationId xmlns:a16="http://schemas.microsoft.com/office/drawing/2014/main" id="{87D99612-6D43-4DB3-B0A5-335834AA9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434" y="4670814"/>
            <a:ext cx="3445565" cy="218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microsoft">
            <a:extLst>
              <a:ext uri="{FF2B5EF4-FFF2-40B4-BE49-F238E27FC236}">
                <a16:creationId xmlns:a16="http://schemas.microsoft.com/office/drawing/2014/main" id="{F3A431D5-0ADB-4D92-A260-7107FAF6C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824" y="3810800"/>
            <a:ext cx="3920987" cy="22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80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Internet das coisas nos elevadores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785869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/>
              <a:t>Juntas, as empresa desenvolveram um sistema inteligente e online para monitorar os elevadores através de </a:t>
            </a:r>
            <a:r>
              <a:rPr lang="pt-BR" sz="3600" dirty="0" err="1"/>
              <a:t>call</a:t>
            </a:r>
            <a:r>
              <a:rPr lang="pt-BR" sz="3600" dirty="0"/>
              <a:t> centers e técnicos. O software funciona em grandes redes de computadores de mesa e portais, além de rodar em um </a:t>
            </a:r>
            <a:r>
              <a:rPr lang="pt-BR" sz="3600" dirty="0" err="1"/>
              <a:t>app</a:t>
            </a:r>
            <a:r>
              <a:rPr lang="pt-BR" sz="3600" dirty="0"/>
              <a:t> para </a:t>
            </a:r>
            <a:r>
              <a:rPr lang="pt-BR" sz="3600" dirty="0" err="1"/>
              <a:t>tablets</a:t>
            </a:r>
            <a:r>
              <a:rPr lang="pt-BR" sz="3600" dirty="0"/>
              <a:t> com Windows.  </a:t>
            </a:r>
          </a:p>
        </p:txBody>
      </p:sp>
      <p:pic>
        <p:nvPicPr>
          <p:cNvPr id="2050" name="Picture 2" descr="Resultado de imagem para erp elevadores">
            <a:extLst>
              <a:ext uri="{FF2B5EF4-FFF2-40B4-BE49-F238E27FC236}">
                <a16:creationId xmlns:a16="http://schemas.microsoft.com/office/drawing/2014/main" id="{EA443652-33F7-4690-8843-10432FF9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450" y="4717774"/>
            <a:ext cx="3805550" cy="214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erp elevadores">
            <a:extLst>
              <a:ext uri="{FF2B5EF4-FFF2-40B4-BE49-F238E27FC236}">
                <a16:creationId xmlns:a16="http://schemas.microsoft.com/office/drawing/2014/main" id="{1F43CFE2-C89D-4E6C-A818-AF1560F95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4768"/>
            <a:ext cx="2382037" cy="192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892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Elevadores Inteligentes</a:t>
            </a:r>
          </a:p>
        </p:txBody>
      </p:sp>
      <p:pic>
        <p:nvPicPr>
          <p:cNvPr id="10242" name="Picture 2" descr="Resultado de imagem para elevadores intelig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857375"/>
            <a:ext cx="3609975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ultado de imagem para elevadores intelig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9" y="1857375"/>
            <a:ext cx="720481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945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Geladeira na Internet das coisas</a:t>
            </a:r>
          </a:p>
        </p:txBody>
      </p:sp>
      <p:pic>
        <p:nvPicPr>
          <p:cNvPr id="11266" name="Picture 2" descr="http://img.estadao.com.br/link/files/2013/12/geladeira-internet-das-coisas-e1400115094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4" y="1536783"/>
            <a:ext cx="4933549" cy="334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m para geladeira internet das cois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736682"/>
            <a:ext cx="6477000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859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Casas Inteligentes</a:t>
            </a:r>
          </a:p>
        </p:txBody>
      </p:sp>
      <p:pic>
        <p:nvPicPr>
          <p:cNvPr id="12290" name="Picture 2" descr="Resultado de imagem para casas internet das cois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32" y="1451623"/>
            <a:ext cx="9456821" cy="532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445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8674" y="1087020"/>
            <a:ext cx="10515600" cy="1325563"/>
          </a:xfrm>
        </p:spPr>
        <p:txBody>
          <a:bodyPr>
            <a:normAutofit/>
          </a:bodyPr>
          <a:lstStyle/>
          <a:p>
            <a:r>
              <a:rPr lang="pt-BR" dirty="0"/>
              <a:t>Restrições e o que pode dar errado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219201" y="43195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Um mundo de oportunidades...</a:t>
            </a:r>
          </a:p>
          <a:p>
            <a:endParaRPr lang="pt-BR" dirty="0"/>
          </a:p>
          <a:p>
            <a:r>
              <a:rPr lang="pt-BR" dirty="0"/>
              <a:t>Tanto para o bem quanto para o mal</a:t>
            </a:r>
          </a:p>
        </p:txBody>
      </p:sp>
    </p:spTree>
    <p:extLst>
      <p:ext uri="{BB962C8B-B14F-4D97-AF65-F5344CB8AC3E}">
        <p14:creationId xmlns:p14="http://schemas.microsoft.com/office/powerpoint/2010/main" val="16474614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576</Words>
  <Application>Microsoft Office PowerPoint</Application>
  <PresentationFormat>Widescreen</PresentationFormat>
  <Paragraphs>55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do Office</vt:lpstr>
      <vt:lpstr>Apresentação do PowerPoint</vt:lpstr>
      <vt:lpstr>O que é?</vt:lpstr>
      <vt:lpstr>O que é?</vt:lpstr>
      <vt:lpstr>Algumas coisas que podemos fazer...</vt:lpstr>
      <vt:lpstr>Alguns exemplos...</vt:lpstr>
      <vt:lpstr>A Genius Smart Lock é uma fechadura integrada com smartphones</vt:lpstr>
      <vt:lpstr>O que se quer?</vt:lpstr>
      <vt:lpstr>Apresentação do PowerPoint</vt:lpstr>
      <vt:lpstr>Google Glass</vt:lpstr>
      <vt:lpstr>Apresentação do PowerPoint</vt:lpstr>
      <vt:lpstr>Como surgiu?</vt:lpstr>
      <vt:lpstr>Apresentação do PowerPoint</vt:lpstr>
      <vt:lpstr>Apresentação do PowerPoint</vt:lpstr>
      <vt:lpstr>Segundo Ashton...</vt:lpstr>
      <vt:lpstr>Segundo Ashton...</vt:lpstr>
      <vt:lpstr>Aplicações da Internet das Coisas</vt:lpstr>
      <vt:lpstr>O Google Glass ajudou a popularizar o termo</vt:lpstr>
      <vt:lpstr>Carros Inteligentes ou autonomos</vt:lpstr>
      <vt:lpstr>Carros Inteligentes e autônomos </vt:lpstr>
      <vt:lpstr>Carros Inteligentes e autônomos </vt:lpstr>
      <vt:lpstr>Carros Inteligentes e autônomos </vt:lpstr>
      <vt:lpstr>Internet das coisas nos elevadores</vt:lpstr>
      <vt:lpstr>Internet das coisas nos elevadores</vt:lpstr>
      <vt:lpstr>Elevadores Inteligentes</vt:lpstr>
      <vt:lpstr>Geladeira na Internet das coisas</vt:lpstr>
      <vt:lpstr>Casas Inteligentes</vt:lpstr>
      <vt:lpstr>Restrições e o que pode dar errado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Andre Silva</cp:lastModifiedBy>
  <cp:revision>16</cp:revision>
  <dcterms:created xsi:type="dcterms:W3CDTF">2017-07-31T01:06:01Z</dcterms:created>
  <dcterms:modified xsi:type="dcterms:W3CDTF">2018-11-12T19:43:25Z</dcterms:modified>
</cp:coreProperties>
</file>