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16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1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38" Type="http://schemas.openxmlformats.org/officeDocument/2006/relationships/slide" Target="slides/slide132.xml"/><Relationship Id="rId154" Type="http://schemas.openxmlformats.org/officeDocument/2006/relationships/slide" Target="slides/slide148.xml"/><Relationship Id="rId159" Type="http://schemas.openxmlformats.org/officeDocument/2006/relationships/slide" Target="slides/slide153.xml"/><Relationship Id="rId170" Type="http://schemas.openxmlformats.org/officeDocument/2006/relationships/tableStyles" Target="tableStyles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28" Type="http://schemas.openxmlformats.org/officeDocument/2006/relationships/slide" Target="slides/slide122.xml"/><Relationship Id="rId144" Type="http://schemas.openxmlformats.org/officeDocument/2006/relationships/slide" Target="slides/slide138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165" Type="http://schemas.openxmlformats.org/officeDocument/2006/relationships/slide" Target="slides/slide15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slide" Target="slides/slide112.xml"/><Relationship Id="rId134" Type="http://schemas.openxmlformats.org/officeDocument/2006/relationships/slide" Target="slides/slide128.xml"/><Relationship Id="rId139" Type="http://schemas.openxmlformats.org/officeDocument/2006/relationships/slide" Target="slides/slide13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55" Type="http://schemas.openxmlformats.org/officeDocument/2006/relationships/slide" Target="slides/slide14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slide" Target="slides/slide155.xml"/><Relationship Id="rId16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64" Type="http://schemas.openxmlformats.org/officeDocument/2006/relationships/slide" Target="slides/slide158.xml"/><Relationship Id="rId16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167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slide" Target="slides/slide1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168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slide" Target="slides/slide15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27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27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27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27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AF6C061-BA80-435C-8639-D1B48A8D4996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11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962E617-6760-47AE-914C-4F4BC3B0571E}" type="slidenum">
              <a:rPr lang="pt-BR" sz="1200" b="0" strike="noStrike" spc="-1">
                <a:latin typeface="+mn-lt"/>
              </a:rPr>
              <a:t>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1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C4914D8-7395-421F-8AFA-63C157E7DE5E}" type="slidenum">
              <a:rPr lang="pt-BR" sz="1200" b="0" strike="noStrike" spc="-1">
                <a:latin typeface="+mn-lt"/>
              </a:rPr>
              <a:t>41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2CCD574-DED0-4EE2-B622-5F50C4483F3B}" type="slidenum">
              <a:rPr lang="pt-BR" sz="1200" b="0" strike="noStrike" spc="-1">
                <a:latin typeface="+mn-lt"/>
              </a:rPr>
              <a:t>42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C4C0346-7DEA-4888-99D9-DD258A58B9CA}" type="slidenum">
              <a:rPr lang="pt-BR" sz="1200" b="0" strike="noStrike" spc="-1">
                <a:latin typeface="+mn-lt"/>
              </a:rPr>
              <a:t>45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8E75CDD-6300-4771-803F-5020B0DBDCA6}" type="slidenum">
              <a:rPr lang="pt-BR" sz="1200" b="0" strike="noStrike" spc="-1">
                <a:latin typeface="+mn-lt"/>
              </a:rPr>
              <a:t>46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EB1EB26-6B44-40A8-9570-6251062375EE}" type="slidenum">
              <a:rPr lang="pt-BR" sz="1200" b="0" strike="noStrike" spc="-1">
                <a:latin typeface="+mn-lt"/>
              </a:rPr>
              <a:t>48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735A890-5FAE-4C5D-9F88-E48148F1E608}" type="slidenum">
              <a:rPr lang="pt-BR" sz="1200" b="0" strike="noStrike" spc="-1">
                <a:latin typeface="+mn-lt"/>
              </a:rPr>
              <a:t>50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4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9C5A811-3634-407F-9AFE-A818C09EA7B3}" type="slidenum">
              <a:rPr lang="pt-BR" sz="1200" b="0" strike="noStrike" spc="-1">
                <a:latin typeface="+mn-lt"/>
              </a:rPr>
              <a:t>52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C2CF24F-C511-4D5E-B21F-6FEAD6DB936C}" type="slidenum">
              <a:rPr lang="pt-BR" sz="1200" b="0" strike="noStrike" spc="-1">
                <a:latin typeface="+mn-lt"/>
              </a:rPr>
              <a:t>54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5C78187-7013-4E7F-8AD4-81B7C31EBD55}" type="slidenum">
              <a:rPr lang="pt-BR" sz="1200" b="0" strike="noStrike" spc="-1">
                <a:latin typeface="+mn-lt"/>
              </a:rPr>
              <a:t>57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9353354-0611-408C-922D-20D408A03D51}" type="slidenum">
              <a:rPr lang="pt-BR" sz="1200" b="0" strike="noStrike" spc="-1">
                <a:latin typeface="+mn-lt"/>
              </a:rPr>
              <a:t>66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60221DF3-385F-4E3B-8730-D5002580F0BC}" type="slidenum">
              <a:rPr lang="pt-BR" sz="1200" b="0" strike="noStrike" spc="-1">
                <a:latin typeface="+mn-lt"/>
              </a:rPr>
              <a:t>69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3ABC038-EC14-4466-8E86-485DDEB39E78}" type="slidenum">
              <a:rPr lang="pt-BR" sz="1200" b="0" strike="noStrike" spc="-1">
                <a:latin typeface="+mn-lt"/>
              </a:rPr>
              <a:t>70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0916444-21F0-498D-9990-D4B5FC70FF0F}" type="slidenum">
              <a:rPr lang="pt-BR" sz="1200" b="0" strike="noStrike" spc="-1">
                <a:latin typeface="+mn-lt"/>
              </a:rPr>
              <a:t>71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CE0E023-664A-4807-BB08-B6E0BC7CE163}" type="slidenum">
              <a:rPr lang="pt-BR" sz="1200" b="0" strike="noStrike" spc="-1">
                <a:latin typeface="+mn-lt"/>
              </a:rPr>
              <a:t>88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5188B18-03AE-44D1-86AF-24ABDA9DFCAE}" type="slidenum">
              <a:rPr lang="pt-BR" sz="1200" b="0" strike="noStrike" spc="-1">
                <a:latin typeface="+mn-lt"/>
              </a:rPr>
              <a:t>89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6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6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78DA08C-D00D-49F4-9060-406CC5735DA8}" type="slidenum">
              <a:rPr lang="pt-BR" sz="1200" b="0" strike="noStrike" spc="-1">
                <a:latin typeface="+mn-lt"/>
              </a:rPr>
              <a:t>90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228600" y="3962520"/>
            <a:ext cx="8298000" cy="1066320"/>
          </a:xfrm>
          <a:prstGeom prst="rect">
            <a:avLst/>
          </a:prstGeom>
        </p:spPr>
        <p:txBody>
          <a:bodyPr lIns="90000" tIns="46800" rIns="9000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2133720" y="5133960"/>
            <a:ext cx="6386760" cy="1218960"/>
          </a:xfrm>
          <a:prstGeom prst="rect">
            <a:avLst/>
          </a:prstGeom>
        </p:spPr>
        <p:txBody>
          <a:bodyPr lIns="90000" tIns="0" rIns="90000" bIns="46800">
            <a:noAutofit/>
          </a:bodyPr>
          <a:lstStyle/>
          <a:p>
            <a:pPr marL="432000" indent="-324000" algn="r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os estilos do texto mestre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5880" y="160020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E23C08-3E59-4C41-AA80-3525B15FF83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BF4AAA2F-6C24-4387-B24A-E21D2B877F6B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pic>
        <p:nvPicPr>
          <p:cNvPr id="8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PlaceHolder 3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2754BEE-E3F0-48D4-A012-EA69735F09D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FA2F1BCF-0AE5-4CE4-8942-31E05726AB95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0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51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PlaceHolder 3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título mestre</a:t>
            </a: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texto mestre</a:t>
            </a:r>
          </a:p>
          <a:p>
            <a:pPr marL="743040" lvl="1" indent="-2854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Segundo nível</a:t>
            </a:r>
          </a:p>
          <a:p>
            <a:pPr marL="1143000" lvl="2" indent="-2282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Terceiro nível</a:t>
            </a:r>
          </a:p>
          <a:p>
            <a:pPr marL="1600200" lvl="3" indent="-2282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Quarto nível</a:t>
            </a:r>
          </a:p>
          <a:p>
            <a:pPr marL="2057400" lvl="4" indent="-2282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Quinto nível</a:t>
            </a:r>
          </a:p>
        </p:txBody>
      </p:sp>
      <p:sp>
        <p:nvSpPr>
          <p:cNvPr id="93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F677C9C8-8973-4C9E-848F-2FBD8A333B42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94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95" name="CustomShape 6"/>
          <p:cNvSpPr/>
          <p:nvPr/>
        </p:nvSpPr>
        <p:spPr>
          <a:xfrm>
            <a:off x="8460360" y="6165720"/>
            <a:ext cx="575640" cy="572760"/>
          </a:xfrm>
          <a:prstGeom prst="rect">
            <a:avLst/>
          </a:prstGeom>
          <a:solidFill>
            <a:srgbClr val="00664D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9C9E19D4-070C-48D1-B924-8DD50FDC1382}" type="slidenum">
              <a:rPr lang="pt-BR" sz="18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800" b="0" strike="noStrike" spc="-1">
              <a:latin typeface="Arial"/>
            </a:endParaRPr>
          </a:p>
        </p:txBody>
      </p:sp>
      <p:pic>
        <p:nvPicPr>
          <p:cNvPr id="96" name="Picture 2"/>
          <p:cNvPicPr/>
          <p:nvPr/>
        </p:nvPicPr>
        <p:blipFill>
          <a:blip r:embed="rId15"/>
          <a:stretch/>
        </p:blipFill>
        <p:spPr>
          <a:xfrm>
            <a:off x="8625600" y="-1152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PlaceHolder 3"/>
          <p:cNvSpPr>
            <a:spLocks noGrp="1"/>
          </p:cNvSpPr>
          <p:nvPr>
            <p:ph type="title"/>
          </p:nvPr>
        </p:nvSpPr>
        <p:spPr>
          <a:xfrm>
            <a:off x="752760" y="4572000"/>
            <a:ext cx="7781400" cy="990360"/>
          </a:xfrm>
          <a:prstGeom prst="rect">
            <a:avLst/>
          </a:prstGeom>
        </p:spPr>
        <p:txBody>
          <a:bodyPr lIns="90000" tIns="46800" rIns="9000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752760" y="5600880"/>
            <a:ext cx="7772040" cy="837720"/>
          </a:xfrm>
          <a:prstGeom prst="rect">
            <a:avLst/>
          </a:prstGeom>
        </p:spPr>
        <p:txBody>
          <a:bodyPr lIns="90000" tIns="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os estilos do texto mestre</a:t>
            </a: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78624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body"/>
          </p:nvPr>
        </p:nvSpPr>
        <p:spPr>
          <a:xfrm>
            <a:off x="347472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7"/>
          <p:cNvSpPr>
            <a:spLocks noGrp="1"/>
          </p:cNvSpPr>
          <p:nvPr>
            <p:ph type="body"/>
          </p:nvPr>
        </p:nvSpPr>
        <p:spPr>
          <a:xfrm>
            <a:off x="616284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8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38F7E78-862B-4C93-9D29-277E73B5A27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41" name="PlaceHolder 9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42" name="PlaceHolder 10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D7F511B1-9C89-4A47-B0FE-2E812F78B6E9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143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pic>
        <p:nvPicPr>
          <p:cNvPr id="144" name="Picture 2"/>
          <p:cNvPicPr/>
          <p:nvPr/>
        </p:nvPicPr>
        <p:blipFill>
          <a:blip r:embed="rId16"/>
          <a:stretch/>
        </p:blipFill>
        <p:spPr>
          <a:xfrm>
            <a:off x="8234280" y="940320"/>
            <a:ext cx="909360" cy="328320"/>
          </a:xfrm>
          <a:prstGeom prst="rect">
            <a:avLst/>
          </a:prstGeom>
          <a:ln>
            <a:noFill/>
          </a:ln>
        </p:spPr>
      </p:pic>
      <p:pic>
        <p:nvPicPr>
          <p:cNvPr id="145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PlaceHolder 3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título mestre</a:t>
            </a: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texto mestre</a:t>
            </a:r>
          </a:p>
          <a:p>
            <a:pPr marL="743040" lvl="1" indent="-2854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Segundo nível</a:t>
            </a:r>
          </a:p>
          <a:p>
            <a:pPr marL="1143000" lvl="2" indent="-2282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Terceiro nível</a:t>
            </a:r>
          </a:p>
          <a:p>
            <a:pPr marL="1600200" lvl="3" indent="-2282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Quarto nível</a:t>
            </a:r>
          </a:p>
          <a:p>
            <a:pPr marL="2057400" lvl="4" indent="-2282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Quinto nível</a:t>
            </a:r>
          </a:p>
        </p:txBody>
      </p:sp>
      <p:sp>
        <p:nvSpPr>
          <p:cNvPr id="186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E7D8F7C0-A329-40DA-9304-60E127150688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187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188" name="CustomShape 6"/>
          <p:cNvSpPr/>
          <p:nvPr/>
        </p:nvSpPr>
        <p:spPr>
          <a:xfrm>
            <a:off x="8460360" y="6165720"/>
            <a:ext cx="575640" cy="572760"/>
          </a:xfrm>
          <a:prstGeom prst="rect">
            <a:avLst/>
          </a:prstGeom>
          <a:solidFill>
            <a:srgbClr val="00664D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9D7B6A05-3D2C-473A-B77B-ECEAAD2DBFFB}" type="slidenum">
              <a:rPr lang="pt-BR" sz="18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800" b="0" strike="noStrike" spc="-1">
              <a:latin typeface="Arial"/>
            </a:endParaRPr>
          </a:p>
        </p:txBody>
      </p:sp>
      <p:pic>
        <p:nvPicPr>
          <p:cNvPr id="189" name="Picture 2"/>
          <p:cNvPicPr/>
          <p:nvPr/>
        </p:nvPicPr>
        <p:blipFill>
          <a:blip r:embed="rId15"/>
          <a:stretch/>
        </p:blipFill>
        <p:spPr>
          <a:xfrm>
            <a:off x="8625600" y="-1152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PlaceHolder 3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F4A87D5-6E50-46F6-9033-E8146036DD99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236040B4-B406-41BD-8C93-4BCFD0FA2800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231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232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233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obrehardware2019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.xls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jpeg"/><Relationship Id="rId5" Type="http://schemas.openxmlformats.org/officeDocument/2006/relationships/image" Target="../media/image79.gif"/><Relationship Id="rId4" Type="http://schemas.openxmlformats.org/officeDocument/2006/relationships/image" Target="../media/image7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3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1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1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0.jpeg"/><Relationship Id="rId4" Type="http://schemas.openxmlformats.org/officeDocument/2006/relationships/image" Target="../media/image14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6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6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2.png"/><Relationship Id="rId4" Type="http://schemas.openxmlformats.org/officeDocument/2006/relationships/image" Target="../media/image171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6.jpe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5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6.png"/><Relationship Id="rId4" Type="http://schemas.openxmlformats.org/officeDocument/2006/relationships/image" Target="../media/image195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9.jpe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4.jpeg"/><Relationship Id="rId4" Type="http://schemas.openxmlformats.org/officeDocument/2006/relationships/image" Target="../media/image20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8.jpeg"/><Relationship Id="rId4" Type="http://schemas.openxmlformats.org/officeDocument/2006/relationships/image" Target="../media/image207.jpe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1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5.jpeg"/><Relationship Id="rId4" Type="http://schemas.openxmlformats.org/officeDocument/2006/relationships/image" Target="../media/image214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1.jpeg"/><Relationship Id="rId4" Type="http://schemas.openxmlformats.org/officeDocument/2006/relationships/image" Target="../media/image220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6.jpeg"/><Relationship Id="rId4" Type="http://schemas.openxmlformats.org/officeDocument/2006/relationships/image" Target="../media/image225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0.jpeg"/><Relationship Id="rId4" Type="http://schemas.openxmlformats.org/officeDocument/2006/relationships/image" Target="../media/image229.jpe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3.jpeg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2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2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9.jpe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2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4.pn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2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5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0.jpe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3.jpe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397440" y="3430440"/>
            <a:ext cx="8297640" cy="1066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HARDWARE e SOFTWARE</a:t>
            </a:r>
          </a:p>
        </p:txBody>
      </p:sp>
      <p:sp>
        <p:nvSpPr>
          <p:cNvPr id="277" name="TextShape 2"/>
          <p:cNvSpPr txBox="1"/>
          <p:nvPr/>
        </p:nvSpPr>
        <p:spPr>
          <a:xfrm>
            <a:off x="2411280" y="5732640"/>
            <a:ext cx="6386040" cy="64836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46800">
            <a:noAutofit/>
          </a:bodyPr>
          <a:lstStyle/>
          <a:p>
            <a:pPr algn="r">
              <a:lnSpc>
                <a:spcPct val="100000"/>
              </a:lnSpc>
              <a:spcBef>
                <a:spcPts val="360"/>
              </a:spcBef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por: André Aparecido da Silva</a:t>
            </a:r>
          </a:p>
          <a:p>
            <a:pPr algn="r">
              <a:lnSpc>
                <a:spcPct val="100000"/>
              </a:lnSpc>
              <a:spcBef>
                <a:spcPts val="241"/>
              </a:spcBef>
            </a:pPr>
            <a:r>
              <a:rPr lang="pt-BR" sz="1200" b="0" strike="noStrike" spc="-1">
                <a:solidFill>
                  <a:srgbClr val="000000"/>
                </a:solidFill>
                <a:latin typeface="Arial"/>
              </a:rPr>
              <a:t>Disponível em: 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  <a:hlinkClick r:id="rId3"/>
              </a:rPr>
              <a:t>http://www.oxnar.com.br/aulasobrehardware2019.pptx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algn="r">
              <a:lnSpc>
                <a:spcPct val="100000"/>
              </a:lnSpc>
              <a:spcBef>
                <a:spcPts val="360"/>
              </a:spcBef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8" name="Picture 2"/>
          <p:cNvPicPr/>
          <p:nvPr/>
        </p:nvPicPr>
        <p:blipFill>
          <a:blip r:embed="rId4"/>
          <a:srcRect l="12497" r="12497"/>
          <a:stretch/>
        </p:blipFill>
        <p:spPr>
          <a:xfrm>
            <a:off x="5364000" y="105264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Como começou?</a:t>
            </a:r>
          </a:p>
        </p:txBody>
      </p:sp>
      <p:sp>
        <p:nvSpPr>
          <p:cNvPr id="281" name="TextShape 2"/>
          <p:cNvSpPr txBox="1"/>
          <p:nvPr/>
        </p:nvSpPr>
        <p:spPr>
          <a:xfrm>
            <a:off x="457200" y="160020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Allan Turing</a:t>
            </a:r>
          </a:p>
        </p:txBody>
      </p:sp>
      <p:sp>
        <p:nvSpPr>
          <p:cNvPr id="28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8429EE2-1F0F-499F-9BB7-741992790FE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283" name="CustomShape 4"/>
          <p:cNvSpPr/>
          <p:nvPr/>
        </p:nvSpPr>
        <p:spPr>
          <a:xfrm>
            <a:off x="5995080" y="234900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Guerra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683640" y="508536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Criptografia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5" name="CustomShape 6"/>
          <p:cNvSpPr/>
          <p:nvPr/>
        </p:nvSpPr>
        <p:spPr>
          <a:xfrm>
            <a:off x="1979640" y="3198600"/>
            <a:ext cx="389988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Quebra de códigos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6" name="CustomShape 7"/>
          <p:cNvSpPr/>
          <p:nvPr/>
        </p:nvSpPr>
        <p:spPr>
          <a:xfrm>
            <a:off x="3969720" y="4941000"/>
            <a:ext cx="5129640" cy="12236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Mudanças e </a:t>
            </a:r>
            <a:endParaRPr lang="pt-BR" sz="3200" b="0" strike="noStrike" spc="-1"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pensamentos diferentes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88" name="TextShape 2"/>
          <p:cNvSpPr txBox="1"/>
          <p:nvPr/>
        </p:nvSpPr>
        <p:spPr>
          <a:xfrm>
            <a:off x="457200" y="1600200"/>
            <a:ext cx="440244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Alan Turing foi um incrível matemático, lógico e criptoanalista, cujos estudos e projetos se tornaram base para a tecnologia atual.  </a:t>
            </a:r>
          </a:p>
        </p:txBody>
      </p:sp>
      <p:pic>
        <p:nvPicPr>
          <p:cNvPr id="289" name="Picture 2"/>
          <p:cNvPicPr/>
          <p:nvPr/>
        </p:nvPicPr>
        <p:blipFill>
          <a:blip r:embed="rId2"/>
          <a:stretch/>
        </p:blipFill>
        <p:spPr>
          <a:xfrm>
            <a:off x="5411160" y="2191680"/>
            <a:ext cx="3732480" cy="466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9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É neste momento que muitos podem estar pensando: “Mas afinal de contas, o que esse cientista inventou de tão importante?”.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93" name="TextShape 2"/>
          <p:cNvSpPr txBox="1"/>
          <p:nvPr/>
        </p:nvSpPr>
        <p:spPr>
          <a:xfrm>
            <a:off x="457200" y="1600200"/>
            <a:ext cx="8226000" cy="247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resposta deve estar, literalmente, na sua frente: ele é o motivo de você estar usando um computador ou um smartphone neste momento.</a:t>
            </a:r>
          </a:p>
        </p:txBody>
      </p:sp>
      <p:pic>
        <p:nvPicPr>
          <p:cNvPr id="294" name="Picture 2"/>
          <p:cNvPicPr/>
          <p:nvPr/>
        </p:nvPicPr>
        <p:blipFill>
          <a:blip r:embed="rId2"/>
          <a:stretch/>
        </p:blipFill>
        <p:spPr>
          <a:xfrm>
            <a:off x="6939000" y="4653000"/>
            <a:ext cx="2204640" cy="2204640"/>
          </a:xfrm>
          <a:prstGeom prst="rect">
            <a:avLst/>
          </a:prstGeom>
          <a:ln>
            <a:noFill/>
          </a:ln>
        </p:spPr>
      </p:pic>
      <p:pic>
        <p:nvPicPr>
          <p:cNvPr id="295" name="Picture 4"/>
          <p:cNvPicPr/>
          <p:nvPr/>
        </p:nvPicPr>
        <p:blipFill>
          <a:blip r:embed="rId3"/>
          <a:stretch/>
        </p:blipFill>
        <p:spPr>
          <a:xfrm>
            <a:off x="2699640" y="4019400"/>
            <a:ext cx="3429000" cy="2476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Decifrando o Enigma</a:t>
            </a:r>
          </a:p>
        </p:txBody>
      </p:sp>
      <p:pic>
        <p:nvPicPr>
          <p:cNvPr id="297" name="Picture 2"/>
          <p:cNvPicPr/>
          <p:nvPr/>
        </p:nvPicPr>
        <p:blipFill>
          <a:blip r:embed="rId2"/>
          <a:stretch/>
        </p:blipFill>
        <p:spPr>
          <a:xfrm>
            <a:off x="683640" y="1340640"/>
            <a:ext cx="3559320" cy="4752000"/>
          </a:xfrm>
          <a:prstGeom prst="rect">
            <a:avLst/>
          </a:prstGeom>
          <a:ln>
            <a:noFill/>
          </a:ln>
        </p:spPr>
      </p:pic>
      <p:pic>
        <p:nvPicPr>
          <p:cNvPr id="298" name="Picture 4"/>
          <p:cNvPicPr/>
          <p:nvPr/>
        </p:nvPicPr>
        <p:blipFill>
          <a:blip r:embed="rId3"/>
          <a:stretch/>
        </p:blipFill>
        <p:spPr>
          <a:xfrm>
            <a:off x="4646880" y="2278440"/>
            <a:ext cx="4496760" cy="460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MÁQUINA DE LORENZ</a:t>
            </a:r>
          </a:p>
        </p:txBody>
      </p:sp>
      <p:sp>
        <p:nvSpPr>
          <p:cNvPr id="30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	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	Uma das mais medonhas em termos de capacidade era a Lorenz. Em essência usava o mesmo conceito de rotores da Enigma, mas em vez de 3 rotores ela vinha equipada com 12, o que gerava uma quantidade de 10</a:t>
            </a:r>
            <a:r>
              <a:rPr lang="pt-BR" sz="3200" b="0" strike="noStrike" spc="-1" baseline="30000">
                <a:solidFill>
                  <a:srgbClr val="000000"/>
                </a:solidFill>
                <a:latin typeface="Arial"/>
              </a:rPr>
              <a:t>151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permutações.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Picture 2"/>
          <p:cNvPicPr/>
          <p:nvPr/>
        </p:nvPicPr>
        <p:blipFill>
          <a:blip r:embed="rId2"/>
          <a:stretch/>
        </p:blipFill>
        <p:spPr>
          <a:xfrm>
            <a:off x="3996000" y="3423240"/>
            <a:ext cx="5147640" cy="3434400"/>
          </a:xfrm>
          <a:prstGeom prst="rect">
            <a:avLst/>
          </a:prstGeom>
          <a:ln>
            <a:noFill/>
          </a:ln>
        </p:spPr>
      </p:pic>
      <p:pic>
        <p:nvPicPr>
          <p:cNvPr id="302" name="Picture 4"/>
          <p:cNvPicPr/>
          <p:nvPr/>
        </p:nvPicPr>
        <p:blipFill>
          <a:blip r:embed="rId3"/>
          <a:stretch/>
        </p:blipFill>
        <p:spPr>
          <a:xfrm>
            <a:off x="3979440" y="0"/>
            <a:ext cx="5147640" cy="328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Alternativa a máquina Enigma</a:t>
            </a:r>
          </a:p>
        </p:txBody>
      </p:sp>
      <p:pic>
        <p:nvPicPr>
          <p:cNvPr id="304" name="Picture 2"/>
          <p:cNvPicPr/>
          <p:nvPr/>
        </p:nvPicPr>
        <p:blipFill>
          <a:blip r:embed="rId3"/>
          <a:stretch/>
        </p:blipFill>
        <p:spPr>
          <a:xfrm>
            <a:off x="3816000" y="2160000"/>
            <a:ext cx="5328000" cy="3996000"/>
          </a:xfrm>
          <a:prstGeom prst="rect">
            <a:avLst/>
          </a:prstGeom>
          <a:ln>
            <a:noFill/>
          </a:ln>
        </p:spPr>
      </p:pic>
      <p:sp>
        <p:nvSpPr>
          <p:cNvPr id="305" name="CustomShape 2"/>
          <p:cNvSpPr/>
          <p:nvPr/>
        </p:nvSpPr>
        <p:spPr>
          <a:xfrm>
            <a:off x="761400" y="1648440"/>
            <a:ext cx="7952040" cy="51696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333333"/>
                </a:solidFill>
                <a:latin typeface="Open Sans"/>
              </a:rPr>
              <a:t>MAQUINA DE LORENZI: CAPACIDADE DE 10</a:t>
            </a:r>
            <a:r>
              <a:rPr lang="pt-BR" sz="2800" b="0" strike="noStrike" spc="-1" baseline="30000">
                <a:solidFill>
                  <a:srgbClr val="333333"/>
                </a:solidFill>
                <a:latin typeface="Open Sans"/>
              </a:rPr>
              <a:t>151</a:t>
            </a:r>
            <a:endParaRPr lang="pt-BR" sz="2800" b="0" strike="noStrike" spc="-1">
              <a:latin typeface="Arial"/>
            </a:endParaRPr>
          </a:p>
        </p:txBody>
      </p:sp>
      <p:graphicFrame>
        <p:nvGraphicFramePr>
          <p:cNvPr id="306" name="Object 3"/>
          <p:cNvGraphicFramePr/>
          <p:nvPr/>
        </p:nvGraphicFramePr>
        <p:xfrm>
          <a:off x="-72000" y="2429280"/>
          <a:ext cx="12502800" cy="162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0" imgH="0" progId="Excel.Sheet.12">
                  <p:embed/>
                </p:oleObj>
              </mc:Choice>
              <mc:Fallback>
                <p:oleObj r:id="rId4" imgW="0" imgH="0" progId="Excel.Sheet.12">
                  <p:embed/>
                  <p:pic>
                    <p:nvPicPr>
                      <p:cNvPr id="307" name="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-72000" y="2429280"/>
                        <a:ext cx="12502800" cy="16272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" name="Imagem 307"/>
          <p:cNvPicPr/>
          <p:nvPr/>
        </p:nvPicPr>
        <p:blipFill>
          <a:blip r:embed="rId6"/>
          <a:stretch/>
        </p:blipFill>
        <p:spPr>
          <a:xfrm>
            <a:off x="360" y="6215760"/>
            <a:ext cx="9143640" cy="642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 O primeiro destaque da vida de Turing veio quando ele estava perto dos 30 anos. Trabalhando em conjunto com uma organização inglesa, o matemático foi capaz de criar um sistema para traduzir os textos encriptados pelos alemães chamado “bombe”.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2" name="Picture 2"/>
          <p:cNvPicPr/>
          <p:nvPr/>
        </p:nvPicPr>
        <p:blipFill>
          <a:blip r:embed="rId2"/>
          <a:stretch/>
        </p:blipFill>
        <p:spPr>
          <a:xfrm>
            <a:off x="22320" y="0"/>
            <a:ext cx="9066960" cy="680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Sua máquina era extremamente eficaz contra o equipamento inimigo, que usava uma encriptadora chamada Enigma para fazer com que as mensagens captadas pelos britânicos não fossem compreensíveis.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bombe captava e identificava quando o sinal estava protegido pelo mesmo padrão da Enigma, para depois usar um padrão de lógica que ignorava informações que se contradiziam e gerar a mensagem verdadeira.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432000"/>
            <a:ext cx="9072000" cy="175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Na época, já haviam algumas máquinas que faziam o mesmo, mas nenhuma tão bem quanto esta.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6" name="Picture 2"/>
          <p:cNvPicPr/>
          <p:nvPr/>
        </p:nvPicPr>
        <p:blipFill>
          <a:blip r:embed="rId2"/>
          <a:stretch/>
        </p:blipFill>
        <p:spPr>
          <a:xfrm>
            <a:off x="251640" y="2736000"/>
            <a:ext cx="5197320" cy="3887640"/>
          </a:xfrm>
          <a:prstGeom prst="rect">
            <a:avLst/>
          </a:prstGeom>
          <a:ln>
            <a:noFill/>
          </a:ln>
        </p:spPr>
      </p:pic>
      <p:sp>
        <p:nvSpPr>
          <p:cNvPr id="317" name="CustomShape 2"/>
          <p:cNvSpPr/>
          <p:nvPr/>
        </p:nvSpPr>
        <p:spPr>
          <a:xfrm>
            <a:off x="5904000" y="2673000"/>
            <a:ext cx="3168000" cy="639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1" strike="noStrike" spc="-1">
                <a:solidFill>
                  <a:srgbClr val="000000"/>
                </a:solidFill>
                <a:latin typeface="Arial"/>
              </a:rPr>
              <a:t>Notem que é parecida com a maquina do filme.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18" name="CustomShape 3"/>
          <p:cNvSpPr/>
          <p:nvPr/>
        </p:nvSpPr>
        <p:spPr>
          <a:xfrm flipH="1">
            <a:off x="5004000" y="3312000"/>
            <a:ext cx="2772000" cy="1268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solidFill>
            <a:srgbClr val="00B8FF"/>
          </a:solidFill>
          <a:ln w="93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Bombe</a:t>
            </a:r>
          </a:p>
        </p:txBody>
      </p:sp>
      <p:sp>
        <p:nvSpPr>
          <p:cNvPr id="32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O sistema da bombe usava mecanismos eletromecânicos e era extremamente avançado para sua época. Por isso, ele é muitas vezes considerado como o primeiro computador da história.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Bombe</a:t>
            </a:r>
          </a:p>
        </p:txBody>
      </p:sp>
      <p:pic>
        <p:nvPicPr>
          <p:cNvPr id="322" name="Imagem 321"/>
          <p:cNvPicPr/>
          <p:nvPr/>
        </p:nvPicPr>
        <p:blipFill>
          <a:blip r:embed="rId2"/>
          <a:stretch/>
        </p:blipFill>
        <p:spPr>
          <a:xfrm>
            <a:off x="4464000" y="3238920"/>
            <a:ext cx="4680000" cy="3611160"/>
          </a:xfrm>
          <a:prstGeom prst="rect">
            <a:avLst/>
          </a:prstGeom>
          <a:ln>
            <a:noFill/>
          </a:ln>
        </p:spPr>
      </p:pic>
      <p:pic>
        <p:nvPicPr>
          <p:cNvPr id="323" name="Imagem 322"/>
          <p:cNvPicPr/>
          <p:nvPr/>
        </p:nvPicPr>
        <p:blipFill>
          <a:blip r:embed="rId3"/>
          <a:stretch/>
        </p:blipFill>
        <p:spPr>
          <a:xfrm>
            <a:off x="64800" y="1203840"/>
            <a:ext cx="4254840" cy="340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Turing e sua máquina</a:t>
            </a:r>
          </a:p>
        </p:txBody>
      </p:sp>
      <p:sp>
        <p:nvSpPr>
          <p:cNvPr id="325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Por mais que a criação da bombe seja impressionante, seu título de “pai da computação” só veio com a criação de sua “máquina-automática”, atualmente conhecida por máquina de Turing.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Maquina Bombe &amp; Binários</a:t>
            </a:r>
          </a:p>
        </p:txBody>
      </p:sp>
      <p:pic>
        <p:nvPicPr>
          <p:cNvPr id="327" name="Imagem 326"/>
          <p:cNvPicPr/>
          <p:nvPr/>
        </p:nvPicPr>
        <p:blipFill>
          <a:blip r:embed="rId2"/>
          <a:stretch/>
        </p:blipFill>
        <p:spPr>
          <a:xfrm>
            <a:off x="4507200" y="4248000"/>
            <a:ext cx="4636800" cy="2610000"/>
          </a:xfrm>
          <a:prstGeom prst="rect">
            <a:avLst/>
          </a:prstGeom>
          <a:ln>
            <a:noFill/>
          </a:ln>
        </p:spPr>
      </p:pic>
      <p:pic>
        <p:nvPicPr>
          <p:cNvPr id="328" name="Imagem 327"/>
          <p:cNvPicPr/>
          <p:nvPr/>
        </p:nvPicPr>
        <p:blipFill>
          <a:blip r:embed="rId3"/>
          <a:stretch/>
        </p:blipFill>
        <p:spPr>
          <a:xfrm>
            <a:off x="18360" y="1224000"/>
            <a:ext cx="5122080" cy="28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 A ideia do equipamento era bastante simples</a:t>
            </a:r>
          </a:p>
        </p:txBody>
      </p:sp>
      <p:sp>
        <p:nvSpPr>
          <p:cNvPr id="33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O aparelho devia ser capaz de manipular símbolos em uma fita de acordo com uma série de regras para guardar informações.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conceito parece familiar?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 A ideia do equipamento era bastante simples</a:t>
            </a:r>
          </a:p>
        </p:txBody>
      </p:sp>
      <p:sp>
        <p:nvSpPr>
          <p:cNvPr id="332" name="TextShape 2"/>
          <p:cNvSpPr txBox="1"/>
          <p:nvPr/>
        </p:nvSpPr>
        <p:spPr>
          <a:xfrm>
            <a:off x="432000" y="1800000"/>
            <a:ext cx="8226000" cy="1207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Pois deveria. Afinal, é assim que todos os computadores funcionam.</a:t>
            </a:r>
          </a:p>
        </p:txBody>
      </p:sp>
      <p:pic>
        <p:nvPicPr>
          <p:cNvPr id="333" name="Imagem 332"/>
          <p:cNvPicPr/>
          <p:nvPr/>
        </p:nvPicPr>
        <p:blipFill>
          <a:blip r:embed="rId2"/>
          <a:stretch/>
        </p:blipFill>
        <p:spPr>
          <a:xfrm>
            <a:off x="0" y="5256000"/>
            <a:ext cx="2857320" cy="1599840"/>
          </a:xfrm>
          <a:prstGeom prst="rect">
            <a:avLst/>
          </a:prstGeom>
          <a:ln>
            <a:noFill/>
          </a:ln>
        </p:spPr>
      </p:pic>
      <p:pic>
        <p:nvPicPr>
          <p:cNvPr id="334" name="Imagem 333"/>
          <p:cNvPicPr/>
          <p:nvPr/>
        </p:nvPicPr>
        <p:blipFill>
          <a:blip r:embed="rId3"/>
          <a:stretch/>
        </p:blipFill>
        <p:spPr>
          <a:xfrm>
            <a:off x="3024000" y="3528000"/>
            <a:ext cx="2376000" cy="2376000"/>
          </a:xfrm>
          <a:prstGeom prst="rect">
            <a:avLst/>
          </a:prstGeom>
          <a:ln>
            <a:noFill/>
          </a:ln>
        </p:spPr>
      </p:pic>
      <p:pic>
        <p:nvPicPr>
          <p:cNvPr id="335" name="Imagem 334"/>
          <p:cNvPicPr/>
          <p:nvPr/>
        </p:nvPicPr>
        <p:blipFill>
          <a:blip r:embed="rId4"/>
          <a:stretch/>
        </p:blipFill>
        <p:spPr>
          <a:xfrm>
            <a:off x="6912000" y="2387520"/>
            <a:ext cx="2220480" cy="222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395640" y="40464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 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337" name="Picture 2"/>
          <p:cNvPicPr/>
          <p:nvPr/>
        </p:nvPicPr>
        <p:blipFill>
          <a:blip r:embed="rId2"/>
          <a:stretch/>
        </p:blipFill>
        <p:spPr>
          <a:xfrm>
            <a:off x="4005360" y="3119400"/>
            <a:ext cx="5138280" cy="376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	Todo o conceito da máquina de Turing foi então incorporado ao primeiro computador do matemático, chamado ACE (“Automatic Computing Engine” ou “motor de computação automática”).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Infelizmente, o projeto sofreu vários problemas de atraso e custo, sendo construído apenas tempos depois e em uma versão mais simples.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Foi nesta época também que Alan Turing criou seu famoso teste, usado até hoje para descobrir o nível de inteligência de um programa de inteligência artificial.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2"/>
          <p:cNvPicPr/>
          <p:nvPr/>
        </p:nvPicPr>
        <p:blipFill>
          <a:blip r:embed="rId2"/>
          <a:stretch/>
        </p:blipFill>
        <p:spPr>
          <a:xfrm>
            <a:off x="1907640" y="0"/>
            <a:ext cx="5040360" cy="6844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Imagem 342"/>
          <p:cNvPicPr/>
          <p:nvPr/>
        </p:nvPicPr>
        <p:blipFill>
          <a:blip r:embed="rId2"/>
          <a:stretch/>
        </p:blipFill>
        <p:spPr>
          <a:xfrm>
            <a:off x="57240" y="50760"/>
            <a:ext cx="5713560" cy="3045240"/>
          </a:xfrm>
          <a:prstGeom prst="rect">
            <a:avLst/>
          </a:prstGeom>
          <a:ln>
            <a:noFill/>
          </a:ln>
        </p:spPr>
      </p:pic>
      <p:pic>
        <p:nvPicPr>
          <p:cNvPr id="344" name="Imagem 343"/>
          <p:cNvPicPr/>
          <p:nvPr/>
        </p:nvPicPr>
        <p:blipFill>
          <a:blip r:embed="rId3"/>
          <a:stretch/>
        </p:blipFill>
        <p:spPr>
          <a:xfrm>
            <a:off x="4608000" y="2471400"/>
            <a:ext cx="4597920" cy="4386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6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Esse 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8" name="TextShape 2"/>
          <p:cNvSpPr txBox="1"/>
          <p:nvPr/>
        </p:nvSpPr>
        <p:spPr>
          <a:xfrm>
            <a:off x="457200" y="1600200"/>
            <a:ext cx="8226000" cy="1684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Para isso, uma pessoa deve mandar uma série de perguntas para o computador, analisando as respostas dadas por ele.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  <p:pic>
        <p:nvPicPr>
          <p:cNvPr id="349" name="Imagem 3"/>
          <p:cNvPicPr/>
          <p:nvPr/>
        </p:nvPicPr>
        <p:blipFill>
          <a:blip r:embed="rId2"/>
          <a:stretch/>
        </p:blipFill>
        <p:spPr>
          <a:xfrm>
            <a:off x="5940000" y="3257640"/>
            <a:ext cx="3203640" cy="360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5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Caso essa pessoa não consiga diferenciar se o que foi dito pelo sistema foi elaborado por outro ser humano ou se veio de uma máquina, a inteligência artificial é definida como “inteligente”.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53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Atualmente,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Imagem 3"/>
          <p:cNvPicPr/>
          <p:nvPr/>
        </p:nvPicPr>
        <p:blipFill>
          <a:blip r:embed="rId2"/>
          <a:stretch/>
        </p:blipFill>
        <p:spPr>
          <a:xfrm>
            <a:off x="1547640" y="0"/>
            <a:ext cx="63532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Imagem 4"/>
          <p:cNvPicPr/>
          <p:nvPr/>
        </p:nvPicPr>
        <p:blipFill>
          <a:blip r:embed="rId2"/>
          <a:stretch/>
        </p:blipFill>
        <p:spPr>
          <a:xfrm>
            <a:off x="1331640" y="44640"/>
            <a:ext cx="6270840" cy="6768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Encontrando os padrões</a:t>
            </a:r>
          </a:p>
        </p:txBody>
      </p:sp>
      <p:sp>
        <p:nvSpPr>
          <p:cNvPr id="35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Turing sempre foi considerado uma pessoa extremamente excêntrica por sua necessidade de buscar padrões, tanto na matemática quanto na própria natureza.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Encontrando os padrões</a:t>
            </a:r>
          </a:p>
        </p:txBody>
      </p:sp>
      <p:sp>
        <p:nvSpPr>
          <p:cNvPr id="359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Mas isso acabou se mostrando um fator importante para que ele criasse os computadores, ao mesmo tempo em que trouxe frutos interessantes para o ramo da biologia.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Encontre os padrões</a:t>
            </a:r>
          </a:p>
        </p:txBody>
      </p:sp>
      <p:graphicFrame>
        <p:nvGraphicFramePr>
          <p:cNvPr id="361" name="Table 2"/>
          <p:cNvGraphicFramePr/>
          <p:nvPr/>
        </p:nvGraphicFramePr>
        <p:xfrm>
          <a:off x="932040" y="2709000"/>
          <a:ext cx="7455960" cy="2302560"/>
        </p:xfrm>
        <a:graphic>
          <a:graphicData uri="http://schemas.openxmlformats.org/drawingml/2006/table">
            <a:tbl>
              <a:tblPr/>
              <a:tblGrid>
                <a:gridCol w="24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cap="all" spc="-1">
                          <a:solidFill>
                            <a:srgbClr val="CCCCFF"/>
                          </a:solidFill>
                          <a:latin typeface="tahoma"/>
                          <a:hlinkClick r:id="rId2"/>
                        </a:rPr>
                        <a:t>RATEIO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1668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10/01/2015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05 -40 -47 -52 -55 -57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07/01/2015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07 -12 -24 -44 -51 -56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1666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03/01/2015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01 -02 -23 -27 -45 -51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63" name="Table 2"/>
          <p:cNvGraphicFramePr/>
          <p:nvPr/>
        </p:nvGraphicFramePr>
        <p:xfrm>
          <a:off x="932040" y="2853000"/>
          <a:ext cx="7311960" cy="1816200"/>
        </p:xfrm>
        <a:graphic>
          <a:graphicData uri="http://schemas.openxmlformats.org/drawingml/2006/table">
            <a:tbl>
              <a:tblPr/>
              <a:tblGrid>
                <a:gridCol w="365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1671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21 -27 -31 </a:t>
                      </a:r>
                      <a:r>
                        <a:rPr lang="pt-BR" sz="1800" b="0" strike="noStrike" spc="-1">
                          <a:solidFill>
                            <a:srgbClr val="FF0000"/>
                          </a:solidFill>
                          <a:latin typeface="Tahoma"/>
                        </a:rPr>
                        <a:t>-45 </a:t>
                      </a: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-55- 56</a:t>
                      </a:r>
                      <a:endParaRPr lang="pt-B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1670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01 -17- 19 -30 -33- 47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1669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28 29 31 </a:t>
                      </a:r>
                      <a:r>
                        <a:rPr lang="pt-BR" sz="1800" b="0" strike="noStrike" spc="-1">
                          <a:solidFill>
                            <a:srgbClr val="FF0000"/>
                          </a:solidFill>
                          <a:latin typeface="Tahoma"/>
                        </a:rPr>
                        <a:t>45</a:t>
                      </a: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 48 49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640" cy="6741000"/>
          </a:xfrm>
          <a:prstGeom prst="rect">
            <a:avLst/>
          </a:prstGeom>
          <a:ln>
            <a:noFill/>
          </a:ln>
        </p:spPr>
      </p:pic>
      <p:sp>
        <p:nvSpPr>
          <p:cNvPr id="365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4400" b="1" strike="noStrike" spc="-1">
                <a:solidFill>
                  <a:srgbClr val="FF0000"/>
                </a:solidFill>
                <a:latin typeface="Arial"/>
              </a:rPr>
              <a:t>EM TUDO HÁ PADRÕES, NEM QUE O PADRÃO SEJA A ALEATORIEDADE!!!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2001 Uma odisseia no espaço</a:t>
            </a:r>
          </a:p>
        </p:txBody>
      </p:sp>
      <p:sp>
        <p:nvSpPr>
          <p:cNvPr id="36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69" name="Picture 6"/>
          <p:cNvPicPr/>
          <p:nvPr/>
        </p:nvPicPr>
        <p:blipFill>
          <a:blip r:embed="rId2"/>
          <a:stretch/>
        </p:blipFill>
        <p:spPr>
          <a:xfrm>
            <a:off x="2283120" y="2286000"/>
            <a:ext cx="6857640" cy="4571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INTELIGENCIA ARTIFICIAL</a:t>
            </a:r>
          </a:p>
        </p:txBody>
      </p:sp>
      <p:sp>
        <p:nvSpPr>
          <p:cNvPr id="37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"Não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INTELIGENCIA ARTIFICIAL</a:t>
            </a:r>
          </a:p>
        </p:txBody>
      </p:sp>
      <p:sp>
        <p:nvSpPr>
          <p:cNvPr id="373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Aplicada em: 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Video games;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UTI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Jogos de xadrez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Sistemas financeiros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Sistemas autonomos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Outros....</a:t>
            </a:r>
          </a:p>
          <a:p>
            <a:pPr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97642B8-E785-4837-A0DF-F2A5A9CAFB4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375" name="CustomShape 2"/>
          <p:cNvSpPr/>
          <p:nvPr/>
        </p:nvSpPr>
        <p:spPr>
          <a:xfrm>
            <a:off x="681840" y="1772640"/>
            <a:ext cx="7849800" cy="323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O termo “Computador” é utilizado hoje em dia para nos referirmos a um conjunto de componentes que, juntos, formam a “máquina” que conhecemos.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Esses componentes se dividem em duas partes principais: 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  <a:ea typeface="Bitstream Vera Sans"/>
              </a:rPr>
              <a:t>Hardware 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e 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  <a:ea typeface="Bitstream Vera Sans"/>
              </a:rPr>
              <a:t>Software.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 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C140AA8-AEC9-4815-9F58-678FDD6A934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377" name="CustomShape 2"/>
          <p:cNvSpPr/>
          <p:nvPr/>
        </p:nvSpPr>
        <p:spPr>
          <a:xfrm>
            <a:off x="0" y="836640"/>
            <a:ext cx="9143640" cy="75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Hardware – </a:t>
            </a:r>
            <a:r>
              <a:rPr lang="pt-BR" sz="2800" b="0" strike="noStrike" spc="-1">
                <a:solidFill>
                  <a:srgbClr val="0033CC"/>
                </a:solidFill>
                <a:latin typeface="Arial"/>
              </a:rPr>
              <a:t>Arquitetura -  </a:t>
            </a:r>
            <a:r>
              <a:rPr lang="pt-BR" sz="2800" b="1" i="1" strike="noStrike" spc="-1">
                <a:solidFill>
                  <a:srgbClr val="0033CC"/>
                </a:solidFill>
                <a:latin typeface="Arial"/>
              </a:rPr>
              <a:t>Periféricos</a:t>
            </a:r>
            <a:endParaRPr lang="pt-BR" sz="2800" b="0" strike="noStrike" spc="-1">
              <a:latin typeface="Arial"/>
            </a:endParaRPr>
          </a:p>
          <a:p>
            <a:pPr algn="just">
              <a:lnSpc>
                <a:spcPct val="56000"/>
              </a:lnSpc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378" name="Line 3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4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5"/>
          <p:cNvSpPr/>
          <p:nvPr/>
        </p:nvSpPr>
        <p:spPr>
          <a:xfrm>
            <a:off x="3083760" y="5627880"/>
            <a:ext cx="407952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Tambor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1" name="CustomShape 6"/>
          <p:cNvSpPr/>
          <p:nvPr/>
        </p:nvSpPr>
        <p:spPr>
          <a:xfrm>
            <a:off x="3859200" y="4692960"/>
            <a:ext cx="387324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Disco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2" name="CustomShape 7"/>
          <p:cNvSpPr/>
          <p:nvPr/>
        </p:nvSpPr>
        <p:spPr>
          <a:xfrm>
            <a:off x="4649760" y="3756240"/>
            <a:ext cx="424296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Disco Magnético, Núcleo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3" name="CustomShape 8"/>
          <p:cNvSpPr/>
          <p:nvPr/>
        </p:nvSpPr>
        <p:spPr>
          <a:xfrm>
            <a:off x="5673600" y="2793240"/>
            <a:ext cx="3684240" cy="70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Disco Magnético, Vídeo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Impressoras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4" name="CustomShape 9"/>
          <p:cNvSpPr/>
          <p:nvPr/>
        </p:nvSpPr>
        <p:spPr>
          <a:xfrm>
            <a:off x="6536520" y="1955160"/>
            <a:ext cx="2631600" cy="70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DVD, Pen Drives 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Celular, Palm, TV etc.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5" name="CustomShape 10"/>
          <p:cNvSpPr/>
          <p:nvPr/>
        </p:nvSpPr>
        <p:spPr>
          <a:xfrm>
            <a:off x="1387440" y="54608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11"/>
          <p:cNvSpPr/>
          <p:nvPr/>
        </p:nvSpPr>
        <p:spPr>
          <a:xfrm>
            <a:off x="1422360" y="56386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1a.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87" name="CustomShape 12"/>
          <p:cNvSpPr/>
          <p:nvPr/>
        </p:nvSpPr>
        <p:spPr>
          <a:xfrm>
            <a:off x="2206800" y="45464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8" name="CustomShape 13"/>
          <p:cNvSpPr/>
          <p:nvPr/>
        </p:nvSpPr>
        <p:spPr>
          <a:xfrm>
            <a:off x="2241720" y="47242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2a.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89" name="CustomShape 14"/>
          <p:cNvSpPr/>
          <p:nvPr/>
        </p:nvSpPr>
        <p:spPr>
          <a:xfrm>
            <a:off x="3121200" y="36320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15"/>
          <p:cNvSpPr/>
          <p:nvPr/>
        </p:nvSpPr>
        <p:spPr>
          <a:xfrm>
            <a:off x="3156120" y="38098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3a.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1" name="CustomShape 16"/>
          <p:cNvSpPr/>
          <p:nvPr/>
        </p:nvSpPr>
        <p:spPr>
          <a:xfrm>
            <a:off x="4111560" y="279396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7"/>
          <p:cNvSpPr/>
          <p:nvPr/>
        </p:nvSpPr>
        <p:spPr>
          <a:xfrm>
            <a:off x="4146480" y="297144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4a.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3" name="CustomShape 18"/>
          <p:cNvSpPr/>
          <p:nvPr/>
        </p:nvSpPr>
        <p:spPr>
          <a:xfrm>
            <a:off x="5025960" y="195588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9"/>
          <p:cNvSpPr/>
          <p:nvPr/>
        </p:nvSpPr>
        <p:spPr>
          <a:xfrm>
            <a:off x="5060880" y="213336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5a.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5" name="CustomShape 20"/>
          <p:cNvSpPr/>
          <p:nvPr/>
        </p:nvSpPr>
        <p:spPr>
          <a:xfrm rot="18960000">
            <a:off x="-226800" y="3665520"/>
            <a:ext cx="5976720" cy="53316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21"/>
          <p:cNvSpPr/>
          <p:nvPr/>
        </p:nvSpPr>
        <p:spPr>
          <a:xfrm>
            <a:off x="1653840" y="1308240"/>
            <a:ext cx="5365800" cy="45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CC"/>
                </a:solidFill>
                <a:latin typeface="Arial"/>
              </a:rPr>
              <a:t>Tendências em Tecnologia de Saída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397" name="CustomShape 22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CABE42-F397-4EE6-9F24-B1012134A0A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graphicFrame>
        <p:nvGraphicFramePr>
          <p:cNvPr id="399" name="Table 2"/>
          <p:cNvGraphicFramePr/>
          <p:nvPr/>
        </p:nvGraphicFramePr>
        <p:xfrm>
          <a:off x="323640" y="1628640"/>
          <a:ext cx="8228880" cy="3474720"/>
        </p:xfrm>
        <a:graphic>
          <a:graphicData uri="http://schemas.openxmlformats.org/drawingml/2006/table">
            <a:tbl>
              <a:tblPr/>
              <a:tblGrid>
                <a:gridCol w="26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Gerações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Período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1946 – 1954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1955 – 1964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1964 – 1977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1977 – 1991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1991 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0" name="CustomShape 3"/>
          <p:cNvSpPr/>
          <p:nvPr/>
        </p:nvSpPr>
        <p:spPr>
          <a:xfrm>
            <a:off x="395280" y="5517360"/>
            <a:ext cx="835272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400" b="1" strike="noStrike" spc="-1">
                <a:solidFill>
                  <a:srgbClr val="C00000"/>
                </a:solidFill>
                <a:latin typeface="Arial"/>
              </a:rPr>
              <a:t>Já se pensa em uma nova geração, composta principalmente por dispositivos móveis</a:t>
            </a:r>
            <a:r>
              <a:rPr lang="pt-BR" sz="1400" b="0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pt-BR" sz="1400" b="0" strike="noStrike" spc="-1">
              <a:latin typeface="Arial"/>
            </a:endParaRPr>
          </a:p>
        </p:txBody>
      </p:sp>
      <p:pic>
        <p:nvPicPr>
          <p:cNvPr id="401" name="Imagem 6"/>
          <p:cNvPicPr/>
          <p:nvPr/>
        </p:nvPicPr>
        <p:blipFill>
          <a:blip r:embed="rId2"/>
          <a:stretch/>
        </p:blipFill>
        <p:spPr>
          <a:xfrm>
            <a:off x="-46080" y="54360"/>
            <a:ext cx="91180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3">
                                          <p:val>
                                            <p:str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3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PRIMEIRA GERAÇÃO DE COMPUTADORES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C17A843-1F41-414F-B89E-D2494A90BF8B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04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6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407" name="Picture 2"/>
          <p:cNvPicPr/>
          <p:nvPr/>
        </p:nvPicPr>
        <p:blipFill>
          <a:blip r:embed="rId3"/>
          <a:stretch/>
        </p:blipFill>
        <p:spPr>
          <a:xfrm>
            <a:off x="6083280" y="1168560"/>
            <a:ext cx="2095200" cy="2476080"/>
          </a:xfrm>
          <a:prstGeom prst="rect">
            <a:avLst/>
          </a:prstGeom>
          <a:ln>
            <a:noFill/>
          </a:ln>
        </p:spPr>
      </p:pic>
      <p:sp>
        <p:nvSpPr>
          <p:cNvPr id="408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09" name="Picture 4"/>
          <p:cNvPicPr/>
          <p:nvPr/>
        </p:nvPicPr>
        <p:blipFill>
          <a:blip r:embed="rId4"/>
          <a:stretch/>
        </p:blipFill>
        <p:spPr>
          <a:xfrm>
            <a:off x="520560" y="1125360"/>
            <a:ext cx="3546720" cy="2004840"/>
          </a:xfrm>
          <a:prstGeom prst="rect">
            <a:avLst/>
          </a:prstGeom>
          <a:ln>
            <a:noFill/>
          </a:ln>
        </p:spPr>
      </p:pic>
      <p:pic>
        <p:nvPicPr>
          <p:cNvPr id="410" name="Picture 6"/>
          <p:cNvPicPr/>
          <p:nvPr/>
        </p:nvPicPr>
        <p:blipFill>
          <a:blip r:embed="rId5"/>
          <a:stretch/>
        </p:blipFill>
        <p:spPr>
          <a:xfrm>
            <a:off x="509760" y="3884760"/>
            <a:ext cx="3809520" cy="2247480"/>
          </a:xfrm>
          <a:prstGeom prst="rect">
            <a:avLst/>
          </a:prstGeom>
          <a:ln>
            <a:noFill/>
          </a:ln>
        </p:spPr>
      </p:pic>
      <p:pic>
        <p:nvPicPr>
          <p:cNvPr id="411" name="Picture 2"/>
          <p:cNvPicPr/>
          <p:nvPr/>
        </p:nvPicPr>
        <p:blipFill>
          <a:blip r:embed="rId6"/>
          <a:stretch/>
        </p:blipFill>
        <p:spPr>
          <a:xfrm>
            <a:off x="4572000" y="4077000"/>
            <a:ext cx="4571640" cy="2057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AB2B6E4-8590-4399-BC88-5747FC25806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13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16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17" name="Picture 2"/>
          <p:cNvPicPr/>
          <p:nvPr/>
        </p:nvPicPr>
        <p:blipFill>
          <a:blip r:embed="rId3"/>
          <a:stretch/>
        </p:blipFill>
        <p:spPr>
          <a:xfrm>
            <a:off x="1259640" y="1536120"/>
            <a:ext cx="6696360" cy="511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61CB233-F50D-4B9D-A0EB-FB29C3E9042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19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Eniac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20" name="CustomShape 3"/>
          <p:cNvSpPr/>
          <p:nvPr/>
        </p:nvSpPr>
        <p:spPr>
          <a:xfrm>
            <a:off x="457200" y="634680"/>
            <a:ext cx="8229240" cy="383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7000"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    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Sua capacidade de processamento era de 5.000 operações por segundo;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pt-BR" sz="32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Criado na segunda guerra, tinha como principal finalidade cálculos balísticos;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pt-BR" sz="32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Possuía 17.468 válvulas termiônicas, de 160 kW de potência;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3200" b="0" strike="noStrike" spc="-1">
              <a:latin typeface="Arial"/>
            </a:endParaRPr>
          </a:p>
        </p:txBody>
      </p:sp>
      <p:pic>
        <p:nvPicPr>
          <p:cNvPr id="421" name="Espaço Reservado para Conteúdo 6"/>
          <p:cNvPicPr/>
          <p:nvPr/>
        </p:nvPicPr>
        <p:blipFill>
          <a:blip r:embed="rId2"/>
          <a:stretch/>
        </p:blipFill>
        <p:spPr>
          <a:xfrm>
            <a:off x="5485680" y="4447800"/>
            <a:ext cx="3654720" cy="240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91D9EA-D60C-4F30-ADF7-72C8FFFB8F9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23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26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 - CARACTERÍSTICAS</a:t>
            </a:r>
            <a:endParaRPr lang="pt-BR" sz="1800" b="0" strike="noStrike" spc="-1">
              <a:latin typeface="Arial"/>
            </a:endParaRPr>
          </a:p>
        </p:txBody>
      </p:sp>
      <p:grpSp>
        <p:nvGrpSpPr>
          <p:cNvPr id="427" name="Group 6"/>
          <p:cNvGrpSpPr/>
          <p:nvPr/>
        </p:nvGrpSpPr>
        <p:grpSpPr>
          <a:xfrm>
            <a:off x="2450160" y="1917000"/>
            <a:ext cx="4675680" cy="4533480"/>
            <a:chOff x="2450160" y="1917000"/>
            <a:chExt cx="4675680" cy="4533480"/>
          </a:xfrm>
        </p:grpSpPr>
        <p:sp>
          <p:nvSpPr>
            <p:cNvPr id="428" name="CustomShape 7"/>
            <p:cNvSpPr/>
            <p:nvPr/>
          </p:nvSpPr>
          <p:spPr>
            <a:xfrm rot="10800000">
              <a:off x="2731320" y="191664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Válvulas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29" name="CustomShape 8"/>
            <p:cNvSpPr/>
            <p:nvPr/>
          </p:nvSpPr>
          <p:spPr>
            <a:xfrm>
              <a:off x="2450160" y="1919880"/>
              <a:ext cx="731160" cy="73116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0" name="CustomShape 9"/>
            <p:cNvSpPr/>
            <p:nvPr/>
          </p:nvSpPr>
          <p:spPr>
            <a:xfrm rot="10800000">
              <a:off x="2816640" y="286956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Uso Restrito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1" name="CustomShape 10"/>
            <p:cNvSpPr/>
            <p:nvPr/>
          </p:nvSpPr>
          <p:spPr>
            <a:xfrm>
              <a:off x="2450160" y="2869560"/>
              <a:ext cx="731160" cy="73116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2" name="CustomShape 11"/>
            <p:cNvSpPr/>
            <p:nvPr/>
          </p:nvSpPr>
          <p:spPr>
            <a:xfrm rot="10800000">
              <a:off x="2816640" y="381924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Precisava ser Programado a cada tarefa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3" name="CustomShape 12"/>
            <p:cNvSpPr/>
            <p:nvPr/>
          </p:nvSpPr>
          <p:spPr>
            <a:xfrm>
              <a:off x="2450160" y="3819240"/>
              <a:ext cx="731160" cy="73116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4" name="CustomShape 13"/>
            <p:cNvSpPr/>
            <p:nvPr/>
          </p:nvSpPr>
          <p:spPr>
            <a:xfrm rot="10800000">
              <a:off x="2816640" y="476892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Grande Consumo de Energia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5" name="CustomShape 14"/>
            <p:cNvSpPr/>
            <p:nvPr/>
          </p:nvSpPr>
          <p:spPr>
            <a:xfrm>
              <a:off x="2450160" y="4769280"/>
              <a:ext cx="731160" cy="73116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6" name="CustomShape 15"/>
            <p:cNvSpPr/>
            <p:nvPr/>
          </p:nvSpPr>
          <p:spPr>
            <a:xfrm rot="10800000">
              <a:off x="2816640" y="571896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Problemas Frequentes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7" name="CustomShape 16"/>
            <p:cNvSpPr/>
            <p:nvPr/>
          </p:nvSpPr>
          <p:spPr>
            <a:xfrm>
              <a:off x="2450160" y="5718960"/>
              <a:ext cx="731160" cy="73116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SEGUNDA GERAÇÃO DE COMPUTADORES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FC2E510-1970-4941-AE81-9A43505A743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40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43" name="CustomShape 5"/>
          <p:cNvSpPr/>
          <p:nvPr/>
        </p:nvSpPr>
        <p:spPr>
          <a:xfrm>
            <a:off x="684360" y="907920"/>
            <a:ext cx="7632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SEGUNDA  GERAÇÃO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444" name="Picture 2"/>
          <p:cNvPicPr/>
          <p:nvPr/>
        </p:nvPicPr>
        <p:blipFill>
          <a:blip r:embed="rId3"/>
          <a:stretch/>
        </p:blipFill>
        <p:spPr>
          <a:xfrm>
            <a:off x="176040" y="1751760"/>
            <a:ext cx="5363640" cy="3477240"/>
          </a:xfrm>
          <a:prstGeom prst="rect">
            <a:avLst/>
          </a:prstGeom>
          <a:ln>
            <a:noFill/>
          </a:ln>
        </p:spPr>
      </p:pic>
      <p:pic>
        <p:nvPicPr>
          <p:cNvPr id="445" name="Picture 4"/>
          <p:cNvPicPr/>
          <p:nvPr/>
        </p:nvPicPr>
        <p:blipFill>
          <a:blip r:embed="rId4"/>
          <a:stretch/>
        </p:blipFill>
        <p:spPr>
          <a:xfrm>
            <a:off x="5539680" y="2124720"/>
            <a:ext cx="3675240" cy="4744800"/>
          </a:xfrm>
          <a:prstGeom prst="rect">
            <a:avLst/>
          </a:prstGeom>
          <a:ln>
            <a:noFill/>
          </a:ln>
        </p:spPr>
      </p:pic>
      <p:sp>
        <p:nvSpPr>
          <p:cNvPr id="446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36AB1DE-7B06-4077-8503-3E6CA04B06E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48" name="CustomShape 2"/>
          <p:cNvSpPr/>
          <p:nvPr/>
        </p:nvSpPr>
        <p:spPr>
          <a:xfrm>
            <a:off x="509760" y="62064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Segunda Geração (1955 – 1964)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449" name="Group 3"/>
          <p:cNvGrpSpPr/>
          <p:nvPr/>
        </p:nvGrpSpPr>
        <p:grpSpPr>
          <a:xfrm>
            <a:off x="483480" y="1917000"/>
            <a:ext cx="3496680" cy="2762280"/>
            <a:chOff x="483480" y="1917000"/>
            <a:chExt cx="3496680" cy="2762280"/>
          </a:xfrm>
        </p:grpSpPr>
        <p:sp>
          <p:nvSpPr>
            <p:cNvPr id="450" name="CustomShape 4"/>
            <p:cNvSpPr/>
            <p:nvPr/>
          </p:nvSpPr>
          <p:spPr>
            <a:xfrm rot="10800000">
              <a:off x="867960" y="19170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Uso Comercial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1" name="CustomShape 5"/>
            <p:cNvSpPr/>
            <p:nvPr/>
          </p:nvSpPr>
          <p:spPr>
            <a:xfrm>
              <a:off x="483480" y="1917000"/>
              <a:ext cx="767520" cy="76752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2" name="CustomShape 6"/>
            <p:cNvSpPr/>
            <p:nvPr/>
          </p:nvSpPr>
          <p:spPr>
            <a:xfrm rot="10800000">
              <a:off x="867960" y="29142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Tamanho gigantesco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3" name="CustomShape 7"/>
            <p:cNvSpPr/>
            <p:nvPr/>
          </p:nvSpPr>
          <p:spPr>
            <a:xfrm>
              <a:off x="483480" y="2914200"/>
              <a:ext cx="767520" cy="76752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4" name="CustomShape 8"/>
            <p:cNvSpPr/>
            <p:nvPr/>
          </p:nvSpPr>
          <p:spPr>
            <a:xfrm rot="10800000">
              <a:off x="867960" y="39114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Uso de transístores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5" name="CustomShape 9"/>
            <p:cNvSpPr/>
            <p:nvPr/>
          </p:nvSpPr>
          <p:spPr>
            <a:xfrm>
              <a:off x="483480" y="3911040"/>
              <a:ext cx="767520" cy="76752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456" name="Espaço Reservado para Conteúdo 5"/>
          <p:cNvPicPr/>
          <p:nvPr/>
        </p:nvPicPr>
        <p:blipFill>
          <a:blip r:embed="rId5"/>
          <a:stretch/>
        </p:blipFill>
        <p:spPr>
          <a:xfrm>
            <a:off x="4561200" y="3069000"/>
            <a:ext cx="4582440" cy="373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4CDE131-57C8-4A78-B439-D20D5C7C2C2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58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9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0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61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SEGUNDA 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462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3" name="Picture 2"/>
          <p:cNvPicPr/>
          <p:nvPr/>
        </p:nvPicPr>
        <p:blipFill>
          <a:blip r:embed="rId3"/>
          <a:stretch/>
        </p:blipFill>
        <p:spPr>
          <a:xfrm>
            <a:off x="1007640" y="1596600"/>
            <a:ext cx="7128360" cy="401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100AD0F-F56B-4397-BEB0-895677AD2FB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65" name="Picture 2"/>
          <p:cNvPicPr/>
          <p:nvPr/>
        </p:nvPicPr>
        <p:blipFill>
          <a:blip r:embed="rId2"/>
          <a:stretch/>
        </p:blipFill>
        <p:spPr>
          <a:xfrm>
            <a:off x="-6840" y="54000"/>
            <a:ext cx="9083880" cy="674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ADF706-1613-410E-814E-B664370F2B9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67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8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9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70" name="CustomShape 5"/>
          <p:cNvSpPr/>
          <p:nvPr/>
        </p:nvSpPr>
        <p:spPr>
          <a:xfrm>
            <a:off x="684360" y="90864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SEGUNDA 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71" name="Picture 1"/>
          <p:cNvPicPr/>
          <p:nvPr/>
        </p:nvPicPr>
        <p:blipFill>
          <a:blip r:embed="rId3"/>
          <a:stretch/>
        </p:blipFill>
        <p:spPr>
          <a:xfrm>
            <a:off x="1609920" y="3257640"/>
            <a:ext cx="7632000" cy="3600000"/>
          </a:xfrm>
          <a:prstGeom prst="rect">
            <a:avLst/>
          </a:prstGeom>
          <a:ln>
            <a:noFill/>
          </a:ln>
        </p:spPr>
      </p:pic>
      <p:pic>
        <p:nvPicPr>
          <p:cNvPr id="472" name="Picture 2"/>
          <p:cNvPicPr/>
          <p:nvPr/>
        </p:nvPicPr>
        <p:blipFill>
          <a:blip r:embed="rId4"/>
          <a:stretch/>
        </p:blipFill>
        <p:spPr>
          <a:xfrm>
            <a:off x="0" y="1260000"/>
            <a:ext cx="5362200" cy="2500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38842C5-C5E3-4584-AAFB-AD1096144E8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74" name="Picture 2"/>
          <p:cNvPicPr/>
          <p:nvPr/>
        </p:nvPicPr>
        <p:blipFill>
          <a:blip r:embed="rId2"/>
          <a:stretch/>
        </p:blipFill>
        <p:spPr>
          <a:xfrm>
            <a:off x="4462200" y="3184560"/>
            <a:ext cx="4681440" cy="3511080"/>
          </a:xfrm>
          <a:prstGeom prst="rect">
            <a:avLst/>
          </a:prstGeom>
          <a:ln>
            <a:noFill/>
          </a:ln>
        </p:spPr>
      </p:pic>
      <p:pic>
        <p:nvPicPr>
          <p:cNvPr id="475" name="Picture 4"/>
          <p:cNvPicPr/>
          <p:nvPr/>
        </p:nvPicPr>
        <p:blipFill>
          <a:blip r:embed="rId3"/>
          <a:stretch/>
        </p:blipFill>
        <p:spPr>
          <a:xfrm>
            <a:off x="105480" y="260640"/>
            <a:ext cx="4356360" cy="435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TERCEIRA GERAÇÃO DE COMPUTADORES</a:t>
            </a:r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2AC3460-925A-44A6-B754-1E07AC6F1E0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78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9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0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81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TERCEIRA 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482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3" name="Group 7"/>
          <p:cNvGrpSpPr/>
          <p:nvPr/>
        </p:nvGrpSpPr>
        <p:grpSpPr>
          <a:xfrm>
            <a:off x="642240" y="1712160"/>
            <a:ext cx="3169080" cy="4237200"/>
            <a:chOff x="642240" y="1712160"/>
            <a:chExt cx="3169080" cy="4237200"/>
          </a:xfrm>
        </p:grpSpPr>
        <p:sp>
          <p:nvSpPr>
            <p:cNvPr id="484" name="CustomShape 8"/>
            <p:cNvSpPr/>
            <p:nvPr/>
          </p:nvSpPr>
          <p:spPr>
            <a:xfrm rot="10800000">
              <a:off x="1075320" y="171252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Circuitos integrados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5" name="CustomShape 9"/>
            <p:cNvSpPr/>
            <p:nvPr/>
          </p:nvSpPr>
          <p:spPr>
            <a:xfrm>
              <a:off x="642240" y="1712160"/>
              <a:ext cx="865080" cy="86508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6" name="CustomShape 10"/>
            <p:cNvSpPr/>
            <p:nvPr/>
          </p:nvSpPr>
          <p:spPr>
            <a:xfrm rot="10800000">
              <a:off x="1075320" y="283644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Diminuição do tamanho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7" name="CustomShape 11"/>
            <p:cNvSpPr/>
            <p:nvPr/>
          </p:nvSpPr>
          <p:spPr>
            <a:xfrm>
              <a:off x="642240" y="2836080"/>
              <a:ext cx="865080" cy="86508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8" name="CustomShape 12"/>
            <p:cNvSpPr/>
            <p:nvPr/>
          </p:nvSpPr>
          <p:spPr>
            <a:xfrm rot="10800000">
              <a:off x="1075320" y="396000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Maior capacidade de processamento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9" name="CustomShape 13"/>
            <p:cNvSpPr/>
            <p:nvPr/>
          </p:nvSpPr>
          <p:spPr>
            <a:xfrm>
              <a:off x="642240" y="3960000"/>
              <a:ext cx="865080" cy="86508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CustomShape 14"/>
            <p:cNvSpPr/>
            <p:nvPr/>
          </p:nvSpPr>
          <p:spPr>
            <a:xfrm rot="10800000">
              <a:off x="1075320" y="508392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Computador Pessoal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91" name="CustomShape 15"/>
            <p:cNvSpPr/>
            <p:nvPr/>
          </p:nvSpPr>
          <p:spPr>
            <a:xfrm>
              <a:off x="642240" y="5083920"/>
              <a:ext cx="865080" cy="86508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492" name="Espaço Reservado para Conteúdo 5"/>
          <p:cNvPicPr/>
          <p:nvPr/>
        </p:nvPicPr>
        <p:blipFill>
          <a:blip r:embed="rId7"/>
          <a:stretch/>
        </p:blipFill>
        <p:spPr>
          <a:xfrm>
            <a:off x="3830400" y="1711800"/>
            <a:ext cx="5313240" cy="417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BBED67F-1A80-4542-973F-93C07A0C874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94" name="Espaço Reservado para Conteúdo 6"/>
          <p:cNvPicPr/>
          <p:nvPr/>
        </p:nvPicPr>
        <p:blipFill>
          <a:blip r:embed="rId2"/>
          <a:stretch/>
        </p:blipFill>
        <p:spPr>
          <a:xfrm>
            <a:off x="273960" y="1084680"/>
            <a:ext cx="5112360" cy="3834000"/>
          </a:xfrm>
          <a:prstGeom prst="rect">
            <a:avLst/>
          </a:prstGeom>
          <a:ln>
            <a:noFill/>
          </a:ln>
        </p:spPr>
      </p:pic>
      <p:pic>
        <p:nvPicPr>
          <p:cNvPr id="495" name="Imagem 5"/>
          <p:cNvPicPr/>
          <p:nvPr/>
        </p:nvPicPr>
        <p:blipFill>
          <a:blip r:embed="rId3"/>
          <a:stretch/>
        </p:blipFill>
        <p:spPr>
          <a:xfrm>
            <a:off x="7164360" y="1033200"/>
            <a:ext cx="1979280" cy="3580200"/>
          </a:xfrm>
          <a:prstGeom prst="rect">
            <a:avLst/>
          </a:prstGeom>
          <a:ln>
            <a:noFill/>
          </a:ln>
        </p:spPr>
      </p:pic>
      <p:sp>
        <p:nvSpPr>
          <p:cNvPr id="496" name="CustomShape 2"/>
          <p:cNvSpPr/>
          <p:nvPr/>
        </p:nvSpPr>
        <p:spPr>
          <a:xfrm rot="3934800">
            <a:off x="5663160" y="3227400"/>
            <a:ext cx="647640" cy="2736000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  <a:solidFill>
            <a:srgbClr val="00CC99"/>
          </a:solidFill>
          <a:ln w="25560">
            <a:solidFill>
              <a:srgbClr val="00967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7" name="CustomShape 3"/>
          <p:cNvSpPr/>
          <p:nvPr/>
        </p:nvSpPr>
        <p:spPr>
          <a:xfrm>
            <a:off x="0" y="5422320"/>
            <a:ext cx="9143640" cy="9435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800" b="1" strike="noStrike" spc="-1">
                <a:solidFill>
                  <a:srgbClr val="C00000"/>
                </a:solidFill>
                <a:latin typeface="Arial"/>
              </a:rPr>
              <a:t>A Transítores foi substituídos pelo circuitos integrados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498" name="CustomShape 4"/>
          <p:cNvSpPr/>
          <p:nvPr/>
        </p:nvSpPr>
        <p:spPr>
          <a:xfrm>
            <a:off x="684360" y="907920"/>
            <a:ext cx="7632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TERCEIRA  GERAÇÃO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5"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9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 additive="repl">
                                        <p:cTn id="2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 additive="repl">
                                        <p:cTn id="26"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 additive="repl">
                                        <p:cTn id="3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 additive="repl">
                                        <p:cTn id="34" dur="2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349EBAA-B029-43E2-92A7-E2A279FAA6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00" name="Picture 2"/>
          <p:cNvPicPr/>
          <p:nvPr/>
        </p:nvPicPr>
        <p:blipFill>
          <a:blip r:embed="rId2"/>
          <a:stretch/>
        </p:blipFill>
        <p:spPr>
          <a:xfrm>
            <a:off x="6111000" y="4849560"/>
            <a:ext cx="3032640" cy="2066040"/>
          </a:xfrm>
          <a:prstGeom prst="rect">
            <a:avLst/>
          </a:prstGeom>
          <a:ln>
            <a:noFill/>
          </a:ln>
        </p:spPr>
      </p:pic>
      <p:pic>
        <p:nvPicPr>
          <p:cNvPr id="501" name="Picture 4"/>
          <p:cNvPicPr/>
          <p:nvPr/>
        </p:nvPicPr>
        <p:blipFill>
          <a:blip r:embed="rId3"/>
          <a:stretch/>
        </p:blipFill>
        <p:spPr>
          <a:xfrm>
            <a:off x="6111000" y="3600"/>
            <a:ext cx="3032640" cy="2274480"/>
          </a:xfrm>
          <a:prstGeom prst="rect">
            <a:avLst/>
          </a:prstGeom>
          <a:ln>
            <a:noFill/>
          </a:ln>
        </p:spPr>
      </p:pic>
      <p:pic>
        <p:nvPicPr>
          <p:cNvPr id="502" name="Imagem 2"/>
          <p:cNvPicPr/>
          <p:nvPr/>
        </p:nvPicPr>
        <p:blipFill>
          <a:blip r:embed="rId4"/>
          <a:stretch/>
        </p:blipFill>
        <p:spPr>
          <a:xfrm>
            <a:off x="6111000" y="2278440"/>
            <a:ext cx="3032640" cy="2794680"/>
          </a:xfrm>
          <a:prstGeom prst="rect">
            <a:avLst/>
          </a:prstGeom>
          <a:ln>
            <a:noFill/>
          </a:ln>
        </p:spPr>
      </p:pic>
      <p:pic>
        <p:nvPicPr>
          <p:cNvPr id="503" name="Imagem 3"/>
          <p:cNvPicPr/>
          <p:nvPr/>
        </p:nvPicPr>
        <p:blipFill>
          <a:blip r:embed="rId5"/>
          <a:stretch/>
        </p:blipFill>
        <p:spPr>
          <a:xfrm>
            <a:off x="0" y="0"/>
            <a:ext cx="6228000" cy="6915600"/>
          </a:xfrm>
          <a:prstGeom prst="rect">
            <a:avLst/>
          </a:prstGeom>
          <a:ln>
            <a:noFill/>
          </a:ln>
        </p:spPr>
      </p:pic>
      <p:sp>
        <p:nvSpPr>
          <p:cNvPr id="504" name="Line 2"/>
          <p:cNvSpPr/>
          <p:nvPr/>
        </p:nvSpPr>
        <p:spPr>
          <a:xfrm>
            <a:off x="6228000" y="0"/>
            <a:ext cx="0" cy="691560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Line 3"/>
          <p:cNvSpPr/>
          <p:nvPr/>
        </p:nvSpPr>
        <p:spPr>
          <a:xfrm flipH="1">
            <a:off x="6228000" y="2278080"/>
            <a:ext cx="2916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6" name="Line 4"/>
          <p:cNvSpPr/>
          <p:nvPr/>
        </p:nvSpPr>
        <p:spPr>
          <a:xfrm flipH="1">
            <a:off x="6228000" y="5073120"/>
            <a:ext cx="2916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QUARTA GERAÇÃO DE COMPUTADORES</a:t>
            </a:r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C96E091-0EFB-4D84-B44F-A6B1FE5B80B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424440" y="40464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Quarta Geração(1977 – 1991)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510" name="Group 3"/>
          <p:cNvGrpSpPr/>
          <p:nvPr/>
        </p:nvGrpSpPr>
        <p:grpSpPr>
          <a:xfrm>
            <a:off x="1045440" y="1814400"/>
            <a:ext cx="3409920" cy="4743000"/>
            <a:chOff x="1045440" y="1814400"/>
            <a:chExt cx="3409920" cy="4743000"/>
          </a:xfrm>
        </p:grpSpPr>
        <p:sp>
          <p:nvSpPr>
            <p:cNvPr id="511" name="CustomShape 4"/>
            <p:cNvSpPr/>
            <p:nvPr/>
          </p:nvSpPr>
          <p:spPr>
            <a:xfrm rot="10800000">
              <a:off x="1362600" y="181476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Softwares integrados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2" name="CustomShape 5"/>
            <p:cNvSpPr/>
            <p:nvPr/>
          </p:nvSpPr>
          <p:spPr>
            <a:xfrm>
              <a:off x="1045440" y="1814400"/>
              <a:ext cx="632520" cy="63252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3" name="CustomShape 6"/>
            <p:cNvSpPr/>
            <p:nvPr/>
          </p:nvSpPr>
          <p:spPr>
            <a:xfrm rot="10800000">
              <a:off x="1362600" y="263664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Processadores de textos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4" name="CustomShape 7"/>
            <p:cNvSpPr/>
            <p:nvPr/>
          </p:nvSpPr>
          <p:spPr>
            <a:xfrm>
              <a:off x="1045440" y="2636640"/>
              <a:ext cx="632520" cy="63252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5" name="CustomShape 8"/>
            <p:cNvSpPr/>
            <p:nvPr/>
          </p:nvSpPr>
          <p:spPr>
            <a:xfrm rot="10800000">
              <a:off x="1362600" y="345852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Planilhas eletrônicas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6" name="CustomShape 9"/>
            <p:cNvSpPr/>
            <p:nvPr/>
          </p:nvSpPr>
          <p:spPr>
            <a:xfrm>
              <a:off x="1045440" y="3458520"/>
              <a:ext cx="632520" cy="63252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7" name="CustomShape 10"/>
            <p:cNvSpPr/>
            <p:nvPr/>
          </p:nvSpPr>
          <p:spPr>
            <a:xfrm rot="10800000">
              <a:off x="1362600" y="428076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Banco de dados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8" name="CustomShape 11"/>
            <p:cNvSpPr/>
            <p:nvPr/>
          </p:nvSpPr>
          <p:spPr>
            <a:xfrm>
              <a:off x="1045440" y="4280400"/>
              <a:ext cx="632520" cy="63252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9" name="CustomShape 12"/>
            <p:cNvSpPr/>
            <p:nvPr/>
          </p:nvSpPr>
          <p:spPr>
            <a:xfrm rot="10800000">
              <a:off x="1362600" y="510264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Gráficos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20" name="CustomShape 13"/>
            <p:cNvSpPr/>
            <p:nvPr/>
          </p:nvSpPr>
          <p:spPr>
            <a:xfrm>
              <a:off x="1045440" y="5102640"/>
              <a:ext cx="632520" cy="63252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1" name="CustomShape 14"/>
            <p:cNvSpPr/>
            <p:nvPr/>
          </p:nvSpPr>
          <p:spPr>
            <a:xfrm rot="10800000">
              <a:off x="1362600" y="592452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Gerenciadores de Comunicação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22" name="CustomShape 15"/>
            <p:cNvSpPr/>
            <p:nvPr/>
          </p:nvSpPr>
          <p:spPr>
            <a:xfrm>
              <a:off x="1045440" y="5924520"/>
              <a:ext cx="632520" cy="63252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23" name="Espaço Reservado para Conteúdo 5"/>
          <p:cNvPicPr/>
          <p:nvPr/>
        </p:nvPicPr>
        <p:blipFill>
          <a:blip r:embed="rId8"/>
          <a:stretch/>
        </p:blipFill>
        <p:spPr>
          <a:xfrm>
            <a:off x="4500000" y="1845000"/>
            <a:ext cx="4342680" cy="43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13DB858-3332-43E6-8745-280E7F39D60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Quarta Geração(1975 – 1980)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457200" y="1124640"/>
            <a:ext cx="7930800" cy="39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Em 1975/77, ocorreram avanços significativos, surgindo os microprocessadores, os microcomputadores e os super computadores</a:t>
            </a: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2400" b="0" strike="noStrike" spc="-1">
              <a:latin typeface="Arial"/>
            </a:endParaRPr>
          </a:p>
        </p:txBody>
      </p:sp>
      <p:pic>
        <p:nvPicPr>
          <p:cNvPr id="527" name="Espaço Reservado para Conteúdo 8"/>
          <p:cNvPicPr/>
          <p:nvPr/>
        </p:nvPicPr>
        <p:blipFill>
          <a:blip r:embed="rId2"/>
          <a:stretch/>
        </p:blipFill>
        <p:spPr>
          <a:xfrm>
            <a:off x="6631920" y="4437000"/>
            <a:ext cx="234288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DFB74B-85C1-4A34-B008-EC2040C4E8B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29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Quarta Geração(1975 – 1980)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530" name="CustomShape 3"/>
          <p:cNvSpPr/>
          <p:nvPr/>
        </p:nvSpPr>
        <p:spPr>
          <a:xfrm>
            <a:off x="457200" y="1124640"/>
            <a:ext cx="7930800" cy="39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Em 1977 houve uma explosão no mercado de microcomputadores, sendo fabricados em escala comercial e a partir daí a evolução foi sendo cada vez maior.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2400" b="0" strike="noStrike" spc="-1">
              <a:latin typeface="Arial"/>
            </a:endParaRPr>
          </a:p>
        </p:txBody>
      </p:sp>
      <p:pic>
        <p:nvPicPr>
          <p:cNvPr id="531" name="Espaço Reservado para Conteúdo 8"/>
          <p:cNvPicPr/>
          <p:nvPr/>
        </p:nvPicPr>
        <p:blipFill>
          <a:blip r:embed="rId2"/>
          <a:stretch/>
        </p:blipFill>
        <p:spPr>
          <a:xfrm>
            <a:off x="6631920" y="4437000"/>
            <a:ext cx="234288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QUINTA GERAÇÃO DE COMPUTADORES</a:t>
            </a:r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Shape 1"/>
          <p:cNvSpPr txBox="1"/>
          <p:nvPr/>
        </p:nvSpPr>
        <p:spPr>
          <a:xfrm>
            <a:off x="5257800" y="3048120"/>
            <a:ext cx="3504960" cy="335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13BD033-DE72-4B17-901B-95A34552FD0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35" name="CustomShape 3"/>
          <p:cNvSpPr/>
          <p:nvPr/>
        </p:nvSpPr>
        <p:spPr>
          <a:xfrm>
            <a:off x="313200" y="13860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Quinta geração (1981)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536" name="Group 4"/>
          <p:cNvGrpSpPr/>
          <p:nvPr/>
        </p:nvGrpSpPr>
        <p:grpSpPr>
          <a:xfrm>
            <a:off x="579960" y="987840"/>
            <a:ext cx="3021840" cy="4688640"/>
            <a:chOff x="579960" y="987840"/>
            <a:chExt cx="3021840" cy="4688640"/>
          </a:xfrm>
        </p:grpSpPr>
        <p:sp>
          <p:nvSpPr>
            <p:cNvPr id="537" name="CustomShape 5"/>
            <p:cNvSpPr/>
            <p:nvPr/>
          </p:nvSpPr>
          <p:spPr>
            <a:xfrm rot="10800000">
              <a:off x="958680" y="9878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Super Computadores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38" name="CustomShape 6"/>
            <p:cNvSpPr/>
            <p:nvPr/>
          </p:nvSpPr>
          <p:spPr>
            <a:xfrm>
              <a:off x="579960" y="987840"/>
              <a:ext cx="756360" cy="75636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9" name="CustomShape 7"/>
            <p:cNvSpPr/>
            <p:nvPr/>
          </p:nvSpPr>
          <p:spPr>
            <a:xfrm rot="10800000">
              <a:off x="958680" y="19706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Robótica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0" name="CustomShape 8"/>
            <p:cNvSpPr/>
            <p:nvPr/>
          </p:nvSpPr>
          <p:spPr>
            <a:xfrm>
              <a:off x="579960" y="1970640"/>
              <a:ext cx="756360" cy="75636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1" name="CustomShape 9"/>
            <p:cNvSpPr/>
            <p:nvPr/>
          </p:nvSpPr>
          <p:spPr>
            <a:xfrm rot="10800000">
              <a:off x="958680" y="29534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Imagem virtual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2" name="CustomShape 10"/>
            <p:cNvSpPr/>
            <p:nvPr/>
          </p:nvSpPr>
          <p:spPr>
            <a:xfrm>
              <a:off x="579960" y="2953440"/>
              <a:ext cx="756360" cy="75636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3" name="CustomShape 11"/>
            <p:cNvSpPr/>
            <p:nvPr/>
          </p:nvSpPr>
          <p:spPr>
            <a:xfrm rot="10800000">
              <a:off x="958680" y="39362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Multimídia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4" name="CustomShape 12"/>
            <p:cNvSpPr/>
            <p:nvPr/>
          </p:nvSpPr>
          <p:spPr>
            <a:xfrm>
              <a:off x="579960" y="3936240"/>
              <a:ext cx="756360" cy="75636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5" name="CustomShape 13"/>
            <p:cNvSpPr/>
            <p:nvPr/>
          </p:nvSpPr>
          <p:spPr>
            <a:xfrm rot="10800000">
              <a:off x="958680" y="491976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Era On-line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6" name="CustomShape 14"/>
            <p:cNvSpPr/>
            <p:nvPr/>
          </p:nvSpPr>
          <p:spPr>
            <a:xfrm>
              <a:off x="579960" y="4918680"/>
              <a:ext cx="756360" cy="75636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47" name="Espaço Reservado para Conteúdo 5"/>
          <p:cNvPicPr/>
          <p:nvPr/>
        </p:nvPicPr>
        <p:blipFill>
          <a:blip r:embed="rId7"/>
          <a:stretch/>
        </p:blipFill>
        <p:spPr>
          <a:xfrm>
            <a:off x="3852000" y="987480"/>
            <a:ext cx="5291640" cy="587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7F0D40B-8C38-40E4-B2E0-EBAAF0E4175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49" name="Picture 4"/>
          <p:cNvPicPr/>
          <p:nvPr/>
        </p:nvPicPr>
        <p:blipFill>
          <a:blip r:embed="rId3"/>
          <a:stretch/>
        </p:blipFill>
        <p:spPr>
          <a:xfrm>
            <a:off x="4618440" y="0"/>
            <a:ext cx="4568040" cy="6788520"/>
          </a:xfrm>
          <a:prstGeom prst="rect">
            <a:avLst/>
          </a:prstGeom>
          <a:ln>
            <a:noFill/>
          </a:ln>
        </p:spPr>
      </p:pic>
      <p:pic>
        <p:nvPicPr>
          <p:cNvPr id="550" name="Picture 6"/>
          <p:cNvPicPr/>
          <p:nvPr/>
        </p:nvPicPr>
        <p:blipFill>
          <a:blip r:embed="rId4"/>
          <a:stretch/>
        </p:blipFill>
        <p:spPr>
          <a:xfrm>
            <a:off x="68400" y="3403080"/>
            <a:ext cx="4549680" cy="3457800"/>
          </a:xfrm>
          <a:prstGeom prst="rect">
            <a:avLst/>
          </a:prstGeom>
          <a:ln>
            <a:noFill/>
          </a:ln>
        </p:spPr>
      </p:pic>
      <p:sp>
        <p:nvSpPr>
          <p:cNvPr id="551" name="Line 2"/>
          <p:cNvSpPr/>
          <p:nvPr/>
        </p:nvSpPr>
        <p:spPr>
          <a:xfrm>
            <a:off x="4638240" y="21960"/>
            <a:ext cx="0" cy="691596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2" name="Line 3"/>
          <p:cNvSpPr/>
          <p:nvPr/>
        </p:nvSpPr>
        <p:spPr>
          <a:xfrm flipH="1">
            <a:off x="0" y="3429000"/>
            <a:ext cx="4572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3" name="Picture 8"/>
          <p:cNvPicPr/>
          <p:nvPr/>
        </p:nvPicPr>
        <p:blipFill>
          <a:blip r:embed="rId5"/>
          <a:stretch/>
        </p:blipFill>
        <p:spPr>
          <a:xfrm>
            <a:off x="467640" y="30960"/>
            <a:ext cx="3927600" cy="337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3E3071F-ABDB-43A5-B6CD-D4ABA7CCC96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313200" y="13860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Quinta geração (1981)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556" name="Picture 3"/>
          <p:cNvPicPr/>
          <p:nvPr/>
        </p:nvPicPr>
        <p:blipFill>
          <a:blip r:embed="rId2"/>
          <a:stretch/>
        </p:blipFill>
        <p:spPr>
          <a:xfrm>
            <a:off x="4450680" y="3789000"/>
            <a:ext cx="4626720" cy="2950560"/>
          </a:xfrm>
          <a:prstGeom prst="rect">
            <a:avLst/>
          </a:prstGeom>
          <a:ln>
            <a:noFill/>
          </a:ln>
        </p:spPr>
      </p:pic>
      <p:pic>
        <p:nvPicPr>
          <p:cNvPr id="557" name="Espaço Reservado para Conteúdo 3"/>
          <p:cNvPicPr/>
          <p:nvPr/>
        </p:nvPicPr>
        <p:blipFill>
          <a:blip r:embed="rId3"/>
          <a:stretch/>
        </p:blipFill>
        <p:spPr>
          <a:xfrm>
            <a:off x="107640" y="1556640"/>
            <a:ext cx="5312160" cy="339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Custom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pt-BR" sz="3200" b="0" strike="noStrike" spc="-1">
                <a:latin typeface="Arial"/>
              </a:rPr>
              <a:t>PROVAVELMENTE JÁ ESTAMOS VIVENDO</a:t>
            </a:r>
          </a:p>
          <a:p>
            <a:pPr algn="ctr"/>
            <a:r>
              <a:rPr lang="pt-BR" sz="3200" b="0" strike="noStrike" spc="-1">
                <a:latin typeface="Arial"/>
              </a:rPr>
              <a:t> A SEXTA GERAÇÃO... </a:t>
            </a:r>
          </a:p>
        </p:txBody>
      </p:sp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TextShape 1"/>
          <p:cNvSpPr txBox="1"/>
          <p:nvPr/>
        </p:nvSpPr>
        <p:spPr>
          <a:xfrm>
            <a:off x="5257800" y="3048120"/>
            <a:ext cx="3504960" cy="335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4054ED8-C3C4-4B69-8324-2186571E3FF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61" name="Picture 2"/>
          <p:cNvPicPr/>
          <p:nvPr/>
        </p:nvPicPr>
        <p:blipFill>
          <a:blip r:embed="rId3"/>
          <a:stretch/>
        </p:blipFill>
        <p:spPr>
          <a:xfrm>
            <a:off x="3924360" y="2276640"/>
            <a:ext cx="4750920" cy="4333680"/>
          </a:xfrm>
          <a:prstGeom prst="rect">
            <a:avLst/>
          </a:prstGeom>
          <a:ln>
            <a:noFill/>
          </a:ln>
        </p:spPr>
      </p:pic>
      <p:pic>
        <p:nvPicPr>
          <p:cNvPr id="562" name="Picture 6"/>
          <p:cNvPicPr/>
          <p:nvPr/>
        </p:nvPicPr>
        <p:blipFill>
          <a:blip r:embed="rId4"/>
          <a:stretch/>
        </p:blipFill>
        <p:spPr>
          <a:xfrm>
            <a:off x="250920" y="2637000"/>
            <a:ext cx="2909520" cy="3095280"/>
          </a:xfrm>
          <a:prstGeom prst="rect">
            <a:avLst/>
          </a:prstGeom>
          <a:ln>
            <a:noFill/>
          </a:ln>
        </p:spPr>
      </p:pic>
      <p:sp>
        <p:nvSpPr>
          <p:cNvPr id="563" name="CustomShape 3"/>
          <p:cNvSpPr/>
          <p:nvPr/>
        </p:nvSpPr>
        <p:spPr>
          <a:xfrm>
            <a:off x="395640" y="404640"/>
            <a:ext cx="84247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A era dos computadores pessoais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TextShape 1"/>
          <p:cNvSpPr txBox="1"/>
          <p:nvPr/>
        </p:nvSpPr>
        <p:spPr>
          <a:xfrm>
            <a:off x="100440" y="1700640"/>
            <a:ext cx="8604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65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D03D678-F391-4C6C-981B-83717D2D386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EE291D2-38B0-4DB6-9D87-ECDBA505717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67" name="Picture 6"/>
          <p:cNvPicPr/>
          <p:nvPr/>
        </p:nvPicPr>
        <p:blipFill>
          <a:blip r:embed="rId3"/>
          <a:stretch/>
        </p:blipFill>
        <p:spPr>
          <a:xfrm>
            <a:off x="216000" y="71640"/>
            <a:ext cx="8927640" cy="612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IBM</a:t>
            </a:r>
          </a:p>
        </p:txBody>
      </p:sp>
      <p:sp>
        <p:nvSpPr>
          <p:cNvPr id="569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O 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IBM PC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(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P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ersonal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C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omputer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ou "computador pessoal") foi a versão original e progenitor da plataforma de hardware dos "IBM PC compatíveis". Lançado em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12 de Agosto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de 1981, o modelo original recebeu a denominação 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IBM 5150.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0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84EDB0E-3E1F-4971-918C-CA7FAA7D7A1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IBM</a:t>
            </a:r>
          </a:p>
        </p:txBody>
      </p:sp>
      <p:sp>
        <p:nvSpPr>
          <p:cNvPr id="572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Seu desenvolvimento ficou a cargo de uma equipe de doze engenheiros e projetistas sob a direção de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Don Estridge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da 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IBM Entry Systems Division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em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Boca Ratón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, Flórida.</a:t>
            </a:r>
          </a:p>
        </p:txBody>
      </p:sp>
      <p:sp>
        <p:nvSpPr>
          <p:cNvPr id="573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A3B761B-1399-41D1-A3D3-011998D5AEC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 computador IBM -5051</a:t>
            </a:r>
          </a:p>
        </p:txBody>
      </p:sp>
      <p:sp>
        <p:nvSpPr>
          <p:cNvPr id="575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962D3AD-7B40-4EDC-94C0-B4312FF6016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77" name="Picture 5"/>
          <p:cNvPicPr/>
          <p:nvPr/>
        </p:nvPicPr>
        <p:blipFill>
          <a:blip r:embed="rId2"/>
          <a:stretch/>
        </p:blipFill>
        <p:spPr>
          <a:xfrm>
            <a:off x="88560" y="1562040"/>
            <a:ext cx="9055080" cy="529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APPLE</a:t>
            </a:r>
          </a:p>
        </p:txBody>
      </p:sp>
      <p:sp>
        <p:nvSpPr>
          <p:cNvPr id="579" name="TextShape 2"/>
          <p:cNvSpPr txBox="1"/>
          <p:nvPr/>
        </p:nvSpPr>
        <p:spPr>
          <a:xfrm>
            <a:off x="468360" y="191628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 Apple Lisa, lançado em 1983, usava uma interface gráfica inovadora com ícones e mouse, que hoje substituiu os antigos sistemas de texto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. </a:t>
            </a:r>
          </a:p>
        </p:txBody>
      </p:sp>
      <p:sp>
        <p:nvSpPr>
          <p:cNvPr id="580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E7C56D2-A579-488F-814D-A4B1CDD56DF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Imagem 5"/>
          <p:cNvPicPr/>
          <p:nvPr/>
        </p:nvPicPr>
        <p:blipFill>
          <a:blip r:embed="rId2"/>
          <a:stretch/>
        </p:blipFill>
        <p:spPr>
          <a:xfrm>
            <a:off x="0" y="0"/>
            <a:ext cx="9142200" cy="6842520"/>
          </a:xfrm>
          <a:prstGeom prst="rect">
            <a:avLst/>
          </a:prstGeom>
          <a:ln>
            <a:noFill/>
          </a:ln>
        </p:spPr>
      </p:pic>
      <p:sp>
        <p:nvSpPr>
          <p:cNvPr id="58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FFFFFF"/>
                </a:solidFill>
                <a:latin typeface="Arial"/>
              </a:rPr>
              <a:t>MODELOS ANTERIORES DA APPLE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3" name="Picture 2"/>
          <p:cNvPicPr/>
          <p:nvPr/>
        </p:nvPicPr>
        <p:blipFill>
          <a:blip r:embed="rId3"/>
          <a:stretch/>
        </p:blipFill>
        <p:spPr>
          <a:xfrm>
            <a:off x="4108680" y="3069000"/>
            <a:ext cx="5034960" cy="3774240"/>
          </a:xfrm>
          <a:prstGeom prst="rect">
            <a:avLst/>
          </a:prstGeom>
          <a:ln>
            <a:noFill/>
          </a:ln>
        </p:spPr>
      </p:pic>
      <p:pic>
        <p:nvPicPr>
          <p:cNvPr id="584" name="Imagem 3"/>
          <p:cNvPicPr/>
          <p:nvPr/>
        </p:nvPicPr>
        <p:blipFill>
          <a:blip r:embed="rId4"/>
          <a:stretch/>
        </p:blipFill>
        <p:spPr>
          <a:xfrm>
            <a:off x="179640" y="2709000"/>
            <a:ext cx="3816360" cy="413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APPLE</a:t>
            </a:r>
          </a:p>
        </p:txBody>
      </p:sp>
      <p:sp>
        <p:nvSpPr>
          <p:cNvPr id="586" name="TextShape 2"/>
          <p:cNvSpPr txBox="1"/>
          <p:nvPr/>
        </p:nvSpPr>
        <p:spPr>
          <a:xfrm>
            <a:off x="395280" y="134136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Entretanto o alto preço fadou o computador ao fracasso. O aparelho custava US$ 9,995, levando os consumidores a comprar do seu principal rival, a IBM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. </a:t>
            </a:r>
          </a:p>
        </p:txBody>
      </p:sp>
      <p:sp>
        <p:nvSpPr>
          <p:cNvPr id="587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9EA63E-26C3-47E0-9144-AA0B47925E5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88" name="Picture 5"/>
          <p:cNvPicPr/>
          <p:nvPr/>
        </p:nvPicPr>
        <p:blipFill>
          <a:blip r:embed="rId2"/>
          <a:stretch/>
        </p:blipFill>
        <p:spPr>
          <a:xfrm>
            <a:off x="0" y="4464000"/>
            <a:ext cx="3598560" cy="2393640"/>
          </a:xfrm>
          <a:prstGeom prst="rect">
            <a:avLst/>
          </a:prstGeom>
          <a:ln>
            <a:noFill/>
          </a:ln>
        </p:spPr>
      </p:pic>
      <p:pic>
        <p:nvPicPr>
          <p:cNvPr id="589" name="Picture 7"/>
          <p:cNvPicPr/>
          <p:nvPr/>
        </p:nvPicPr>
        <p:blipFill>
          <a:blip r:embed="rId3"/>
          <a:stretch/>
        </p:blipFill>
        <p:spPr>
          <a:xfrm>
            <a:off x="6012000" y="4335480"/>
            <a:ext cx="3131640" cy="252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591" name="TextShape 2"/>
          <p:cNvSpPr txBox="1"/>
          <p:nvPr/>
        </p:nvSpPr>
        <p:spPr>
          <a:xfrm>
            <a:off x="453600" y="1413000"/>
            <a:ext cx="8229240" cy="14536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Um </a:t>
            </a:r>
            <a:r>
              <a:rPr lang="pt-BR" sz="2800" b="1" strike="noStrike" spc="-1">
                <a:solidFill>
                  <a:srgbClr val="000000"/>
                </a:solidFill>
                <a:latin typeface="Arial"/>
              </a:rPr>
              <a:t>mainframe</a:t>
            </a: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 é um computador de grande porte, dedicado normalmente ao processamento de um volume grande de informações. </a:t>
            </a:r>
          </a:p>
        </p:txBody>
      </p:sp>
      <p:sp>
        <p:nvSpPr>
          <p:cNvPr id="59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ABE4AE0-6AA4-4BA6-A2AA-55BE934B125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93" name="Picture 2"/>
          <p:cNvPicPr/>
          <p:nvPr/>
        </p:nvPicPr>
        <p:blipFill>
          <a:blip r:embed="rId2"/>
          <a:stretch/>
        </p:blipFill>
        <p:spPr>
          <a:xfrm>
            <a:off x="-57240" y="3097080"/>
            <a:ext cx="3820680" cy="3760560"/>
          </a:xfrm>
          <a:prstGeom prst="rect">
            <a:avLst/>
          </a:prstGeom>
          <a:ln>
            <a:noFill/>
          </a:ln>
        </p:spPr>
      </p:pic>
      <p:pic>
        <p:nvPicPr>
          <p:cNvPr id="594" name="Picture 4"/>
          <p:cNvPicPr/>
          <p:nvPr/>
        </p:nvPicPr>
        <p:blipFill>
          <a:blip r:embed="rId3"/>
          <a:stretch/>
        </p:blipFill>
        <p:spPr>
          <a:xfrm>
            <a:off x="4406760" y="3476520"/>
            <a:ext cx="4736880" cy="338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596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Os mainframes são capazes de oferecer serviços de processamento a milhares de usuários através de milhares de terminais conectados diretamente ou através de uma rede. </a:t>
            </a:r>
          </a:p>
        </p:txBody>
      </p:sp>
      <p:sp>
        <p:nvSpPr>
          <p:cNvPr id="597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02B273D-DE36-4B01-B940-04A2B1EC2C8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98" name="CustomShape 4"/>
          <p:cNvSpPr/>
          <p:nvPr/>
        </p:nvSpPr>
        <p:spPr>
          <a:xfrm>
            <a:off x="38160" y="-647640"/>
            <a:ext cx="3352320" cy="13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9" name="CustomShape 5"/>
          <p:cNvSpPr/>
          <p:nvPr/>
        </p:nvSpPr>
        <p:spPr>
          <a:xfrm>
            <a:off x="38160" y="-647640"/>
            <a:ext cx="3352320" cy="13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0" name="Picture 6"/>
          <p:cNvPicPr/>
          <p:nvPr/>
        </p:nvPicPr>
        <p:blipFill>
          <a:blip r:embed="rId2"/>
          <a:stretch/>
        </p:blipFill>
        <p:spPr>
          <a:xfrm>
            <a:off x="428760" y="4000680"/>
            <a:ext cx="3571560" cy="2599920"/>
          </a:xfrm>
          <a:prstGeom prst="rect">
            <a:avLst/>
          </a:prstGeom>
          <a:ln>
            <a:noFill/>
          </a:ln>
        </p:spPr>
      </p:pic>
      <p:pic>
        <p:nvPicPr>
          <p:cNvPr id="601" name="Picture 8"/>
          <p:cNvPicPr/>
          <p:nvPr/>
        </p:nvPicPr>
        <p:blipFill>
          <a:blip r:embed="rId3"/>
          <a:stretch/>
        </p:blipFill>
        <p:spPr>
          <a:xfrm>
            <a:off x="5154480" y="4214880"/>
            <a:ext cx="3989160" cy="264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603" name="TextShape 2"/>
          <p:cNvSpPr txBox="1"/>
          <p:nvPr/>
        </p:nvSpPr>
        <p:spPr>
          <a:xfrm>
            <a:off x="467640" y="1196640"/>
            <a:ext cx="8229240" cy="1583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i="1" strike="noStrike" spc="-1">
                <a:solidFill>
                  <a:srgbClr val="000000"/>
                </a:solidFill>
                <a:latin typeface="Arial"/>
              </a:rPr>
              <a:t>O termo mainframe se refere ao gabinete principal que alojava a unidade central de fogo nos primeiros computadores.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E725A2-0B48-4B6F-886A-75FBD221961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05" name="Picture 2"/>
          <p:cNvPicPr/>
          <p:nvPr/>
        </p:nvPicPr>
        <p:blipFill>
          <a:blip r:embed="rId2"/>
          <a:stretch/>
        </p:blipFill>
        <p:spPr>
          <a:xfrm>
            <a:off x="1000080" y="2928960"/>
            <a:ext cx="3857400" cy="2574720"/>
          </a:xfrm>
          <a:prstGeom prst="rect">
            <a:avLst/>
          </a:prstGeom>
          <a:ln>
            <a:noFill/>
          </a:ln>
        </p:spPr>
      </p:pic>
      <p:pic>
        <p:nvPicPr>
          <p:cNvPr id="606" name="Picture 4"/>
          <p:cNvPicPr/>
          <p:nvPr/>
        </p:nvPicPr>
        <p:blipFill>
          <a:blip r:embed="rId3"/>
          <a:stretch/>
        </p:blipFill>
        <p:spPr>
          <a:xfrm>
            <a:off x="5452920" y="3501000"/>
            <a:ext cx="3476160" cy="260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08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78C936D-48BF-4AC4-BC4D-A311EB5CD2A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09" name="Picture 2"/>
          <p:cNvPicPr/>
          <p:nvPr/>
        </p:nvPicPr>
        <p:blipFill>
          <a:blip r:embed="rId2"/>
          <a:stretch/>
        </p:blipFill>
        <p:spPr>
          <a:xfrm>
            <a:off x="714240" y="1357200"/>
            <a:ext cx="3117600" cy="2214360"/>
          </a:xfrm>
          <a:prstGeom prst="rect">
            <a:avLst/>
          </a:prstGeom>
          <a:ln>
            <a:noFill/>
          </a:ln>
        </p:spPr>
      </p:pic>
      <p:sp>
        <p:nvSpPr>
          <p:cNvPr id="610" name="CustomShape 3"/>
          <p:cNvSpPr/>
          <p:nvPr/>
        </p:nvSpPr>
        <p:spPr>
          <a:xfrm>
            <a:off x="611640" y="3861000"/>
            <a:ext cx="7786440" cy="252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Na dúvida, o que se deve levar em conta é o uso que você fará do equipamento. O netbook é bom para navegar na web, escrever textos, preparar planilhas e apresentações simples. 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11" name="Picture 2"/>
          <p:cNvPicPr/>
          <p:nvPr/>
        </p:nvPicPr>
        <p:blipFill>
          <a:blip r:embed="rId3"/>
          <a:stretch/>
        </p:blipFill>
        <p:spPr>
          <a:xfrm>
            <a:off x="5802840" y="1420920"/>
            <a:ext cx="2570040" cy="2298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13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3BF96CA-2A11-43A5-A43B-DAECDC81CCE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677160" y="1845000"/>
            <a:ext cx="778644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Até dá para ouvir música e assistir vídeos, mas ele não tem fôlego para muito mais do que isso.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15" name="Picture 2"/>
          <p:cNvPicPr/>
          <p:nvPr/>
        </p:nvPicPr>
        <p:blipFill>
          <a:blip r:embed="rId2"/>
          <a:stretch/>
        </p:blipFill>
        <p:spPr>
          <a:xfrm>
            <a:off x="457200" y="4437000"/>
            <a:ext cx="1999800" cy="1999800"/>
          </a:xfrm>
          <a:prstGeom prst="rect">
            <a:avLst/>
          </a:prstGeom>
          <a:ln>
            <a:noFill/>
          </a:ln>
        </p:spPr>
      </p:pic>
      <p:pic>
        <p:nvPicPr>
          <p:cNvPr id="616" name="Picture 4"/>
          <p:cNvPicPr/>
          <p:nvPr/>
        </p:nvPicPr>
        <p:blipFill>
          <a:blip r:embed="rId3"/>
          <a:stretch/>
        </p:blipFill>
        <p:spPr>
          <a:xfrm>
            <a:off x="4548240" y="3573000"/>
            <a:ext cx="4571640" cy="3428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18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8BA8AD4-4EB8-436F-9B50-EA7467AFF51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19" name="CustomShape 3"/>
          <p:cNvSpPr/>
          <p:nvPr/>
        </p:nvSpPr>
        <p:spPr>
          <a:xfrm>
            <a:off x="971640" y="1412640"/>
            <a:ext cx="7786440" cy="557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/>
            <a:br/>
            <a:endParaRPr lang="pt-BR" sz="3600" b="0" strike="noStrike" spc="-1">
              <a:latin typeface="Arial"/>
            </a:endParaRPr>
          </a:p>
        </p:txBody>
      </p:sp>
      <p:sp>
        <p:nvSpPr>
          <p:cNvPr id="620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5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6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23" name="Picture 8"/>
          <p:cNvPicPr/>
          <p:nvPr/>
        </p:nvPicPr>
        <p:blipFill>
          <a:blip r:embed="rId2"/>
          <a:stretch/>
        </p:blipFill>
        <p:spPr>
          <a:xfrm>
            <a:off x="971640" y="5373360"/>
            <a:ext cx="3700080" cy="1571400"/>
          </a:xfrm>
          <a:prstGeom prst="rect">
            <a:avLst/>
          </a:prstGeom>
          <a:ln>
            <a:noFill/>
          </a:ln>
        </p:spPr>
      </p:pic>
      <p:pic>
        <p:nvPicPr>
          <p:cNvPr id="624" name="Picture 12"/>
          <p:cNvPicPr/>
          <p:nvPr/>
        </p:nvPicPr>
        <p:blipFill>
          <a:blip r:embed="rId3"/>
          <a:stretch/>
        </p:blipFill>
        <p:spPr>
          <a:xfrm>
            <a:off x="7143840" y="5303880"/>
            <a:ext cx="1999800" cy="149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26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F1C6BAB-11A2-41F3-A13C-70955B8BFD7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27" name="CustomShape 3"/>
          <p:cNvSpPr/>
          <p:nvPr/>
        </p:nvSpPr>
        <p:spPr>
          <a:xfrm>
            <a:off x="323640" y="2277000"/>
            <a:ext cx="835956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grande vantagem dos netbooks é a portabilidade. Pesando cerca de 1 Kg, eles são feitos para carregar dentro da mochila como se fossem livros, até porque tem o mesmo tamanho. É algo importante a considerar se você deseja carregar seu equipamento pra todo lado.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29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CA5349D-459F-4997-AEF0-D43BD3F15A3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30" name="Picture 2"/>
          <p:cNvPicPr/>
          <p:nvPr/>
        </p:nvPicPr>
        <p:blipFill>
          <a:blip r:embed="rId2"/>
          <a:stretch/>
        </p:blipFill>
        <p:spPr>
          <a:xfrm>
            <a:off x="428760" y="1428840"/>
            <a:ext cx="2642760" cy="1539360"/>
          </a:xfrm>
          <a:prstGeom prst="rect">
            <a:avLst/>
          </a:prstGeom>
          <a:ln>
            <a:noFill/>
          </a:ln>
        </p:spPr>
      </p:pic>
      <p:pic>
        <p:nvPicPr>
          <p:cNvPr id="631" name="Picture 4"/>
          <p:cNvPicPr/>
          <p:nvPr/>
        </p:nvPicPr>
        <p:blipFill>
          <a:blip r:embed="rId3"/>
          <a:stretch/>
        </p:blipFill>
        <p:spPr>
          <a:xfrm>
            <a:off x="6084000" y="1052640"/>
            <a:ext cx="2857320" cy="2857320"/>
          </a:xfrm>
          <a:prstGeom prst="rect">
            <a:avLst/>
          </a:prstGeom>
          <a:ln>
            <a:noFill/>
          </a:ln>
        </p:spPr>
      </p:pic>
      <p:pic>
        <p:nvPicPr>
          <p:cNvPr id="632" name="Picture 2"/>
          <p:cNvPicPr/>
          <p:nvPr/>
        </p:nvPicPr>
        <p:blipFill>
          <a:blip r:embed="rId4"/>
          <a:stretch/>
        </p:blipFill>
        <p:spPr>
          <a:xfrm>
            <a:off x="822240" y="2955960"/>
            <a:ext cx="4896360" cy="3497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SmartPhone</a:t>
            </a:r>
          </a:p>
        </p:txBody>
      </p:sp>
      <p:pic>
        <p:nvPicPr>
          <p:cNvPr id="634" name="Picture 2"/>
          <p:cNvPicPr/>
          <p:nvPr/>
        </p:nvPicPr>
        <p:blipFill>
          <a:blip r:embed="rId2"/>
          <a:stretch/>
        </p:blipFill>
        <p:spPr>
          <a:xfrm>
            <a:off x="3510720" y="3645000"/>
            <a:ext cx="5628240" cy="3212640"/>
          </a:xfrm>
          <a:prstGeom prst="rect">
            <a:avLst/>
          </a:prstGeom>
          <a:ln>
            <a:noFill/>
          </a:ln>
        </p:spPr>
      </p:pic>
      <p:pic>
        <p:nvPicPr>
          <p:cNvPr id="635" name="Imagem 4"/>
          <p:cNvPicPr/>
          <p:nvPr/>
        </p:nvPicPr>
        <p:blipFill>
          <a:blip r:embed="rId3"/>
          <a:stretch/>
        </p:blipFill>
        <p:spPr>
          <a:xfrm>
            <a:off x="323640" y="1316160"/>
            <a:ext cx="3186720" cy="2724480"/>
          </a:xfrm>
          <a:prstGeom prst="rect">
            <a:avLst/>
          </a:prstGeom>
          <a:ln>
            <a:noFill/>
          </a:ln>
        </p:spPr>
      </p:pic>
      <p:pic>
        <p:nvPicPr>
          <p:cNvPr id="636" name="Imagem 5"/>
          <p:cNvPicPr/>
          <p:nvPr/>
        </p:nvPicPr>
        <p:blipFill>
          <a:blip r:embed="rId4"/>
          <a:stretch/>
        </p:blipFill>
        <p:spPr>
          <a:xfrm>
            <a:off x="755640" y="4149000"/>
            <a:ext cx="1837800" cy="238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extShape 1"/>
          <p:cNvSpPr txBox="1"/>
          <p:nvPr/>
        </p:nvSpPr>
        <p:spPr>
          <a:xfrm>
            <a:off x="457200" y="1600200"/>
            <a:ext cx="85788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Qual é melhor comprar: notebook, netbooks, Smart Phones ou pc?  </a:t>
            </a:r>
          </a:p>
        </p:txBody>
      </p:sp>
      <p:pic>
        <p:nvPicPr>
          <p:cNvPr id="638" name="Picture 2"/>
          <p:cNvPicPr/>
          <p:nvPr/>
        </p:nvPicPr>
        <p:blipFill>
          <a:blip r:embed="rId2"/>
          <a:stretch/>
        </p:blipFill>
        <p:spPr>
          <a:xfrm>
            <a:off x="7092360" y="458748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TextShape 1"/>
          <p:cNvSpPr txBox="1"/>
          <p:nvPr/>
        </p:nvSpPr>
        <p:spPr>
          <a:xfrm>
            <a:off x="752760" y="4572000"/>
            <a:ext cx="7781400" cy="990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Principais componentes</a:t>
            </a:r>
          </a:p>
        </p:txBody>
      </p:sp>
      <p:pic>
        <p:nvPicPr>
          <p:cNvPr id="640" name="Picture 2"/>
          <p:cNvPicPr/>
          <p:nvPr/>
        </p:nvPicPr>
        <p:blipFill>
          <a:blip r:embed="rId3"/>
          <a:srcRect l="12503" r="12503"/>
          <a:stretch/>
        </p:blipFill>
        <p:spPr>
          <a:xfrm>
            <a:off x="78624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pic>
        <p:nvPicPr>
          <p:cNvPr id="641" name="Picture 6"/>
          <p:cNvPicPr/>
          <p:nvPr/>
        </p:nvPicPr>
        <p:blipFill>
          <a:blip r:embed="rId4"/>
          <a:srcRect l="9160" r="9160"/>
          <a:stretch/>
        </p:blipFill>
        <p:spPr>
          <a:xfrm>
            <a:off x="347472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pic>
        <p:nvPicPr>
          <p:cNvPr id="642" name="Picture 8"/>
          <p:cNvPicPr/>
          <p:nvPr/>
        </p:nvPicPr>
        <p:blipFill>
          <a:blip r:embed="rId5"/>
          <a:srcRect l="499" r="499"/>
          <a:stretch/>
        </p:blipFill>
        <p:spPr>
          <a:xfrm>
            <a:off x="616284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sp>
        <p:nvSpPr>
          <p:cNvPr id="643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0372ACC-B1AB-4733-9C16-6B81E396F87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F5A41AC-21F5-4B72-998B-71454C5548A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45" name="CustomShape 2"/>
          <p:cNvSpPr/>
          <p:nvPr/>
        </p:nvSpPr>
        <p:spPr>
          <a:xfrm>
            <a:off x="539640" y="404640"/>
            <a:ext cx="8135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Principais componentes de Hardware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46" name="CustomShape 3"/>
          <p:cNvSpPr/>
          <p:nvPr/>
        </p:nvSpPr>
        <p:spPr>
          <a:xfrm>
            <a:off x="900000" y="1125360"/>
            <a:ext cx="712764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FFFFFF"/>
                </a:solidFill>
                <a:latin typeface="Arial"/>
              </a:rPr>
              <a:t>P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Placa mãe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Processador;  Coolers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Monitores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Placa de som / Placa de vídeo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Modens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Fonte de Energia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7076056-F380-478A-90D4-47AE89A8044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48" name="CustomShape 2"/>
          <p:cNvSpPr/>
          <p:nvPr/>
        </p:nvSpPr>
        <p:spPr>
          <a:xfrm>
            <a:off x="611280" y="333360"/>
            <a:ext cx="8135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Principais componentes de Hardware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49" name="CustomShape 3"/>
          <p:cNvSpPr/>
          <p:nvPr/>
        </p:nvSpPr>
        <p:spPr>
          <a:xfrm>
            <a:off x="1908000" y="1125360"/>
            <a:ext cx="5040000" cy="57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FFFFFF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Hard disk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Gabinete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Gravadores de DVD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Chipset / BIOS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Teclados e mouse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Memoria RAM</a:t>
            </a: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mãe</a:t>
            </a:r>
          </a:p>
        </p:txBody>
      </p:sp>
      <p:sp>
        <p:nvSpPr>
          <p:cNvPr id="651" name="TextShape 2"/>
          <p:cNvSpPr txBox="1"/>
          <p:nvPr/>
        </p:nvSpPr>
        <p:spPr>
          <a:xfrm>
            <a:off x="179280" y="1600200"/>
            <a:ext cx="856908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Também conhecida como "motherboard" ou "mainboard", a placa-mãe é, basicamente, a responsável pela interconexão de todas as peças que formam o computador.  </a:t>
            </a:r>
          </a:p>
        </p:txBody>
      </p:sp>
      <p:sp>
        <p:nvSpPr>
          <p:cNvPr id="65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531EA8C-CD74-40FC-9053-28F518D115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9988B16-49EC-4A06-AD62-E5E750FAF1E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5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58" name="Picture 2"/>
          <p:cNvPicPr/>
          <p:nvPr/>
        </p:nvPicPr>
        <p:blipFill>
          <a:blip r:embed="rId2"/>
          <a:stretch/>
        </p:blipFill>
        <p:spPr>
          <a:xfrm>
            <a:off x="612720" y="1268640"/>
            <a:ext cx="7884000" cy="5396760"/>
          </a:xfrm>
          <a:prstGeom prst="rect">
            <a:avLst/>
          </a:prstGeom>
          <a:ln>
            <a:noFill/>
          </a:ln>
        </p:spPr>
      </p:pic>
      <p:sp>
        <p:nvSpPr>
          <p:cNvPr id="659" name="CustomShape 6"/>
          <p:cNvSpPr/>
          <p:nvPr/>
        </p:nvSpPr>
        <p:spPr>
          <a:xfrm>
            <a:off x="1361520" y="465120"/>
            <a:ext cx="61430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mãe</a:t>
            </a:r>
          </a:p>
        </p:txBody>
      </p:sp>
      <p:sp>
        <p:nvSpPr>
          <p:cNvPr id="661" name="TextShape 2"/>
          <p:cNvSpPr txBox="1"/>
          <p:nvPr/>
        </p:nvSpPr>
        <p:spPr>
          <a:xfrm>
            <a:off x="179280" y="1600200"/>
            <a:ext cx="856908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 HD, a memória, o teclado, o mouse, a placa de vídeo, enfim, praticamente todos os dispositivos, precisam ser conectados à placa-mãe para formar o computador.  </a:t>
            </a:r>
          </a:p>
        </p:txBody>
      </p:sp>
      <p:sp>
        <p:nvSpPr>
          <p:cNvPr id="66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AC1B61-EAB7-44D9-9330-CEBE3D70652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que avaliar ao comprar uma placa-mãe?</a:t>
            </a:r>
          </a:p>
        </p:txBody>
      </p:sp>
      <p:pic>
        <p:nvPicPr>
          <p:cNvPr id="664" name="Picture 2"/>
          <p:cNvPicPr/>
          <p:nvPr/>
        </p:nvPicPr>
        <p:blipFill>
          <a:blip r:embed="rId2"/>
          <a:stretch/>
        </p:blipFill>
        <p:spPr>
          <a:xfrm>
            <a:off x="7020360" y="443700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24601A3-C598-4ECD-901A-00F1A79149E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6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6"/>
          <p:cNvSpPr/>
          <p:nvPr/>
        </p:nvSpPr>
        <p:spPr>
          <a:xfrm>
            <a:off x="2724840" y="432720"/>
            <a:ext cx="54770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71" name="Picture 2"/>
          <p:cNvPicPr/>
          <p:nvPr/>
        </p:nvPicPr>
        <p:blipFill>
          <a:blip r:embed="rId2"/>
          <a:stretch/>
        </p:blipFill>
        <p:spPr>
          <a:xfrm>
            <a:off x="597600" y="1179720"/>
            <a:ext cx="8117640" cy="4565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25BD7173-5E0F-4892-BA95-836B394CA3D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7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6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7" name="CustomShape 6"/>
          <p:cNvSpPr/>
          <p:nvPr/>
        </p:nvSpPr>
        <p:spPr>
          <a:xfrm>
            <a:off x="2724840" y="432720"/>
            <a:ext cx="54770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78" name="Picture 2"/>
          <p:cNvPicPr/>
          <p:nvPr/>
        </p:nvPicPr>
        <p:blipFill>
          <a:blip r:embed="rId2"/>
          <a:stretch/>
        </p:blipFill>
        <p:spPr>
          <a:xfrm>
            <a:off x="587520" y="1556640"/>
            <a:ext cx="7776360" cy="388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Das três placas-mãe mostradas anteriormente qual você compraria?</a:t>
            </a:r>
          </a:p>
        </p:txBody>
      </p:sp>
      <p:pic>
        <p:nvPicPr>
          <p:cNvPr id="680" name="Picture 2"/>
          <p:cNvPicPr/>
          <p:nvPr/>
        </p:nvPicPr>
        <p:blipFill>
          <a:blip r:embed="rId2"/>
          <a:stretch/>
        </p:blipFill>
        <p:spPr>
          <a:xfrm>
            <a:off x="7020360" y="443700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Picture 4"/>
          <p:cNvPicPr/>
          <p:nvPr/>
        </p:nvPicPr>
        <p:blipFill>
          <a:blip r:embed="rId2"/>
          <a:stretch/>
        </p:blipFill>
        <p:spPr>
          <a:xfrm>
            <a:off x="959040" y="1004040"/>
            <a:ext cx="3333240" cy="3333240"/>
          </a:xfrm>
          <a:prstGeom prst="rect">
            <a:avLst/>
          </a:prstGeom>
          <a:ln>
            <a:noFill/>
          </a:ln>
        </p:spPr>
      </p:pic>
      <p:sp>
        <p:nvSpPr>
          <p:cNvPr id="68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Coolers </a:t>
            </a:r>
          </a:p>
        </p:txBody>
      </p:sp>
      <p:pic>
        <p:nvPicPr>
          <p:cNvPr id="683" name="Picture 2"/>
          <p:cNvPicPr/>
          <p:nvPr/>
        </p:nvPicPr>
        <p:blipFill>
          <a:blip r:embed="rId3"/>
          <a:stretch/>
        </p:blipFill>
        <p:spPr>
          <a:xfrm>
            <a:off x="1080" y="4337640"/>
            <a:ext cx="2520000" cy="2520000"/>
          </a:xfrm>
          <a:prstGeom prst="rect">
            <a:avLst/>
          </a:prstGeom>
          <a:ln>
            <a:noFill/>
          </a:ln>
        </p:spPr>
      </p:pic>
      <p:pic>
        <p:nvPicPr>
          <p:cNvPr id="684" name="Picture 2"/>
          <p:cNvPicPr/>
          <p:nvPr/>
        </p:nvPicPr>
        <p:blipFill>
          <a:blip r:embed="rId4"/>
          <a:stretch/>
        </p:blipFill>
        <p:spPr>
          <a:xfrm>
            <a:off x="5811120" y="2709000"/>
            <a:ext cx="3201480" cy="2068200"/>
          </a:xfrm>
          <a:prstGeom prst="rect">
            <a:avLst/>
          </a:prstGeom>
          <a:ln>
            <a:noFill/>
          </a:ln>
        </p:spPr>
      </p:pic>
      <p:pic>
        <p:nvPicPr>
          <p:cNvPr id="685" name="Picture 4"/>
          <p:cNvPicPr/>
          <p:nvPr/>
        </p:nvPicPr>
        <p:blipFill>
          <a:blip r:embed="rId5"/>
          <a:stretch/>
        </p:blipFill>
        <p:spPr>
          <a:xfrm>
            <a:off x="3324960" y="4599720"/>
            <a:ext cx="238104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Dissipador  de temperatura</a:t>
            </a:r>
          </a:p>
        </p:txBody>
      </p:sp>
      <p:sp>
        <p:nvSpPr>
          <p:cNvPr id="68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89" name="Imagem 5"/>
          <p:cNvPicPr/>
          <p:nvPr/>
        </p:nvPicPr>
        <p:blipFill>
          <a:blip r:embed="rId2"/>
          <a:stretch/>
        </p:blipFill>
        <p:spPr>
          <a:xfrm>
            <a:off x="612720" y="1562040"/>
            <a:ext cx="2701080" cy="2010600"/>
          </a:xfrm>
          <a:prstGeom prst="rect">
            <a:avLst/>
          </a:prstGeom>
          <a:ln>
            <a:noFill/>
          </a:ln>
        </p:spPr>
      </p:pic>
      <p:pic>
        <p:nvPicPr>
          <p:cNvPr id="690" name="Picture 6"/>
          <p:cNvPicPr/>
          <p:nvPr/>
        </p:nvPicPr>
        <p:blipFill>
          <a:blip r:embed="rId3"/>
          <a:stretch/>
        </p:blipFill>
        <p:spPr>
          <a:xfrm>
            <a:off x="6165360" y="4832640"/>
            <a:ext cx="2978280" cy="2025000"/>
          </a:xfrm>
          <a:prstGeom prst="rect">
            <a:avLst/>
          </a:prstGeom>
          <a:ln>
            <a:noFill/>
          </a:ln>
        </p:spPr>
      </p:pic>
      <p:pic>
        <p:nvPicPr>
          <p:cNvPr id="691" name="Picture 8"/>
          <p:cNvPicPr/>
          <p:nvPr/>
        </p:nvPicPr>
        <p:blipFill>
          <a:blip r:embed="rId4"/>
          <a:stretch/>
        </p:blipFill>
        <p:spPr>
          <a:xfrm>
            <a:off x="617040" y="3717000"/>
            <a:ext cx="4762080" cy="2851200"/>
          </a:xfrm>
          <a:prstGeom prst="rect">
            <a:avLst/>
          </a:prstGeom>
          <a:ln>
            <a:noFill/>
          </a:ln>
        </p:spPr>
      </p:pic>
      <p:pic>
        <p:nvPicPr>
          <p:cNvPr id="692" name="Picture 10"/>
          <p:cNvPicPr/>
          <p:nvPr/>
        </p:nvPicPr>
        <p:blipFill>
          <a:blip r:embed="rId5"/>
          <a:stretch/>
        </p:blipFill>
        <p:spPr>
          <a:xfrm>
            <a:off x="5618520" y="1443600"/>
            <a:ext cx="3525120" cy="284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694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unidade de controle (UC) : é a unidade que armazena a posição de memória que contém a instrução que o computador está executando nesse momento.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41205A3-00C4-4023-B510-B5AEA06E484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69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</a:p>
        </p:txBody>
      </p:sp>
      <p:sp>
        <p:nvSpPr>
          <p:cNvPr id="698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52E2368-14A3-4643-9DD2-8CD1E6F41E6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TextShape 1"/>
          <p:cNvSpPr txBox="1"/>
          <p:nvPr/>
        </p:nvSpPr>
        <p:spPr>
          <a:xfrm>
            <a:off x="433800" y="16020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00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0C07C5-2AD0-43E8-826F-7CA09C59C1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0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2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3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4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05" name="Picture 1"/>
          <p:cNvPicPr/>
          <p:nvPr/>
        </p:nvPicPr>
        <p:blipFill>
          <a:blip r:embed="rId2"/>
          <a:stretch/>
        </p:blipFill>
        <p:spPr>
          <a:xfrm>
            <a:off x="90000" y="1225080"/>
            <a:ext cx="2808720" cy="2520000"/>
          </a:xfrm>
          <a:prstGeom prst="rect">
            <a:avLst/>
          </a:prstGeom>
          <a:ln>
            <a:noFill/>
          </a:ln>
        </p:spPr>
      </p:pic>
      <p:pic>
        <p:nvPicPr>
          <p:cNvPr id="706" name="Picture 5"/>
          <p:cNvPicPr/>
          <p:nvPr/>
        </p:nvPicPr>
        <p:blipFill>
          <a:blip r:embed="rId3"/>
          <a:stretch/>
        </p:blipFill>
        <p:spPr>
          <a:xfrm>
            <a:off x="0" y="4295880"/>
            <a:ext cx="2809440" cy="2371320"/>
          </a:xfrm>
          <a:prstGeom prst="rect">
            <a:avLst/>
          </a:prstGeom>
          <a:ln>
            <a:noFill/>
          </a:ln>
        </p:spPr>
      </p:pic>
      <p:sp>
        <p:nvSpPr>
          <p:cNvPr id="707" name="Line 7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8" name="Line 8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09" name="Imagem 1"/>
          <p:cNvPicPr/>
          <p:nvPr/>
        </p:nvPicPr>
        <p:blipFill>
          <a:blip r:embed="rId4"/>
          <a:stretch/>
        </p:blipFill>
        <p:spPr>
          <a:xfrm>
            <a:off x="3629880" y="1657080"/>
            <a:ext cx="5513760" cy="4507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11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9AD1ADF-82F4-485F-AD10-6FC38DC9251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12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3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4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5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6" name="CustomShape 7"/>
          <p:cNvSpPr/>
          <p:nvPr/>
        </p:nvSpPr>
        <p:spPr>
          <a:xfrm>
            <a:off x="765000" y="2205000"/>
            <a:ext cx="7911000" cy="466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Há somente 4 fabricantes de processadores  para pc no mundo: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Intel;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AMD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IBM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Via</a:t>
            </a:r>
            <a:endParaRPr lang="pt-BR" sz="4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4000" b="0" strike="noStrike" spc="-1">
              <a:latin typeface="Arial"/>
            </a:endParaRPr>
          </a:p>
        </p:txBody>
      </p:sp>
      <p:sp>
        <p:nvSpPr>
          <p:cNvPr id="717" name="Line 8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8" name="Line 9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20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13AF229-B93E-4820-8427-0131DBE6713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2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2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3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4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5" name="CustomShape 7"/>
          <p:cNvSpPr/>
          <p:nvPr/>
        </p:nvSpPr>
        <p:spPr>
          <a:xfrm>
            <a:off x="765000" y="2205000"/>
            <a:ext cx="79110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A briga da AMD com a Intel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726" name="Picture 2"/>
          <p:cNvPicPr/>
          <p:nvPr/>
        </p:nvPicPr>
        <p:blipFill>
          <a:blip r:embed="rId2"/>
          <a:stretch/>
        </p:blipFill>
        <p:spPr>
          <a:xfrm>
            <a:off x="1069920" y="3429000"/>
            <a:ext cx="3899160" cy="1816920"/>
          </a:xfrm>
          <a:prstGeom prst="rect">
            <a:avLst/>
          </a:prstGeom>
          <a:ln>
            <a:noFill/>
          </a:ln>
        </p:spPr>
      </p:pic>
      <p:sp>
        <p:nvSpPr>
          <p:cNvPr id="727" name="CustomShape 8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28" name="Picture 5"/>
          <p:cNvPicPr/>
          <p:nvPr/>
        </p:nvPicPr>
        <p:blipFill>
          <a:blip r:embed="rId3"/>
          <a:stretch/>
        </p:blipFill>
        <p:spPr>
          <a:xfrm>
            <a:off x="6300360" y="4346280"/>
            <a:ext cx="1807560" cy="179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30" name="TextShape 2"/>
          <p:cNvSpPr txBox="1"/>
          <p:nvPr/>
        </p:nvSpPr>
        <p:spPr>
          <a:xfrm>
            <a:off x="467640" y="141264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 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disco rígido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 - ou 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HD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 (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Hard Disk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) - é o dispositivo de armazenamento permanente de dados mais utilizado nos computadores. </a:t>
            </a:r>
          </a:p>
        </p:txBody>
      </p:sp>
      <p:sp>
        <p:nvSpPr>
          <p:cNvPr id="731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87855F3-1EA4-4FE6-854A-477B77199B79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32" name="Picture 2"/>
          <p:cNvPicPr/>
          <p:nvPr/>
        </p:nvPicPr>
        <p:blipFill>
          <a:blip r:embed="rId2"/>
          <a:stretch/>
        </p:blipFill>
        <p:spPr>
          <a:xfrm>
            <a:off x="6840" y="4858560"/>
            <a:ext cx="2736000" cy="2029680"/>
          </a:xfrm>
          <a:prstGeom prst="rect">
            <a:avLst/>
          </a:prstGeom>
          <a:ln>
            <a:noFill/>
          </a:ln>
        </p:spPr>
      </p:pic>
      <p:pic>
        <p:nvPicPr>
          <p:cNvPr id="733" name="Picture 4"/>
          <p:cNvPicPr/>
          <p:nvPr/>
        </p:nvPicPr>
        <p:blipFill>
          <a:blip r:embed="rId3"/>
          <a:stretch/>
        </p:blipFill>
        <p:spPr>
          <a:xfrm>
            <a:off x="3056760" y="5129280"/>
            <a:ext cx="1724040" cy="1718280"/>
          </a:xfrm>
          <a:prstGeom prst="rect">
            <a:avLst/>
          </a:prstGeom>
          <a:ln>
            <a:noFill/>
          </a:ln>
        </p:spPr>
      </p:pic>
      <p:pic>
        <p:nvPicPr>
          <p:cNvPr id="734" name="Picture 6"/>
          <p:cNvPicPr/>
          <p:nvPr/>
        </p:nvPicPr>
        <p:blipFill>
          <a:blip r:embed="rId4"/>
          <a:stretch/>
        </p:blipFill>
        <p:spPr>
          <a:xfrm>
            <a:off x="5292000" y="5517000"/>
            <a:ext cx="1549440" cy="1295640"/>
          </a:xfrm>
          <a:prstGeom prst="rect">
            <a:avLst/>
          </a:prstGeom>
          <a:ln>
            <a:noFill/>
          </a:ln>
        </p:spPr>
      </p:pic>
      <p:pic>
        <p:nvPicPr>
          <p:cNvPr id="735" name="Picture 8"/>
          <p:cNvPicPr/>
          <p:nvPr/>
        </p:nvPicPr>
        <p:blipFill>
          <a:blip r:embed="rId5"/>
          <a:stretch/>
        </p:blipFill>
        <p:spPr>
          <a:xfrm>
            <a:off x="6864120" y="5171040"/>
            <a:ext cx="2253240" cy="1686600"/>
          </a:xfrm>
          <a:prstGeom prst="rect">
            <a:avLst/>
          </a:prstGeom>
          <a:ln>
            <a:noFill/>
          </a:ln>
        </p:spPr>
      </p:pic>
      <p:sp>
        <p:nvSpPr>
          <p:cNvPr id="736" name="Line 4"/>
          <p:cNvSpPr/>
          <p:nvPr/>
        </p:nvSpPr>
        <p:spPr>
          <a:xfrm>
            <a:off x="6480" y="4858560"/>
            <a:ext cx="911124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7" name="Line 5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8" name="Line 6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41" name="TextShape 2"/>
          <p:cNvSpPr txBox="1"/>
          <p:nvPr/>
        </p:nvSpPr>
        <p:spPr>
          <a:xfrm>
            <a:off x="467640" y="134064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Nele, são armazenados desde os seus arquivos pessoais até informações utilizadas exclusivamente pelo sistema operacional. </a:t>
            </a:r>
          </a:p>
        </p:txBody>
      </p:sp>
      <p:sp>
        <p:nvSpPr>
          <p:cNvPr id="74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E8DE136-2B0D-4BEE-8273-0B1EEF39BAA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43" name="Picture 2"/>
          <p:cNvPicPr/>
          <p:nvPr/>
        </p:nvPicPr>
        <p:blipFill>
          <a:blip r:embed="rId2"/>
          <a:stretch/>
        </p:blipFill>
        <p:spPr>
          <a:xfrm>
            <a:off x="3780000" y="3429000"/>
            <a:ext cx="4185000" cy="2810160"/>
          </a:xfrm>
          <a:prstGeom prst="rect">
            <a:avLst/>
          </a:prstGeom>
          <a:ln>
            <a:noFill/>
          </a:ln>
        </p:spPr>
      </p:pic>
      <p:sp>
        <p:nvSpPr>
          <p:cNvPr id="744" name="Line 4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5" name="Line 5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4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Aqui , 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748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D91AE43-F99A-4515-98B9-9D99C1559B3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49" name="Picture 2"/>
          <p:cNvPicPr/>
          <p:nvPr/>
        </p:nvPicPr>
        <p:blipFill>
          <a:blip r:embed="rId2"/>
          <a:stretch/>
        </p:blipFill>
        <p:spPr>
          <a:xfrm>
            <a:off x="145800" y="4715280"/>
            <a:ext cx="3672000" cy="1388880"/>
          </a:xfrm>
          <a:prstGeom prst="rect">
            <a:avLst/>
          </a:prstGeom>
          <a:ln>
            <a:noFill/>
          </a:ln>
        </p:spPr>
      </p:pic>
      <p:sp>
        <p:nvSpPr>
          <p:cNvPr id="750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1" name="CustomShape 5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2" name="CustomShape 6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3" name="Picture 9"/>
          <p:cNvPicPr/>
          <p:nvPr/>
        </p:nvPicPr>
        <p:blipFill>
          <a:blip r:embed="rId3"/>
          <a:stretch/>
        </p:blipFill>
        <p:spPr>
          <a:xfrm>
            <a:off x="3825000" y="4408200"/>
            <a:ext cx="2619000" cy="1742760"/>
          </a:xfrm>
          <a:prstGeom prst="rect">
            <a:avLst/>
          </a:prstGeom>
          <a:ln>
            <a:noFill/>
          </a:ln>
        </p:spPr>
      </p:pic>
      <p:sp>
        <p:nvSpPr>
          <p:cNvPr id="754" name="CustomShape 7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5" name="Picture 12"/>
          <p:cNvPicPr/>
          <p:nvPr/>
        </p:nvPicPr>
        <p:blipFill>
          <a:blip r:embed="rId4"/>
          <a:stretch/>
        </p:blipFill>
        <p:spPr>
          <a:xfrm>
            <a:off x="6238800" y="5279760"/>
            <a:ext cx="2904840" cy="1571400"/>
          </a:xfrm>
          <a:prstGeom prst="rect">
            <a:avLst/>
          </a:prstGeom>
          <a:ln>
            <a:noFill/>
          </a:ln>
        </p:spPr>
      </p:pic>
      <p:sp>
        <p:nvSpPr>
          <p:cNvPr id="756" name="Line 8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7" name="Line 9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6316AE2-AA3A-441E-9C22-053A8316F10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5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0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1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2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63" name="Picture 1"/>
          <p:cNvPicPr/>
          <p:nvPr/>
        </p:nvPicPr>
        <p:blipFill>
          <a:blip r:embed="rId2"/>
          <a:stretch/>
        </p:blipFill>
        <p:spPr>
          <a:xfrm>
            <a:off x="539640" y="908640"/>
            <a:ext cx="8223120" cy="482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HD Externos</a:t>
            </a:r>
          </a:p>
        </p:txBody>
      </p:sp>
      <p:pic>
        <p:nvPicPr>
          <p:cNvPr id="765" name="Imagem 3"/>
          <p:cNvPicPr/>
          <p:nvPr/>
        </p:nvPicPr>
        <p:blipFill>
          <a:blip r:embed="rId2"/>
          <a:stretch/>
        </p:blipFill>
        <p:spPr>
          <a:xfrm>
            <a:off x="4559400" y="3848040"/>
            <a:ext cx="4762080" cy="3009600"/>
          </a:xfrm>
          <a:prstGeom prst="rect">
            <a:avLst/>
          </a:prstGeom>
          <a:ln>
            <a:noFill/>
          </a:ln>
        </p:spPr>
      </p:pic>
      <p:sp>
        <p:nvSpPr>
          <p:cNvPr id="76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67" name="Imagem 5"/>
          <p:cNvPicPr/>
          <p:nvPr/>
        </p:nvPicPr>
        <p:blipFill>
          <a:blip r:embed="rId3"/>
          <a:stretch/>
        </p:blipFill>
        <p:spPr>
          <a:xfrm>
            <a:off x="181440" y="1268640"/>
            <a:ext cx="3814200" cy="3035880"/>
          </a:xfrm>
          <a:prstGeom prst="rect">
            <a:avLst/>
          </a:prstGeom>
          <a:ln>
            <a:noFill/>
          </a:ln>
        </p:spPr>
      </p:pic>
      <p:pic>
        <p:nvPicPr>
          <p:cNvPr id="768" name="Imagem 6"/>
          <p:cNvPicPr/>
          <p:nvPr/>
        </p:nvPicPr>
        <p:blipFill>
          <a:blip r:embed="rId4"/>
          <a:stretch/>
        </p:blipFill>
        <p:spPr>
          <a:xfrm>
            <a:off x="437760" y="4336920"/>
            <a:ext cx="2727720" cy="2520720"/>
          </a:xfrm>
          <a:prstGeom prst="rect">
            <a:avLst/>
          </a:prstGeom>
          <a:ln>
            <a:noFill/>
          </a:ln>
        </p:spPr>
      </p:pic>
      <p:pic>
        <p:nvPicPr>
          <p:cNvPr id="769" name="Imagem 7"/>
          <p:cNvPicPr/>
          <p:nvPr/>
        </p:nvPicPr>
        <p:blipFill>
          <a:blip r:embed="rId5"/>
          <a:stretch/>
        </p:blipFill>
        <p:spPr>
          <a:xfrm>
            <a:off x="4788000" y="1297080"/>
            <a:ext cx="3895200" cy="249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Mouse</a:t>
            </a:r>
          </a:p>
        </p:txBody>
      </p:sp>
      <p:pic>
        <p:nvPicPr>
          <p:cNvPr id="771" name="Imagem 3"/>
          <p:cNvPicPr/>
          <p:nvPr/>
        </p:nvPicPr>
        <p:blipFill>
          <a:blip r:embed="rId2"/>
          <a:stretch/>
        </p:blipFill>
        <p:spPr>
          <a:xfrm>
            <a:off x="6362640" y="5229360"/>
            <a:ext cx="2781000" cy="1628280"/>
          </a:xfrm>
          <a:prstGeom prst="rect">
            <a:avLst/>
          </a:prstGeom>
          <a:ln>
            <a:noFill/>
          </a:ln>
        </p:spPr>
      </p:pic>
      <p:pic>
        <p:nvPicPr>
          <p:cNvPr id="772" name="Picture 2"/>
          <p:cNvPicPr/>
          <p:nvPr/>
        </p:nvPicPr>
        <p:blipFill>
          <a:blip r:embed="rId3"/>
          <a:stretch/>
        </p:blipFill>
        <p:spPr>
          <a:xfrm>
            <a:off x="3760920" y="2914200"/>
            <a:ext cx="2601360" cy="2279520"/>
          </a:xfrm>
          <a:prstGeom prst="rect">
            <a:avLst/>
          </a:prstGeom>
          <a:ln>
            <a:noFill/>
          </a:ln>
        </p:spPr>
      </p:pic>
      <p:sp>
        <p:nvSpPr>
          <p:cNvPr id="77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74" name="Imagem 6"/>
          <p:cNvPicPr/>
          <p:nvPr/>
        </p:nvPicPr>
        <p:blipFill>
          <a:blip r:embed="rId4"/>
          <a:stretch/>
        </p:blipFill>
        <p:spPr>
          <a:xfrm>
            <a:off x="762120" y="5375520"/>
            <a:ext cx="2152440" cy="1657080"/>
          </a:xfrm>
          <a:prstGeom prst="rect">
            <a:avLst/>
          </a:prstGeom>
          <a:ln>
            <a:noFill/>
          </a:ln>
        </p:spPr>
      </p:pic>
      <p:pic>
        <p:nvPicPr>
          <p:cNvPr id="775" name="Picture 10"/>
          <p:cNvPicPr/>
          <p:nvPr/>
        </p:nvPicPr>
        <p:blipFill>
          <a:blip r:embed="rId5"/>
          <a:stretch/>
        </p:blipFill>
        <p:spPr>
          <a:xfrm>
            <a:off x="550800" y="2343240"/>
            <a:ext cx="2971440" cy="2885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Picture 2"/>
          <p:cNvPicPr/>
          <p:nvPr/>
        </p:nvPicPr>
        <p:blipFill>
          <a:blip r:embed="rId2"/>
          <a:stretch/>
        </p:blipFill>
        <p:spPr>
          <a:xfrm>
            <a:off x="251640" y="476640"/>
            <a:ext cx="6095520" cy="3457080"/>
          </a:xfrm>
          <a:prstGeom prst="rect">
            <a:avLst/>
          </a:prstGeom>
          <a:ln>
            <a:noFill/>
          </a:ln>
        </p:spPr>
      </p:pic>
      <p:sp>
        <p:nvSpPr>
          <p:cNvPr id="777" name="TextShape 1"/>
          <p:cNvSpPr txBox="1"/>
          <p:nvPr/>
        </p:nvSpPr>
        <p:spPr>
          <a:xfrm>
            <a:off x="457200" y="128520"/>
            <a:ext cx="8226000" cy="121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Teclado</a:t>
            </a:r>
          </a:p>
        </p:txBody>
      </p:sp>
      <p:pic>
        <p:nvPicPr>
          <p:cNvPr id="778" name="Picture 8"/>
          <p:cNvPicPr/>
          <p:nvPr/>
        </p:nvPicPr>
        <p:blipFill>
          <a:blip r:embed="rId3"/>
          <a:stretch/>
        </p:blipFill>
        <p:spPr>
          <a:xfrm>
            <a:off x="4381560" y="3790800"/>
            <a:ext cx="4762080" cy="3066840"/>
          </a:xfrm>
          <a:prstGeom prst="rect">
            <a:avLst/>
          </a:prstGeom>
          <a:ln>
            <a:noFill/>
          </a:ln>
        </p:spPr>
      </p:pic>
      <p:pic>
        <p:nvPicPr>
          <p:cNvPr id="779" name="Imagem 4"/>
          <p:cNvPicPr/>
          <p:nvPr/>
        </p:nvPicPr>
        <p:blipFill>
          <a:blip r:embed="rId4"/>
          <a:stretch/>
        </p:blipFill>
        <p:spPr>
          <a:xfrm>
            <a:off x="312840" y="5157360"/>
            <a:ext cx="2986200" cy="1487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Gabinete</a:t>
            </a:r>
          </a:p>
        </p:txBody>
      </p:sp>
      <p:pic>
        <p:nvPicPr>
          <p:cNvPr id="781" name="Picture 2"/>
          <p:cNvPicPr/>
          <p:nvPr/>
        </p:nvPicPr>
        <p:blipFill>
          <a:blip r:embed="rId2"/>
          <a:stretch/>
        </p:blipFill>
        <p:spPr>
          <a:xfrm>
            <a:off x="6483240" y="3141000"/>
            <a:ext cx="2645280" cy="3716640"/>
          </a:xfrm>
          <a:prstGeom prst="rect">
            <a:avLst/>
          </a:prstGeom>
          <a:ln>
            <a:noFill/>
          </a:ln>
        </p:spPr>
      </p:pic>
      <p:pic>
        <p:nvPicPr>
          <p:cNvPr id="782" name="Imagem 3"/>
          <p:cNvPicPr/>
          <p:nvPr/>
        </p:nvPicPr>
        <p:blipFill>
          <a:blip r:embed="rId3"/>
          <a:stretch/>
        </p:blipFill>
        <p:spPr>
          <a:xfrm>
            <a:off x="2627640" y="2061000"/>
            <a:ext cx="2904840" cy="4285800"/>
          </a:xfrm>
          <a:prstGeom prst="rect">
            <a:avLst/>
          </a:prstGeom>
          <a:ln>
            <a:noFill/>
          </a:ln>
        </p:spPr>
      </p:pic>
      <p:pic>
        <p:nvPicPr>
          <p:cNvPr id="783" name="Imagem 4"/>
          <p:cNvPicPr/>
          <p:nvPr/>
        </p:nvPicPr>
        <p:blipFill>
          <a:blip r:embed="rId4"/>
          <a:stretch/>
        </p:blipFill>
        <p:spPr>
          <a:xfrm>
            <a:off x="457200" y="2781000"/>
            <a:ext cx="1938240" cy="254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Fonte</a:t>
            </a:r>
          </a:p>
        </p:txBody>
      </p:sp>
      <p:pic>
        <p:nvPicPr>
          <p:cNvPr id="785" name="Imagem 3"/>
          <p:cNvPicPr/>
          <p:nvPr/>
        </p:nvPicPr>
        <p:blipFill>
          <a:blip r:embed="rId2"/>
          <a:stretch/>
        </p:blipFill>
        <p:spPr>
          <a:xfrm>
            <a:off x="5508000" y="3789000"/>
            <a:ext cx="3546000" cy="3068640"/>
          </a:xfrm>
          <a:prstGeom prst="rect">
            <a:avLst/>
          </a:prstGeom>
          <a:ln>
            <a:noFill/>
          </a:ln>
        </p:spPr>
      </p:pic>
      <p:pic>
        <p:nvPicPr>
          <p:cNvPr id="786" name="Picture 2"/>
          <p:cNvPicPr/>
          <p:nvPr/>
        </p:nvPicPr>
        <p:blipFill>
          <a:blip r:embed="rId3"/>
          <a:stretch/>
        </p:blipFill>
        <p:spPr>
          <a:xfrm>
            <a:off x="457200" y="1195200"/>
            <a:ext cx="3843000" cy="3289320"/>
          </a:xfrm>
          <a:prstGeom prst="rect">
            <a:avLst/>
          </a:prstGeom>
          <a:ln>
            <a:noFill/>
          </a:ln>
        </p:spPr>
      </p:pic>
      <p:pic>
        <p:nvPicPr>
          <p:cNvPr id="787" name="Imagem 2"/>
          <p:cNvPicPr/>
          <p:nvPr/>
        </p:nvPicPr>
        <p:blipFill>
          <a:blip r:embed="rId4"/>
          <a:stretch/>
        </p:blipFill>
        <p:spPr>
          <a:xfrm>
            <a:off x="4624560" y="2925000"/>
            <a:ext cx="4701240" cy="4016160"/>
          </a:xfrm>
          <a:prstGeom prst="rect">
            <a:avLst/>
          </a:prstGeom>
          <a:ln>
            <a:noFill/>
          </a:ln>
        </p:spPr>
      </p:pic>
      <p:pic>
        <p:nvPicPr>
          <p:cNvPr id="788" name="Imagem 4"/>
          <p:cNvPicPr/>
          <p:nvPr/>
        </p:nvPicPr>
        <p:blipFill>
          <a:blip r:embed="rId5"/>
          <a:stretch/>
        </p:blipFill>
        <p:spPr>
          <a:xfrm>
            <a:off x="0" y="4117680"/>
            <a:ext cx="4362120" cy="263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Bateria da Cmos</a:t>
            </a:r>
          </a:p>
        </p:txBody>
      </p:sp>
      <p:pic>
        <p:nvPicPr>
          <p:cNvPr id="790" name="Imagem 3"/>
          <p:cNvPicPr/>
          <p:nvPr/>
        </p:nvPicPr>
        <p:blipFill>
          <a:blip r:embed="rId2"/>
          <a:stretch/>
        </p:blipFill>
        <p:spPr>
          <a:xfrm>
            <a:off x="282240" y="1122120"/>
            <a:ext cx="3107520" cy="2743200"/>
          </a:xfrm>
          <a:prstGeom prst="rect">
            <a:avLst/>
          </a:prstGeom>
          <a:ln>
            <a:noFill/>
          </a:ln>
        </p:spPr>
      </p:pic>
      <p:sp>
        <p:nvSpPr>
          <p:cNvPr id="79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3" name="Imagem 6"/>
          <p:cNvPicPr/>
          <p:nvPr/>
        </p:nvPicPr>
        <p:blipFill>
          <a:blip r:embed="rId3"/>
          <a:stretch/>
        </p:blipFill>
        <p:spPr>
          <a:xfrm>
            <a:off x="4219200" y="2997000"/>
            <a:ext cx="4924440" cy="3732120"/>
          </a:xfrm>
          <a:prstGeom prst="rect">
            <a:avLst/>
          </a:prstGeom>
          <a:ln>
            <a:noFill/>
          </a:ln>
        </p:spPr>
      </p:pic>
      <p:pic>
        <p:nvPicPr>
          <p:cNvPr id="794" name="Imagem 7"/>
          <p:cNvPicPr/>
          <p:nvPr/>
        </p:nvPicPr>
        <p:blipFill>
          <a:blip r:embed="rId4"/>
          <a:stretch/>
        </p:blipFill>
        <p:spPr>
          <a:xfrm>
            <a:off x="155520" y="3684240"/>
            <a:ext cx="3408120" cy="2998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Modems e Roteadores </a:t>
            </a:r>
          </a:p>
        </p:txBody>
      </p:sp>
      <p:pic>
        <p:nvPicPr>
          <p:cNvPr id="796" name="Picture 2"/>
          <p:cNvPicPr/>
          <p:nvPr/>
        </p:nvPicPr>
        <p:blipFill>
          <a:blip r:embed="rId2"/>
          <a:stretch/>
        </p:blipFill>
        <p:spPr>
          <a:xfrm>
            <a:off x="5059080" y="4149000"/>
            <a:ext cx="4084560" cy="2708640"/>
          </a:xfrm>
          <a:prstGeom prst="rect">
            <a:avLst/>
          </a:prstGeom>
          <a:ln>
            <a:noFill/>
          </a:ln>
        </p:spPr>
      </p:pic>
      <p:pic>
        <p:nvPicPr>
          <p:cNvPr id="797" name="Picture 4"/>
          <p:cNvPicPr/>
          <p:nvPr/>
        </p:nvPicPr>
        <p:blipFill>
          <a:blip r:embed="rId3"/>
          <a:stretch/>
        </p:blipFill>
        <p:spPr>
          <a:xfrm>
            <a:off x="457200" y="1340640"/>
            <a:ext cx="4458240" cy="3309120"/>
          </a:xfrm>
          <a:prstGeom prst="rect">
            <a:avLst/>
          </a:prstGeom>
          <a:ln>
            <a:noFill/>
          </a:ln>
        </p:spPr>
      </p:pic>
      <p:sp>
        <p:nvSpPr>
          <p:cNvPr id="79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9" name="Imagem 4"/>
          <p:cNvPicPr/>
          <p:nvPr/>
        </p:nvPicPr>
        <p:blipFill>
          <a:blip r:embed="rId4"/>
          <a:stretch/>
        </p:blipFill>
        <p:spPr>
          <a:xfrm>
            <a:off x="6125400" y="1562040"/>
            <a:ext cx="195228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0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80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813AA35-A730-411C-8EFD-EA4ACD86BA4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803" name="Picture 2"/>
          <p:cNvPicPr/>
          <p:nvPr/>
        </p:nvPicPr>
        <p:blipFill>
          <a:blip r:embed="rId2"/>
          <a:stretch/>
        </p:blipFill>
        <p:spPr>
          <a:xfrm>
            <a:off x="909720" y="4581000"/>
            <a:ext cx="3661920" cy="2288520"/>
          </a:xfrm>
          <a:prstGeom prst="rect">
            <a:avLst/>
          </a:prstGeom>
          <a:ln>
            <a:noFill/>
          </a:ln>
        </p:spPr>
      </p:pic>
      <p:pic>
        <p:nvPicPr>
          <p:cNvPr id="804" name="Picture 3"/>
          <p:cNvPicPr/>
          <p:nvPr/>
        </p:nvPicPr>
        <p:blipFill>
          <a:blip r:embed="rId3"/>
          <a:stretch/>
        </p:blipFill>
        <p:spPr>
          <a:xfrm>
            <a:off x="6156000" y="4490280"/>
            <a:ext cx="2987640" cy="229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06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E75D2B0-88A7-4199-94BB-02D04D6CEE3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07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8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9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0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11" name="Picture 2"/>
          <p:cNvPicPr/>
          <p:nvPr/>
        </p:nvPicPr>
        <p:blipFill>
          <a:blip r:embed="rId2"/>
          <a:stretch/>
        </p:blipFill>
        <p:spPr>
          <a:xfrm>
            <a:off x="0" y="4803480"/>
            <a:ext cx="1636920" cy="1275840"/>
          </a:xfrm>
          <a:prstGeom prst="rect">
            <a:avLst/>
          </a:prstGeom>
          <a:ln>
            <a:noFill/>
          </a:ln>
        </p:spPr>
      </p:pic>
      <p:pic>
        <p:nvPicPr>
          <p:cNvPr id="812" name="Picture 4"/>
          <p:cNvPicPr/>
          <p:nvPr/>
        </p:nvPicPr>
        <p:blipFill>
          <a:blip r:embed="rId3"/>
          <a:stretch/>
        </p:blipFill>
        <p:spPr>
          <a:xfrm>
            <a:off x="1979640" y="4991760"/>
            <a:ext cx="2880000" cy="1023480"/>
          </a:xfrm>
          <a:prstGeom prst="rect">
            <a:avLst/>
          </a:prstGeom>
          <a:ln>
            <a:noFill/>
          </a:ln>
        </p:spPr>
      </p:pic>
      <p:sp>
        <p:nvSpPr>
          <p:cNvPr id="813" name="Line 7"/>
          <p:cNvSpPr/>
          <p:nvPr/>
        </p:nvSpPr>
        <p:spPr>
          <a:xfrm flipH="1">
            <a:off x="0" y="60732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4" name="Line 8"/>
          <p:cNvSpPr/>
          <p:nvPr/>
        </p:nvSpPr>
        <p:spPr>
          <a:xfrm flipH="1">
            <a:off x="0" y="47970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15" name="Picture 5"/>
          <p:cNvPicPr/>
          <p:nvPr/>
        </p:nvPicPr>
        <p:blipFill>
          <a:blip r:embed="rId4"/>
          <a:stretch/>
        </p:blipFill>
        <p:spPr>
          <a:xfrm>
            <a:off x="4860000" y="4915440"/>
            <a:ext cx="2043000" cy="1157760"/>
          </a:xfrm>
          <a:prstGeom prst="rect">
            <a:avLst/>
          </a:prstGeom>
          <a:ln>
            <a:noFill/>
          </a:ln>
        </p:spPr>
      </p:pic>
      <p:pic>
        <p:nvPicPr>
          <p:cNvPr id="816" name="Picture 6"/>
          <p:cNvPicPr/>
          <p:nvPr/>
        </p:nvPicPr>
        <p:blipFill>
          <a:blip r:embed="rId5"/>
          <a:stretch/>
        </p:blipFill>
        <p:spPr>
          <a:xfrm>
            <a:off x="7092360" y="4998960"/>
            <a:ext cx="1945800" cy="863640"/>
          </a:xfrm>
          <a:prstGeom prst="rect">
            <a:avLst/>
          </a:prstGeom>
          <a:ln>
            <a:noFill/>
          </a:ln>
        </p:spPr>
      </p:pic>
      <p:sp>
        <p:nvSpPr>
          <p:cNvPr id="817" name="CustomShape 9"/>
          <p:cNvSpPr/>
          <p:nvPr/>
        </p:nvSpPr>
        <p:spPr>
          <a:xfrm>
            <a:off x="457200" y="1772640"/>
            <a:ext cx="8434800" cy="252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É responsável, no entanto, pela leitura dos conteúdos quando requeridos. Ou seja, de forma não-sequencial, por isso, a nomeclatura em inglês de Random Access Memory (Memória de Acesso Aleatório).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TextShape 1"/>
          <p:cNvSpPr txBox="1"/>
          <p:nvPr/>
        </p:nvSpPr>
        <p:spPr>
          <a:xfrm>
            <a:off x="458640" y="23436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19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D281649-5643-4E35-9B44-0D07D14737B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20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1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2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3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4" name="Line 7"/>
          <p:cNvSpPr/>
          <p:nvPr/>
        </p:nvSpPr>
        <p:spPr>
          <a:xfrm flipH="1">
            <a:off x="0" y="60732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5" name="Line 8"/>
          <p:cNvSpPr/>
          <p:nvPr/>
        </p:nvSpPr>
        <p:spPr>
          <a:xfrm flipH="1">
            <a:off x="0" y="47970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26" name="Picture 2"/>
          <p:cNvPicPr/>
          <p:nvPr/>
        </p:nvPicPr>
        <p:blipFill>
          <a:blip r:embed="rId2"/>
          <a:stretch/>
        </p:blipFill>
        <p:spPr>
          <a:xfrm>
            <a:off x="2267640" y="4853520"/>
            <a:ext cx="3021840" cy="1179360"/>
          </a:xfrm>
          <a:prstGeom prst="rect">
            <a:avLst/>
          </a:prstGeom>
          <a:ln>
            <a:noFill/>
          </a:ln>
        </p:spPr>
      </p:pic>
      <p:sp>
        <p:nvSpPr>
          <p:cNvPr id="827" name="CustomShape 9"/>
          <p:cNvSpPr/>
          <p:nvPr/>
        </p:nvSpPr>
        <p:spPr>
          <a:xfrm>
            <a:off x="307800" y="1700640"/>
            <a:ext cx="8080200" cy="265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28" name="Line 10"/>
          <p:cNvSpPr/>
          <p:nvPr/>
        </p:nvSpPr>
        <p:spPr>
          <a:xfrm>
            <a:off x="0" y="1268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9" name="Line 11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5673A43-9018-4E56-897A-CA3E1C0288C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3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38" name="CustomShape 9"/>
          <p:cNvSpPr/>
          <p:nvPr/>
        </p:nvSpPr>
        <p:spPr>
          <a:xfrm>
            <a:off x="504720" y="1556640"/>
            <a:ext cx="8063280" cy="398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, também chamada de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adaptador de vídeo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ou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aceleradora gráfica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, é um componente de um computador que envia sinais deste para o monitor, de forma que possam ser apresentadas imagens ao utilizador. Normalmente possui memória própria, com capacidade medida em octetos.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B83DCF8-8D99-47D1-9753-6A89E2C7E91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4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1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2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3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44" name="Picture 3"/>
          <p:cNvPicPr/>
          <p:nvPr/>
        </p:nvPicPr>
        <p:blipFill>
          <a:blip r:embed="rId2"/>
          <a:stretch/>
        </p:blipFill>
        <p:spPr>
          <a:xfrm>
            <a:off x="784800" y="1772640"/>
            <a:ext cx="6830640" cy="4776120"/>
          </a:xfrm>
          <a:prstGeom prst="rect">
            <a:avLst/>
          </a:prstGeom>
          <a:ln>
            <a:noFill/>
          </a:ln>
        </p:spPr>
      </p:pic>
      <p:sp>
        <p:nvSpPr>
          <p:cNvPr id="84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620A7884-786D-4836-BACA-FF39F99B847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4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0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1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2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3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4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5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56" name="CustomShape 9"/>
          <p:cNvSpPr/>
          <p:nvPr/>
        </p:nvSpPr>
        <p:spPr>
          <a:xfrm>
            <a:off x="555120" y="1115280"/>
            <a:ext cx="8211240" cy="210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POR QUE USAR PLACAS DE VÍDEO OFFBOARD?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</p:txBody>
      </p:sp>
      <p:pic>
        <p:nvPicPr>
          <p:cNvPr id="857" name="Picture 3"/>
          <p:cNvPicPr/>
          <p:nvPr/>
        </p:nvPicPr>
        <p:blipFill>
          <a:blip r:embed="rId2"/>
          <a:stretch/>
        </p:blipFill>
        <p:spPr>
          <a:xfrm>
            <a:off x="307800" y="2781000"/>
            <a:ext cx="2247480" cy="1638000"/>
          </a:xfrm>
          <a:prstGeom prst="rect">
            <a:avLst/>
          </a:prstGeom>
          <a:ln>
            <a:noFill/>
          </a:ln>
        </p:spPr>
      </p:pic>
      <p:pic>
        <p:nvPicPr>
          <p:cNvPr id="858" name="Picture 4"/>
          <p:cNvPicPr/>
          <p:nvPr/>
        </p:nvPicPr>
        <p:blipFill>
          <a:blip r:embed="rId3"/>
          <a:stretch/>
        </p:blipFill>
        <p:spPr>
          <a:xfrm>
            <a:off x="7954200" y="2232000"/>
            <a:ext cx="812520" cy="1367640"/>
          </a:xfrm>
          <a:prstGeom prst="rect">
            <a:avLst/>
          </a:prstGeom>
          <a:ln>
            <a:noFill/>
          </a:ln>
        </p:spPr>
      </p:pic>
      <p:pic>
        <p:nvPicPr>
          <p:cNvPr id="859" name="Picture 8"/>
          <p:cNvPicPr/>
          <p:nvPr/>
        </p:nvPicPr>
        <p:blipFill>
          <a:blip r:embed="rId4"/>
          <a:stretch/>
        </p:blipFill>
        <p:spPr>
          <a:xfrm>
            <a:off x="3238560" y="3606120"/>
            <a:ext cx="5905080" cy="316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9944E89-17E2-4A94-9773-A955789E3E2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6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68" name="Table 9"/>
          <p:cNvGraphicFramePr/>
          <p:nvPr/>
        </p:nvGraphicFramePr>
        <p:xfrm>
          <a:off x="455400" y="1259640"/>
          <a:ext cx="8143560" cy="5541480"/>
        </p:xfrm>
        <a:graphic>
          <a:graphicData uri="http://schemas.openxmlformats.org/drawingml/2006/table">
            <a:tbl>
              <a:tblPr/>
              <a:tblGrid>
                <a:gridCol w="814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E CABO HDMI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47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Doby TrueHD e DTS-HD Master Audio, com largura de banda de sobra para acomodar aprimoramentos futuros.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2B456F69-E157-4B08-BC28-DF0A6461FE9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7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1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2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3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4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5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6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77" name="Table 9"/>
          <p:cNvGraphicFramePr/>
          <p:nvPr/>
        </p:nvGraphicFramePr>
        <p:xfrm>
          <a:off x="460440" y="1845000"/>
          <a:ext cx="8143560" cy="3816000"/>
        </p:xfrm>
        <a:graphic>
          <a:graphicData uri="http://schemas.openxmlformats.org/drawingml/2006/table">
            <a:tbl>
              <a:tblPr/>
              <a:tblGrid>
                <a:gridCol w="814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E CABO HDMI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4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78" name="Picture 6"/>
          <p:cNvPicPr/>
          <p:nvPr/>
        </p:nvPicPr>
        <p:blipFill>
          <a:blip r:embed="rId2"/>
          <a:stretch/>
        </p:blipFill>
        <p:spPr>
          <a:xfrm>
            <a:off x="652320" y="3036240"/>
            <a:ext cx="3703320" cy="2509920"/>
          </a:xfrm>
          <a:prstGeom prst="rect">
            <a:avLst/>
          </a:prstGeom>
          <a:ln>
            <a:noFill/>
          </a:ln>
        </p:spPr>
      </p:pic>
      <p:pic>
        <p:nvPicPr>
          <p:cNvPr id="879" name="Picture 8"/>
          <p:cNvPicPr/>
          <p:nvPr/>
        </p:nvPicPr>
        <p:blipFill>
          <a:blip r:embed="rId3"/>
          <a:stretch/>
        </p:blipFill>
        <p:spPr>
          <a:xfrm>
            <a:off x="4585320" y="3046680"/>
            <a:ext cx="3717360" cy="232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3553854-9697-4987-A4BE-3206A58EA96B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8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88" name="Table 9"/>
          <p:cNvGraphicFramePr/>
          <p:nvPr/>
        </p:nvGraphicFramePr>
        <p:xfrm>
          <a:off x="155520" y="2100240"/>
          <a:ext cx="8664480" cy="6309720"/>
        </p:xfrm>
        <a:graphic>
          <a:graphicData uri="http://schemas.openxmlformats.org/drawingml/2006/table">
            <a:tbl>
              <a:tblPr/>
              <a:tblGrid>
                <a:gridCol w="8664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9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3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  <a:endParaRPr lang="pt-BR" sz="36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pt-BR" sz="36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2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pt-BR" sz="24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8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E5208CE-0AD7-4230-A9A5-19B1A9C8C10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9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98" name="Table 9"/>
          <p:cNvGraphicFramePr/>
          <p:nvPr/>
        </p:nvGraphicFramePr>
        <p:xfrm>
          <a:off x="155520" y="2100240"/>
          <a:ext cx="8249760" cy="4480200"/>
        </p:xfrm>
        <a:graphic>
          <a:graphicData uri="http://schemas.openxmlformats.org/drawingml/2006/table">
            <a:tbl>
              <a:tblPr/>
              <a:tblGrid>
                <a:gridCol w="825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4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2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pt-BR" sz="24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4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40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9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4EF3495-D09C-4ACD-9F86-583DA8DF984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0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08" name="Table 9"/>
          <p:cNvGraphicFramePr/>
          <p:nvPr/>
        </p:nvGraphicFramePr>
        <p:xfrm>
          <a:off x="155520" y="2100240"/>
          <a:ext cx="8249400" cy="280764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18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0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10" name="Picture 2"/>
          <p:cNvPicPr/>
          <p:nvPr/>
        </p:nvPicPr>
        <p:blipFill>
          <a:blip r:embed="rId2"/>
          <a:stretch/>
        </p:blipFill>
        <p:spPr>
          <a:xfrm>
            <a:off x="497160" y="2886480"/>
            <a:ext cx="4685040" cy="1367640"/>
          </a:xfrm>
          <a:prstGeom prst="rect">
            <a:avLst/>
          </a:prstGeom>
          <a:ln>
            <a:noFill/>
          </a:ln>
        </p:spPr>
      </p:pic>
      <p:pic>
        <p:nvPicPr>
          <p:cNvPr id="911" name="Picture 2"/>
          <p:cNvPicPr/>
          <p:nvPr/>
        </p:nvPicPr>
        <p:blipFill>
          <a:blip r:embed="rId3"/>
          <a:stretch/>
        </p:blipFill>
        <p:spPr>
          <a:xfrm>
            <a:off x="5182560" y="2910240"/>
            <a:ext cx="3744000" cy="280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E2F0AF0-75E9-487A-97AE-534AF8DBC09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1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4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5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6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7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8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9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20" name="Table 9"/>
          <p:cNvGraphicFramePr/>
          <p:nvPr/>
        </p:nvGraphicFramePr>
        <p:xfrm>
          <a:off x="155520" y="2100240"/>
          <a:ext cx="8249400" cy="280764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Super Vídeo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18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1" name="Picture 4"/>
          <p:cNvPicPr/>
          <p:nvPr/>
        </p:nvPicPr>
        <p:blipFill>
          <a:blip r:embed="rId2"/>
          <a:stretch/>
        </p:blipFill>
        <p:spPr>
          <a:xfrm>
            <a:off x="904320" y="3357000"/>
            <a:ext cx="2619000" cy="1742760"/>
          </a:xfrm>
          <a:prstGeom prst="rect">
            <a:avLst/>
          </a:prstGeom>
          <a:ln>
            <a:noFill/>
          </a:ln>
        </p:spPr>
      </p:pic>
      <p:pic>
        <p:nvPicPr>
          <p:cNvPr id="922" name="Picture 2"/>
          <p:cNvPicPr/>
          <p:nvPr/>
        </p:nvPicPr>
        <p:blipFill>
          <a:blip r:embed="rId3"/>
          <a:stretch/>
        </p:blipFill>
        <p:spPr>
          <a:xfrm>
            <a:off x="4644000" y="2531520"/>
            <a:ext cx="3279600" cy="2558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90B0397-FA3E-4DF5-B9CA-AC6D4ADA0359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2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31" name="Table 9"/>
          <p:cNvGraphicFramePr/>
          <p:nvPr/>
        </p:nvGraphicFramePr>
        <p:xfrm>
          <a:off x="155520" y="2100240"/>
          <a:ext cx="8249400" cy="280764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VGA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CABO VGA</a:t>
                      </a:r>
                      <a:endParaRPr lang="pt-B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756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32" name="Picture 2"/>
          <p:cNvPicPr/>
          <p:nvPr/>
        </p:nvPicPr>
        <p:blipFill>
          <a:blip r:embed="rId2"/>
          <a:stretch/>
        </p:blipFill>
        <p:spPr>
          <a:xfrm>
            <a:off x="460440" y="2853000"/>
            <a:ext cx="2857320" cy="2142720"/>
          </a:xfrm>
          <a:prstGeom prst="rect">
            <a:avLst/>
          </a:prstGeom>
          <a:ln>
            <a:noFill/>
          </a:ln>
        </p:spPr>
      </p:pic>
      <p:sp>
        <p:nvSpPr>
          <p:cNvPr id="933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34" name="Picture 5"/>
          <p:cNvPicPr/>
          <p:nvPr/>
        </p:nvPicPr>
        <p:blipFill>
          <a:blip r:embed="rId3"/>
          <a:stretch/>
        </p:blipFill>
        <p:spPr>
          <a:xfrm>
            <a:off x="4572000" y="2853000"/>
            <a:ext cx="3168000" cy="237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F981F1C-7276-49FA-A55F-715F8F962A4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3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0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1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2" name="CustomShape 8"/>
          <p:cNvSpPr/>
          <p:nvPr/>
        </p:nvSpPr>
        <p:spPr>
          <a:xfrm>
            <a:off x="612720" y="700920"/>
            <a:ext cx="583092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Placas de som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943" name="CustomShape 9"/>
          <p:cNvSpPr/>
          <p:nvPr/>
        </p:nvSpPr>
        <p:spPr>
          <a:xfrm>
            <a:off x="155520" y="1628640"/>
            <a:ext cx="859248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Um dispositivo de hardware que envia e recebe sinais sonoros entre equipamentos de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som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e um computador executando um processo de conversão entre a forma digital e analógica para outros periféricos como fones de ouvido ou provendo interfaces para outros equipamentos digitais.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7367701-D9B1-489B-8F59-3AFB644BC62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4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PLACAS DE SOM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952" name="Picture 4"/>
          <p:cNvPicPr/>
          <p:nvPr/>
        </p:nvPicPr>
        <p:blipFill>
          <a:blip r:embed="rId2"/>
          <a:stretch/>
        </p:blipFill>
        <p:spPr>
          <a:xfrm>
            <a:off x="460440" y="1340640"/>
            <a:ext cx="3926520" cy="2808000"/>
          </a:xfrm>
          <a:prstGeom prst="rect">
            <a:avLst/>
          </a:prstGeom>
          <a:ln>
            <a:noFill/>
          </a:ln>
        </p:spPr>
      </p:pic>
      <p:pic>
        <p:nvPicPr>
          <p:cNvPr id="953" name="Picture 6"/>
          <p:cNvPicPr/>
          <p:nvPr/>
        </p:nvPicPr>
        <p:blipFill>
          <a:blip r:embed="rId3"/>
          <a:stretch/>
        </p:blipFill>
        <p:spPr>
          <a:xfrm>
            <a:off x="3962520" y="3357000"/>
            <a:ext cx="4558680" cy="314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110FCE2-C864-47A4-828B-3F1A8B69B18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5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PLACAS DE SOM – MULTI CANAIS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962" name="Picture 2"/>
          <p:cNvPicPr/>
          <p:nvPr/>
        </p:nvPicPr>
        <p:blipFill>
          <a:blip r:embed="rId2"/>
          <a:stretch/>
        </p:blipFill>
        <p:spPr>
          <a:xfrm>
            <a:off x="18720" y="1171800"/>
            <a:ext cx="4924080" cy="2375640"/>
          </a:xfrm>
          <a:prstGeom prst="rect">
            <a:avLst/>
          </a:prstGeom>
          <a:ln>
            <a:noFill/>
          </a:ln>
        </p:spPr>
      </p:pic>
      <p:pic>
        <p:nvPicPr>
          <p:cNvPr id="963" name="Picture 5"/>
          <p:cNvPicPr/>
          <p:nvPr/>
        </p:nvPicPr>
        <p:blipFill>
          <a:blip r:embed="rId3"/>
          <a:stretch/>
        </p:blipFill>
        <p:spPr>
          <a:xfrm>
            <a:off x="3225600" y="2853000"/>
            <a:ext cx="5256720" cy="367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586A420-06EE-4FB3-8F4A-EB32DA89136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6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1" name="CustomShape 8"/>
          <p:cNvSpPr/>
          <p:nvPr/>
        </p:nvSpPr>
        <p:spPr>
          <a:xfrm>
            <a:off x="597240" y="617400"/>
            <a:ext cx="58309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972" name="CustomShape 9"/>
          <p:cNvSpPr/>
          <p:nvPr/>
        </p:nvSpPr>
        <p:spPr>
          <a:xfrm>
            <a:off x="536760" y="1628640"/>
            <a:ext cx="8211240" cy="478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O 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36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C1B9774-300B-4855-BB01-BA0FC4127C5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7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981" name="CustomShape 9"/>
          <p:cNvSpPr/>
          <p:nvPr/>
        </p:nvSpPr>
        <p:spPr>
          <a:xfrm>
            <a:off x="536760" y="1628640"/>
            <a:ext cx="821124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Os computadores ocupavam vários metros quadrados, e eram utilizados cartões perfurados para armazenar, e papeis impressos para exibir os dados.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982" name="Picture 2"/>
          <p:cNvPicPr/>
          <p:nvPr/>
        </p:nvPicPr>
        <p:blipFill>
          <a:blip r:embed="rId2"/>
          <a:stretch/>
        </p:blipFill>
        <p:spPr>
          <a:xfrm>
            <a:off x="336600" y="4581000"/>
            <a:ext cx="4857480" cy="2114280"/>
          </a:xfrm>
          <a:prstGeom prst="rect">
            <a:avLst/>
          </a:prstGeom>
          <a:ln>
            <a:noFill/>
          </a:ln>
        </p:spPr>
      </p:pic>
      <p:pic>
        <p:nvPicPr>
          <p:cNvPr id="983" name="Picture 4"/>
          <p:cNvPicPr/>
          <p:nvPr/>
        </p:nvPicPr>
        <p:blipFill>
          <a:blip r:embed="rId3"/>
          <a:stretch/>
        </p:blipFill>
        <p:spPr>
          <a:xfrm>
            <a:off x="5580000" y="3645000"/>
            <a:ext cx="3498840" cy="309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BC295B6-7CD6-44DD-9D66-DD0F36A201F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8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992" name="CustomShape 9"/>
          <p:cNvSpPr/>
          <p:nvPr/>
        </p:nvSpPr>
        <p:spPr>
          <a:xfrm>
            <a:off x="536760" y="1628640"/>
            <a:ext cx="821124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993" name="Picture 2"/>
          <p:cNvPicPr/>
          <p:nvPr/>
        </p:nvPicPr>
        <p:blipFill>
          <a:blip r:embed="rId2"/>
          <a:stretch/>
        </p:blipFill>
        <p:spPr>
          <a:xfrm>
            <a:off x="5724000" y="4614480"/>
            <a:ext cx="2495160" cy="2152440"/>
          </a:xfrm>
          <a:prstGeom prst="rect">
            <a:avLst/>
          </a:prstGeom>
          <a:ln>
            <a:noFill/>
          </a:ln>
        </p:spPr>
      </p:pic>
      <p:pic>
        <p:nvPicPr>
          <p:cNvPr id="994" name="Picture 4"/>
          <p:cNvPicPr/>
          <p:nvPr/>
        </p:nvPicPr>
        <p:blipFill>
          <a:blip r:embed="rId3"/>
          <a:stretch/>
        </p:blipFill>
        <p:spPr>
          <a:xfrm>
            <a:off x="70920" y="5292000"/>
            <a:ext cx="1511640" cy="1511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596260C-293F-4932-A5C6-638A8B4B476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9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0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1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2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1003" name="CustomShape 9"/>
          <p:cNvSpPr/>
          <p:nvPr/>
        </p:nvSpPr>
        <p:spPr>
          <a:xfrm>
            <a:off x="612720" y="684720"/>
            <a:ext cx="8211240" cy="587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monitor só exibia as imagens dos códigos.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Utilizando os cabos dos vídeo-games, a maioria dos computadores dos anos 70 usava os televisores para visualizar os dados. Foi nesta época que surgiram os computadores pessoais.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No ano de 1970 foi lançado o VT05 com um teleimpressor embutido</a:t>
            </a: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6E4F659-F4F9-4983-BE0D-FA96613DB9F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00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1012" name="Picture 2"/>
          <p:cNvPicPr/>
          <p:nvPr/>
        </p:nvPicPr>
        <p:blipFill>
          <a:blip r:embed="rId2"/>
          <a:stretch/>
        </p:blipFill>
        <p:spPr>
          <a:xfrm>
            <a:off x="147240" y="1152000"/>
            <a:ext cx="3211560" cy="2569320"/>
          </a:xfrm>
          <a:prstGeom prst="rect">
            <a:avLst/>
          </a:prstGeom>
          <a:ln>
            <a:noFill/>
          </a:ln>
        </p:spPr>
      </p:pic>
      <p:pic>
        <p:nvPicPr>
          <p:cNvPr id="1013" name="Picture 5"/>
          <p:cNvPicPr/>
          <p:nvPr/>
        </p:nvPicPr>
        <p:blipFill>
          <a:blip r:embed="rId3"/>
          <a:stretch/>
        </p:blipFill>
        <p:spPr>
          <a:xfrm>
            <a:off x="5724000" y="3535200"/>
            <a:ext cx="2709000" cy="3136320"/>
          </a:xfrm>
          <a:prstGeom prst="rect">
            <a:avLst/>
          </a:prstGeom>
          <a:ln>
            <a:noFill/>
          </a:ln>
        </p:spPr>
      </p:pic>
      <p:pic>
        <p:nvPicPr>
          <p:cNvPr id="1014" name="Picture 7"/>
          <p:cNvPicPr/>
          <p:nvPr/>
        </p:nvPicPr>
        <p:blipFill>
          <a:blip r:embed="rId4"/>
          <a:stretch/>
        </p:blipFill>
        <p:spPr>
          <a:xfrm>
            <a:off x="3852000" y="1146600"/>
            <a:ext cx="3075120" cy="2364480"/>
          </a:xfrm>
          <a:prstGeom prst="rect">
            <a:avLst/>
          </a:prstGeom>
          <a:ln>
            <a:noFill/>
          </a:ln>
        </p:spPr>
      </p:pic>
      <p:pic>
        <p:nvPicPr>
          <p:cNvPr id="1015" name="Picture 9"/>
          <p:cNvPicPr/>
          <p:nvPr/>
        </p:nvPicPr>
        <p:blipFill>
          <a:blip r:embed="rId5"/>
          <a:stretch/>
        </p:blipFill>
        <p:spPr>
          <a:xfrm>
            <a:off x="-182160" y="3737880"/>
            <a:ext cx="6048000" cy="266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Projetores e datashow</a:t>
            </a:r>
          </a:p>
        </p:txBody>
      </p:sp>
      <p:pic>
        <p:nvPicPr>
          <p:cNvPr id="1017" name="Picture 2"/>
          <p:cNvPicPr/>
          <p:nvPr/>
        </p:nvPicPr>
        <p:blipFill>
          <a:blip r:embed="rId2"/>
          <a:stretch/>
        </p:blipFill>
        <p:spPr>
          <a:xfrm>
            <a:off x="5955840" y="3669840"/>
            <a:ext cx="3187800" cy="3187800"/>
          </a:xfrm>
          <a:prstGeom prst="rect">
            <a:avLst/>
          </a:prstGeom>
          <a:ln>
            <a:noFill/>
          </a:ln>
        </p:spPr>
      </p:pic>
      <p:pic>
        <p:nvPicPr>
          <p:cNvPr id="1018" name="Picture 4"/>
          <p:cNvPicPr/>
          <p:nvPr/>
        </p:nvPicPr>
        <p:blipFill>
          <a:blip r:embed="rId3"/>
          <a:stretch/>
        </p:blipFill>
        <p:spPr>
          <a:xfrm>
            <a:off x="842400" y="1412640"/>
            <a:ext cx="3115800" cy="3115800"/>
          </a:xfrm>
          <a:prstGeom prst="rect">
            <a:avLst/>
          </a:prstGeom>
          <a:ln>
            <a:noFill/>
          </a:ln>
        </p:spPr>
      </p:pic>
      <p:pic>
        <p:nvPicPr>
          <p:cNvPr id="1019" name="Picture 6"/>
          <p:cNvPicPr/>
          <p:nvPr/>
        </p:nvPicPr>
        <p:blipFill>
          <a:blip r:embed="rId4"/>
          <a:stretch/>
        </p:blipFill>
        <p:spPr>
          <a:xfrm>
            <a:off x="827640" y="4005000"/>
            <a:ext cx="3672000" cy="275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Vale a pena usar em casa?</a:t>
            </a:r>
          </a:p>
        </p:txBody>
      </p:sp>
      <p:sp>
        <p:nvSpPr>
          <p:cNvPr id="102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2" name="Imagem 4"/>
          <p:cNvPicPr/>
          <p:nvPr/>
        </p:nvPicPr>
        <p:blipFill>
          <a:blip r:embed="rId2"/>
          <a:stretch/>
        </p:blipFill>
        <p:spPr>
          <a:xfrm>
            <a:off x="0" y="1340640"/>
            <a:ext cx="9136440" cy="513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D64DD93-3268-4280-A891-3BB5A9E232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27/05/2020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02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IMPRESSORAS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1031" name="Picture 2"/>
          <p:cNvPicPr/>
          <p:nvPr/>
        </p:nvPicPr>
        <p:blipFill>
          <a:blip r:embed="rId2"/>
          <a:stretch/>
        </p:blipFill>
        <p:spPr>
          <a:xfrm>
            <a:off x="917640" y="1529640"/>
            <a:ext cx="3249360" cy="2436840"/>
          </a:xfrm>
          <a:prstGeom prst="rect">
            <a:avLst/>
          </a:prstGeom>
          <a:ln>
            <a:noFill/>
          </a:ln>
        </p:spPr>
      </p:pic>
      <p:sp>
        <p:nvSpPr>
          <p:cNvPr id="1032" name="CustomShape 9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33" name="Picture 5"/>
          <p:cNvPicPr/>
          <p:nvPr/>
        </p:nvPicPr>
        <p:blipFill>
          <a:blip r:embed="rId3"/>
          <a:stretch/>
        </p:blipFill>
        <p:spPr>
          <a:xfrm>
            <a:off x="6012000" y="4841280"/>
            <a:ext cx="2266560" cy="2009520"/>
          </a:xfrm>
          <a:prstGeom prst="rect">
            <a:avLst/>
          </a:prstGeom>
          <a:ln>
            <a:noFill/>
          </a:ln>
        </p:spPr>
      </p:pic>
      <p:pic>
        <p:nvPicPr>
          <p:cNvPr id="1034" name="Picture 6"/>
          <p:cNvPicPr/>
          <p:nvPr/>
        </p:nvPicPr>
        <p:blipFill>
          <a:blip r:embed="rId4"/>
          <a:stretch/>
        </p:blipFill>
        <p:spPr>
          <a:xfrm>
            <a:off x="5357880" y="1340640"/>
            <a:ext cx="3575160" cy="2220480"/>
          </a:xfrm>
          <a:prstGeom prst="rect">
            <a:avLst/>
          </a:prstGeom>
          <a:ln>
            <a:noFill/>
          </a:ln>
        </p:spPr>
      </p:pic>
      <p:pic>
        <p:nvPicPr>
          <p:cNvPr id="1035" name="Picture 8"/>
          <p:cNvPicPr/>
          <p:nvPr/>
        </p:nvPicPr>
        <p:blipFill>
          <a:blip r:embed="rId5"/>
          <a:stretch/>
        </p:blipFill>
        <p:spPr>
          <a:xfrm>
            <a:off x="1734840" y="4135320"/>
            <a:ext cx="3587040" cy="269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Books de tinta vale a pena? </a:t>
            </a:r>
          </a:p>
        </p:txBody>
      </p:sp>
      <p:pic>
        <p:nvPicPr>
          <p:cNvPr id="1037" name="Picture 2"/>
          <p:cNvPicPr/>
          <p:nvPr/>
        </p:nvPicPr>
        <p:blipFill>
          <a:blip r:embed="rId2"/>
          <a:stretch/>
        </p:blipFill>
        <p:spPr>
          <a:xfrm>
            <a:off x="6228360" y="3573000"/>
            <a:ext cx="2761920" cy="2485800"/>
          </a:xfrm>
          <a:prstGeom prst="rect">
            <a:avLst/>
          </a:prstGeom>
          <a:ln>
            <a:noFill/>
          </a:ln>
        </p:spPr>
      </p:pic>
      <p:pic>
        <p:nvPicPr>
          <p:cNvPr id="1038" name="Picture 4"/>
          <p:cNvPicPr/>
          <p:nvPr/>
        </p:nvPicPr>
        <p:blipFill>
          <a:blip r:embed="rId3"/>
          <a:stretch/>
        </p:blipFill>
        <p:spPr>
          <a:xfrm>
            <a:off x="323640" y="1412640"/>
            <a:ext cx="3168000" cy="2885040"/>
          </a:xfrm>
          <a:prstGeom prst="rect">
            <a:avLst/>
          </a:prstGeom>
          <a:ln>
            <a:noFill/>
          </a:ln>
        </p:spPr>
      </p:pic>
      <p:pic>
        <p:nvPicPr>
          <p:cNvPr id="1039" name="Picture 6"/>
          <p:cNvPicPr/>
          <p:nvPr/>
        </p:nvPicPr>
        <p:blipFill>
          <a:blip r:embed="rId4"/>
          <a:stretch/>
        </p:blipFill>
        <p:spPr>
          <a:xfrm>
            <a:off x="0" y="4327200"/>
            <a:ext cx="3314520" cy="2485800"/>
          </a:xfrm>
          <a:prstGeom prst="rect">
            <a:avLst/>
          </a:prstGeom>
          <a:ln>
            <a:noFill/>
          </a:ln>
        </p:spPr>
      </p:pic>
      <p:pic>
        <p:nvPicPr>
          <p:cNvPr id="1040" name="Picture 8"/>
          <p:cNvPicPr/>
          <p:nvPr/>
        </p:nvPicPr>
        <p:blipFill>
          <a:blip r:embed="rId5"/>
          <a:stretch/>
        </p:blipFill>
        <p:spPr>
          <a:xfrm>
            <a:off x="3780000" y="1550880"/>
            <a:ext cx="2696040" cy="2021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a laser</a:t>
            </a:r>
          </a:p>
        </p:txBody>
      </p:sp>
      <p:pic>
        <p:nvPicPr>
          <p:cNvPr id="1042" name="Picture 3"/>
          <p:cNvPicPr/>
          <p:nvPr/>
        </p:nvPicPr>
        <p:blipFill>
          <a:blip r:embed="rId2"/>
          <a:stretch/>
        </p:blipFill>
        <p:spPr>
          <a:xfrm>
            <a:off x="6153840" y="1314360"/>
            <a:ext cx="2962080" cy="2114280"/>
          </a:xfrm>
          <a:prstGeom prst="rect">
            <a:avLst/>
          </a:prstGeom>
          <a:ln>
            <a:noFill/>
          </a:ln>
        </p:spPr>
      </p:pic>
      <p:sp>
        <p:nvSpPr>
          <p:cNvPr id="104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44" name="Picture 7"/>
          <p:cNvPicPr/>
          <p:nvPr/>
        </p:nvPicPr>
        <p:blipFill>
          <a:blip r:embed="rId3"/>
          <a:stretch/>
        </p:blipFill>
        <p:spPr>
          <a:xfrm>
            <a:off x="128880" y="4797000"/>
            <a:ext cx="3267000" cy="1806480"/>
          </a:xfrm>
          <a:prstGeom prst="rect">
            <a:avLst/>
          </a:prstGeom>
          <a:ln>
            <a:noFill/>
          </a:ln>
        </p:spPr>
      </p:pic>
      <p:pic>
        <p:nvPicPr>
          <p:cNvPr id="1045" name="Picture 4"/>
          <p:cNvPicPr/>
          <p:nvPr/>
        </p:nvPicPr>
        <p:blipFill>
          <a:blip r:embed="rId4"/>
          <a:stretch/>
        </p:blipFill>
        <p:spPr>
          <a:xfrm>
            <a:off x="3276000" y="2997000"/>
            <a:ext cx="2554560" cy="2239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Vale a pena remanufaturar o tonner?</a:t>
            </a:r>
          </a:p>
        </p:txBody>
      </p:sp>
      <p:pic>
        <p:nvPicPr>
          <p:cNvPr id="1047" name="Picture 2"/>
          <p:cNvPicPr/>
          <p:nvPr/>
        </p:nvPicPr>
        <p:blipFill>
          <a:blip r:embed="rId2"/>
          <a:stretch/>
        </p:blipFill>
        <p:spPr>
          <a:xfrm>
            <a:off x="323640" y="1556640"/>
            <a:ext cx="3122280" cy="1560960"/>
          </a:xfrm>
          <a:prstGeom prst="rect">
            <a:avLst/>
          </a:prstGeom>
          <a:ln>
            <a:noFill/>
          </a:ln>
        </p:spPr>
      </p:pic>
      <p:pic>
        <p:nvPicPr>
          <p:cNvPr id="1048" name="Picture 4"/>
          <p:cNvPicPr/>
          <p:nvPr/>
        </p:nvPicPr>
        <p:blipFill>
          <a:blip r:embed="rId3"/>
          <a:stretch/>
        </p:blipFill>
        <p:spPr>
          <a:xfrm>
            <a:off x="1818000" y="2781000"/>
            <a:ext cx="4250160" cy="1951560"/>
          </a:xfrm>
          <a:prstGeom prst="rect">
            <a:avLst/>
          </a:prstGeom>
          <a:ln>
            <a:noFill/>
          </a:ln>
        </p:spPr>
      </p:pic>
      <p:pic>
        <p:nvPicPr>
          <p:cNvPr id="1049" name="Picture 6"/>
          <p:cNvPicPr/>
          <p:nvPr/>
        </p:nvPicPr>
        <p:blipFill>
          <a:blip r:embed="rId4"/>
          <a:stretch/>
        </p:blipFill>
        <p:spPr>
          <a:xfrm>
            <a:off x="251640" y="4149000"/>
            <a:ext cx="2520000" cy="2520000"/>
          </a:xfrm>
          <a:prstGeom prst="rect">
            <a:avLst/>
          </a:prstGeom>
          <a:ln>
            <a:noFill/>
          </a:ln>
        </p:spPr>
      </p:pic>
      <p:pic>
        <p:nvPicPr>
          <p:cNvPr id="1050" name="Picture 8"/>
          <p:cNvPicPr/>
          <p:nvPr/>
        </p:nvPicPr>
        <p:blipFill>
          <a:blip r:embed="rId5"/>
          <a:stretch/>
        </p:blipFill>
        <p:spPr>
          <a:xfrm>
            <a:off x="6311520" y="1989000"/>
            <a:ext cx="2773800" cy="277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Multifuncionais</a:t>
            </a:r>
          </a:p>
        </p:txBody>
      </p:sp>
      <p:sp>
        <p:nvSpPr>
          <p:cNvPr id="1052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Qual a vantagem e a desvantagem desta impressora?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3" name="Picture 3"/>
          <p:cNvPicPr/>
          <p:nvPr/>
        </p:nvPicPr>
        <p:blipFill>
          <a:blip r:embed="rId2"/>
          <a:stretch/>
        </p:blipFill>
        <p:spPr>
          <a:xfrm>
            <a:off x="611640" y="4221000"/>
            <a:ext cx="3425400" cy="2253240"/>
          </a:xfrm>
          <a:prstGeom prst="rect">
            <a:avLst/>
          </a:prstGeom>
          <a:ln>
            <a:noFill/>
          </a:ln>
        </p:spPr>
      </p:pic>
      <p:pic>
        <p:nvPicPr>
          <p:cNvPr id="1054" name="Picture 4"/>
          <p:cNvPicPr/>
          <p:nvPr/>
        </p:nvPicPr>
        <p:blipFill>
          <a:blip r:embed="rId3"/>
          <a:stretch/>
        </p:blipFill>
        <p:spPr>
          <a:xfrm>
            <a:off x="4450320" y="2342520"/>
            <a:ext cx="4465440" cy="3750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3D</a:t>
            </a:r>
          </a:p>
        </p:txBody>
      </p:sp>
      <p:pic>
        <p:nvPicPr>
          <p:cNvPr id="1056" name="Picture 2"/>
          <p:cNvPicPr/>
          <p:nvPr/>
        </p:nvPicPr>
        <p:blipFill>
          <a:blip r:embed="rId2"/>
          <a:stretch/>
        </p:blipFill>
        <p:spPr>
          <a:xfrm>
            <a:off x="0" y="5292720"/>
            <a:ext cx="2355840" cy="1569240"/>
          </a:xfrm>
          <a:prstGeom prst="rect">
            <a:avLst/>
          </a:prstGeom>
          <a:ln>
            <a:noFill/>
          </a:ln>
        </p:spPr>
      </p:pic>
      <p:pic>
        <p:nvPicPr>
          <p:cNvPr id="1057" name="Picture 5"/>
          <p:cNvPicPr/>
          <p:nvPr/>
        </p:nvPicPr>
        <p:blipFill>
          <a:blip r:embed="rId3"/>
          <a:stretch/>
        </p:blipFill>
        <p:spPr>
          <a:xfrm>
            <a:off x="2356200" y="3311280"/>
            <a:ext cx="2057040" cy="1980720"/>
          </a:xfrm>
          <a:prstGeom prst="rect">
            <a:avLst/>
          </a:prstGeom>
          <a:ln>
            <a:noFill/>
          </a:ln>
        </p:spPr>
      </p:pic>
      <p:pic>
        <p:nvPicPr>
          <p:cNvPr id="1058" name="Picture 6"/>
          <p:cNvPicPr/>
          <p:nvPr/>
        </p:nvPicPr>
        <p:blipFill>
          <a:blip r:embed="rId4"/>
          <a:stretch/>
        </p:blipFill>
        <p:spPr>
          <a:xfrm>
            <a:off x="4860000" y="1196640"/>
            <a:ext cx="3024000" cy="2303280"/>
          </a:xfrm>
          <a:prstGeom prst="rect">
            <a:avLst/>
          </a:prstGeom>
          <a:ln>
            <a:noFill/>
          </a:ln>
        </p:spPr>
      </p:pic>
      <p:pic>
        <p:nvPicPr>
          <p:cNvPr id="1059" name="Picture 8"/>
          <p:cNvPicPr/>
          <p:nvPr/>
        </p:nvPicPr>
        <p:blipFill>
          <a:blip r:embed="rId5"/>
          <a:stretch/>
        </p:blipFill>
        <p:spPr>
          <a:xfrm>
            <a:off x="4948920" y="4409280"/>
            <a:ext cx="4196520" cy="244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3D</a:t>
            </a:r>
          </a:p>
        </p:txBody>
      </p:sp>
      <p:sp>
        <p:nvSpPr>
          <p:cNvPr id="1061" name="TextShape 2"/>
          <p:cNvSpPr txBox="1"/>
          <p:nvPr/>
        </p:nvSpPr>
        <p:spPr>
          <a:xfrm>
            <a:off x="457200" y="1600200"/>
            <a:ext cx="8226000" cy="67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PREÇO O GRANDE IMPEDITIVO</a:t>
            </a:r>
          </a:p>
        </p:txBody>
      </p:sp>
      <p:pic>
        <p:nvPicPr>
          <p:cNvPr id="1062" name="Picture 3"/>
          <p:cNvPicPr/>
          <p:nvPr/>
        </p:nvPicPr>
        <p:blipFill>
          <a:blip r:embed="rId2"/>
          <a:stretch/>
        </p:blipFill>
        <p:spPr>
          <a:xfrm>
            <a:off x="1379880" y="2385720"/>
            <a:ext cx="7763760" cy="446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SCANNERS</a:t>
            </a:r>
          </a:p>
        </p:txBody>
      </p:sp>
      <p:pic>
        <p:nvPicPr>
          <p:cNvPr id="1064" name="Picture 2"/>
          <p:cNvPicPr/>
          <p:nvPr/>
        </p:nvPicPr>
        <p:blipFill>
          <a:blip r:embed="rId2"/>
          <a:stretch/>
        </p:blipFill>
        <p:spPr>
          <a:xfrm>
            <a:off x="4649400" y="3789000"/>
            <a:ext cx="4578120" cy="3068640"/>
          </a:xfrm>
          <a:prstGeom prst="rect">
            <a:avLst/>
          </a:prstGeom>
          <a:ln>
            <a:noFill/>
          </a:ln>
        </p:spPr>
      </p:pic>
      <p:pic>
        <p:nvPicPr>
          <p:cNvPr id="1065" name="Picture 4"/>
          <p:cNvPicPr/>
          <p:nvPr/>
        </p:nvPicPr>
        <p:blipFill>
          <a:blip r:embed="rId3"/>
          <a:stretch/>
        </p:blipFill>
        <p:spPr>
          <a:xfrm>
            <a:off x="985320" y="2296440"/>
            <a:ext cx="2361960" cy="2381040"/>
          </a:xfrm>
          <a:prstGeom prst="rect">
            <a:avLst/>
          </a:prstGeom>
          <a:ln>
            <a:noFill/>
          </a:ln>
        </p:spPr>
      </p:pic>
      <p:pic>
        <p:nvPicPr>
          <p:cNvPr id="1066" name="Picture 6"/>
          <p:cNvPicPr/>
          <p:nvPr/>
        </p:nvPicPr>
        <p:blipFill>
          <a:blip r:embed="rId4"/>
          <a:stretch/>
        </p:blipFill>
        <p:spPr>
          <a:xfrm>
            <a:off x="179640" y="4437000"/>
            <a:ext cx="3571560" cy="2295000"/>
          </a:xfrm>
          <a:prstGeom prst="rect">
            <a:avLst/>
          </a:prstGeom>
          <a:ln>
            <a:noFill/>
          </a:ln>
        </p:spPr>
      </p:pic>
      <p:pic>
        <p:nvPicPr>
          <p:cNvPr id="1067" name="Picture 8"/>
          <p:cNvPicPr/>
          <p:nvPr/>
        </p:nvPicPr>
        <p:blipFill>
          <a:blip r:embed="rId5"/>
          <a:stretch/>
        </p:blipFill>
        <p:spPr>
          <a:xfrm>
            <a:off x="4873680" y="1311120"/>
            <a:ext cx="3809520" cy="2180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Webcam</a:t>
            </a:r>
          </a:p>
        </p:txBody>
      </p:sp>
      <p:pic>
        <p:nvPicPr>
          <p:cNvPr id="1069" name="Picture 2"/>
          <p:cNvPicPr/>
          <p:nvPr/>
        </p:nvPicPr>
        <p:blipFill>
          <a:blip r:embed="rId2"/>
          <a:stretch/>
        </p:blipFill>
        <p:spPr>
          <a:xfrm>
            <a:off x="683640" y="1340640"/>
            <a:ext cx="2571480" cy="2381040"/>
          </a:xfrm>
          <a:prstGeom prst="rect">
            <a:avLst/>
          </a:prstGeom>
          <a:ln>
            <a:noFill/>
          </a:ln>
        </p:spPr>
      </p:pic>
      <p:pic>
        <p:nvPicPr>
          <p:cNvPr id="1070" name="Picture 4"/>
          <p:cNvPicPr/>
          <p:nvPr/>
        </p:nvPicPr>
        <p:blipFill>
          <a:blip r:embed="rId3"/>
          <a:stretch/>
        </p:blipFill>
        <p:spPr>
          <a:xfrm>
            <a:off x="5615640" y="4005000"/>
            <a:ext cx="3528000" cy="2852640"/>
          </a:xfrm>
          <a:prstGeom prst="rect">
            <a:avLst/>
          </a:prstGeom>
          <a:ln>
            <a:noFill/>
          </a:ln>
        </p:spPr>
      </p:pic>
      <p:pic>
        <p:nvPicPr>
          <p:cNvPr id="1071" name="Picture 6"/>
          <p:cNvPicPr/>
          <p:nvPr/>
        </p:nvPicPr>
        <p:blipFill>
          <a:blip r:embed="rId4"/>
          <a:stretch/>
        </p:blipFill>
        <p:spPr>
          <a:xfrm>
            <a:off x="2441520" y="3357000"/>
            <a:ext cx="2130840" cy="3375000"/>
          </a:xfrm>
          <a:prstGeom prst="rect">
            <a:avLst/>
          </a:prstGeom>
          <a:ln>
            <a:noFill/>
          </a:ln>
        </p:spPr>
      </p:pic>
      <p:pic>
        <p:nvPicPr>
          <p:cNvPr id="1072" name="Picture 8"/>
          <p:cNvPicPr/>
          <p:nvPr/>
        </p:nvPicPr>
        <p:blipFill>
          <a:blip r:embed="rId5"/>
          <a:stretch/>
        </p:blipFill>
        <p:spPr>
          <a:xfrm>
            <a:off x="6588360" y="1637280"/>
            <a:ext cx="2276280" cy="2009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Mesa digitalizadora</a:t>
            </a:r>
          </a:p>
        </p:txBody>
      </p:sp>
      <p:pic>
        <p:nvPicPr>
          <p:cNvPr id="1074" name="Picture 2"/>
          <p:cNvPicPr/>
          <p:nvPr/>
        </p:nvPicPr>
        <p:blipFill>
          <a:blip r:embed="rId2"/>
          <a:stretch/>
        </p:blipFill>
        <p:spPr>
          <a:xfrm>
            <a:off x="5270040" y="3933000"/>
            <a:ext cx="3901680" cy="2926080"/>
          </a:xfrm>
          <a:prstGeom prst="rect">
            <a:avLst/>
          </a:prstGeom>
          <a:ln>
            <a:noFill/>
          </a:ln>
        </p:spPr>
      </p:pic>
      <p:pic>
        <p:nvPicPr>
          <p:cNvPr id="1075" name="Picture 4"/>
          <p:cNvPicPr/>
          <p:nvPr/>
        </p:nvPicPr>
        <p:blipFill>
          <a:blip r:embed="rId3"/>
          <a:stretch/>
        </p:blipFill>
        <p:spPr>
          <a:xfrm>
            <a:off x="674640" y="1030680"/>
            <a:ext cx="4595400" cy="2935080"/>
          </a:xfrm>
          <a:prstGeom prst="rect">
            <a:avLst/>
          </a:prstGeom>
          <a:ln>
            <a:noFill/>
          </a:ln>
        </p:spPr>
      </p:pic>
      <p:pic>
        <p:nvPicPr>
          <p:cNvPr id="1076" name="Picture 6"/>
          <p:cNvPicPr/>
          <p:nvPr/>
        </p:nvPicPr>
        <p:blipFill>
          <a:blip r:embed="rId4"/>
          <a:stretch/>
        </p:blipFill>
        <p:spPr>
          <a:xfrm>
            <a:off x="971640" y="4222440"/>
            <a:ext cx="2381040" cy="238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Tablets</a:t>
            </a:r>
          </a:p>
        </p:txBody>
      </p:sp>
      <p:pic>
        <p:nvPicPr>
          <p:cNvPr id="1078" name="Picture 4"/>
          <p:cNvPicPr/>
          <p:nvPr/>
        </p:nvPicPr>
        <p:blipFill>
          <a:blip r:embed="rId2"/>
          <a:stretch/>
        </p:blipFill>
        <p:spPr>
          <a:xfrm>
            <a:off x="611640" y="1484640"/>
            <a:ext cx="8064360" cy="453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Tablets e uso industrial</a:t>
            </a:r>
          </a:p>
        </p:txBody>
      </p:sp>
      <p:pic>
        <p:nvPicPr>
          <p:cNvPr id="1080" name="Picture 2"/>
          <p:cNvPicPr/>
          <p:nvPr/>
        </p:nvPicPr>
        <p:blipFill>
          <a:blip r:embed="rId2"/>
          <a:stretch/>
        </p:blipFill>
        <p:spPr>
          <a:xfrm>
            <a:off x="467640" y="1412640"/>
            <a:ext cx="4283640" cy="2418120"/>
          </a:xfrm>
          <a:prstGeom prst="rect">
            <a:avLst/>
          </a:prstGeom>
          <a:ln>
            <a:noFill/>
          </a:ln>
        </p:spPr>
      </p:pic>
      <p:pic>
        <p:nvPicPr>
          <p:cNvPr id="1081" name="Picture 4"/>
          <p:cNvPicPr/>
          <p:nvPr/>
        </p:nvPicPr>
        <p:blipFill>
          <a:blip r:embed="rId3"/>
          <a:stretch/>
        </p:blipFill>
        <p:spPr>
          <a:xfrm>
            <a:off x="4790880" y="4365000"/>
            <a:ext cx="4500000" cy="2492640"/>
          </a:xfrm>
          <a:prstGeom prst="rect">
            <a:avLst/>
          </a:prstGeom>
          <a:ln>
            <a:noFill/>
          </a:ln>
        </p:spPr>
      </p:pic>
      <p:sp>
        <p:nvSpPr>
          <p:cNvPr id="1082" name="CustomShape 2"/>
          <p:cNvSpPr/>
          <p:nvPr/>
        </p:nvSpPr>
        <p:spPr>
          <a:xfrm>
            <a:off x="539640" y="3933000"/>
            <a:ext cx="3960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Quando vale a pena?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PC GAMER</a:t>
            </a:r>
          </a:p>
        </p:txBody>
      </p:sp>
      <p:pic>
        <p:nvPicPr>
          <p:cNvPr id="1084" name="Picture 2"/>
          <p:cNvPicPr/>
          <p:nvPr/>
        </p:nvPicPr>
        <p:blipFill>
          <a:blip r:embed="rId2"/>
          <a:stretch/>
        </p:blipFill>
        <p:spPr>
          <a:xfrm>
            <a:off x="505800" y="1182600"/>
            <a:ext cx="3744000" cy="2808000"/>
          </a:xfrm>
          <a:prstGeom prst="rect">
            <a:avLst/>
          </a:prstGeom>
          <a:ln>
            <a:noFill/>
          </a:ln>
        </p:spPr>
      </p:pic>
      <p:pic>
        <p:nvPicPr>
          <p:cNvPr id="1085" name="Picture 4"/>
          <p:cNvPicPr/>
          <p:nvPr/>
        </p:nvPicPr>
        <p:blipFill>
          <a:blip r:embed="rId3"/>
          <a:stretch/>
        </p:blipFill>
        <p:spPr>
          <a:xfrm>
            <a:off x="4233960" y="4077000"/>
            <a:ext cx="4912920" cy="2763360"/>
          </a:xfrm>
          <a:prstGeom prst="rect">
            <a:avLst/>
          </a:prstGeom>
          <a:ln>
            <a:noFill/>
          </a:ln>
        </p:spPr>
      </p:pic>
      <p:pic>
        <p:nvPicPr>
          <p:cNvPr id="1086" name="Picture 6"/>
          <p:cNvPicPr/>
          <p:nvPr/>
        </p:nvPicPr>
        <p:blipFill>
          <a:blip r:embed="rId4"/>
          <a:stretch/>
        </p:blipFill>
        <p:spPr>
          <a:xfrm>
            <a:off x="6084000" y="1520640"/>
            <a:ext cx="2860200" cy="2383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88" name="Picture 2"/>
          <p:cNvPicPr/>
          <p:nvPr/>
        </p:nvPicPr>
        <p:blipFill>
          <a:blip r:embed="rId2"/>
          <a:stretch/>
        </p:blipFill>
        <p:spPr>
          <a:xfrm>
            <a:off x="323640" y="1196640"/>
            <a:ext cx="5832360" cy="3761640"/>
          </a:xfrm>
          <a:prstGeom prst="rect">
            <a:avLst/>
          </a:prstGeom>
          <a:ln>
            <a:noFill/>
          </a:ln>
        </p:spPr>
      </p:pic>
      <p:pic>
        <p:nvPicPr>
          <p:cNvPr id="1089" name="Picture 4"/>
          <p:cNvPicPr/>
          <p:nvPr/>
        </p:nvPicPr>
        <p:blipFill>
          <a:blip r:embed="rId3"/>
          <a:stretch/>
        </p:blipFill>
        <p:spPr>
          <a:xfrm>
            <a:off x="5868000" y="4002120"/>
            <a:ext cx="3384720" cy="2866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91" name="Picture 6"/>
          <p:cNvPicPr/>
          <p:nvPr/>
        </p:nvPicPr>
        <p:blipFill>
          <a:blip r:embed="rId2"/>
          <a:stretch/>
        </p:blipFill>
        <p:spPr>
          <a:xfrm>
            <a:off x="5396040" y="1412640"/>
            <a:ext cx="3647880" cy="2736000"/>
          </a:xfrm>
          <a:prstGeom prst="rect">
            <a:avLst/>
          </a:prstGeom>
          <a:ln>
            <a:noFill/>
          </a:ln>
        </p:spPr>
      </p:pic>
      <p:pic>
        <p:nvPicPr>
          <p:cNvPr id="1092" name="Imagem 2"/>
          <p:cNvPicPr/>
          <p:nvPr/>
        </p:nvPicPr>
        <p:blipFill>
          <a:blip r:embed="rId3"/>
          <a:stretch/>
        </p:blipFill>
        <p:spPr>
          <a:xfrm>
            <a:off x="107640" y="3429000"/>
            <a:ext cx="5060880" cy="3135240"/>
          </a:xfrm>
          <a:prstGeom prst="rect">
            <a:avLst/>
          </a:prstGeom>
          <a:ln>
            <a:noFill/>
          </a:ln>
        </p:spPr>
      </p:pic>
      <p:pic>
        <p:nvPicPr>
          <p:cNvPr id="1093" name="Picture 2"/>
          <p:cNvPicPr/>
          <p:nvPr/>
        </p:nvPicPr>
        <p:blipFill>
          <a:blip r:embed="rId4"/>
          <a:stretch/>
        </p:blipFill>
        <p:spPr>
          <a:xfrm>
            <a:off x="5218200" y="4501440"/>
            <a:ext cx="3465000" cy="1863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95" name="Picture 2"/>
          <p:cNvPicPr/>
          <p:nvPr/>
        </p:nvPicPr>
        <p:blipFill>
          <a:blip r:embed="rId2"/>
          <a:stretch/>
        </p:blipFill>
        <p:spPr>
          <a:xfrm>
            <a:off x="107640" y="1443960"/>
            <a:ext cx="9036000" cy="5413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Adaptadores wireles</a:t>
            </a:r>
          </a:p>
        </p:txBody>
      </p:sp>
      <p:pic>
        <p:nvPicPr>
          <p:cNvPr id="1097" name="Picture 2"/>
          <p:cNvPicPr/>
          <p:nvPr/>
        </p:nvPicPr>
        <p:blipFill>
          <a:blip r:embed="rId2"/>
          <a:stretch/>
        </p:blipFill>
        <p:spPr>
          <a:xfrm>
            <a:off x="251640" y="1340640"/>
            <a:ext cx="2944440" cy="2952000"/>
          </a:xfrm>
          <a:prstGeom prst="rect">
            <a:avLst/>
          </a:prstGeom>
          <a:ln>
            <a:noFill/>
          </a:ln>
        </p:spPr>
      </p:pic>
      <p:pic>
        <p:nvPicPr>
          <p:cNvPr id="1098" name="Picture 4"/>
          <p:cNvPicPr/>
          <p:nvPr/>
        </p:nvPicPr>
        <p:blipFill>
          <a:blip r:embed="rId3"/>
          <a:stretch/>
        </p:blipFill>
        <p:spPr>
          <a:xfrm>
            <a:off x="5847120" y="3591000"/>
            <a:ext cx="3266640" cy="326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de rede</a:t>
            </a:r>
          </a:p>
        </p:txBody>
      </p:sp>
      <p:pic>
        <p:nvPicPr>
          <p:cNvPr id="1100" name="Picture 3"/>
          <p:cNvPicPr/>
          <p:nvPr/>
        </p:nvPicPr>
        <p:blipFill>
          <a:blip r:embed="rId2"/>
          <a:stretch/>
        </p:blipFill>
        <p:spPr>
          <a:xfrm>
            <a:off x="0" y="4164120"/>
            <a:ext cx="4795200" cy="2693520"/>
          </a:xfrm>
          <a:prstGeom prst="rect">
            <a:avLst/>
          </a:prstGeom>
          <a:ln>
            <a:noFill/>
          </a:ln>
        </p:spPr>
      </p:pic>
      <p:pic>
        <p:nvPicPr>
          <p:cNvPr id="1101" name="Picture 4"/>
          <p:cNvPicPr/>
          <p:nvPr/>
        </p:nvPicPr>
        <p:blipFill>
          <a:blip r:embed="rId3"/>
          <a:stretch/>
        </p:blipFill>
        <p:spPr>
          <a:xfrm>
            <a:off x="5155200" y="1505880"/>
            <a:ext cx="3876480" cy="2666520"/>
          </a:xfrm>
          <a:prstGeom prst="rect">
            <a:avLst/>
          </a:prstGeom>
          <a:ln>
            <a:noFill/>
          </a:ln>
        </p:spPr>
      </p:pic>
      <p:pic>
        <p:nvPicPr>
          <p:cNvPr id="1102" name="Picture 6"/>
          <p:cNvPicPr/>
          <p:nvPr/>
        </p:nvPicPr>
        <p:blipFill>
          <a:blip r:embed="rId4"/>
          <a:stretch/>
        </p:blipFill>
        <p:spPr>
          <a:xfrm>
            <a:off x="1619640" y="1457640"/>
            <a:ext cx="1911600" cy="25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Nobreak e estabilizadores</a:t>
            </a:r>
          </a:p>
        </p:txBody>
      </p:sp>
      <p:pic>
        <p:nvPicPr>
          <p:cNvPr id="1104" name="Picture 4"/>
          <p:cNvPicPr/>
          <p:nvPr/>
        </p:nvPicPr>
        <p:blipFill>
          <a:blip r:embed="rId2"/>
          <a:stretch/>
        </p:blipFill>
        <p:spPr>
          <a:xfrm>
            <a:off x="5436000" y="4742280"/>
            <a:ext cx="3681360" cy="2103480"/>
          </a:xfrm>
          <a:prstGeom prst="rect">
            <a:avLst/>
          </a:prstGeom>
          <a:ln>
            <a:noFill/>
          </a:ln>
        </p:spPr>
      </p:pic>
      <p:pic>
        <p:nvPicPr>
          <p:cNvPr id="1105" name="Picture 6"/>
          <p:cNvPicPr/>
          <p:nvPr/>
        </p:nvPicPr>
        <p:blipFill>
          <a:blip r:embed="rId3"/>
          <a:stretch/>
        </p:blipFill>
        <p:spPr>
          <a:xfrm>
            <a:off x="5076000" y="1872720"/>
            <a:ext cx="3889080" cy="2508840"/>
          </a:xfrm>
          <a:prstGeom prst="rect">
            <a:avLst/>
          </a:prstGeom>
          <a:ln>
            <a:noFill/>
          </a:ln>
        </p:spPr>
      </p:pic>
      <p:pic>
        <p:nvPicPr>
          <p:cNvPr id="1106" name="Picture 2"/>
          <p:cNvPicPr/>
          <p:nvPr/>
        </p:nvPicPr>
        <p:blipFill>
          <a:blip r:embed="rId4"/>
          <a:stretch/>
        </p:blipFill>
        <p:spPr>
          <a:xfrm>
            <a:off x="34920" y="3295440"/>
            <a:ext cx="5296680" cy="352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Filtros de energia</a:t>
            </a:r>
          </a:p>
        </p:txBody>
      </p:sp>
      <p:pic>
        <p:nvPicPr>
          <p:cNvPr id="1108" name="Picture 2"/>
          <p:cNvPicPr/>
          <p:nvPr/>
        </p:nvPicPr>
        <p:blipFill>
          <a:blip r:embed="rId2"/>
          <a:stretch/>
        </p:blipFill>
        <p:spPr>
          <a:xfrm>
            <a:off x="5367600" y="3995640"/>
            <a:ext cx="3794400" cy="2845800"/>
          </a:xfrm>
          <a:prstGeom prst="rect">
            <a:avLst/>
          </a:prstGeom>
          <a:ln>
            <a:noFill/>
          </a:ln>
        </p:spPr>
      </p:pic>
      <p:pic>
        <p:nvPicPr>
          <p:cNvPr id="1109" name="Picture 4"/>
          <p:cNvPicPr/>
          <p:nvPr/>
        </p:nvPicPr>
        <p:blipFill>
          <a:blip r:embed="rId3"/>
          <a:stretch/>
        </p:blipFill>
        <p:spPr>
          <a:xfrm>
            <a:off x="2427480" y="1539360"/>
            <a:ext cx="4836960" cy="2151720"/>
          </a:xfrm>
          <a:prstGeom prst="rect">
            <a:avLst/>
          </a:prstGeom>
          <a:ln>
            <a:noFill/>
          </a:ln>
        </p:spPr>
      </p:pic>
      <p:pic>
        <p:nvPicPr>
          <p:cNvPr id="1110" name="Picture 6"/>
          <p:cNvPicPr/>
          <p:nvPr/>
        </p:nvPicPr>
        <p:blipFill>
          <a:blip r:embed="rId4"/>
          <a:stretch/>
        </p:blipFill>
        <p:spPr>
          <a:xfrm>
            <a:off x="668520" y="3992400"/>
            <a:ext cx="3517920" cy="263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31</TotalTime>
  <Words>3025</Words>
  <Application>Microsoft Office PowerPoint</Application>
  <PresentationFormat>Apresentação na tela (4:3)</PresentationFormat>
  <Paragraphs>481</Paragraphs>
  <Slides>159</Slides>
  <Notes>17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159</vt:i4>
      </vt:variant>
    </vt:vector>
  </HeadingPairs>
  <TitlesOfParts>
    <vt:vector size="173" baseType="lpstr">
      <vt:lpstr>Arial</vt:lpstr>
      <vt:lpstr>Open Sans</vt:lpstr>
      <vt:lpstr>Symbol</vt:lpstr>
      <vt:lpstr>tahoma</vt:lpstr>
      <vt:lpstr>tahoma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Microsoft Excel 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Andre</dc:creator>
  <dc:description/>
  <cp:lastModifiedBy>Andre</cp:lastModifiedBy>
  <cp:revision>7</cp:revision>
  <dcterms:created xsi:type="dcterms:W3CDTF">2015-10-23T17:49:00Z</dcterms:created>
  <dcterms:modified xsi:type="dcterms:W3CDTF">2020-05-27T18:33:49Z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18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150</vt:i4>
  </property>
  <property fmtid="{D5CDD505-2E9C-101B-9397-08002B2CF9AE}" pid="12" name="_LCID">
    <vt:i4>1046</vt:i4>
  </property>
  <property fmtid="{D5CDD505-2E9C-101B-9397-08002B2CF9AE}" pid="13" name="_Version">
    <vt:lpwstr>12.0.4518</vt:lpwstr>
  </property>
</Properties>
</file>